
<file path=[Content_Types].xml><?xml version="1.0" encoding="utf-8"?>
<Types xmlns="http://schemas.openxmlformats.org/package/2006/content-types">
  <Default Extension="443955" ContentType="image/pn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p:scale>
          <a:sx n="61" d="100"/>
          <a:sy n="61" d="100"/>
        </p:scale>
        <p:origin x="92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EFAEC-3094-4582-8467-1777559E3B80}" type="datetimeFigureOut">
              <a:rPr lang="en-IN" smtClean="0"/>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02B3E-F80C-4338-A291-CB4950FEFF55}" type="slidenum">
              <a:rPr lang="en-IN" smtClean="0"/>
              <a:t>‹#›</a:t>
            </a:fld>
            <a:endParaRPr lang="en-IN"/>
          </a:p>
        </p:txBody>
      </p:sp>
    </p:spTree>
    <p:extLst>
      <p:ext uri="{BB962C8B-B14F-4D97-AF65-F5344CB8AC3E}">
        <p14:creationId xmlns:p14="http://schemas.microsoft.com/office/powerpoint/2010/main" val="1045418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002B3E-F80C-4338-A291-CB4950FEFF55}" type="slidenum">
              <a:rPr lang="en-IN" smtClean="0"/>
              <a:t>1</a:t>
            </a:fld>
            <a:endParaRPr lang="en-IN"/>
          </a:p>
        </p:txBody>
      </p:sp>
    </p:spTree>
    <p:extLst>
      <p:ext uri="{BB962C8B-B14F-4D97-AF65-F5344CB8AC3E}">
        <p14:creationId xmlns:p14="http://schemas.microsoft.com/office/powerpoint/2010/main" val="1913571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FDD823-9439-4C25-A6A3-5561730DC259}"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171781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D823-9439-4C25-A6A3-5561730DC259}"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81183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D823-9439-4C25-A6A3-5561730DC259}"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E1B25-D380-41F9-AAA2-5DF8CD627ED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0777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D823-9439-4C25-A6A3-5561730DC259}"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914721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D823-9439-4C25-A6A3-5561730DC259}"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E1B25-D380-41F9-AAA2-5DF8CD627E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0784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D823-9439-4C25-A6A3-5561730DC259}"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412996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DD823-9439-4C25-A6A3-5561730DC259}"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868940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DD823-9439-4C25-A6A3-5561730DC259}"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221601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DD823-9439-4C25-A6A3-5561730DC259}"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253534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DD823-9439-4C25-A6A3-5561730DC259}"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262703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FDD823-9439-4C25-A6A3-5561730DC259}"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225023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FDD823-9439-4C25-A6A3-5561730DC259}"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359573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FDD823-9439-4C25-A6A3-5561730DC259}"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1262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DD823-9439-4C25-A6A3-5561730DC259}"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352241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FDD823-9439-4C25-A6A3-5561730DC259}"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370386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DD823-9439-4C25-A6A3-5561730DC259}"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E1B25-D380-41F9-AAA2-5DF8CD627EDC}" type="slidenum">
              <a:rPr lang="en-IN" smtClean="0"/>
              <a:t>‹#›</a:t>
            </a:fld>
            <a:endParaRPr lang="en-IN"/>
          </a:p>
        </p:txBody>
      </p:sp>
    </p:spTree>
    <p:extLst>
      <p:ext uri="{BB962C8B-B14F-4D97-AF65-F5344CB8AC3E}">
        <p14:creationId xmlns:p14="http://schemas.microsoft.com/office/powerpoint/2010/main" val="335964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FDD823-9439-4C25-A6A3-5561730DC259}" type="datetimeFigureOut">
              <a:rPr lang="en-IN" smtClean="0"/>
              <a:t>27-11-2024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6E1B25-D380-41F9-AAA2-5DF8CD627EDC}" type="slidenum">
              <a:rPr lang="en-IN" smtClean="0"/>
              <a:t>‹#›</a:t>
            </a:fld>
            <a:endParaRPr lang="en-IN"/>
          </a:p>
        </p:txBody>
      </p:sp>
    </p:spTree>
    <p:extLst>
      <p:ext uri="{BB962C8B-B14F-4D97-AF65-F5344CB8AC3E}">
        <p14:creationId xmlns:p14="http://schemas.microsoft.com/office/powerpoint/2010/main" val="805740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ixabay.com/fr/stress-relaxation-relax-tension-391654/"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www.moonbooks.org/Images/plot-contingency-table-seaborn-matplotlib-03/" TargetMode="External"/><Relationship Id="rId3" Type="http://schemas.openxmlformats.org/officeDocument/2006/relationships/hyperlink" Target="https://codewith.mu/es/tutorials/1.0/" TargetMode="External"/><Relationship Id="rId7" Type="http://schemas.openxmlformats.org/officeDocument/2006/relationships/hyperlink" Target="https://www.e-genieclimatique.com/visual-studio-code-le-meilleur-ide-pour-faire-du-developpement-web-front-end-et-back-end-quelques-tutos-videos-pour-sa-prise-en-main/" TargetMode="External"/><Relationship Id="rId12" Type="http://schemas.openxmlformats.org/officeDocument/2006/relationships/image" Target="../media/image7.443955"/><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learncodeweb.com/sql/how-to-create-an-index-with-sql-statement/" TargetMode="External"/><Relationship Id="rId5" Type="http://schemas.openxmlformats.org/officeDocument/2006/relationships/hyperlink" Target="https://tangxu1995.github.io/django/" TargetMode="External"/><Relationship Id="rId10" Type="http://schemas.openxmlformats.org/officeDocument/2006/relationships/image" Target="../media/image6.jpg"/><Relationship Id="rId4" Type="http://schemas.openxmlformats.org/officeDocument/2006/relationships/image" Target="../media/image3.png"/><Relationship Id="rId9" Type="http://schemas.openxmlformats.org/officeDocument/2006/relationships/hyperlink" Target="http://stackoverflow.com/questions/34725495/can-i-use-a-neural-network-for-regression-when-input-has-multiple-output-values" TargetMode="External"/><Relationship Id="rId1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BE5B-D8EE-6679-A6D2-0CE3F9239A21}"/>
              </a:ext>
            </a:extLst>
          </p:cNvPr>
          <p:cNvSpPr>
            <a:spLocks noGrp="1"/>
          </p:cNvSpPr>
          <p:nvPr>
            <p:ph type="title"/>
          </p:nvPr>
        </p:nvSpPr>
        <p:spPr>
          <a:xfrm>
            <a:off x="286916" y="291102"/>
            <a:ext cx="8596668" cy="1506876"/>
          </a:xfrm>
        </p:spPr>
        <p:txBody>
          <a:bodyPr>
            <a:normAutofit/>
          </a:bodyPr>
          <a:lstStyle/>
          <a:p>
            <a:r>
              <a:rPr lang="en-US" sz="4400" b="1" dirty="0"/>
              <a:t>HUMAN STRESS DETECTION AND PREDICTION SYSTEM USING ANN</a:t>
            </a:r>
            <a:endParaRPr lang="en-IN" sz="4400" b="1" dirty="0"/>
          </a:p>
        </p:txBody>
      </p:sp>
      <p:pic>
        <p:nvPicPr>
          <p:cNvPr id="9" name="Content Placeholder 8">
            <a:extLst>
              <a:ext uri="{FF2B5EF4-FFF2-40B4-BE49-F238E27FC236}">
                <a16:creationId xmlns:a16="http://schemas.microsoft.com/office/drawing/2014/main" id="{F5828FA6-9275-8AE5-7AA9-44C673AC3A04}"/>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34115" y="1797978"/>
            <a:ext cx="7102269" cy="3881437"/>
          </a:xfrm>
        </p:spPr>
      </p:pic>
      <p:sp>
        <p:nvSpPr>
          <p:cNvPr id="24" name="TextBox 23">
            <a:extLst>
              <a:ext uri="{FF2B5EF4-FFF2-40B4-BE49-F238E27FC236}">
                <a16:creationId xmlns:a16="http://schemas.microsoft.com/office/drawing/2014/main" id="{131FCD71-A10B-1DFE-22D1-37EE6B60B626}"/>
              </a:ext>
            </a:extLst>
          </p:cNvPr>
          <p:cNvSpPr txBox="1"/>
          <p:nvPr/>
        </p:nvSpPr>
        <p:spPr>
          <a:xfrm>
            <a:off x="801384" y="6382232"/>
            <a:ext cx="1292341" cy="369332"/>
          </a:xfrm>
          <a:prstGeom prst="rect">
            <a:avLst/>
          </a:prstGeom>
          <a:noFill/>
        </p:spPr>
        <p:txBody>
          <a:bodyPr wrap="none" rtlCol="0">
            <a:spAutoFit/>
          </a:bodyPr>
          <a:lstStyle/>
          <a:p>
            <a:r>
              <a:rPr lang="en-US" dirty="0"/>
              <a:t>Lilly Grace</a:t>
            </a:r>
            <a:endParaRPr lang="en-IN" dirty="0"/>
          </a:p>
        </p:txBody>
      </p:sp>
    </p:spTree>
    <p:extLst>
      <p:ext uri="{BB962C8B-B14F-4D97-AF65-F5344CB8AC3E}">
        <p14:creationId xmlns:p14="http://schemas.microsoft.com/office/powerpoint/2010/main" val="259270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409C-5221-34F8-45EE-042489E3979A}"/>
              </a:ext>
            </a:extLst>
          </p:cNvPr>
          <p:cNvSpPr>
            <a:spLocks noGrp="1"/>
          </p:cNvSpPr>
          <p:nvPr>
            <p:ph type="title"/>
          </p:nvPr>
        </p:nvSpPr>
        <p:spPr/>
        <p:txBody>
          <a:bodyPr/>
          <a:lstStyle/>
          <a:p>
            <a:r>
              <a:rPr lang="en-US" dirty="0"/>
              <a:t>MILESTONE 2:ANN MODEL DESIGN</a:t>
            </a:r>
            <a:endParaRPr lang="en-IN" dirty="0"/>
          </a:p>
        </p:txBody>
      </p:sp>
      <p:pic>
        <p:nvPicPr>
          <p:cNvPr id="4" name="Content Placeholder 3" descr="A screen shot of a computer program&#10;&#10;Description automatically generated">
            <a:extLst>
              <a:ext uri="{FF2B5EF4-FFF2-40B4-BE49-F238E27FC236}">
                <a16:creationId xmlns:a16="http://schemas.microsoft.com/office/drawing/2014/main" id="{5A550E89-071D-D44E-F5CD-3F76EBA4E4AC}"/>
              </a:ext>
            </a:extLst>
          </p:cNvPr>
          <p:cNvPicPr>
            <a:picLocks noGrp="1" noChangeAspect="1"/>
          </p:cNvPicPr>
          <p:nvPr>
            <p:ph idx="1"/>
          </p:nvPr>
        </p:nvPicPr>
        <p:blipFill>
          <a:blip r:embed="rId2"/>
          <a:srcRect t="44162" r="206" b="36399"/>
          <a:stretch/>
        </p:blipFill>
        <p:spPr>
          <a:xfrm>
            <a:off x="677334" y="1550009"/>
            <a:ext cx="8596312" cy="1362799"/>
          </a:xfrm>
          <a:prstGeom prst="rect">
            <a:avLst/>
          </a:prstGeom>
        </p:spPr>
      </p:pic>
      <p:pic>
        <p:nvPicPr>
          <p:cNvPr id="5" name="Picture 4" descr="A computer screen shot of a program&#10;&#10;Description automatically generated">
            <a:extLst>
              <a:ext uri="{FF2B5EF4-FFF2-40B4-BE49-F238E27FC236}">
                <a16:creationId xmlns:a16="http://schemas.microsoft.com/office/drawing/2014/main" id="{9A45D1AE-0F42-03D9-4753-D89CC904298F}"/>
              </a:ext>
            </a:extLst>
          </p:cNvPr>
          <p:cNvPicPr>
            <a:picLocks noChangeAspect="1"/>
          </p:cNvPicPr>
          <p:nvPr/>
        </p:nvPicPr>
        <p:blipFill>
          <a:blip r:embed="rId3"/>
          <a:srcRect t="12885" r="-136" b="22689"/>
          <a:stretch/>
        </p:blipFill>
        <p:spPr>
          <a:xfrm>
            <a:off x="771189" y="3141349"/>
            <a:ext cx="7620016" cy="2648751"/>
          </a:xfrm>
          <a:prstGeom prst="rect">
            <a:avLst/>
          </a:prstGeom>
        </p:spPr>
      </p:pic>
    </p:spTree>
    <p:extLst>
      <p:ext uri="{BB962C8B-B14F-4D97-AF65-F5344CB8AC3E}">
        <p14:creationId xmlns:p14="http://schemas.microsoft.com/office/powerpoint/2010/main" val="279554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349E-2B6D-F4CC-78BB-8213CC16174A}"/>
              </a:ext>
            </a:extLst>
          </p:cNvPr>
          <p:cNvSpPr>
            <a:spLocks noGrp="1"/>
          </p:cNvSpPr>
          <p:nvPr>
            <p:ph type="title"/>
          </p:nvPr>
        </p:nvSpPr>
        <p:spPr/>
        <p:txBody>
          <a:bodyPr/>
          <a:lstStyle/>
          <a:p>
            <a:r>
              <a:rPr lang="en-US" dirty="0"/>
              <a:t>MILESTONE 3:MODEL TRAINING&amp;VISUALISATION</a:t>
            </a:r>
            <a:endParaRPr lang="en-IN" dirty="0"/>
          </a:p>
        </p:txBody>
      </p:sp>
      <p:pic>
        <p:nvPicPr>
          <p:cNvPr id="4" name="Content Placeholder 3">
            <a:extLst>
              <a:ext uri="{FF2B5EF4-FFF2-40B4-BE49-F238E27FC236}">
                <a16:creationId xmlns:a16="http://schemas.microsoft.com/office/drawing/2014/main" id="{52479C7B-619B-2DC9-F21C-D68894F11758}"/>
              </a:ext>
            </a:extLst>
          </p:cNvPr>
          <p:cNvPicPr>
            <a:picLocks noGrp="1" noChangeAspect="1"/>
          </p:cNvPicPr>
          <p:nvPr>
            <p:ph idx="1"/>
          </p:nvPr>
        </p:nvPicPr>
        <p:blipFill>
          <a:blip r:embed="rId2"/>
          <a:stretch>
            <a:fillRect/>
          </a:stretch>
        </p:blipFill>
        <p:spPr>
          <a:xfrm>
            <a:off x="349706" y="1863618"/>
            <a:ext cx="4178020" cy="2996058"/>
          </a:xfrm>
          <a:prstGeom prst="rect">
            <a:avLst/>
          </a:prstGeom>
        </p:spPr>
      </p:pic>
      <p:pic>
        <p:nvPicPr>
          <p:cNvPr id="5" name="Picture 4">
            <a:extLst>
              <a:ext uri="{FF2B5EF4-FFF2-40B4-BE49-F238E27FC236}">
                <a16:creationId xmlns:a16="http://schemas.microsoft.com/office/drawing/2014/main" id="{37FD23A0-31B3-6ACF-35A8-31D7033AD8EB}"/>
              </a:ext>
            </a:extLst>
          </p:cNvPr>
          <p:cNvPicPr>
            <a:picLocks noChangeAspect="1"/>
          </p:cNvPicPr>
          <p:nvPr/>
        </p:nvPicPr>
        <p:blipFill>
          <a:blip r:embed="rId3"/>
          <a:stretch>
            <a:fillRect/>
          </a:stretch>
        </p:blipFill>
        <p:spPr>
          <a:xfrm>
            <a:off x="5095982" y="1863618"/>
            <a:ext cx="4178020" cy="2929276"/>
          </a:xfrm>
          <a:prstGeom prst="rect">
            <a:avLst/>
          </a:prstGeom>
        </p:spPr>
      </p:pic>
      <p:pic>
        <p:nvPicPr>
          <p:cNvPr id="6" name="Picture 5" descr="A computer screen shot of a program&#10;&#10;Description automatically generated">
            <a:extLst>
              <a:ext uri="{FF2B5EF4-FFF2-40B4-BE49-F238E27FC236}">
                <a16:creationId xmlns:a16="http://schemas.microsoft.com/office/drawing/2014/main" id="{84E3812E-9C11-F9FD-D8C9-46ECD36D1FF9}"/>
              </a:ext>
            </a:extLst>
          </p:cNvPr>
          <p:cNvPicPr>
            <a:picLocks noChangeAspect="1"/>
          </p:cNvPicPr>
          <p:nvPr/>
        </p:nvPicPr>
        <p:blipFill>
          <a:blip r:embed="rId4"/>
          <a:srcRect l="171" t="-1968" r="-171" b="86218"/>
          <a:stretch/>
        </p:blipFill>
        <p:spPr>
          <a:xfrm>
            <a:off x="513268" y="5326909"/>
            <a:ext cx="8924799" cy="1014029"/>
          </a:xfrm>
          <a:prstGeom prst="rect">
            <a:avLst/>
          </a:prstGeom>
        </p:spPr>
      </p:pic>
    </p:spTree>
    <p:extLst>
      <p:ext uri="{BB962C8B-B14F-4D97-AF65-F5344CB8AC3E}">
        <p14:creationId xmlns:p14="http://schemas.microsoft.com/office/powerpoint/2010/main" val="25888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129B-01F9-01D8-05CD-F7233CE01F27}"/>
              </a:ext>
            </a:extLst>
          </p:cNvPr>
          <p:cNvSpPr>
            <a:spLocks noGrp="1"/>
          </p:cNvSpPr>
          <p:nvPr>
            <p:ph type="title"/>
          </p:nvPr>
        </p:nvSpPr>
        <p:spPr/>
        <p:txBody>
          <a:bodyPr/>
          <a:lstStyle/>
          <a:p>
            <a:r>
              <a:rPr lang="en-US" dirty="0"/>
              <a:t>MILESTONE 4: MODEL DEPLOYMENT&amp;USER INTERFACE</a:t>
            </a:r>
            <a:endParaRPr lang="en-IN" dirty="0"/>
          </a:p>
        </p:txBody>
      </p:sp>
      <p:sp>
        <p:nvSpPr>
          <p:cNvPr id="3" name="Content Placeholder 2">
            <a:extLst>
              <a:ext uri="{FF2B5EF4-FFF2-40B4-BE49-F238E27FC236}">
                <a16:creationId xmlns:a16="http://schemas.microsoft.com/office/drawing/2014/main" id="{CC40C20D-EBB3-A422-9038-AF13ABD05267}"/>
              </a:ext>
            </a:extLst>
          </p:cNvPr>
          <p:cNvSpPr>
            <a:spLocks noGrp="1"/>
          </p:cNvSpPr>
          <p:nvPr>
            <p:ph idx="1"/>
          </p:nvPr>
        </p:nvSpPr>
        <p:spPr>
          <a:xfrm>
            <a:off x="677334" y="1930401"/>
            <a:ext cx="8596668" cy="4655334"/>
          </a:xfrm>
        </p:spPr>
        <p:txBody>
          <a:bodyPr>
            <a:normAutofit fontScale="25000" lnSpcReduction="20000"/>
          </a:bodyPr>
          <a:lstStyle/>
          <a:p>
            <a:pPr marL="285750" indent="-285750" algn="just">
              <a:buFont typeface="Arial"/>
              <a:buChar char="•"/>
            </a:pPr>
            <a:r>
              <a:rPr lang="en-US" sz="7200" b="1" dirty="0">
                <a:solidFill>
                  <a:srgbClr val="262626"/>
                </a:solidFill>
                <a:latin typeface="Trebuchet MS" panose="020B0603020202020204" pitchFamily="34" charset="0"/>
                <a:ea typeface="+mn-lt"/>
                <a:cs typeface="+mn-lt"/>
              </a:rPr>
              <a:t>Framework: Django</a:t>
            </a:r>
            <a:endParaRPr lang="en-US" sz="7200" dirty="0">
              <a:latin typeface="Trebuchet MS" panose="020B0603020202020204" pitchFamily="34" charset="0"/>
              <a:cs typeface="Times New Roman"/>
            </a:endParaRPr>
          </a:p>
          <a:p>
            <a:pPr marL="742950" lvl="1" indent="-285750" algn="just">
              <a:buFont typeface="Arial"/>
              <a:buChar char="•"/>
            </a:pPr>
            <a:r>
              <a:rPr lang="en-US" sz="7200" dirty="0">
                <a:solidFill>
                  <a:srgbClr val="262626"/>
                </a:solidFill>
                <a:latin typeface="Trebuchet MS" panose="020B0603020202020204" pitchFamily="34" charset="0"/>
                <a:ea typeface="+mn-lt"/>
                <a:cs typeface="+mn-lt"/>
              </a:rPr>
              <a:t>To deploy the trained model, I integrated it into a Django-based web application. The web app provides a user-friendly interface where users can: Log in securely, Input their physiological data</a:t>
            </a:r>
            <a:r>
              <a:rPr lang="en-US" sz="7200" dirty="0">
                <a:latin typeface="Trebuchet MS" panose="020B0603020202020204" pitchFamily="34" charset="0"/>
                <a:cs typeface="Times New Roman"/>
              </a:rPr>
              <a:t>, </a:t>
            </a:r>
            <a:r>
              <a:rPr lang="en-US" sz="7200" dirty="0">
                <a:solidFill>
                  <a:srgbClr val="262626"/>
                </a:solidFill>
                <a:latin typeface="Trebuchet MS" panose="020B0603020202020204" pitchFamily="34" charset="0"/>
                <a:ea typeface="+mn-lt"/>
                <a:cs typeface="+mn-lt"/>
              </a:rPr>
              <a:t>Instantly receive their stress prediction, along with insights into contributing factor.</a:t>
            </a:r>
            <a:endParaRPr lang="en-US" sz="7200" dirty="0">
              <a:latin typeface="Trebuchet MS" panose="020B0603020202020204" pitchFamily="34" charset="0"/>
              <a:cs typeface="Times New Roman"/>
            </a:endParaRPr>
          </a:p>
          <a:p>
            <a:pPr marL="285750" indent="-285750" algn="just">
              <a:buFont typeface="Arial"/>
              <a:buChar char="•"/>
            </a:pPr>
            <a:r>
              <a:rPr lang="en-US" sz="7200" b="1" dirty="0">
                <a:solidFill>
                  <a:srgbClr val="262626"/>
                </a:solidFill>
                <a:latin typeface="Trebuchet MS" panose="020B0603020202020204" pitchFamily="34" charset="0"/>
                <a:ea typeface="+mn-lt"/>
                <a:cs typeface="+mn-lt"/>
              </a:rPr>
              <a:t>Database: MySQL</a:t>
            </a:r>
            <a:endParaRPr lang="en-US" sz="7200" dirty="0">
              <a:latin typeface="Trebuchet MS" panose="020B0603020202020204" pitchFamily="34" charset="0"/>
              <a:cs typeface="Times New Roman"/>
            </a:endParaRPr>
          </a:p>
          <a:p>
            <a:pPr marL="1200150" lvl="2" indent="-285750" algn="just">
              <a:buFont typeface="Arial"/>
              <a:buChar char="•"/>
            </a:pPr>
            <a:r>
              <a:rPr lang="en-US" sz="7200" dirty="0">
                <a:solidFill>
                  <a:srgbClr val="262626"/>
                </a:solidFill>
                <a:latin typeface="Trebuchet MS" panose="020B0603020202020204" pitchFamily="34" charset="0"/>
                <a:ea typeface="+mn-lt"/>
                <a:cs typeface="+mn-lt"/>
              </a:rPr>
              <a:t>For the database, I implemented MySQL to store all relevant user </a:t>
            </a:r>
            <a:r>
              <a:rPr lang="en-US" sz="7200" dirty="0" err="1">
                <a:solidFill>
                  <a:srgbClr val="262626"/>
                </a:solidFill>
                <a:latin typeface="Trebuchet MS" panose="020B0603020202020204" pitchFamily="34" charset="0"/>
                <a:ea typeface="+mn-lt"/>
                <a:cs typeface="+mn-lt"/>
              </a:rPr>
              <a:t>data,including</a:t>
            </a:r>
            <a:r>
              <a:rPr lang="en-US" sz="7200" dirty="0">
                <a:solidFill>
                  <a:srgbClr val="262626"/>
                </a:solidFill>
                <a:latin typeface="Trebuchet MS" panose="020B0603020202020204" pitchFamily="34" charset="0"/>
                <a:ea typeface="+mn-lt"/>
                <a:cs typeface="+mn-lt"/>
              </a:rPr>
              <a:t>: User login information</a:t>
            </a:r>
            <a:r>
              <a:rPr lang="en-US" sz="7200" dirty="0">
                <a:latin typeface="Trebuchet MS" panose="020B0603020202020204" pitchFamily="34" charset="0"/>
                <a:cs typeface="Times New Roman"/>
              </a:rPr>
              <a:t>, </a:t>
            </a:r>
            <a:r>
              <a:rPr lang="en-US" sz="7200" dirty="0">
                <a:solidFill>
                  <a:srgbClr val="262626"/>
                </a:solidFill>
                <a:latin typeface="Trebuchet MS" panose="020B0603020202020204" pitchFamily="34" charset="0"/>
                <a:ea typeface="+mn-lt"/>
                <a:cs typeface="+mn-lt"/>
              </a:rPr>
              <a:t>User physiological data inputs</a:t>
            </a:r>
            <a:r>
              <a:rPr lang="en-US" sz="7200" dirty="0">
                <a:latin typeface="Trebuchet MS" panose="020B0603020202020204" pitchFamily="34" charset="0"/>
                <a:cs typeface="Times New Roman"/>
              </a:rPr>
              <a:t>, </a:t>
            </a:r>
            <a:r>
              <a:rPr lang="en-US" sz="7200" dirty="0">
                <a:solidFill>
                  <a:srgbClr val="262626"/>
                </a:solidFill>
                <a:latin typeface="Trebuchet MS" panose="020B0603020202020204" pitchFamily="34" charset="0"/>
                <a:ea typeface="+mn-lt"/>
                <a:cs typeface="+mn-lt"/>
              </a:rPr>
              <a:t>Stress prediction results.</a:t>
            </a:r>
            <a:endParaRPr lang="en-US" sz="7200" dirty="0">
              <a:latin typeface="Trebuchet MS" panose="020B0603020202020204" pitchFamily="34" charset="0"/>
              <a:cs typeface="Times New Roman"/>
            </a:endParaRPr>
          </a:p>
          <a:p>
            <a:pPr marL="1200150" lvl="2" indent="-285750" algn="just">
              <a:buFont typeface="Arial"/>
              <a:buChar char="•"/>
            </a:pPr>
            <a:r>
              <a:rPr lang="en-US" sz="7200" dirty="0">
                <a:solidFill>
                  <a:srgbClr val="262626"/>
                </a:solidFill>
                <a:latin typeface="Trebuchet MS" panose="020B0603020202020204" pitchFamily="34" charset="0"/>
                <a:ea typeface="+mn-lt"/>
                <a:cs typeface="+mn-lt"/>
              </a:rPr>
              <a:t>MySQL's robust and scalable features ensure the secure storage and retrieval of user data, enabling the web application to provide a reliable and trustworthy service.</a:t>
            </a:r>
            <a:endParaRPr lang="en-US" sz="7200" dirty="0">
              <a:latin typeface="Trebuchet MS" panose="020B0603020202020204" pitchFamily="34" charset="0"/>
              <a:cs typeface="Times New Roman"/>
            </a:endParaRPr>
          </a:p>
          <a:p>
            <a:pPr lvl="1" algn="just"/>
            <a:r>
              <a:rPr lang="en-US" sz="7200" dirty="0">
                <a:solidFill>
                  <a:srgbClr val="262626"/>
                </a:solidFill>
                <a:latin typeface="Trebuchet MS" panose="020B0603020202020204" pitchFamily="34" charset="0"/>
                <a:ea typeface="+mn-lt"/>
                <a:cs typeface="+mn-lt"/>
              </a:rPr>
              <a:t>By combining the capabilities of Django and MySQL, I was able to create a comprehensive and user-centric web application that seamlessly integrates the trained stress detection model</a:t>
            </a:r>
            <a:r>
              <a:rPr lang="en-US" sz="3300" dirty="0">
                <a:solidFill>
                  <a:srgbClr val="262626"/>
                </a:solidFill>
                <a:latin typeface="Trebuchet MS" panose="020B0603020202020204" pitchFamily="34" charset="0"/>
                <a:ea typeface="+mn-lt"/>
                <a:cs typeface="+mn-lt"/>
              </a:rPr>
              <a:t>. </a:t>
            </a:r>
            <a:endParaRPr lang="en-US" sz="3300" dirty="0">
              <a:latin typeface="Trebuchet MS" panose="020B0603020202020204" pitchFamily="34" charset="0"/>
              <a:cs typeface="Times New Roman"/>
            </a:endParaRPr>
          </a:p>
          <a:p>
            <a:endParaRPr lang="en-IN" dirty="0"/>
          </a:p>
        </p:txBody>
      </p:sp>
    </p:spTree>
    <p:extLst>
      <p:ext uri="{BB962C8B-B14F-4D97-AF65-F5344CB8AC3E}">
        <p14:creationId xmlns:p14="http://schemas.microsoft.com/office/powerpoint/2010/main" val="383942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4933-5FC8-9C89-AE0D-A62CDCB9DD3B}"/>
              </a:ext>
            </a:extLst>
          </p:cNvPr>
          <p:cNvSpPr>
            <a:spLocks noGrp="1"/>
          </p:cNvSpPr>
          <p:nvPr>
            <p:ph type="title"/>
          </p:nvPr>
        </p:nvSpPr>
        <p:spPr/>
        <p:txBody>
          <a:bodyPr/>
          <a:lstStyle/>
          <a:p>
            <a:r>
              <a:rPr lang="en-US" dirty="0"/>
              <a:t>MILESTONE 4: MODEL DEPLOYMENT&amp;USER INTERFACE</a:t>
            </a:r>
            <a:endParaRPr lang="en-IN" dirty="0"/>
          </a:p>
        </p:txBody>
      </p:sp>
      <p:pic>
        <p:nvPicPr>
          <p:cNvPr id="5" name="Content Placeholder 4">
            <a:extLst>
              <a:ext uri="{FF2B5EF4-FFF2-40B4-BE49-F238E27FC236}">
                <a16:creationId xmlns:a16="http://schemas.microsoft.com/office/drawing/2014/main" id="{F6084655-2221-D2DB-6E57-481C98D2DEE5}"/>
              </a:ext>
            </a:extLst>
          </p:cNvPr>
          <p:cNvPicPr>
            <a:picLocks noGrp="1" noChangeAspect="1"/>
          </p:cNvPicPr>
          <p:nvPr>
            <p:ph idx="1"/>
          </p:nvPr>
        </p:nvPicPr>
        <p:blipFill>
          <a:blip r:embed="rId2"/>
          <a:stretch>
            <a:fillRect/>
          </a:stretch>
        </p:blipFill>
        <p:spPr>
          <a:xfrm>
            <a:off x="226030" y="1817384"/>
            <a:ext cx="5118973" cy="3695361"/>
          </a:xfrm>
        </p:spPr>
      </p:pic>
      <p:pic>
        <p:nvPicPr>
          <p:cNvPr id="7" name="Picture 6">
            <a:extLst>
              <a:ext uri="{FF2B5EF4-FFF2-40B4-BE49-F238E27FC236}">
                <a16:creationId xmlns:a16="http://schemas.microsoft.com/office/drawing/2014/main" id="{55653330-DF0D-9302-F409-678621C91E0C}"/>
              </a:ext>
            </a:extLst>
          </p:cNvPr>
          <p:cNvPicPr>
            <a:picLocks noChangeAspect="1"/>
          </p:cNvPicPr>
          <p:nvPr/>
        </p:nvPicPr>
        <p:blipFill>
          <a:blip r:embed="rId3"/>
          <a:stretch>
            <a:fillRect/>
          </a:stretch>
        </p:blipFill>
        <p:spPr>
          <a:xfrm>
            <a:off x="5422770" y="1817384"/>
            <a:ext cx="4663243" cy="3695361"/>
          </a:xfrm>
          <a:prstGeom prst="rect">
            <a:avLst/>
          </a:prstGeom>
        </p:spPr>
      </p:pic>
      <p:sp>
        <p:nvSpPr>
          <p:cNvPr id="8" name="TextBox 7">
            <a:extLst>
              <a:ext uri="{FF2B5EF4-FFF2-40B4-BE49-F238E27FC236}">
                <a16:creationId xmlns:a16="http://schemas.microsoft.com/office/drawing/2014/main" id="{B5ACAF4A-82C8-718F-7A07-75981DF15A97}"/>
              </a:ext>
            </a:extLst>
          </p:cNvPr>
          <p:cNvSpPr txBox="1"/>
          <p:nvPr/>
        </p:nvSpPr>
        <p:spPr>
          <a:xfrm>
            <a:off x="1859965" y="5848290"/>
            <a:ext cx="1851102" cy="461665"/>
          </a:xfrm>
          <a:prstGeom prst="rect">
            <a:avLst/>
          </a:prstGeom>
          <a:noFill/>
        </p:spPr>
        <p:txBody>
          <a:bodyPr wrap="square" rtlCol="0">
            <a:spAutoFit/>
          </a:bodyPr>
          <a:lstStyle/>
          <a:p>
            <a:r>
              <a:rPr lang="en-US" sz="2400" b="1" dirty="0"/>
              <a:t>HOME PAGE</a:t>
            </a:r>
            <a:endParaRPr lang="en-IN" sz="2400" b="1" dirty="0"/>
          </a:p>
        </p:txBody>
      </p:sp>
      <p:sp>
        <p:nvSpPr>
          <p:cNvPr id="11" name="TextBox 10">
            <a:extLst>
              <a:ext uri="{FF2B5EF4-FFF2-40B4-BE49-F238E27FC236}">
                <a16:creationId xmlns:a16="http://schemas.microsoft.com/office/drawing/2014/main" id="{0F009C18-0C51-4CAD-B788-2ED39C3C49BF}"/>
              </a:ext>
            </a:extLst>
          </p:cNvPr>
          <p:cNvSpPr txBox="1"/>
          <p:nvPr/>
        </p:nvSpPr>
        <p:spPr>
          <a:xfrm>
            <a:off x="5999357" y="5848289"/>
            <a:ext cx="2051011" cy="461665"/>
          </a:xfrm>
          <a:prstGeom prst="rect">
            <a:avLst/>
          </a:prstGeom>
          <a:noFill/>
        </p:spPr>
        <p:txBody>
          <a:bodyPr wrap="none" rtlCol="0">
            <a:spAutoFit/>
          </a:bodyPr>
          <a:lstStyle/>
          <a:p>
            <a:r>
              <a:rPr lang="en-US" sz="2400" b="1" dirty="0"/>
              <a:t>SIGNUP PAGE</a:t>
            </a:r>
            <a:endParaRPr lang="en-IN" sz="2400" b="1" dirty="0"/>
          </a:p>
        </p:txBody>
      </p:sp>
    </p:spTree>
    <p:extLst>
      <p:ext uri="{BB962C8B-B14F-4D97-AF65-F5344CB8AC3E}">
        <p14:creationId xmlns:p14="http://schemas.microsoft.com/office/powerpoint/2010/main" val="160612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87D7-4AB8-A13C-C5B2-0AB31481B5CE}"/>
              </a:ext>
            </a:extLst>
          </p:cNvPr>
          <p:cNvSpPr>
            <a:spLocks noGrp="1"/>
          </p:cNvSpPr>
          <p:nvPr>
            <p:ph type="title"/>
          </p:nvPr>
        </p:nvSpPr>
        <p:spPr/>
        <p:txBody>
          <a:bodyPr/>
          <a:lstStyle/>
          <a:p>
            <a:r>
              <a:rPr lang="en-US" dirty="0"/>
              <a:t>MILESTONE 4: MODEL DEPLOYMENT&amp;USER INTERFACE</a:t>
            </a:r>
            <a:endParaRPr lang="en-IN" dirty="0"/>
          </a:p>
        </p:txBody>
      </p:sp>
      <p:pic>
        <p:nvPicPr>
          <p:cNvPr id="5" name="Content Placeholder 4">
            <a:extLst>
              <a:ext uri="{FF2B5EF4-FFF2-40B4-BE49-F238E27FC236}">
                <a16:creationId xmlns:a16="http://schemas.microsoft.com/office/drawing/2014/main" id="{AEF275D0-834B-9FC1-2DF1-FD617D2137A7}"/>
              </a:ext>
            </a:extLst>
          </p:cNvPr>
          <p:cNvPicPr>
            <a:picLocks noGrp="1" noChangeAspect="1"/>
          </p:cNvPicPr>
          <p:nvPr>
            <p:ph idx="1"/>
          </p:nvPr>
        </p:nvPicPr>
        <p:blipFill>
          <a:blip r:embed="rId2"/>
          <a:stretch>
            <a:fillRect/>
          </a:stretch>
        </p:blipFill>
        <p:spPr>
          <a:xfrm>
            <a:off x="291589" y="1930399"/>
            <a:ext cx="4434523" cy="3761483"/>
          </a:xfrm>
        </p:spPr>
      </p:pic>
      <p:pic>
        <p:nvPicPr>
          <p:cNvPr id="7" name="Picture 6">
            <a:extLst>
              <a:ext uri="{FF2B5EF4-FFF2-40B4-BE49-F238E27FC236}">
                <a16:creationId xmlns:a16="http://schemas.microsoft.com/office/drawing/2014/main" id="{61829691-16F2-EAEA-B448-6C9816FE789D}"/>
              </a:ext>
            </a:extLst>
          </p:cNvPr>
          <p:cNvPicPr>
            <a:picLocks noChangeAspect="1"/>
          </p:cNvPicPr>
          <p:nvPr/>
        </p:nvPicPr>
        <p:blipFill>
          <a:blip r:embed="rId3"/>
          <a:stretch>
            <a:fillRect/>
          </a:stretch>
        </p:blipFill>
        <p:spPr>
          <a:xfrm>
            <a:off x="4975667" y="1930400"/>
            <a:ext cx="4106687" cy="2997202"/>
          </a:xfrm>
          <a:prstGeom prst="rect">
            <a:avLst/>
          </a:prstGeom>
        </p:spPr>
      </p:pic>
      <p:pic>
        <p:nvPicPr>
          <p:cNvPr id="11" name="Picture 10">
            <a:extLst>
              <a:ext uri="{FF2B5EF4-FFF2-40B4-BE49-F238E27FC236}">
                <a16:creationId xmlns:a16="http://schemas.microsoft.com/office/drawing/2014/main" id="{BCB2B83E-C45B-643A-FFED-0572CED86F2F}"/>
              </a:ext>
            </a:extLst>
          </p:cNvPr>
          <p:cNvPicPr>
            <a:picLocks noChangeAspect="1"/>
          </p:cNvPicPr>
          <p:nvPr/>
        </p:nvPicPr>
        <p:blipFill>
          <a:blip r:embed="rId4"/>
          <a:stretch>
            <a:fillRect/>
          </a:stretch>
        </p:blipFill>
        <p:spPr>
          <a:xfrm>
            <a:off x="4975667" y="4904063"/>
            <a:ext cx="4106687" cy="1000588"/>
          </a:xfrm>
          <a:prstGeom prst="rect">
            <a:avLst/>
          </a:prstGeom>
        </p:spPr>
      </p:pic>
      <p:sp>
        <p:nvSpPr>
          <p:cNvPr id="12" name="TextBox 11">
            <a:extLst>
              <a:ext uri="{FF2B5EF4-FFF2-40B4-BE49-F238E27FC236}">
                <a16:creationId xmlns:a16="http://schemas.microsoft.com/office/drawing/2014/main" id="{54AF278D-5783-CAF6-C0AE-DA776B4E0A08}"/>
              </a:ext>
            </a:extLst>
          </p:cNvPr>
          <p:cNvSpPr txBox="1"/>
          <p:nvPr/>
        </p:nvSpPr>
        <p:spPr>
          <a:xfrm>
            <a:off x="1438507" y="6278137"/>
            <a:ext cx="1896288" cy="461665"/>
          </a:xfrm>
          <a:prstGeom prst="rect">
            <a:avLst/>
          </a:prstGeom>
          <a:noFill/>
        </p:spPr>
        <p:txBody>
          <a:bodyPr wrap="none" rtlCol="0">
            <a:spAutoFit/>
          </a:bodyPr>
          <a:lstStyle/>
          <a:p>
            <a:r>
              <a:rPr lang="en-US" sz="2400" b="1" dirty="0"/>
              <a:t>LOGIN PAGE</a:t>
            </a:r>
            <a:endParaRPr lang="en-IN" sz="2400" b="1" dirty="0"/>
          </a:p>
        </p:txBody>
      </p:sp>
      <p:sp>
        <p:nvSpPr>
          <p:cNvPr id="13" name="TextBox 12">
            <a:extLst>
              <a:ext uri="{FF2B5EF4-FFF2-40B4-BE49-F238E27FC236}">
                <a16:creationId xmlns:a16="http://schemas.microsoft.com/office/drawing/2014/main" id="{D4C3DE79-0E5A-DDB6-3664-08F829E341BE}"/>
              </a:ext>
            </a:extLst>
          </p:cNvPr>
          <p:cNvSpPr txBox="1"/>
          <p:nvPr/>
        </p:nvSpPr>
        <p:spPr>
          <a:xfrm>
            <a:off x="5441795" y="6278137"/>
            <a:ext cx="3716017" cy="461665"/>
          </a:xfrm>
          <a:prstGeom prst="rect">
            <a:avLst/>
          </a:prstGeom>
          <a:noFill/>
        </p:spPr>
        <p:txBody>
          <a:bodyPr wrap="none" rtlCol="0">
            <a:spAutoFit/>
          </a:bodyPr>
          <a:lstStyle/>
          <a:p>
            <a:r>
              <a:rPr lang="en-US" sz="2400" b="1" dirty="0"/>
              <a:t>PARAMETER ENTRY PAGE</a:t>
            </a:r>
            <a:endParaRPr lang="en-IN" sz="2400" b="1" dirty="0"/>
          </a:p>
        </p:txBody>
      </p:sp>
    </p:spTree>
    <p:extLst>
      <p:ext uri="{BB962C8B-B14F-4D97-AF65-F5344CB8AC3E}">
        <p14:creationId xmlns:p14="http://schemas.microsoft.com/office/powerpoint/2010/main" val="270229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5F51-1BCC-B076-C106-79CA4487584D}"/>
              </a:ext>
            </a:extLst>
          </p:cNvPr>
          <p:cNvSpPr>
            <a:spLocks noGrp="1"/>
          </p:cNvSpPr>
          <p:nvPr>
            <p:ph type="title"/>
          </p:nvPr>
        </p:nvSpPr>
        <p:spPr/>
        <p:txBody>
          <a:bodyPr/>
          <a:lstStyle/>
          <a:p>
            <a:r>
              <a:rPr lang="en-US" dirty="0"/>
              <a:t>MILESTONE 4: MODEL DEPLOYMENT&amp;USER INTERFACE</a:t>
            </a:r>
            <a:endParaRPr lang="en-IN" dirty="0"/>
          </a:p>
        </p:txBody>
      </p:sp>
      <p:pic>
        <p:nvPicPr>
          <p:cNvPr id="5" name="Content Placeholder 4">
            <a:extLst>
              <a:ext uri="{FF2B5EF4-FFF2-40B4-BE49-F238E27FC236}">
                <a16:creationId xmlns:a16="http://schemas.microsoft.com/office/drawing/2014/main" id="{D0AB7AC8-FD57-7131-7A12-9A72E518B1F2}"/>
              </a:ext>
            </a:extLst>
          </p:cNvPr>
          <p:cNvPicPr>
            <a:picLocks noGrp="1" noChangeAspect="1"/>
          </p:cNvPicPr>
          <p:nvPr>
            <p:ph idx="1"/>
          </p:nvPr>
        </p:nvPicPr>
        <p:blipFill>
          <a:blip r:embed="rId2"/>
          <a:stretch>
            <a:fillRect/>
          </a:stretch>
        </p:blipFill>
        <p:spPr>
          <a:xfrm>
            <a:off x="677333" y="1930400"/>
            <a:ext cx="5333173" cy="3726559"/>
          </a:xfrm>
        </p:spPr>
      </p:pic>
      <p:sp>
        <p:nvSpPr>
          <p:cNvPr id="6" name="TextBox 5">
            <a:extLst>
              <a:ext uri="{FF2B5EF4-FFF2-40B4-BE49-F238E27FC236}">
                <a16:creationId xmlns:a16="http://schemas.microsoft.com/office/drawing/2014/main" id="{0AB09C51-DC63-3496-69D5-2DAE8E2B54F0}"/>
              </a:ext>
            </a:extLst>
          </p:cNvPr>
          <p:cNvSpPr txBox="1"/>
          <p:nvPr/>
        </p:nvSpPr>
        <p:spPr>
          <a:xfrm>
            <a:off x="1873406" y="6017567"/>
            <a:ext cx="2069862" cy="461665"/>
          </a:xfrm>
          <a:prstGeom prst="rect">
            <a:avLst/>
          </a:prstGeom>
          <a:noFill/>
        </p:spPr>
        <p:txBody>
          <a:bodyPr wrap="none" rtlCol="0">
            <a:spAutoFit/>
          </a:bodyPr>
          <a:lstStyle/>
          <a:p>
            <a:r>
              <a:rPr lang="en-US" sz="2400" b="1" dirty="0"/>
              <a:t>RESULT PAGE</a:t>
            </a:r>
            <a:endParaRPr lang="en-IN" sz="2400" b="1" dirty="0"/>
          </a:p>
        </p:txBody>
      </p:sp>
    </p:spTree>
    <p:extLst>
      <p:ext uri="{BB962C8B-B14F-4D97-AF65-F5344CB8AC3E}">
        <p14:creationId xmlns:p14="http://schemas.microsoft.com/office/powerpoint/2010/main" val="335251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B174-11E9-0B7F-A13D-1FBED7F8630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89E9E77-3524-E2E7-28FC-649D8AF3F32C}"/>
              </a:ext>
            </a:extLst>
          </p:cNvPr>
          <p:cNvSpPr>
            <a:spLocks noGrp="1"/>
          </p:cNvSpPr>
          <p:nvPr>
            <p:ph idx="1"/>
          </p:nvPr>
        </p:nvSpPr>
        <p:spPr>
          <a:xfrm>
            <a:off x="677334" y="1814901"/>
            <a:ext cx="8596668" cy="3880773"/>
          </a:xfrm>
        </p:spPr>
        <p:txBody>
          <a:bodyPr>
            <a:normAutofit/>
          </a:bodyPr>
          <a:lstStyle/>
          <a:p>
            <a:pPr marL="0" indent="0" algn="ctr">
              <a:buNone/>
            </a:pPr>
            <a:r>
              <a:rPr lang="en-US" sz="2000" dirty="0">
                <a:solidFill>
                  <a:srgbClr val="262626"/>
                </a:solidFill>
                <a:latin typeface="Trebuchet MS" panose="020B0603020202020204" pitchFamily="34" charset="0"/>
                <a:ea typeface="+mn-lt"/>
                <a:cs typeface="+mn-lt"/>
              </a:rPr>
              <a:t>In conclusion, this project has developed and deployed a highly accurate stress detection model integrated into a user-friendly Django-based web application. Leveraging the power of machine learning and the robust MySQL database, the web app allows users to securely input their data and receive instant stress predictions with personalized insights.</a:t>
            </a:r>
            <a:endParaRPr lang="en-US" sz="2000" dirty="0">
              <a:latin typeface="Trebuchet MS" panose="020B0603020202020204" pitchFamily="34" charset="0"/>
              <a:cs typeface="Times New Roman"/>
            </a:endParaRPr>
          </a:p>
          <a:p>
            <a:pPr marL="0" indent="0" algn="ctr">
              <a:buNone/>
            </a:pPr>
            <a:r>
              <a:rPr lang="en-US" sz="2000" dirty="0">
                <a:solidFill>
                  <a:srgbClr val="262626"/>
                </a:solidFill>
                <a:latin typeface="Trebuchet MS" panose="020B0603020202020204" pitchFamily="34" charset="0"/>
                <a:ea typeface="+mn-lt"/>
                <a:cs typeface="+mn-lt"/>
              </a:rPr>
              <a:t> By bridging the gap between cutting-edge technology and practical application, this project empowers individuals to better understand and manage their stress levels, leading to improved overall well-being. Moving forward, we aim to continuously refine and expand the capabilities of this system, with the goal of making this technology widely accessible and integrated into various healthcare and wellness applications</a:t>
            </a:r>
            <a:endParaRPr lang="en-IN" sz="2000" dirty="0">
              <a:latin typeface="Trebuchet MS" panose="020B0603020202020204" pitchFamily="34" charset="0"/>
            </a:endParaRPr>
          </a:p>
        </p:txBody>
      </p:sp>
    </p:spTree>
    <p:extLst>
      <p:ext uri="{BB962C8B-B14F-4D97-AF65-F5344CB8AC3E}">
        <p14:creationId xmlns:p14="http://schemas.microsoft.com/office/powerpoint/2010/main" val="216422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62158D-6C55-95D4-DD95-8BB7ED355A57}"/>
              </a:ext>
            </a:extLst>
          </p:cNvPr>
          <p:cNvSpPr txBox="1"/>
          <p:nvPr/>
        </p:nvSpPr>
        <p:spPr>
          <a:xfrm>
            <a:off x="3434576" y="3013501"/>
            <a:ext cx="3709639" cy="830997"/>
          </a:xfrm>
          <a:prstGeom prst="rect">
            <a:avLst/>
          </a:prstGeom>
          <a:noFill/>
        </p:spPr>
        <p:txBody>
          <a:bodyPr wrap="square" rtlCol="0">
            <a:spAutoFit/>
          </a:bodyPr>
          <a:lstStyle/>
          <a:p>
            <a:r>
              <a:rPr lang="en-US" sz="4800" b="1" dirty="0">
                <a:solidFill>
                  <a:schemeClr val="accent1"/>
                </a:solidFill>
              </a:rPr>
              <a:t>THANK YOU</a:t>
            </a:r>
            <a:endParaRPr lang="en-IN" sz="4800" b="1" dirty="0">
              <a:solidFill>
                <a:schemeClr val="accent1"/>
              </a:solidFill>
            </a:endParaRPr>
          </a:p>
        </p:txBody>
      </p:sp>
    </p:spTree>
    <p:extLst>
      <p:ext uri="{BB962C8B-B14F-4D97-AF65-F5344CB8AC3E}">
        <p14:creationId xmlns:p14="http://schemas.microsoft.com/office/powerpoint/2010/main" val="202420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B386-5914-D3A0-F7A0-9A2B0D31D6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9E571F2-7170-11C5-9688-E18CDBA57356}"/>
              </a:ext>
            </a:extLst>
          </p:cNvPr>
          <p:cNvSpPr>
            <a:spLocks noGrp="1"/>
          </p:cNvSpPr>
          <p:nvPr>
            <p:ph idx="1"/>
          </p:nvPr>
        </p:nvSpPr>
        <p:spPr/>
        <p:txBody>
          <a:bodyPr/>
          <a:lstStyle/>
          <a:p>
            <a:r>
              <a:rPr lang="en-US" b="0" i="0" dirty="0">
                <a:solidFill>
                  <a:srgbClr val="001D35"/>
                </a:solidFill>
                <a:effectLst/>
              </a:rPr>
              <a:t>Stress is </a:t>
            </a:r>
            <a:r>
              <a:rPr lang="en-US" dirty="0"/>
              <a:t>a natural human response to challenges or threats in life that can cause a state of worry or mental tension.</a:t>
            </a:r>
            <a:r>
              <a:rPr lang="en-US" b="0" i="0" dirty="0">
                <a:solidFill>
                  <a:srgbClr val="001D35"/>
                </a:solidFill>
                <a:effectLst/>
              </a:rPr>
              <a:t> There is no drug to cure stress, but there are ways to cope with it. Some people use psychological and physical approaches, such as yoga, mindfulness, or relaxation techniques. </a:t>
            </a:r>
          </a:p>
          <a:p>
            <a:r>
              <a:rPr lang="en-US" sz="1800" dirty="0">
                <a:ea typeface="+mn-lt"/>
                <a:cs typeface="+mn-lt"/>
              </a:rPr>
              <a:t>To address this challenge, we propose the development of a Stress Monitoring and Prediction System designed to assess and analyze physiological data, such as sleep patterns, movement, and respiration rates.</a:t>
            </a:r>
          </a:p>
          <a:p>
            <a:r>
              <a:rPr lang="en-US" sz="1800" dirty="0">
                <a:cs typeface="Times New Roman"/>
              </a:rPr>
              <a:t>The primary objective of this project is to create an Artificial Neural Network (ANN) model that accurately predicts individual stress levels based on the analysis This proactive approach empowers individuals to implement effective stress management strategies, ultimately enhancing their overall well-being and resilience in the face of daily challenges. of collected data.</a:t>
            </a:r>
            <a:endParaRPr lang="en-IN" dirty="0"/>
          </a:p>
        </p:txBody>
      </p:sp>
    </p:spTree>
    <p:extLst>
      <p:ext uri="{BB962C8B-B14F-4D97-AF65-F5344CB8AC3E}">
        <p14:creationId xmlns:p14="http://schemas.microsoft.com/office/powerpoint/2010/main" val="374755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C5CF-7517-CD12-1C46-8E2801F2B9EB}"/>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44143F01-3551-EF24-E131-7AD0FD8DDF23}"/>
              </a:ext>
            </a:extLst>
          </p:cNvPr>
          <p:cNvSpPr>
            <a:spLocks noGrp="1"/>
          </p:cNvSpPr>
          <p:nvPr>
            <p:ph idx="1"/>
          </p:nvPr>
        </p:nvSpPr>
        <p:spPr>
          <a:xfrm>
            <a:off x="677334" y="2160589"/>
            <a:ext cx="8596668" cy="2955941"/>
          </a:xfrm>
        </p:spPr>
        <p:txBody>
          <a:bodyPr/>
          <a:lstStyle/>
          <a:p>
            <a:pPr marL="0" indent="0">
              <a:buNone/>
            </a:pPr>
            <a:r>
              <a:rPr lang="en-US" sz="2400" b="1" dirty="0">
                <a:latin typeface="Times New Roman"/>
                <a:ea typeface="+mn-lt"/>
                <a:cs typeface="+mn-lt"/>
              </a:rPr>
              <a:t>Programming Language:</a:t>
            </a:r>
            <a:r>
              <a:rPr lang="en-US" sz="2400" dirty="0">
                <a:latin typeface="Times New Roman"/>
                <a:ea typeface="+mn-lt"/>
                <a:cs typeface="+mn-lt"/>
              </a:rPr>
              <a:t> Python</a:t>
            </a:r>
            <a:endParaRPr lang="en-US" sz="2400" b="1" dirty="0">
              <a:latin typeface="Times New Roman"/>
              <a:ea typeface="+mn-lt"/>
              <a:cs typeface="+mn-lt"/>
            </a:endParaRPr>
          </a:p>
          <a:p>
            <a:pPr marL="0" indent="0">
              <a:buNone/>
            </a:pPr>
            <a:r>
              <a:rPr lang="en-US" sz="2400" b="1" dirty="0">
                <a:latin typeface="Times New Roman"/>
                <a:ea typeface="+mn-lt"/>
                <a:cs typeface="+mn-lt"/>
              </a:rPr>
              <a:t>Framework:</a:t>
            </a:r>
            <a:r>
              <a:rPr lang="en-US" sz="2400" dirty="0">
                <a:latin typeface="Times New Roman"/>
                <a:ea typeface="+mn-lt"/>
                <a:cs typeface="+mn-lt"/>
              </a:rPr>
              <a:t> Django</a:t>
            </a:r>
            <a:endParaRPr lang="en-US" sz="2400" dirty="0">
              <a:latin typeface="Times New Roman"/>
              <a:cs typeface="Times New Roman"/>
            </a:endParaRPr>
          </a:p>
          <a:p>
            <a:pPr marL="0" indent="0">
              <a:buNone/>
            </a:pPr>
            <a:r>
              <a:rPr lang="en-US" sz="2400" b="1" dirty="0">
                <a:latin typeface="Times New Roman"/>
                <a:ea typeface="+mn-lt"/>
                <a:cs typeface="+mn-lt"/>
              </a:rPr>
              <a:t>IDE:</a:t>
            </a:r>
            <a:r>
              <a:rPr lang="en-US" sz="2400" dirty="0">
                <a:latin typeface="Times New Roman"/>
                <a:ea typeface="+mn-lt"/>
                <a:cs typeface="+mn-lt"/>
              </a:rPr>
              <a:t> Visual Studio Code</a:t>
            </a:r>
            <a:endParaRPr lang="en-US" sz="2400" dirty="0">
              <a:latin typeface="Times New Roman"/>
              <a:cs typeface="Times New Roman"/>
            </a:endParaRPr>
          </a:p>
          <a:p>
            <a:pPr marL="0" indent="0">
              <a:buNone/>
            </a:pPr>
            <a:r>
              <a:rPr lang="en-US" sz="2400" b="1" dirty="0">
                <a:latin typeface="Times New Roman"/>
                <a:ea typeface="+mn-lt"/>
                <a:cs typeface="+mn-lt"/>
              </a:rPr>
              <a:t>Model Type:</a:t>
            </a:r>
            <a:r>
              <a:rPr lang="en-US" sz="2400" dirty="0">
                <a:latin typeface="Times New Roman"/>
                <a:ea typeface="+mn-lt"/>
                <a:cs typeface="+mn-lt"/>
              </a:rPr>
              <a:t> Artificial Neural Network (ANN)</a:t>
            </a:r>
            <a:endParaRPr lang="en-US" sz="2400" dirty="0">
              <a:latin typeface="Times New Roman"/>
              <a:cs typeface="Times New Roman"/>
            </a:endParaRPr>
          </a:p>
          <a:p>
            <a:pPr marL="0" indent="0">
              <a:buNone/>
            </a:pPr>
            <a:r>
              <a:rPr lang="en-US" sz="2400" b="1" dirty="0">
                <a:latin typeface="Times New Roman"/>
                <a:ea typeface="+mn-lt"/>
                <a:cs typeface="+mn-lt"/>
              </a:rPr>
              <a:t>Data Visualization:</a:t>
            </a:r>
            <a:r>
              <a:rPr lang="en-US" sz="2400" dirty="0">
                <a:latin typeface="Times New Roman"/>
                <a:ea typeface="+mn-lt"/>
                <a:cs typeface="+mn-lt"/>
              </a:rPr>
              <a:t> Matplotlib, Seaborn</a:t>
            </a:r>
          </a:p>
          <a:p>
            <a:pPr marL="0" indent="0">
              <a:buNone/>
            </a:pPr>
            <a:r>
              <a:rPr lang="en-US" sz="2400" b="1" dirty="0">
                <a:latin typeface="Times New Roman"/>
                <a:ea typeface="+mn-lt"/>
                <a:cs typeface="+mn-lt"/>
              </a:rPr>
              <a:t>Database:</a:t>
            </a:r>
            <a:r>
              <a:rPr lang="en-US" sz="2400" dirty="0">
                <a:latin typeface="Times New Roman"/>
                <a:ea typeface="+mn-lt"/>
                <a:cs typeface="+mn-lt"/>
              </a:rPr>
              <a:t> MySQL</a:t>
            </a:r>
            <a:endParaRPr lang="en-US" sz="2400" dirty="0">
              <a:latin typeface="Times New Roman"/>
            </a:endParaRPr>
          </a:p>
          <a:p>
            <a:pPr marL="0" indent="0">
              <a:buNone/>
            </a:pPr>
            <a:endParaRPr lang="en-IN" dirty="0"/>
          </a:p>
        </p:txBody>
      </p:sp>
      <p:pic>
        <p:nvPicPr>
          <p:cNvPr id="5" name="Picture 4">
            <a:extLst>
              <a:ext uri="{FF2B5EF4-FFF2-40B4-BE49-F238E27FC236}">
                <a16:creationId xmlns:a16="http://schemas.microsoft.com/office/drawing/2014/main" id="{058CE2E2-7EFC-A8E8-961C-4B30CCD0402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18607" y="2314703"/>
            <a:ext cx="1127556" cy="829190"/>
          </a:xfrm>
          <a:prstGeom prst="rect">
            <a:avLst/>
          </a:prstGeom>
        </p:spPr>
      </p:pic>
      <p:pic>
        <p:nvPicPr>
          <p:cNvPr id="8" name="Picture 7">
            <a:extLst>
              <a:ext uri="{FF2B5EF4-FFF2-40B4-BE49-F238E27FC236}">
                <a16:creationId xmlns:a16="http://schemas.microsoft.com/office/drawing/2014/main" id="{42E3FFC2-8173-0EE2-99AB-3D3F3CC35AC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446163" y="2425458"/>
            <a:ext cx="1796050" cy="797743"/>
          </a:xfrm>
          <a:prstGeom prst="rect">
            <a:avLst/>
          </a:prstGeom>
        </p:spPr>
      </p:pic>
      <p:pic>
        <p:nvPicPr>
          <p:cNvPr id="11" name="Picture 10">
            <a:extLst>
              <a:ext uri="{FF2B5EF4-FFF2-40B4-BE49-F238E27FC236}">
                <a16:creationId xmlns:a16="http://schemas.microsoft.com/office/drawing/2014/main" id="{0E01B3A8-BCF3-E301-F2C5-9DFB12067E83}"/>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031950" y="3009890"/>
            <a:ext cx="860215" cy="797743"/>
          </a:xfrm>
          <a:prstGeom prst="rect">
            <a:avLst/>
          </a:prstGeom>
        </p:spPr>
      </p:pic>
      <p:pic>
        <p:nvPicPr>
          <p:cNvPr id="14" name="Picture 13">
            <a:extLst>
              <a:ext uri="{FF2B5EF4-FFF2-40B4-BE49-F238E27FC236}">
                <a16:creationId xmlns:a16="http://schemas.microsoft.com/office/drawing/2014/main" id="{C6D8CBC6-248C-4537-4916-C80A726D760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013229" y="3156906"/>
            <a:ext cx="1006492" cy="1088890"/>
          </a:xfrm>
          <a:prstGeom prst="rect">
            <a:avLst/>
          </a:prstGeom>
        </p:spPr>
      </p:pic>
      <p:pic>
        <p:nvPicPr>
          <p:cNvPr id="17" name="Picture 16">
            <a:extLst>
              <a:ext uri="{FF2B5EF4-FFF2-40B4-BE49-F238E27FC236}">
                <a16:creationId xmlns:a16="http://schemas.microsoft.com/office/drawing/2014/main" id="{874980AF-4896-FDA0-96E9-BB00CF2EC18C}"/>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6868969" y="4172007"/>
            <a:ext cx="1131385" cy="661625"/>
          </a:xfrm>
          <a:prstGeom prst="rect">
            <a:avLst/>
          </a:prstGeom>
        </p:spPr>
      </p:pic>
      <p:pic>
        <p:nvPicPr>
          <p:cNvPr id="20" name="Picture 19">
            <a:extLst>
              <a:ext uri="{FF2B5EF4-FFF2-40B4-BE49-F238E27FC236}">
                <a16:creationId xmlns:a16="http://schemas.microsoft.com/office/drawing/2014/main" id="{5CBF77B3-B24E-285B-F442-7ABF803C68FB}"/>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8254287" y="4252931"/>
            <a:ext cx="815764" cy="674670"/>
          </a:xfrm>
          <a:prstGeom prst="rect">
            <a:avLst/>
          </a:prstGeom>
        </p:spPr>
      </p:pic>
      <p:sp>
        <p:nvSpPr>
          <p:cNvPr id="21" name="TextBox 20">
            <a:extLst>
              <a:ext uri="{FF2B5EF4-FFF2-40B4-BE49-F238E27FC236}">
                <a16:creationId xmlns:a16="http://schemas.microsoft.com/office/drawing/2014/main" id="{7BA33530-706A-2F38-9B00-AA0CD7320587}"/>
              </a:ext>
            </a:extLst>
          </p:cNvPr>
          <p:cNvSpPr txBox="1"/>
          <p:nvPr/>
        </p:nvSpPr>
        <p:spPr>
          <a:xfrm>
            <a:off x="8741630" y="10074483"/>
            <a:ext cx="532372" cy="1754326"/>
          </a:xfrm>
          <a:prstGeom prst="rect">
            <a:avLst/>
          </a:prstGeom>
          <a:noFill/>
        </p:spPr>
        <p:txBody>
          <a:bodyPr wrap="square" rtlCol="0">
            <a:spAutoFit/>
          </a:bodyPr>
          <a:lstStyle/>
          <a:p>
            <a:r>
              <a:rPr lang="en-IN" sz="900">
                <a:hlinkClick r:id="rId13" tooltip="https://www.moonbooks.org/Images/plot-contingency-table-seaborn-matplotlib-03/"/>
              </a:rPr>
              <a:t>This Photo</a:t>
            </a:r>
            <a:r>
              <a:rPr lang="en-IN" sz="900"/>
              <a:t> by Unknown Author is licensed under </a:t>
            </a:r>
            <a:r>
              <a:rPr lang="en-IN" sz="900">
                <a:hlinkClick r:id="rId14" tooltip="https://creativecommons.org/licenses/by-sa/3.0/"/>
              </a:rPr>
              <a:t>CC BY-SA</a:t>
            </a:r>
            <a:endParaRPr lang="en-IN" sz="900"/>
          </a:p>
        </p:txBody>
      </p:sp>
    </p:spTree>
    <p:extLst>
      <p:ext uri="{BB962C8B-B14F-4D97-AF65-F5344CB8AC3E}">
        <p14:creationId xmlns:p14="http://schemas.microsoft.com/office/powerpoint/2010/main" val="272373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F569-AA5B-AAB6-B085-EB78C646BF9E}"/>
              </a:ext>
            </a:extLst>
          </p:cNvPr>
          <p:cNvSpPr>
            <a:spLocks noGrp="1"/>
          </p:cNvSpPr>
          <p:nvPr>
            <p:ph type="title"/>
          </p:nvPr>
        </p:nvSpPr>
        <p:spPr/>
        <p:txBody>
          <a:bodyPr>
            <a:normAutofit/>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020C7E7E-14D1-0B71-7B47-1111A4893529}"/>
              </a:ext>
            </a:extLst>
          </p:cNvPr>
          <p:cNvSpPr>
            <a:spLocks noGrp="1"/>
          </p:cNvSpPr>
          <p:nvPr>
            <p:ph idx="1"/>
          </p:nvPr>
        </p:nvSpPr>
        <p:spPr>
          <a:xfrm>
            <a:off x="677334" y="2160589"/>
            <a:ext cx="8596668" cy="3181973"/>
          </a:xfrm>
        </p:spPr>
        <p:txBody>
          <a:bodyPr>
            <a:normAutofit/>
          </a:bodyPr>
          <a:lstStyle/>
          <a:p>
            <a:r>
              <a:rPr lang="en-US" sz="3200" dirty="0"/>
              <a:t>Home page</a:t>
            </a:r>
          </a:p>
          <a:p>
            <a:r>
              <a:rPr lang="en-US" sz="3200" dirty="0"/>
              <a:t>Signup page </a:t>
            </a:r>
          </a:p>
          <a:p>
            <a:r>
              <a:rPr lang="en-US" sz="3200" dirty="0"/>
              <a:t>Login page </a:t>
            </a:r>
          </a:p>
          <a:p>
            <a:r>
              <a:rPr lang="en-US" sz="3200" dirty="0"/>
              <a:t>Input health data</a:t>
            </a:r>
          </a:p>
          <a:p>
            <a:r>
              <a:rPr lang="en-US" sz="3200" dirty="0"/>
              <a:t>Result page</a:t>
            </a:r>
            <a:endParaRPr lang="en-IN" sz="3200" dirty="0"/>
          </a:p>
        </p:txBody>
      </p:sp>
    </p:spTree>
    <p:extLst>
      <p:ext uri="{BB962C8B-B14F-4D97-AF65-F5344CB8AC3E}">
        <p14:creationId xmlns:p14="http://schemas.microsoft.com/office/powerpoint/2010/main" val="171236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697E-A9EC-FA3F-577F-DDEB1519CD7A}"/>
              </a:ext>
            </a:extLst>
          </p:cNvPr>
          <p:cNvSpPr>
            <a:spLocks noGrp="1"/>
          </p:cNvSpPr>
          <p:nvPr>
            <p:ph type="title"/>
          </p:nvPr>
        </p:nvSpPr>
        <p:spPr/>
        <p:txBody>
          <a:bodyPr>
            <a:normAutofit fontScale="90000"/>
          </a:bodyPr>
          <a:lstStyle/>
          <a:p>
            <a:r>
              <a:rPr lang="en-US" sz="4000" dirty="0"/>
              <a:t>MILESTONES-4</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762116EB-F969-5B53-C400-02BC96163F6D}"/>
              </a:ext>
            </a:extLst>
          </p:cNvPr>
          <p:cNvSpPr>
            <a:spLocks noGrp="1"/>
          </p:cNvSpPr>
          <p:nvPr>
            <p:ph idx="1"/>
          </p:nvPr>
        </p:nvSpPr>
        <p:spPr>
          <a:xfrm>
            <a:off x="677334" y="2160589"/>
            <a:ext cx="8596668" cy="2657991"/>
          </a:xfrm>
        </p:spPr>
        <p:txBody>
          <a:bodyPr/>
          <a:lstStyle/>
          <a:p>
            <a:r>
              <a:rPr lang="en-US" sz="3200" dirty="0"/>
              <a:t>Data preprocessing</a:t>
            </a:r>
          </a:p>
          <a:p>
            <a:r>
              <a:rPr lang="en-US" sz="3200" dirty="0"/>
              <a:t>ANN Model Design</a:t>
            </a:r>
          </a:p>
          <a:p>
            <a:r>
              <a:rPr lang="en-US" sz="3200" dirty="0"/>
              <a:t>Model Training and Visualization</a:t>
            </a:r>
          </a:p>
          <a:p>
            <a:r>
              <a:rPr lang="en-US" sz="3200" dirty="0"/>
              <a:t>Model Deployment &amp; User Interface</a:t>
            </a:r>
          </a:p>
          <a:p>
            <a:endParaRPr lang="en-IN" dirty="0"/>
          </a:p>
        </p:txBody>
      </p:sp>
    </p:spTree>
    <p:extLst>
      <p:ext uri="{BB962C8B-B14F-4D97-AF65-F5344CB8AC3E}">
        <p14:creationId xmlns:p14="http://schemas.microsoft.com/office/powerpoint/2010/main" val="352888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94D4-D9A4-6AE6-861B-A38AF2A1CCE0}"/>
              </a:ext>
            </a:extLst>
          </p:cNvPr>
          <p:cNvSpPr>
            <a:spLocks noGrp="1"/>
          </p:cNvSpPr>
          <p:nvPr>
            <p:ph type="title"/>
          </p:nvPr>
        </p:nvSpPr>
        <p:spPr/>
        <p:txBody>
          <a:bodyPr/>
          <a:lstStyle/>
          <a:p>
            <a:r>
              <a:rPr lang="en-US" dirty="0"/>
              <a:t>MILESTONE 1: DATA PREPROCESSING AND VISUALIZATION</a:t>
            </a:r>
            <a:endParaRPr lang="en-IN" dirty="0"/>
          </a:p>
        </p:txBody>
      </p:sp>
      <p:pic>
        <p:nvPicPr>
          <p:cNvPr id="13" name="Content Placeholder 12">
            <a:extLst>
              <a:ext uri="{FF2B5EF4-FFF2-40B4-BE49-F238E27FC236}">
                <a16:creationId xmlns:a16="http://schemas.microsoft.com/office/drawing/2014/main" id="{EB6CCFF1-73E4-2A68-F585-74212483FF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170" y="1652998"/>
            <a:ext cx="4015718" cy="4318000"/>
          </a:xfrm>
        </p:spPr>
      </p:pic>
      <p:pic>
        <p:nvPicPr>
          <p:cNvPr id="15" name="Picture 14">
            <a:extLst>
              <a:ext uri="{FF2B5EF4-FFF2-40B4-BE49-F238E27FC236}">
                <a16:creationId xmlns:a16="http://schemas.microsoft.com/office/drawing/2014/main" id="{917A1636-D318-FA47-A663-0DB8BC82F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807" y="1652998"/>
            <a:ext cx="4373230" cy="4352577"/>
          </a:xfrm>
          <a:prstGeom prst="rect">
            <a:avLst/>
          </a:prstGeom>
        </p:spPr>
      </p:pic>
      <p:sp>
        <p:nvSpPr>
          <p:cNvPr id="16" name="TextBox 15">
            <a:extLst>
              <a:ext uri="{FF2B5EF4-FFF2-40B4-BE49-F238E27FC236}">
                <a16:creationId xmlns:a16="http://schemas.microsoft.com/office/drawing/2014/main" id="{8590F5CE-082D-FA15-5EB0-19C89C331E32}"/>
              </a:ext>
            </a:extLst>
          </p:cNvPr>
          <p:cNvSpPr txBox="1"/>
          <p:nvPr/>
        </p:nvSpPr>
        <p:spPr>
          <a:xfrm>
            <a:off x="1570696" y="6005575"/>
            <a:ext cx="1844479" cy="400110"/>
          </a:xfrm>
          <a:prstGeom prst="rect">
            <a:avLst/>
          </a:prstGeom>
          <a:noFill/>
        </p:spPr>
        <p:txBody>
          <a:bodyPr wrap="none" rtlCol="0">
            <a:spAutoFit/>
          </a:bodyPr>
          <a:lstStyle/>
          <a:p>
            <a:r>
              <a:rPr lang="en-US" sz="2000" dirty="0"/>
              <a:t>SCATTER PLOT</a:t>
            </a:r>
            <a:endParaRPr lang="en-IN" sz="2000" dirty="0"/>
          </a:p>
        </p:txBody>
      </p:sp>
      <p:sp>
        <p:nvSpPr>
          <p:cNvPr id="17" name="TextBox 16">
            <a:extLst>
              <a:ext uri="{FF2B5EF4-FFF2-40B4-BE49-F238E27FC236}">
                <a16:creationId xmlns:a16="http://schemas.microsoft.com/office/drawing/2014/main" id="{24F6BA37-F8E2-2645-2A6C-8CAA8F3DB187}"/>
              </a:ext>
            </a:extLst>
          </p:cNvPr>
          <p:cNvSpPr txBox="1"/>
          <p:nvPr/>
        </p:nvSpPr>
        <p:spPr>
          <a:xfrm>
            <a:off x="5821293" y="5986157"/>
            <a:ext cx="1317990" cy="400110"/>
          </a:xfrm>
          <a:prstGeom prst="rect">
            <a:avLst/>
          </a:prstGeom>
          <a:noFill/>
        </p:spPr>
        <p:txBody>
          <a:bodyPr wrap="none" rtlCol="0">
            <a:spAutoFit/>
          </a:bodyPr>
          <a:lstStyle/>
          <a:p>
            <a:r>
              <a:rPr lang="en-US" sz="2000" dirty="0"/>
              <a:t>BOX PLOT</a:t>
            </a:r>
            <a:endParaRPr lang="en-IN" sz="2000" dirty="0"/>
          </a:p>
        </p:txBody>
      </p:sp>
    </p:spTree>
    <p:extLst>
      <p:ext uri="{BB962C8B-B14F-4D97-AF65-F5344CB8AC3E}">
        <p14:creationId xmlns:p14="http://schemas.microsoft.com/office/powerpoint/2010/main" val="131981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8AE7-297B-0233-8E07-2440FF6A5820}"/>
              </a:ext>
            </a:extLst>
          </p:cNvPr>
          <p:cNvSpPr>
            <a:spLocks noGrp="1"/>
          </p:cNvSpPr>
          <p:nvPr>
            <p:ph type="title"/>
          </p:nvPr>
        </p:nvSpPr>
        <p:spPr/>
        <p:txBody>
          <a:bodyPr/>
          <a:lstStyle/>
          <a:p>
            <a:r>
              <a:rPr lang="en-US" dirty="0"/>
              <a:t>MILESTONE 1: DATA PREPROCESSING AND VISUALIZATION</a:t>
            </a:r>
            <a:endParaRPr lang="en-IN" dirty="0"/>
          </a:p>
        </p:txBody>
      </p:sp>
      <p:pic>
        <p:nvPicPr>
          <p:cNvPr id="5" name="Content Placeholder 4">
            <a:extLst>
              <a:ext uri="{FF2B5EF4-FFF2-40B4-BE49-F238E27FC236}">
                <a16:creationId xmlns:a16="http://schemas.microsoft.com/office/drawing/2014/main" id="{16C3B0C2-BF09-000D-98BD-8B015B80D6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692" y="1770170"/>
            <a:ext cx="4772889" cy="3881437"/>
          </a:xfrm>
        </p:spPr>
      </p:pic>
      <p:pic>
        <p:nvPicPr>
          <p:cNvPr id="7" name="Picture 6">
            <a:extLst>
              <a:ext uri="{FF2B5EF4-FFF2-40B4-BE49-F238E27FC236}">
                <a16:creationId xmlns:a16="http://schemas.microsoft.com/office/drawing/2014/main" id="{86E4F866-C204-2DC2-C2FD-B00BC533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581" y="1770170"/>
            <a:ext cx="4552348" cy="3551844"/>
          </a:xfrm>
          <a:prstGeom prst="rect">
            <a:avLst/>
          </a:prstGeom>
        </p:spPr>
      </p:pic>
      <p:sp>
        <p:nvSpPr>
          <p:cNvPr id="10" name="TextBox 9">
            <a:extLst>
              <a:ext uri="{FF2B5EF4-FFF2-40B4-BE49-F238E27FC236}">
                <a16:creationId xmlns:a16="http://schemas.microsoft.com/office/drawing/2014/main" id="{16153A23-F0EA-51E6-1C97-85E34BF8C9C5}"/>
              </a:ext>
            </a:extLst>
          </p:cNvPr>
          <p:cNvSpPr txBox="1"/>
          <p:nvPr/>
        </p:nvSpPr>
        <p:spPr>
          <a:xfrm>
            <a:off x="2264181" y="5779191"/>
            <a:ext cx="1301959" cy="400110"/>
          </a:xfrm>
          <a:prstGeom prst="rect">
            <a:avLst/>
          </a:prstGeom>
          <a:noFill/>
        </p:spPr>
        <p:txBody>
          <a:bodyPr wrap="none" rtlCol="0">
            <a:spAutoFit/>
          </a:bodyPr>
          <a:lstStyle/>
          <a:p>
            <a:r>
              <a:rPr lang="en-US" sz="2000" dirty="0"/>
              <a:t>BAR PLOT</a:t>
            </a:r>
            <a:endParaRPr lang="en-IN" sz="2000" dirty="0"/>
          </a:p>
        </p:txBody>
      </p:sp>
      <p:sp>
        <p:nvSpPr>
          <p:cNvPr id="11" name="TextBox 10">
            <a:extLst>
              <a:ext uri="{FF2B5EF4-FFF2-40B4-BE49-F238E27FC236}">
                <a16:creationId xmlns:a16="http://schemas.microsoft.com/office/drawing/2014/main" id="{FCD0FF62-327E-5B50-83F7-604FC5B5AA11}"/>
              </a:ext>
            </a:extLst>
          </p:cNvPr>
          <p:cNvSpPr txBox="1"/>
          <p:nvPr/>
        </p:nvSpPr>
        <p:spPr>
          <a:xfrm>
            <a:off x="6698750" y="5763802"/>
            <a:ext cx="1374800" cy="400110"/>
          </a:xfrm>
          <a:prstGeom prst="rect">
            <a:avLst/>
          </a:prstGeom>
          <a:noFill/>
        </p:spPr>
        <p:txBody>
          <a:bodyPr wrap="none" rtlCol="0">
            <a:spAutoFit/>
          </a:bodyPr>
          <a:lstStyle/>
          <a:p>
            <a:r>
              <a:rPr lang="en-US" sz="2000" dirty="0"/>
              <a:t>PIE CHART</a:t>
            </a:r>
            <a:endParaRPr lang="en-IN" sz="2000" dirty="0"/>
          </a:p>
        </p:txBody>
      </p:sp>
    </p:spTree>
    <p:extLst>
      <p:ext uri="{BB962C8B-B14F-4D97-AF65-F5344CB8AC3E}">
        <p14:creationId xmlns:p14="http://schemas.microsoft.com/office/powerpoint/2010/main" val="131834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5CA5-B3B0-C983-3F1D-37AF0411E6F8}"/>
              </a:ext>
            </a:extLst>
          </p:cNvPr>
          <p:cNvSpPr>
            <a:spLocks noGrp="1"/>
          </p:cNvSpPr>
          <p:nvPr>
            <p:ph type="title"/>
          </p:nvPr>
        </p:nvSpPr>
        <p:spPr/>
        <p:txBody>
          <a:bodyPr/>
          <a:lstStyle/>
          <a:p>
            <a:r>
              <a:rPr lang="en-US" dirty="0"/>
              <a:t>MILESTONE 1: DATA PREPROCESSING AND VISUALIZATION</a:t>
            </a:r>
            <a:endParaRPr lang="en-IN" dirty="0"/>
          </a:p>
        </p:txBody>
      </p:sp>
      <p:pic>
        <p:nvPicPr>
          <p:cNvPr id="5" name="Content Placeholder 4">
            <a:extLst>
              <a:ext uri="{FF2B5EF4-FFF2-40B4-BE49-F238E27FC236}">
                <a16:creationId xmlns:a16="http://schemas.microsoft.com/office/drawing/2014/main" id="{F5D441B0-A8BD-5E80-5B54-A99422B57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08525"/>
            <a:ext cx="3894666" cy="3881437"/>
          </a:xfrm>
        </p:spPr>
      </p:pic>
      <p:pic>
        <p:nvPicPr>
          <p:cNvPr id="7" name="Picture 6">
            <a:extLst>
              <a:ext uri="{FF2B5EF4-FFF2-40B4-BE49-F238E27FC236}">
                <a16:creationId xmlns:a16="http://schemas.microsoft.com/office/drawing/2014/main" id="{0B455786-6DCD-8A99-711D-8A5D59F1C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256" y="2013735"/>
            <a:ext cx="3503489" cy="3308278"/>
          </a:xfrm>
          <a:prstGeom prst="rect">
            <a:avLst/>
          </a:prstGeom>
        </p:spPr>
      </p:pic>
      <p:sp>
        <p:nvSpPr>
          <p:cNvPr id="8" name="TextBox 7">
            <a:extLst>
              <a:ext uri="{FF2B5EF4-FFF2-40B4-BE49-F238E27FC236}">
                <a16:creationId xmlns:a16="http://schemas.microsoft.com/office/drawing/2014/main" id="{AA32D95F-EB74-CFA6-D924-2617D5DBA075}"/>
              </a:ext>
            </a:extLst>
          </p:cNvPr>
          <p:cNvSpPr txBox="1"/>
          <p:nvPr/>
        </p:nvSpPr>
        <p:spPr>
          <a:xfrm>
            <a:off x="1715785" y="5879068"/>
            <a:ext cx="1314078" cy="400110"/>
          </a:xfrm>
          <a:prstGeom prst="rect">
            <a:avLst/>
          </a:prstGeom>
          <a:noFill/>
        </p:spPr>
        <p:txBody>
          <a:bodyPr wrap="none" rtlCol="0">
            <a:spAutoFit/>
          </a:bodyPr>
          <a:lstStyle/>
          <a:p>
            <a:r>
              <a:rPr lang="en-US" sz="2000" dirty="0"/>
              <a:t>HEAT MAP</a:t>
            </a:r>
            <a:endParaRPr lang="en-IN" sz="2000" dirty="0"/>
          </a:p>
        </p:txBody>
      </p:sp>
      <p:sp>
        <p:nvSpPr>
          <p:cNvPr id="9" name="TextBox 8">
            <a:extLst>
              <a:ext uri="{FF2B5EF4-FFF2-40B4-BE49-F238E27FC236}">
                <a16:creationId xmlns:a16="http://schemas.microsoft.com/office/drawing/2014/main" id="{86FC6E4B-72D9-4ED6-7343-1B8A96FABC40}"/>
              </a:ext>
            </a:extLst>
          </p:cNvPr>
          <p:cNvSpPr txBox="1"/>
          <p:nvPr/>
        </p:nvSpPr>
        <p:spPr>
          <a:xfrm>
            <a:off x="5969285" y="5850451"/>
            <a:ext cx="1512209" cy="400110"/>
          </a:xfrm>
          <a:prstGeom prst="rect">
            <a:avLst/>
          </a:prstGeom>
          <a:noFill/>
        </p:spPr>
        <p:txBody>
          <a:bodyPr wrap="none" rtlCol="0">
            <a:spAutoFit/>
          </a:bodyPr>
          <a:lstStyle/>
          <a:p>
            <a:r>
              <a:rPr lang="en-US" sz="2000" dirty="0"/>
              <a:t>HISTOGRAM</a:t>
            </a:r>
            <a:endParaRPr lang="en-IN" sz="2000" dirty="0"/>
          </a:p>
        </p:txBody>
      </p:sp>
    </p:spTree>
    <p:extLst>
      <p:ext uri="{BB962C8B-B14F-4D97-AF65-F5344CB8AC3E}">
        <p14:creationId xmlns:p14="http://schemas.microsoft.com/office/powerpoint/2010/main" val="187395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80AE-1525-1E38-1F83-61E3D0551A8D}"/>
              </a:ext>
            </a:extLst>
          </p:cNvPr>
          <p:cNvSpPr>
            <a:spLocks noGrp="1"/>
          </p:cNvSpPr>
          <p:nvPr>
            <p:ph type="title"/>
          </p:nvPr>
        </p:nvSpPr>
        <p:spPr/>
        <p:txBody>
          <a:bodyPr/>
          <a:lstStyle/>
          <a:p>
            <a:r>
              <a:rPr lang="en-US" dirty="0"/>
              <a:t>MILESTONE 2:ANN MODEL DESIGN</a:t>
            </a:r>
            <a:endParaRPr lang="en-IN" dirty="0"/>
          </a:p>
        </p:txBody>
      </p:sp>
      <p:sp>
        <p:nvSpPr>
          <p:cNvPr id="3" name="Content Placeholder 2">
            <a:extLst>
              <a:ext uri="{FF2B5EF4-FFF2-40B4-BE49-F238E27FC236}">
                <a16:creationId xmlns:a16="http://schemas.microsoft.com/office/drawing/2014/main" id="{8C1F573C-E949-390C-8A4C-06392FA927CF}"/>
              </a:ext>
            </a:extLst>
          </p:cNvPr>
          <p:cNvSpPr>
            <a:spLocks noGrp="1"/>
          </p:cNvSpPr>
          <p:nvPr>
            <p:ph idx="1"/>
          </p:nvPr>
        </p:nvSpPr>
        <p:spPr>
          <a:xfrm>
            <a:off x="441789" y="2301411"/>
            <a:ext cx="8832213" cy="3946989"/>
          </a:xfrm>
        </p:spPr>
        <p:txBody>
          <a:bodyPr>
            <a:normAutofit/>
          </a:bodyPr>
          <a:lstStyle/>
          <a:p>
            <a:pPr algn="just">
              <a:buFont typeface="Wingdings"/>
              <a:buChar char="Ø"/>
            </a:pPr>
            <a:r>
              <a:rPr lang="en-US" sz="2000" b="1" dirty="0">
                <a:latin typeface="Trebuchet MS" panose="020B0603020202020204" pitchFamily="34" charset="0"/>
                <a:cs typeface="Times New Roman"/>
              </a:rPr>
              <a:t>Input </a:t>
            </a:r>
            <a:r>
              <a:rPr lang="en-US" sz="2000" b="1" dirty="0" err="1">
                <a:latin typeface="Trebuchet MS" panose="020B0603020202020204" pitchFamily="34" charset="0"/>
                <a:cs typeface="Times New Roman"/>
              </a:rPr>
              <a:t>Layer:</a:t>
            </a:r>
            <a:r>
              <a:rPr lang="en-US" sz="2000" dirty="0" err="1">
                <a:latin typeface="Trebuchet MS" panose="020B0603020202020204" pitchFamily="34" charset="0"/>
                <a:cs typeface="Times New Roman"/>
              </a:rPr>
              <a:t>Accepts</a:t>
            </a:r>
            <a:r>
              <a:rPr lang="en-US" sz="2000" dirty="0">
                <a:latin typeface="Trebuchet MS" panose="020B0603020202020204" pitchFamily="34" charset="0"/>
                <a:cs typeface="Times New Roman"/>
              </a:rPr>
              <a:t> 8 numerical features derived from sleep data: Heart Rate, Body Movements, Respiratory Rate, EEG Data, Sleeping Hours, Blood Oxygen Level, Snoring Rate, and Limb Movement Rate.</a:t>
            </a:r>
          </a:p>
          <a:p>
            <a:pPr algn="just">
              <a:buFont typeface="Wingdings"/>
              <a:buChar char="Ø"/>
            </a:pPr>
            <a:r>
              <a:rPr lang="en-US" sz="2000" b="1" dirty="0">
                <a:latin typeface="Trebuchet MS" panose="020B0603020202020204" pitchFamily="34" charset="0"/>
                <a:cs typeface="Times New Roman"/>
              </a:rPr>
              <a:t>First Hidden Layer:</a:t>
            </a:r>
            <a:r>
              <a:rPr lang="en-US" sz="2000" dirty="0">
                <a:latin typeface="Trebuchet MS" panose="020B0603020202020204" pitchFamily="34" charset="0"/>
                <a:cs typeface="Times New Roman"/>
              </a:rPr>
              <a:t>64 neurons with </a:t>
            </a:r>
            <a:r>
              <a:rPr lang="en-US" sz="2000" dirty="0" err="1">
                <a:latin typeface="Trebuchet MS" panose="020B0603020202020204" pitchFamily="34" charset="0"/>
                <a:cs typeface="Times New Roman"/>
              </a:rPr>
              <a:t>ReLU</a:t>
            </a:r>
            <a:r>
              <a:rPr lang="en-US" sz="2000" dirty="0">
                <a:latin typeface="Trebuchet MS" panose="020B0603020202020204" pitchFamily="34" charset="0"/>
                <a:cs typeface="Times New Roman"/>
              </a:rPr>
              <a:t> activation function for capturing complex patterns and relationships in the input data.</a:t>
            </a:r>
          </a:p>
          <a:p>
            <a:pPr algn="just">
              <a:buFont typeface="Wingdings"/>
              <a:buChar char="Ø"/>
            </a:pPr>
            <a:r>
              <a:rPr lang="en-US" sz="2000" b="1" dirty="0">
                <a:latin typeface="Trebuchet MS" panose="020B0603020202020204" pitchFamily="34" charset="0"/>
                <a:cs typeface="Times New Roman"/>
              </a:rPr>
              <a:t> Second Hidden Layer:</a:t>
            </a:r>
            <a:r>
              <a:rPr lang="en-US" sz="2000" dirty="0">
                <a:latin typeface="Trebuchet MS" panose="020B0603020202020204" pitchFamily="34" charset="0"/>
                <a:cs typeface="Times New Roman"/>
              </a:rPr>
              <a:t>32 neurons with </a:t>
            </a:r>
            <a:r>
              <a:rPr lang="en-US" sz="2000" dirty="0" err="1">
                <a:latin typeface="Trebuchet MS" panose="020B0603020202020204" pitchFamily="34" charset="0"/>
                <a:cs typeface="Times New Roman"/>
              </a:rPr>
              <a:t>ReLU</a:t>
            </a:r>
            <a:r>
              <a:rPr lang="en-US" sz="2000" dirty="0">
                <a:latin typeface="Trebuchet MS" panose="020B0603020202020204" pitchFamily="34" charset="0"/>
                <a:cs typeface="Times New Roman"/>
              </a:rPr>
              <a:t> activation, reducing the feature space while retaining significant patterns.</a:t>
            </a:r>
          </a:p>
          <a:p>
            <a:pPr algn="just">
              <a:buFont typeface="Wingdings"/>
              <a:buChar char="Ø"/>
            </a:pPr>
            <a:r>
              <a:rPr lang="en-US" sz="2000" b="1" dirty="0">
                <a:latin typeface="Trebuchet MS" panose="020B0603020202020204" pitchFamily="34" charset="0"/>
                <a:cs typeface="Times New Roman"/>
              </a:rPr>
              <a:t>Output </a:t>
            </a:r>
            <a:r>
              <a:rPr lang="en-US" sz="2000" b="1" dirty="0" err="1">
                <a:latin typeface="Trebuchet MS" panose="020B0603020202020204" pitchFamily="34" charset="0"/>
                <a:cs typeface="Times New Roman"/>
              </a:rPr>
              <a:t>Layer:</a:t>
            </a:r>
            <a:r>
              <a:rPr lang="en-US" sz="2000" dirty="0" err="1">
                <a:latin typeface="Trebuchet MS" panose="020B0603020202020204" pitchFamily="34" charset="0"/>
                <a:cs typeface="Times New Roman"/>
              </a:rPr>
              <a:t>A</a:t>
            </a:r>
            <a:r>
              <a:rPr lang="en-US" sz="2000" dirty="0">
                <a:latin typeface="Trebuchet MS" panose="020B0603020202020204" pitchFamily="34" charset="0"/>
                <a:cs typeface="Times New Roman"/>
              </a:rPr>
              <a:t> single neuron with a sigmoid activation function, designed for binary classification, outputting a probability of   being stressed or not stressed.</a:t>
            </a:r>
            <a:endParaRPr lang="en-US" sz="2000" dirty="0">
              <a:latin typeface="Times New Roman"/>
              <a:cs typeface="Times New Roman"/>
            </a:endParaRPr>
          </a:p>
          <a:p>
            <a:pPr algn="just">
              <a:buFont typeface="Wingdings"/>
              <a:buChar char="Ø"/>
            </a:pPr>
            <a:endParaRPr lang="en-US" sz="2000" dirty="0">
              <a:latin typeface="Trebuchet MS" panose="020B0603020202020204" pitchFamily="34" charset="0"/>
              <a:cs typeface="Times New Roman"/>
            </a:endParaRPr>
          </a:p>
          <a:p>
            <a:pPr marL="0" indent="0" algn="just">
              <a:buNone/>
            </a:pPr>
            <a:endParaRPr lang="en-US" sz="3200" dirty="0">
              <a:latin typeface="Times New Roman"/>
              <a:cs typeface="Times New Roman"/>
            </a:endParaRPr>
          </a:p>
        </p:txBody>
      </p:sp>
    </p:spTree>
    <p:extLst>
      <p:ext uri="{BB962C8B-B14F-4D97-AF65-F5344CB8AC3E}">
        <p14:creationId xmlns:p14="http://schemas.microsoft.com/office/powerpoint/2010/main" val="37409745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163</TotalTime>
  <Words>705</Words>
  <Application>Microsoft Office PowerPoint</Application>
  <PresentationFormat>Widescreen</PresentationFormat>
  <Paragraphs>61</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Wingdings</vt:lpstr>
      <vt:lpstr>Wingdings 3</vt:lpstr>
      <vt:lpstr>Facet</vt:lpstr>
      <vt:lpstr>HUMAN STRESS DETECTION AND PREDICTION SYSTEM USING ANN</vt:lpstr>
      <vt:lpstr>INTRODUCTION</vt:lpstr>
      <vt:lpstr>TECHNOLOGIES USED</vt:lpstr>
      <vt:lpstr>PROJECT OVERVIEW</vt:lpstr>
      <vt:lpstr>MILESTONES-4            </vt:lpstr>
      <vt:lpstr>MILESTONE 1: DATA PREPROCESSING AND VISUALIZATION</vt:lpstr>
      <vt:lpstr>MILESTONE 1: DATA PREPROCESSING AND VISUALIZATION</vt:lpstr>
      <vt:lpstr>MILESTONE 1: DATA PREPROCESSING AND VISUALIZATION</vt:lpstr>
      <vt:lpstr>MILESTONE 2:ANN MODEL DESIGN</vt:lpstr>
      <vt:lpstr>MILESTONE 2:ANN MODEL DESIGN</vt:lpstr>
      <vt:lpstr>MILESTONE 3:MODEL TRAINING&amp;VISUALISATION</vt:lpstr>
      <vt:lpstr>MILESTONE 4: MODEL DEPLOYMENT&amp;USER INTERFACE</vt:lpstr>
      <vt:lpstr>MILESTONE 4: MODEL DEPLOYMENT&amp;USER INTERFACE</vt:lpstr>
      <vt:lpstr>MILESTONE 4: MODEL DEPLOYMENT&amp;USER INTERFACE</vt:lpstr>
      <vt:lpstr>MILESTONE 4: MODEL DEPLOYMENT&amp;USER INTERFACE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Lilly Gudala</dc:creator>
  <cp:lastModifiedBy>Lilly Gudala</cp:lastModifiedBy>
  <cp:revision>2</cp:revision>
  <dcterms:created xsi:type="dcterms:W3CDTF">2024-11-13T13:04:31Z</dcterms:created>
  <dcterms:modified xsi:type="dcterms:W3CDTF">2024-11-27T16:37:16Z</dcterms:modified>
</cp:coreProperties>
</file>