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58" r:id="rId5"/>
    <p:sldId id="268" r:id="rId6"/>
    <p:sldId id="269" r:id="rId7"/>
    <p:sldId id="260" r:id="rId8"/>
    <p:sldId id="259" r:id="rId9"/>
    <p:sldId id="261" r:id="rId10"/>
    <p:sldId id="263" r:id="rId11"/>
    <p:sldId id="264" r:id="rId12"/>
    <p:sldId id="266" r:id="rId13"/>
    <p:sldId id="262" r:id="rId14"/>
    <p:sldId id="270" r:id="rId15"/>
    <p:sldId id="281" r:id="rId16"/>
    <p:sldId id="272" r:id="rId17"/>
    <p:sldId id="265" r:id="rId18"/>
    <p:sldId id="274" r:id="rId19"/>
    <p:sldId id="277" r:id="rId20"/>
    <p:sldId id="276" r:id="rId21"/>
    <p:sldId id="282" r:id="rId22"/>
    <p:sldId id="283" r:id="rId23"/>
    <p:sldId id="285" r:id="rId24"/>
    <p:sldId id="286" r:id="rId25"/>
    <p:sldId id="287" r:id="rId26"/>
    <p:sldId id="279" r:id="rId27"/>
    <p:sldId id="280" r:id="rId28"/>
    <p:sldId id="273" r:id="rId29"/>
    <p:sldId id="290" r:id="rId30"/>
    <p:sldId id="291" r:id="rId31"/>
    <p:sldId id="292" r:id="rId32"/>
    <p:sldId id="275" r:id="rId33"/>
    <p:sldId id="284" r:id="rId34"/>
    <p:sldId id="27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6F4-9FF0-4F4F-BA5C-91936BCD702C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5BCB-45E5-194D-B8AD-99CD4A06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75CB6F4-9FF0-4F4F-BA5C-91936BCD702C}" type="datetimeFigureOut">
              <a:rPr lang="en-US" smtClean="0"/>
              <a:pPr/>
              <a:t>9/15/13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26B5BCB-45E5-194D-B8AD-99CD4A060F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ptools.or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Ecology &amp; Demography; Leslie Matrices and Population Projection Methods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Introduction to linking demography, population growth and extinction due to climate warming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life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83679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Age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</a:rPr>
                        <a:t>n</a:t>
                      </a:r>
                      <a:r>
                        <a:rPr lang="en-US" i="1" baseline="-25000" dirty="0" err="1" smtClean="0">
                          <a:latin typeface="Arial"/>
                        </a:rPr>
                        <a:t>x</a:t>
                      </a:r>
                      <a:endParaRPr lang="en-US" i="1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l</a:t>
                      </a:r>
                      <a:r>
                        <a:rPr lang="en-US" baseline="-25000" dirty="0" smtClean="0">
                          <a:latin typeface="Arial"/>
                        </a:rPr>
                        <a:t>x</a:t>
                      </a:r>
                      <a:endParaRPr lang="en-US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Arial"/>
                        </a:rPr>
                        <a:t>S</a:t>
                      </a:r>
                      <a:r>
                        <a:rPr lang="en-US" baseline="-25000" dirty="0" err="1" smtClean="0">
                          <a:latin typeface="Arial"/>
                        </a:rPr>
                        <a:t>x</a:t>
                      </a:r>
                      <a:endParaRPr lang="en-US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m</a:t>
                      </a:r>
                      <a:r>
                        <a:rPr lang="en-US" baseline="-25000" dirty="0" smtClean="0">
                          <a:latin typeface="Arial"/>
                        </a:rPr>
                        <a:t>x</a:t>
                      </a:r>
                      <a:endParaRPr lang="en-US" baseline="-250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</a:rPr>
                        <a:t>l</a:t>
                      </a:r>
                      <a:r>
                        <a:rPr lang="en-US" baseline="-25000" dirty="0" err="1" smtClean="0">
                          <a:latin typeface="Arial"/>
                        </a:rPr>
                        <a:t>x</a:t>
                      </a:r>
                      <a:r>
                        <a:rPr lang="en-US" dirty="0" err="1" smtClean="0">
                          <a:latin typeface="Arial"/>
                        </a:rPr>
                        <a:t>m</a:t>
                      </a:r>
                      <a:r>
                        <a:rPr lang="en-US" baseline="-25000" dirty="0" err="1" smtClean="0">
                          <a:latin typeface="Arial"/>
                        </a:rPr>
                        <a:t>x</a:t>
                      </a:r>
                      <a:endParaRPr lang="en-US" baseline="-25000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1000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1.0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1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500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0.2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2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100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0.1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5.0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3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50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0.05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0.1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9.0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4.5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4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0.0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-</a:t>
                      </a:r>
                      <a:r>
                        <a:rPr lang="en-US" baseline="0" dirty="0" smtClean="0">
                          <a:latin typeface="Arial"/>
                        </a:rPr>
                        <a:t> 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-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</a:rPr>
                        <a:t>-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79664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</a:t>
            </a:r>
            <a:r>
              <a:rPr lang="en-US" sz="2400" i="1" baseline="-25000" dirty="0" smtClean="0">
                <a:latin typeface="Arial"/>
                <a:cs typeface="Arial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= probability a newborn attains age </a:t>
            </a:r>
            <a:r>
              <a:rPr lang="en-US" sz="2400" i="1" dirty="0" smtClean="0">
                <a:latin typeface="Arial"/>
                <a:cs typeface="Arial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393203"/>
            <a:ext cx="8450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s</a:t>
            </a:r>
            <a:r>
              <a:rPr lang="en-US" sz="2400" i="1" baseline="-25000" dirty="0" err="1" smtClean="0">
                <a:latin typeface="Arial"/>
                <a:cs typeface="Arial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= age-specific survival, i.e., survival between age </a:t>
            </a:r>
            <a:r>
              <a:rPr lang="en-US" sz="2400" i="1" dirty="0" smtClean="0">
                <a:latin typeface="Arial"/>
                <a:cs typeface="Arial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x+1</a:t>
            </a:r>
            <a:r>
              <a:rPr lang="en-US" sz="2400" dirty="0" smtClean="0">
                <a:latin typeface="Arial"/>
                <a:cs typeface="Arial"/>
              </a:rPr>
              <a:t> 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81868"/>
            <a:ext cx="6077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m</a:t>
            </a:r>
            <a:r>
              <a:rPr lang="en-US" sz="2400" i="1" baseline="-25000" dirty="0" smtClean="0">
                <a:latin typeface="Arial"/>
                <a:cs typeface="Arial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= Number of female progeny per female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069834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n</a:t>
            </a:r>
            <a:r>
              <a:rPr lang="en-US" sz="2400" i="1" baseline="-25000" dirty="0" err="1" smtClean="0">
                <a:latin typeface="Arial"/>
                <a:cs typeface="Arial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= probability a newborn attains age </a:t>
            </a:r>
            <a:r>
              <a:rPr lang="en-US" sz="2400" i="1" dirty="0" smtClean="0">
                <a:latin typeface="Arial"/>
                <a:cs typeface="Arial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28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267" y="1744133"/>
            <a:ext cx="302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Net Reproductive Rate – R</a:t>
            </a:r>
            <a:r>
              <a:rPr lang="en-US" baseline="-25000" dirty="0" smtClean="0">
                <a:latin typeface="Arial"/>
              </a:rPr>
              <a:t>0</a:t>
            </a:r>
            <a:endParaRPr lang="en-US" baseline="-25000" dirty="0">
              <a:latin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72036"/>
              </p:ext>
            </p:extLst>
          </p:nvPr>
        </p:nvGraphicFramePr>
        <p:xfrm>
          <a:off x="4076700" y="1256771"/>
          <a:ext cx="2950464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838200" imgH="317500" progId="Equation.3">
                  <p:embed/>
                </p:oleObj>
              </mc:Choice>
              <mc:Fallback>
                <p:oleObj name="Equation" r:id="rId3" imgW="838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6700" y="1256771"/>
                        <a:ext cx="2950464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5292" y="5250969"/>
            <a:ext cx="303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Cohort Generation Time - </a:t>
            </a:r>
            <a:r>
              <a:rPr lang="en-US" b="1" dirty="0" smtClean="0">
                <a:latin typeface="Arial"/>
              </a:rPr>
              <a:t>G</a:t>
            </a:r>
            <a:endParaRPr lang="en-US" b="1" dirty="0">
              <a:latin typeface="Arial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21508"/>
              </p:ext>
            </p:extLst>
          </p:nvPr>
        </p:nvGraphicFramePr>
        <p:xfrm>
          <a:off x="4246032" y="4499713"/>
          <a:ext cx="1849968" cy="148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838200" imgH="673100" progId="Equation.3">
                  <p:embed/>
                </p:oleObj>
              </mc:Choice>
              <mc:Fallback>
                <p:oleObj name="Equation" r:id="rId5" imgW="8382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6032" y="4499713"/>
                        <a:ext cx="1849968" cy="148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06766" y="2704068"/>
            <a:ext cx="60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Average lifetime number of offspring produced per female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28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Growth Rate -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2759" y="3115733"/>
            <a:ext cx="453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intrinsic rate of increase - </a:t>
            </a:r>
            <a:r>
              <a:rPr lang="en-US" sz="3600" i="1" dirty="0" smtClean="0">
                <a:latin typeface="Arial"/>
                <a:cs typeface="Arial"/>
              </a:rPr>
              <a:t>r</a:t>
            </a:r>
            <a:endParaRPr lang="en-US" sz="3600" i="1" dirty="0">
              <a:latin typeface="Arial"/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02301"/>
              </p:ext>
            </p:extLst>
          </p:nvPr>
        </p:nvGraphicFramePr>
        <p:xfrm>
          <a:off x="3657535" y="4279900"/>
          <a:ext cx="2324165" cy="144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673100" imgH="419100" progId="Equation.3">
                  <p:embed/>
                </p:oleObj>
              </mc:Choice>
              <mc:Fallback>
                <p:oleObj name="Equation" r:id="rId3" imgW="673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535" y="4279900"/>
                        <a:ext cx="2324165" cy="1447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47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Population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83857" y="3379154"/>
            <a:ext cx="445641" cy="4456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4" name="Oval 3"/>
          <p:cNvSpPr/>
          <p:nvPr/>
        </p:nvSpPr>
        <p:spPr>
          <a:xfrm>
            <a:off x="2719524" y="3384581"/>
            <a:ext cx="445641" cy="4456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12857" y="3384581"/>
            <a:ext cx="445641" cy="4456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41657" y="3384581"/>
            <a:ext cx="445641" cy="4456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74231" y="3384581"/>
            <a:ext cx="445641" cy="4456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11401" y="3601998"/>
            <a:ext cx="1134533" cy="84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22315" y="3610465"/>
            <a:ext cx="1134533" cy="84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3901" y="3618932"/>
            <a:ext cx="1134533" cy="84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62851" y="3610465"/>
            <a:ext cx="1134533" cy="84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94212" y="3405232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0612" y="3417332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812" y="3417332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</a:rPr>
              <a:t>3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45662" y="3417332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6784" y="4067665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s</a:t>
            </a:r>
            <a:r>
              <a:rPr lang="en-US" baseline="-25000" dirty="0" smtClean="0">
                <a:latin typeface="Arial"/>
              </a:rPr>
              <a:t>0</a:t>
            </a:r>
            <a:endParaRPr lang="en-US" baseline="-25000" dirty="0"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062" y="4079333"/>
            <a:ext cx="38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s</a:t>
            </a:r>
            <a:r>
              <a:rPr lang="en-US" baseline="-25000" dirty="0">
                <a:latin typeface="Arial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112" y="4067665"/>
            <a:ext cx="38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s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36712" y="4067665"/>
            <a:ext cx="38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s</a:t>
            </a:r>
            <a:r>
              <a:rPr lang="en-US" baseline="-25000" dirty="0">
                <a:latin typeface="Arial"/>
              </a:rPr>
              <a:t>4</a:t>
            </a:r>
          </a:p>
        </p:txBody>
      </p:sp>
      <p:sp>
        <p:nvSpPr>
          <p:cNvPr id="25" name="Freeform 24"/>
          <p:cNvSpPr/>
          <p:nvPr/>
        </p:nvSpPr>
        <p:spPr>
          <a:xfrm>
            <a:off x="1397000" y="1866858"/>
            <a:ext cx="6654354" cy="1435142"/>
          </a:xfrm>
          <a:custGeom>
            <a:avLst/>
            <a:gdLst>
              <a:gd name="connsiteX0" fmla="*/ 6756400 w 6756400"/>
              <a:gd name="connsiteY0" fmla="*/ 1397042 h 1435142"/>
              <a:gd name="connsiteX1" fmla="*/ 3670300 w 6756400"/>
              <a:gd name="connsiteY1" fmla="*/ 42 h 1435142"/>
              <a:gd name="connsiteX2" fmla="*/ 0 w 6756400"/>
              <a:gd name="connsiteY2" fmla="*/ 1435142 h 143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6400" h="1435142">
                <a:moveTo>
                  <a:pt x="6756400" y="1397042"/>
                </a:moveTo>
                <a:cubicBezTo>
                  <a:pt x="5776383" y="695367"/>
                  <a:pt x="4796367" y="-6308"/>
                  <a:pt x="3670300" y="42"/>
                </a:cubicBezTo>
                <a:cubicBezTo>
                  <a:pt x="2544233" y="6392"/>
                  <a:pt x="0" y="1435142"/>
                  <a:pt x="0" y="1435142"/>
                </a:cubicBez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1892300" y="2499880"/>
            <a:ext cx="4483100" cy="776720"/>
          </a:xfrm>
          <a:custGeom>
            <a:avLst/>
            <a:gdLst>
              <a:gd name="connsiteX0" fmla="*/ 4483100 w 4483100"/>
              <a:gd name="connsiteY0" fmla="*/ 776720 h 776720"/>
              <a:gd name="connsiteX1" fmla="*/ 2400300 w 4483100"/>
              <a:gd name="connsiteY1" fmla="*/ 2020 h 776720"/>
              <a:gd name="connsiteX2" fmla="*/ 0 w 4483100"/>
              <a:gd name="connsiteY2" fmla="*/ 535420 h 77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3100" h="776720">
                <a:moveTo>
                  <a:pt x="4483100" y="776720"/>
                </a:moveTo>
                <a:cubicBezTo>
                  <a:pt x="3815291" y="409478"/>
                  <a:pt x="3147483" y="42237"/>
                  <a:pt x="2400300" y="2020"/>
                </a:cubicBezTo>
                <a:cubicBezTo>
                  <a:pt x="1653117" y="-38197"/>
                  <a:pt x="0" y="535420"/>
                  <a:pt x="0" y="53542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9600" y="2070100"/>
            <a:ext cx="41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4</a:t>
            </a:r>
            <a:endParaRPr lang="en-US" baseline="-25000" dirty="0"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9779" y="2315214"/>
            <a:ext cx="41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</a:rPr>
              <a:t>F</a:t>
            </a:r>
            <a:r>
              <a:rPr lang="en-US" baseline="-25000" dirty="0" smtClean="0">
                <a:latin typeface="Arial"/>
              </a:rPr>
              <a:t>3</a:t>
            </a:r>
            <a:endParaRPr lang="en-US" baseline="-25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31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Population Projection for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Age-structured Populations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25311"/>
              </p:ext>
            </p:extLst>
          </p:nvPr>
        </p:nvGraphicFramePr>
        <p:xfrm>
          <a:off x="1168400" y="1968499"/>
          <a:ext cx="2578100" cy="352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762000" imgH="1041400" progId="Equation.3">
                  <p:embed/>
                </p:oleObj>
              </mc:Choice>
              <mc:Fallback>
                <p:oleObj name="Equation" r:id="rId3" imgW="7620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400" y="1968499"/>
                        <a:ext cx="2578100" cy="3523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84089" y="3285698"/>
            <a:ext cx="5359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The population size at time </a:t>
            </a:r>
            <a:r>
              <a:rPr lang="en-US" sz="2400" i="1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 </a:t>
            </a:r>
          </a:p>
          <a:p>
            <a:r>
              <a:rPr lang="en-US" sz="2400" dirty="0" smtClean="0">
                <a:latin typeface="Arial"/>
                <a:cs typeface="Arial"/>
              </a:rPr>
              <a:t>= sum of individuals in each age class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33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Estimate population growth in Age Structured Populations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7600" y="1826736"/>
            <a:ext cx="5750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2 Components –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Birth </a:t>
            </a:r>
            <a:r>
              <a:rPr lang="en-US" sz="2800" b="1" dirty="0" smtClean="0">
                <a:latin typeface="Arial"/>
                <a:cs typeface="Arial"/>
              </a:rPr>
              <a:t>and </a:t>
            </a:r>
            <a:r>
              <a:rPr lang="en-US" sz="2800" b="1" dirty="0" smtClean="0">
                <a:solidFill>
                  <a:schemeClr val="accent2"/>
                </a:solidFill>
                <a:latin typeface="Arial"/>
                <a:cs typeface="Arial"/>
              </a:rPr>
              <a:t>Death</a:t>
            </a:r>
            <a:endParaRPr lang="en-US" sz="28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" y="3080266"/>
            <a:ext cx="10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Birth</a:t>
            </a:r>
            <a:r>
              <a:rPr lang="en-US" sz="2800" dirty="0" smtClean="0">
                <a:latin typeface="Arial"/>
                <a:cs typeface="Arial"/>
              </a:rPr>
              <a:t>:</a:t>
            </a:r>
            <a:endParaRPr lang="en-US" sz="2800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77762"/>
              </p:ext>
            </p:extLst>
          </p:nvPr>
        </p:nvGraphicFramePr>
        <p:xfrm>
          <a:off x="1816100" y="3080266"/>
          <a:ext cx="546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2184400" imgH="215900" progId="Equation.3">
                  <p:embed/>
                </p:oleObj>
              </mc:Choice>
              <mc:Fallback>
                <p:oleObj name="Equation" r:id="rId3" imgW="2184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3080266"/>
                        <a:ext cx="54610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9300" y="4279900"/>
            <a:ext cx="130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Arial"/>
                <a:cs typeface="Arial"/>
              </a:rPr>
              <a:t>Death: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12567"/>
              </p:ext>
            </p:extLst>
          </p:nvPr>
        </p:nvGraphicFramePr>
        <p:xfrm>
          <a:off x="2051158" y="4133850"/>
          <a:ext cx="3854341" cy="89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927100" imgH="215900" progId="Equation.3">
                  <p:embed/>
                </p:oleObj>
              </mc:Choice>
              <mc:Fallback>
                <p:oleObj name="Equation" r:id="rId5" imgW="927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158" y="4133850"/>
                        <a:ext cx="3854341" cy="897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22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Population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374900"/>
            <a:ext cx="2540000" cy="210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6900"/>
            <a:ext cx="2832100" cy="3650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849" y="4775200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Hal Caswell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23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Population Projection Matrix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How to predict population growth rate for age-structured populations?</a:t>
            </a:r>
          </a:p>
          <a:p>
            <a:r>
              <a:rPr lang="en-US" dirty="0" smtClean="0">
                <a:latin typeface="Arial"/>
                <a:cs typeface="Arial"/>
              </a:rPr>
              <a:t>Need to link </a:t>
            </a:r>
            <a:r>
              <a:rPr lang="en-US" sz="4400" i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age structure </a:t>
            </a:r>
            <a:r>
              <a:rPr lang="en-US" dirty="0" smtClean="0">
                <a:latin typeface="Arial"/>
                <a:cs typeface="Arial"/>
              </a:rPr>
              <a:t>with estimate of </a:t>
            </a:r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λ</a:t>
            </a:r>
            <a:endParaRPr lang="en-US" sz="40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40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68919"/>
              </p:ext>
            </p:extLst>
          </p:nvPr>
        </p:nvGraphicFramePr>
        <p:xfrm>
          <a:off x="1498600" y="1626774"/>
          <a:ext cx="5785470" cy="398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511300" imgH="1041400" progId="Equation.3">
                  <p:embed/>
                </p:oleObj>
              </mc:Choice>
              <mc:Fallback>
                <p:oleObj name="Equation" r:id="rId3" imgW="15113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8600" y="1626774"/>
                        <a:ext cx="5785470" cy="3986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86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Leslie Matrix (</a:t>
            </a:r>
            <a:r>
              <a:rPr lang="en-US" b="1" dirty="0" smtClean="0"/>
              <a:t>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307" y="2466320"/>
            <a:ext cx="815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F</a:t>
            </a:r>
            <a:r>
              <a:rPr lang="en-US" sz="2800" baseline="-25000" dirty="0" err="1" smtClean="0">
                <a:latin typeface="Arial"/>
                <a:cs typeface="Arial"/>
              </a:rPr>
              <a:t>x</a:t>
            </a:r>
            <a:r>
              <a:rPr lang="en-US" sz="2800" dirty="0" smtClean="0">
                <a:latin typeface="Arial"/>
                <a:cs typeface="Arial"/>
              </a:rPr>
              <a:t> – Age-specific Fecundity × age-specific survival 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300" y="3752166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"/>
                <a:cs typeface="Arial"/>
              </a:rPr>
              <a:t>S</a:t>
            </a:r>
            <a:r>
              <a:rPr lang="en-US" sz="3200" baseline="-25000" dirty="0" err="1" smtClean="0">
                <a:latin typeface="Arial"/>
                <a:cs typeface="Arial"/>
              </a:rPr>
              <a:t>x</a:t>
            </a:r>
            <a:r>
              <a:rPr lang="en-US" sz="3200" dirty="0" smtClean="0">
                <a:latin typeface="Arial"/>
                <a:cs typeface="Arial"/>
              </a:rPr>
              <a:t> –Age-specific Survival 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7900" y="3200400"/>
            <a:ext cx="181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rial"/>
                <a:cs typeface="Arial"/>
              </a:rPr>
              <a:t>F</a:t>
            </a:r>
            <a:r>
              <a:rPr lang="fr-FR" sz="2400" baseline="-25000" dirty="0" smtClean="0">
                <a:latin typeface="Arial"/>
                <a:cs typeface="Arial"/>
              </a:rPr>
              <a:t>x</a:t>
            </a:r>
            <a:r>
              <a:rPr lang="fr-FR" sz="2400" dirty="0" smtClean="0">
                <a:latin typeface="Arial"/>
                <a:cs typeface="Arial"/>
              </a:rPr>
              <a:t> = </a:t>
            </a:r>
            <a:r>
              <a:rPr lang="fr-FR" sz="2400" dirty="0" err="1" smtClean="0">
                <a:latin typeface="Arial"/>
                <a:cs typeface="Arial"/>
              </a:rPr>
              <a:t>S</a:t>
            </a:r>
            <a:r>
              <a:rPr lang="fr-FR" sz="2400" baseline="-25000" dirty="0" err="1" smtClean="0">
                <a:latin typeface="Arial"/>
                <a:cs typeface="Arial"/>
              </a:rPr>
              <a:t>x</a:t>
            </a:r>
            <a:r>
              <a:rPr lang="fr-FR" sz="2400" dirty="0" smtClean="0">
                <a:latin typeface="Arial"/>
                <a:cs typeface="Arial"/>
              </a:rPr>
              <a:t> m</a:t>
            </a:r>
            <a:r>
              <a:rPr lang="fr-FR" sz="2400" baseline="-25000" dirty="0" smtClean="0">
                <a:latin typeface="Arial"/>
                <a:cs typeface="Arial"/>
              </a:rPr>
              <a:t>x+1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3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Population Ecology?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understand </a:t>
            </a:r>
            <a:r>
              <a:rPr lang="en-US" b="1" dirty="0" smtClean="0">
                <a:solidFill>
                  <a:schemeClr val="accent6"/>
                </a:solidFill>
              </a:rPr>
              <a:t>factors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79646"/>
                </a:solidFill>
              </a:rPr>
              <a:t>processes</a:t>
            </a:r>
            <a:r>
              <a:rPr lang="en-US" dirty="0" smtClean="0"/>
              <a:t> that govern </a:t>
            </a:r>
            <a:r>
              <a:rPr lang="en-US" u="sng" dirty="0" smtClean="0"/>
              <a:t>abundance</a:t>
            </a:r>
            <a:endParaRPr lang="en-US" dirty="0" smtClean="0"/>
          </a:p>
          <a:p>
            <a:r>
              <a:rPr lang="en-US" dirty="0" smtClean="0"/>
              <a:t>Two types of Factors</a:t>
            </a:r>
          </a:p>
          <a:p>
            <a:pPr lvl="1"/>
            <a:r>
              <a:rPr lang="en-US" dirty="0" smtClean="0"/>
              <a:t>Proximate</a:t>
            </a:r>
          </a:p>
          <a:p>
            <a:pPr lvl="1"/>
            <a:r>
              <a:rPr lang="en-US" dirty="0" smtClean="0"/>
              <a:t>Ultimate</a:t>
            </a:r>
          </a:p>
          <a:p>
            <a:r>
              <a:rPr lang="en-US" dirty="0" smtClean="0"/>
              <a:t>Two general processes</a:t>
            </a:r>
          </a:p>
          <a:p>
            <a:pPr lvl="1"/>
            <a:r>
              <a:rPr lang="en-US" dirty="0" smtClean="0"/>
              <a:t>Extrinsic (Density Independent)</a:t>
            </a:r>
          </a:p>
          <a:p>
            <a:pPr lvl="1"/>
            <a:r>
              <a:rPr lang="en-US" dirty="0" smtClean="0"/>
              <a:t>Intrinsic (Density Dependent)</a:t>
            </a:r>
          </a:p>
        </p:txBody>
      </p:sp>
    </p:spTree>
    <p:extLst>
      <p:ext uri="{BB962C8B-B14F-4D97-AF65-F5344CB8AC3E}">
        <p14:creationId xmlns:p14="http://schemas.microsoft.com/office/powerpoint/2010/main" val="96559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</a:t>
            </a:r>
            <a:r>
              <a:rPr lang="en-US" sz="4900" dirty="0" smtClean="0">
                <a:solidFill>
                  <a:srgbClr val="604A7B"/>
                </a:solidFill>
              </a:rPr>
              <a:t>Leslie Matrix </a:t>
            </a:r>
            <a:r>
              <a:rPr lang="en-US" dirty="0" smtClean="0"/>
              <a:t>estimate </a:t>
            </a:r>
            <a:r>
              <a:rPr lang="en-US" dirty="0" smtClean="0">
                <a:solidFill>
                  <a:srgbClr val="604A7B"/>
                </a:solidFill>
              </a:rPr>
              <a:t>Population Growth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17637"/>
              </p:ext>
            </p:extLst>
          </p:nvPr>
        </p:nvGraphicFramePr>
        <p:xfrm>
          <a:off x="2355850" y="2857500"/>
          <a:ext cx="43053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800100" imgH="215900" progId="Equation.3">
                  <p:embed/>
                </p:oleObj>
              </mc:Choice>
              <mc:Fallback>
                <p:oleObj name="Equation" r:id="rId3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5850" y="2857500"/>
                        <a:ext cx="43053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55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Projection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561144"/>
              </p:ext>
            </p:extLst>
          </p:nvPr>
        </p:nvGraphicFramePr>
        <p:xfrm>
          <a:off x="1440985" y="1739900"/>
          <a:ext cx="6120781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930400" imgH="1041400" progId="Equation.3">
                  <p:embed/>
                </p:oleObj>
              </mc:Choice>
              <mc:Fallback>
                <p:oleObj name="Equation" r:id="rId3" imgW="1930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0985" y="1739900"/>
                        <a:ext cx="6120781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85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Projection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28044"/>
              </p:ext>
            </p:extLst>
          </p:nvPr>
        </p:nvGraphicFramePr>
        <p:xfrm>
          <a:off x="636477" y="1778000"/>
          <a:ext cx="7749953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2603500" imgH="1092200" progId="Equation.3">
                  <p:embed/>
                </p:oleObj>
              </mc:Choice>
              <mc:Fallback>
                <p:oleObj name="Equation" r:id="rId3" imgW="2603500" imgH="1092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477" y="1778000"/>
                        <a:ext cx="7749953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15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432301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can be aged reliably</a:t>
            </a:r>
          </a:p>
          <a:p>
            <a:r>
              <a:rPr lang="en-US" dirty="0" smtClean="0"/>
              <a:t>No age-effects in vital rates</a:t>
            </a:r>
          </a:p>
          <a:p>
            <a:r>
              <a:rPr lang="en-US" dirty="0" smtClean="0"/>
              <a:t>Vital rates are constant</a:t>
            </a:r>
          </a:p>
          <a:p>
            <a:pPr lvl="1"/>
            <a:r>
              <a:rPr lang="en-US" dirty="0" smtClean="0"/>
              <a:t>Constant environment</a:t>
            </a:r>
          </a:p>
          <a:p>
            <a:pPr lvl="1"/>
            <a:r>
              <a:rPr lang="en-US" dirty="0" smtClean="0"/>
              <a:t>No density dependence</a:t>
            </a:r>
          </a:p>
          <a:p>
            <a:pPr lvl="1"/>
            <a:r>
              <a:rPr lang="en-US" dirty="0" smtClean="0"/>
              <a:t>stochastic Leslie Matrices possible</a:t>
            </a:r>
          </a:p>
          <a:p>
            <a:r>
              <a:rPr lang="en-US" dirty="0" smtClean="0"/>
              <a:t>Sex ratio at birth is 1:1</a:t>
            </a:r>
          </a:p>
          <a:p>
            <a:pPr lvl="1"/>
            <a:r>
              <a:rPr lang="en-US" dirty="0" smtClean="0"/>
              <a:t>i.e., male and female vital rates are congruent</a:t>
            </a:r>
          </a:p>
        </p:txBody>
      </p:sp>
    </p:spTree>
    <p:extLst>
      <p:ext uri="{BB962C8B-B14F-4D97-AF65-F5344CB8AC3E}">
        <p14:creationId xmlns:p14="http://schemas.microsoft.com/office/powerpoint/2010/main" val="146962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Leslie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Stable-age distribution not assumed</a:t>
            </a:r>
          </a:p>
          <a:p>
            <a:r>
              <a:rPr lang="en-US" dirty="0" smtClean="0"/>
              <a:t>Sensitivity analyses –</a:t>
            </a:r>
          </a:p>
          <a:p>
            <a:pPr lvl="1"/>
            <a:r>
              <a:rPr lang="en-US" dirty="0" smtClean="0"/>
              <a:t>can identify main age-specific vital rates that affect abundance and age structure</a:t>
            </a:r>
          </a:p>
          <a:p>
            <a:r>
              <a:rPr lang="en-US" dirty="0" smtClean="0"/>
              <a:t>Modify the analyses to include density-dependence</a:t>
            </a:r>
          </a:p>
          <a:p>
            <a:r>
              <a:rPr lang="en-US" dirty="0" smtClean="0"/>
              <a:t>Derive finite rate of population change (</a:t>
            </a:r>
            <a:r>
              <a:rPr lang="en-US" dirty="0" err="1" smtClean="0"/>
              <a:t>λ</a:t>
            </a:r>
            <a:r>
              <a:rPr lang="en-US" dirty="0" smtClean="0"/>
              <a:t>) and 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6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Leslie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assumptions</a:t>
            </a:r>
          </a:p>
          <a:p>
            <a:r>
              <a:rPr lang="en-US" dirty="0" smtClean="0"/>
              <a:t>Age data may not be available</a:t>
            </a:r>
          </a:p>
          <a:p>
            <a:pPr lvl="1"/>
            <a:r>
              <a:rPr lang="en-US" dirty="0" smtClean="0"/>
              <a:t>can use stage-based </a:t>
            </a:r>
            <a:r>
              <a:rPr lang="en-US" i="1" dirty="0" err="1" smtClean="0"/>
              <a:t>Lefkovitch</a:t>
            </a:r>
            <a:r>
              <a:rPr lang="en-US" i="1" dirty="0" smtClean="0"/>
              <a:t> Matrix</a:t>
            </a:r>
            <a:endParaRPr lang="en-US" dirty="0" smtClean="0"/>
          </a:p>
          <a:p>
            <a:r>
              <a:rPr lang="en-US" dirty="0" smtClean="0"/>
              <a:t>Fecundity data may not be available for all 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5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Eigen</a:t>
            </a:r>
            <a:r>
              <a:rPr lang="en-US" dirty="0" err="1" smtClean="0"/>
              <a:t>Analysis</a:t>
            </a:r>
            <a:r>
              <a:rPr lang="en-US" dirty="0" smtClean="0"/>
              <a:t> of </a:t>
            </a:r>
            <a:r>
              <a:rPr lang="en-US" b="1" i="1" dirty="0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Eigenvalues –</a:t>
            </a:r>
          </a:p>
          <a:p>
            <a:pPr lvl="1"/>
            <a:r>
              <a:rPr lang="en-US" dirty="0" smtClean="0"/>
              <a:t>dominant = population growth rate</a:t>
            </a:r>
          </a:p>
          <a:p>
            <a:pPr lvl="2"/>
            <a:r>
              <a:rPr lang="en-US" dirty="0" smtClean="0"/>
              <a:t>asymptotic growth rate at Stable Age 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Stable Age Structure</a:t>
            </a:r>
          </a:p>
          <a:p>
            <a:pPr lvl="1"/>
            <a:r>
              <a:rPr lang="en-US" dirty="0" smtClean="0"/>
              <a:t>right eigenvector</a:t>
            </a:r>
          </a:p>
          <a:p>
            <a:endParaRPr lang="en-US" dirty="0"/>
          </a:p>
          <a:p>
            <a:r>
              <a:rPr lang="en-US" dirty="0" smtClean="0"/>
              <a:t>Reproductive Value</a:t>
            </a:r>
          </a:p>
          <a:p>
            <a:pPr lvl="1"/>
            <a:r>
              <a:rPr lang="en-US" dirty="0" smtClean="0"/>
              <a:t>left eigenvector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5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662"/>
            <a:ext cx="8229600" cy="985838"/>
          </a:xfrm>
        </p:spPr>
        <p:txBody>
          <a:bodyPr/>
          <a:lstStyle/>
          <a:p>
            <a:r>
              <a:rPr lang="en-US" dirty="0" smtClean="0"/>
              <a:t>Other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Sensitivities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λ</a:t>
            </a:r>
            <a:r>
              <a:rPr lang="en-US" dirty="0" smtClean="0"/>
              <a:t> varies with a change in matrix elements</a:t>
            </a:r>
          </a:p>
          <a:p>
            <a:pPr lvl="2"/>
            <a:r>
              <a:rPr lang="en-US" dirty="0" smtClean="0"/>
              <a:t>absolute changes in matrix elements</a:t>
            </a:r>
          </a:p>
          <a:p>
            <a:r>
              <a:rPr lang="en-US" dirty="0" err="1" smtClean="0"/>
              <a:t>Elasticities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λ</a:t>
            </a:r>
            <a:r>
              <a:rPr lang="en-US" dirty="0" smtClean="0"/>
              <a:t> varies with a change in a vital rate holding other rates constant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Damping ratio</a:t>
            </a:r>
          </a:p>
          <a:p>
            <a:pPr lvl="1"/>
            <a:r>
              <a:rPr lang="en-US" dirty="0" smtClean="0"/>
              <a:t>rate population </a:t>
            </a:r>
            <a:r>
              <a:rPr lang="en-US" smtClean="0"/>
              <a:t>approaches equilibrium - SAD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62757"/>
              </p:ext>
            </p:extLst>
          </p:nvPr>
        </p:nvGraphicFramePr>
        <p:xfrm>
          <a:off x="3613150" y="5522912"/>
          <a:ext cx="1314450" cy="117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495300" imgH="444500" progId="Equation.3">
                  <p:embed/>
                </p:oleObj>
              </mc:Choice>
              <mc:Fallback>
                <p:oleObj name="Equation" r:id="rId3" imgW="495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150" y="5522912"/>
                        <a:ext cx="1314450" cy="117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95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Relevance of Population Projection Matrices for modeling extinction due to Climate Warming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66" y="1866900"/>
            <a:ext cx="6231534" cy="425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100" y="6362700"/>
            <a:ext cx="406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from Funk &amp; Mills 2003. Biological Conservation 111:205 - 214  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39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Consequences of Climate Warming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Rising temperatures:</a:t>
            </a:r>
          </a:p>
          <a:p>
            <a:pPr lvl="1"/>
            <a:r>
              <a:rPr lang="en-US" dirty="0" smtClean="0"/>
              <a:t>Survivorship</a:t>
            </a:r>
          </a:p>
          <a:p>
            <a:pPr lvl="2"/>
            <a:r>
              <a:rPr lang="en-US" dirty="0" smtClean="0"/>
              <a:t>Reduce Adult Survivorship</a:t>
            </a:r>
          </a:p>
          <a:p>
            <a:pPr lvl="2"/>
            <a:r>
              <a:rPr lang="en-US" dirty="0" smtClean="0"/>
              <a:t>Reduce Juvenile Survivorship</a:t>
            </a:r>
          </a:p>
          <a:p>
            <a:pPr lvl="1"/>
            <a:r>
              <a:rPr lang="en-US" dirty="0" smtClean="0"/>
              <a:t>Smaller Body Size</a:t>
            </a:r>
          </a:p>
          <a:p>
            <a:pPr lvl="2"/>
            <a:r>
              <a:rPr lang="en-US" dirty="0" smtClean="0"/>
              <a:t>Higher Metabolic Rate</a:t>
            </a:r>
          </a:p>
          <a:p>
            <a:pPr lvl="3"/>
            <a:r>
              <a:rPr lang="en-US" dirty="0" smtClean="0"/>
              <a:t>More energy diverted to maintenance, less to growth</a:t>
            </a:r>
          </a:p>
          <a:p>
            <a:r>
              <a:rPr lang="en-US" dirty="0" smtClean="0"/>
              <a:t>Change in Precipitation</a:t>
            </a:r>
          </a:p>
          <a:p>
            <a:pPr lvl="1"/>
            <a:r>
              <a:rPr lang="en-US" dirty="0" smtClean="0"/>
              <a:t>Lower food availability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83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Growth</a:t>
            </a:r>
          </a:p>
          <a:p>
            <a:r>
              <a:rPr lang="en-US" dirty="0" smtClean="0"/>
              <a:t>Population Regulation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3005912"/>
            <a:ext cx="4113530" cy="31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ΔN</a:t>
            </a:r>
            <a:r>
              <a:rPr lang="en-US" i="1" baseline="-25000" dirty="0" err="1" smtClean="0"/>
              <a:t>x,t</a:t>
            </a:r>
            <a:r>
              <a:rPr lang="en-US" dirty="0" smtClean="0"/>
              <a:t> decline</a:t>
            </a:r>
            <a:endParaRPr lang="en-US" i="1" baseline="-25000" dirty="0" smtClean="0"/>
          </a:p>
          <a:p>
            <a:pPr lvl="1"/>
            <a:r>
              <a:rPr lang="en-US" dirty="0" smtClean="0"/>
              <a:t>Reduction in recruitment</a:t>
            </a:r>
          </a:p>
          <a:p>
            <a:pPr lvl="1"/>
            <a:r>
              <a:rPr lang="en-US" dirty="0" smtClean="0"/>
              <a:t>Reduced survivorship</a:t>
            </a:r>
          </a:p>
        </p:txBody>
      </p:sp>
    </p:spTree>
    <p:extLst>
      <p:ext uri="{BB962C8B-B14F-4D97-AF65-F5344CB8AC3E}">
        <p14:creationId xmlns:p14="http://schemas.microsoft.com/office/powerpoint/2010/main" val="3776258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predicted responses one can simulate expected population dynamics.</a:t>
            </a:r>
          </a:p>
          <a:p>
            <a:r>
              <a:rPr lang="en-US" dirty="0" smtClean="0"/>
              <a:t>Modified PVA</a:t>
            </a:r>
          </a:p>
          <a:p>
            <a:pPr lvl="1"/>
            <a:r>
              <a:rPr lang="en-US" dirty="0" smtClean="0"/>
              <a:t>Population Viability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01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Population Projection Methods in </a:t>
            </a:r>
            <a:r>
              <a:rPr lang="en-US" sz="4900" dirty="0" smtClean="0">
                <a:latin typeface="Arial"/>
                <a:cs typeface="Arial"/>
              </a:rPr>
              <a:t>R</a:t>
            </a:r>
            <a:endParaRPr lang="en-US" sz="49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Packages</a:t>
            </a:r>
          </a:p>
          <a:p>
            <a:pPr lvl="1"/>
            <a:r>
              <a:rPr lang="en-US" dirty="0" err="1" smtClean="0"/>
              <a:t>popbio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Stubben</a:t>
            </a:r>
            <a:r>
              <a:rPr lang="en-US" sz="1800" dirty="0" smtClean="0"/>
              <a:t>, Milligan, </a:t>
            </a:r>
            <a:r>
              <a:rPr lang="en-US" sz="1800" dirty="0" err="1" smtClean="0"/>
              <a:t>Nantel</a:t>
            </a:r>
            <a:r>
              <a:rPr lang="en-US" sz="1800" dirty="0" smtClean="0"/>
              <a:t> 2005)</a:t>
            </a:r>
          </a:p>
          <a:p>
            <a:pPr lvl="1"/>
            <a:r>
              <a:rPr lang="en-US" dirty="0" smtClean="0"/>
              <a:t>primer </a:t>
            </a:r>
            <a:r>
              <a:rPr lang="en-US" sz="1800" dirty="0" smtClean="0"/>
              <a:t>(Stevens 2009)</a:t>
            </a:r>
          </a:p>
          <a:p>
            <a:pPr lvl="1"/>
            <a:r>
              <a:rPr lang="en-US" dirty="0" err="1" smtClean="0"/>
              <a:t>popdemo</a:t>
            </a:r>
            <a:r>
              <a:rPr lang="en-US" dirty="0" smtClean="0"/>
              <a:t> </a:t>
            </a:r>
            <a:r>
              <a:rPr lang="en-US" sz="1800" dirty="0" smtClean="0"/>
              <a:t>(Stott et al. 2009)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16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Projection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PopTools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www.poptools.org</a:t>
            </a:r>
            <a:endParaRPr lang="en-US" dirty="0" smtClean="0"/>
          </a:p>
          <a:p>
            <a:pPr lvl="1"/>
            <a:r>
              <a:rPr lang="en-US" dirty="0" smtClean="0"/>
              <a:t>add-in for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1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popbio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 Population Growth Rate </a:t>
            </a:r>
            <a:r>
              <a:rPr lang="en-US" dirty="0" err="1" smtClean="0"/>
              <a:t>λ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lambda(A)</a:t>
            </a:r>
          </a:p>
          <a:p>
            <a:r>
              <a:rPr lang="en-US" dirty="0" smtClean="0">
                <a:cs typeface="Arial"/>
              </a:rPr>
              <a:t>Estimate Sensitivity, Elasticity, Damping Ratio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sensitivity(A)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elasticity(A)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damping.ratio</a:t>
            </a:r>
            <a:r>
              <a:rPr lang="en-US" dirty="0" smtClean="0">
                <a:latin typeface="Courier"/>
                <a:cs typeface="Courier"/>
              </a:rPr>
              <a:t>(A)</a:t>
            </a:r>
          </a:p>
          <a:p>
            <a:r>
              <a:rPr lang="en-US" dirty="0" smtClean="0"/>
              <a:t>Full analysis of Leslie Matrix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eigen.analysis</a:t>
            </a:r>
            <a:r>
              <a:rPr lang="en-US" dirty="0" smtClean="0">
                <a:latin typeface="Courier"/>
                <a:cs typeface="Courier"/>
              </a:rPr>
              <a:t>(A)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529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Projection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Projection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pop.projection</a:t>
            </a:r>
            <a:r>
              <a:rPr lang="en-US" dirty="0" smtClean="0">
                <a:latin typeface="Courier"/>
                <a:cs typeface="Courier"/>
              </a:rPr>
              <a:t>(A, n, </a:t>
            </a:r>
            <a:r>
              <a:rPr lang="en-US" dirty="0" err="1" smtClean="0">
                <a:latin typeface="Courier"/>
                <a:cs typeface="Courier"/>
              </a:rPr>
              <a:t>interations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141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</a:t>
            </a:r>
            <a:r>
              <a:rPr lang="en-US" dirty="0"/>
              <a:t>M</a:t>
            </a:r>
            <a:r>
              <a:rPr lang="en-US" dirty="0" smtClean="0"/>
              <a:t>odel of Population Growth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7" y="1417638"/>
            <a:ext cx="1869537" cy="2887133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307092"/>
              </p:ext>
            </p:extLst>
          </p:nvPr>
        </p:nvGraphicFramePr>
        <p:xfrm>
          <a:off x="3318933" y="2129367"/>
          <a:ext cx="2810934" cy="183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660400" imgH="431800" progId="Equation.3">
                  <p:embed/>
                </p:oleObj>
              </mc:Choice>
              <mc:Fallback>
                <p:oleObj name="Equation" r:id="rId4" imgW="660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8933" y="2129367"/>
                        <a:ext cx="2810934" cy="1837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8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Growth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8867" y="1484868"/>
            <a:ext cx="597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What is the </a:t>
            </a:r>
            <a:r>
              <a:rPr lang="en-US" sz="2400" i="1" dirty="0" smtClean="0">
                <a:solidFill>
                  <a:srgbClr val="008000"/>
                </a:solidFill>
                <a:latin typeface="Arial"/>
              </a:rPr>
              <a:t>rate</a:t>
            </a:r>
            <a:r>
              <a:rPr lang="en-US" dirty="0" smtClean="0">
                <a:solidFill>
                  <a:srgbClr val="008000"/>
                </a:solidFill>
                <a:latin typeface="Arial"/>
              </a:rPr>
              <a:t> </a:t>
            </a:r>
            <a:r>
              <a:rPr lang="en-US" dirty="0" smtClean="0">
                <a:latin typeface="Arial"/>
              </a:rPr>
              <a:t>of </a:t>
            </a:r>
            <a:r>
              <a:rPr lang="en-US" sz="2400" dirty="0" smtClean="0">
                <a:solidFill>
                  <a:srgbClr val="008000"/>
                </a:solidFill>
                <a:latin typeface="Arial"/>
              </a:rPr>
              <a:t>change</a:t>
            </a:r>
            <a:r>
              <a:rPr lang="en-US" dirty="0" smtClean="0">
                <a:solidFill>
                  <a:srgbClr val="008000"/>
                </a:solidFill>
                <a:latin typeface="Arial"/>
              </a:rPr>
              <a:t> </a:t>
            </a:r>
            <a:r>
              <a:rPr lang="en-US" dirty="0" smtClean="0">
                <a:latin typeface="Arial"/>
              </a:rPr>
              <a:t>in a population over time?</a:t>
            </a:r>
            <a:endParaRPr lang="en-US" dirty="0">
              <a:latin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33957"/>
              </p:ext>
            </p:extLst>
          </p:nvPr>
        </p:nvGraphicFramePr>
        <p:xfrm>
          <a:off x="3113345" y="2192867"/>
          <a:ext cx="2087990" cy="117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698500" imgH="393700" progId="Equation.3">
                  <p:embed/>
                </p:oleObj>
              </mc:Choice>
              <mc:Fallback>
                <p:oleObj name="Equation" r:id="rId3" imgW="698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3345" y="2192867"/>
                        <a:ext cx="2087990" cy="117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18541"/>
              </p:ext>
            </p:extLst>
          </p:nvPr>
        </p:nvGraphicFramePr>
        <p:xfrm>
          <a:off x="2935816" y="3543300"/>
          <a:ext cx="2423584" cy="116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5" imgW="901700" imgH="431800" progId="Equation.3">
                  <p:embed/>
                </p:oleObj>
              </mc:Choice>
              <mc:Fallback>
                <p:oleObj name="Equation" r:id="rId5" imgW="901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5816" y="3543300"/>
                        <a:ext cx="2423584" cy="116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7" y="5577532"/>
            <a:ext cx="870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 model of population growth for species without age-structure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5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Population Size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68333"/>
              </p:ext>
            </p:extLst>
          </p:nvPr>
        </p:nvGraphicFramePr>
        <p:xfrm>
          <a:off x="2391831" y="1979082"/>
          <a:ext cx="4178745" cy="1280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1831" y="1979082"/>
                        <a:ext cx="4178745" cy="1280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866" y="3826933"/>
            <a:ext cx="79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assumes finite rate of increase (population growth rate) is invariant over time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40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in Age-Structured Populations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000" y="27432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Offspring and adults coexist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3389868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age-specific contribution to recruitment and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2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Required for estimating Population Growth 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3000" y="2717800"/>
            <a:ext cx="16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Cohort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7300" y="3898900"/>
            <a:ext cx="215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Longitudinal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compendium of age-specific survival</a:t>
            </a:r>
          </a:p>
          <a:p>
            <a:r>
              <a:rPr lang="en-US" dirty="0" smtClean="0"/>
              <a:t>Age-specific birth</a:t>
            </a:r>
          </a:p>
          <a:p>
            <a:r>
              <a:rPr lang="en-US" dirty="0" smtClean="0"/>
              <a:t>Requires:</a:t>
            </a:r>
          </a:p>
          <a:p>
            <a:pPr lvl="1"/>
            <a:r>
              <a:rPr lang="en-US" dirty="0" smtClean="0"/>
              <a:t>known age</a:t>
            </a:r>
          </a:p>
          <a:p>
            <a:pPr lvl="2"/>
            <a:r>
              <a:rPr lang="en-US" dirty="0" smtClean="0"/>
              <a:t>cohort (longitudinal)</a:t>
            </a:r>
          </a:p>
          <a:p>
            <a:pPr lvl="2"/>
            <a:r>
              <a:rPr lang="en-US" dirty="0" smtClean="0"/>
              <a:t>cross-sectional</a:t>
            </a:r>
          </a:p>
        </p:txBody>
      </p:sp>
    </p:spTree>
    <p:extLst>
      <p:ext uri="{BB962C8B-B14F-4D97-AF65-F5344CB8AC3E}">
        <p14:creationId xmlns:p14="http://schemas.microsoft.com/office/powerpoint/2010/main" val="18071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766</Words>
  <Application>Microsoft Macintosh PowerPoint</Application>
  <PresentationFormat>On-screen Show (4:3)</PresentationFormat>
  <Paragraphs>192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Population Ecology &amp; Demography; Leslie Matrices and Population Projection Methods</vt:lpstr>
      <vt:lpstr>What is Population Ecology? </vt:lpstr>
      <vt:lpstr>Population Descriptions</vt:lpstr>
      <vt:lpstr>A Simple Model of Population Growth</vt:lpstr>
      <vt:lpstr>Population Growth</vt:lpstr>
      <vt:lpstr>Project Population Size</vt:lpstr>
      <vt:lpstr>Growth in Age-Structured Populations</vt:lpstr>
      <vt:lpstr>Data Required for estimating Population Growth Rate</vt:lpstr>
      <vt:lpstr>The Life Table</vt:lpstr>
      <vt:lpstr>A life table</vt:lpstr>
      <vt:lpstr>Population Parameters</vt:lpstr>
      <vt:lpstr>Population Growth Rate - r</vt:lpstr>
      <vt:lpstr>A Population Model</vt:lpstr>
      <vt:lpstr>Population Projection for  Age-structured Populations</vt:lpstr>
      <vt:lpstr>Estimate population growth in Age Structured Populations</vt:lpstr>
      <vt:lpstr>Matrix Population Models</vt:lpstr>
      <vt:lpstr>Population Projection Matrix</vt:lpstr>
      <vt:lpstr>Leslie Matrix</vt:lpstr>
      <vt:lpstr>Elements of Leslie Matrix (L)</vt:lpstr>
      <vt:lpstr>How does the Leslie Matrix estimate Population Growth?</vt:lpstr>
      <vt:lpstr>Population Projection</vt:lpstr>
      <vt:lpstr>Population Projection</vt:lpstr>
      <vt:lpstr>Assumptions</vt:lpstr>
      <vt:lpstr>Advantages of Leslie Matrix</vt:lpstr>
      <vt:lpstr>Disadvantage of Leslie Matrix</vt:lpstr>
      <vt:lpstr>EigenAnalysis of L</vt:lpstr>
      <vt:lpstr>Other Statistics</vt:lpstr>
      <vt:lpstr>Relevance of Population Projection Matrices for modeling extinction due to Climate Warming</vt:lpstr>
      <vt:lpstr>Consequences of Climate Warming</vt:lpstr>
      <vt:lpstr>Results</vt:lpstr>
      <vt:lpstr>Simulations</vt:lpstr>
      <vt:lpstr>Population Projection Methods in R</vt:lpstr>
      <vt:lpstr>Population Projection using Excel</vt:lpstr>
      <vt:lpstr>Main Functions (popbio)</vt:lpstr>
      <vt:lpstr>Population Projection Methods</vt:lpstr>
    </vt:vector>
  </TitlesOfParts>
  <Manager/>
  <Company>Ohio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Ecology, Leslie Matrices and Population Projection Methods</dc:title>
  <dc:subject/>
  <dc:creator>Donald Miles</dc:creator>
  <cp:keywords/>
  <dc:description/>
  <cp:lastModifiedBy>Donald Miles</cp:lastModifiedBy>
  <cp:revision>37</cp:revision>
  <dcterms:created xsi:type="dcterms:W3CDTF">2013-09-12T01:18:01Z</dcterms:created>
  <dcterms:modified xsi:type="dcterms:W3CDTF">2013-09-15T11:51:01Z</dcterms:modified>
  <cp:category/>
</cp:coreProperties>
</file>