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8"/>
  </p:notesMasterIdLst>
  <p:sldIdLst>
    <p:sldId id="396" r:id="rId2"/>
    <p:sldId id="304" r:id="rId3"/>
    <p:sldId id="281" r:id="rId4"/>
    <p:sldId id="339" r:id="rId5"/>
    <p:sldId id="340" r:id="rId6"/>
    <p:sldId id="354" r:id="rId7"/>
    <p:sldId id="355" r:id="rId8"/>
    <p:sldId id="356" r:id="rId9"/>
    <p:sldId id="357" r:id="rId10"/>
    <p:sldId id="402" r:id="rId11"/>
    <p:sldId id="403" r:id="rId12"/>
    <p:sldId id="393" r:id="rId13"/>
    <p:sldId id="286" r:id="rId14"/>
    <p:sldId id="394" r:id="rId15"/>
    <p:sldId id="395" r:id="rId16"/>
    <p:sldId id="360" r:id="rId17"/>
    <p:sldId id="392" r:id="rId18"/>
    <p:sldId id="332" r:id="rId19"/>
    <p:sldId id="333" r:id="rId20"/>
    <p:sldId id="334" r:id="rId21"/>
    <p:sldId id="336" r:id="rId22"/>
    <p:sldId id="401" r:id="rId23"/>
    <p:sldId id="307" r:id="rId24"/>
    <p:sldId id="399" r:id="rId25"/>
    <p:sldId id="315" r:id="rId26"/>
    <p:sldId id="4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A5"/>
    <a:srgbClr val="B9FFB8"/>
    <a:srgbClr val="EA8E18"/>
    <a:srgbClr val="003000"/>
    <a:srgbClr val="1BF220"/>
    <a:srgbClr val="074609"/>
    <a:srgbClr val="EADF1A"/>
    <a:srgbClr val="129E16"/>
    <a:srgbClr val="2B2CB6"/>
    <a:srgbClr val="00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6" autoAdjust="0"/>
    <p:restoredTop sz="84461" autoAdjust="0"/>
  </p:normalViewPr>
  <p:slideViewPr>
    <p:cSldViewPr snapToGrid="0" snapToObjects="1">
      <p:cViewPr>
        <p:scale>
          <a:sx n="79" d="100"/>
          <a:sy n="79" d="100"/>
        </p:scale>
        <p:origin x="-104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866F-E5E2-F84F-9C8D-AC4C017CAC63}" type="datetimeFigureOut">
              <a:t>8/5/15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D0BA4-1D49-1541-BDE8-F31CF13CF4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TODO:</a:t>
            </a:r>
            <a:r>
              <a:rPr lang="en-US" baseline="0"/>
              <a:t> add something about bias from discrete stages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These</a:t>
            </a:r>
            <a:r>
              <a:rPr lang="en-US" b="1" baseline="0" dirty="0" smtClean="0"/>
              <a:t> are just regressions, so we can build them with environmental covariates and get different curves in different environments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4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-Possible because we use multivariate regressions</a:t>
            </a:r>
          </a:p>
          <a:p>
            <a:r>
              <a:rPr lang="en-US" b="1" dirty="0"/>
              <a:t>- Not enough data from any one of these populations, but together..</a:t>
            </a:r>
            <a:endParaRPr lang="en-US" dirty="0"/>
          </a:p>
          <a:p>
            <a:r>
              <a:rPr lang="en-US" b="1" dirty="0"/>
              <a:t>-Example: Protea demography – monitor populations across range</a:t>
            </a:r>
            <a:r>
              <a:rPr lang="en-US" b="1" baseline="0" dirty="0"/>
              <a:t>, use env covariates, map vital rates</a:t>
            </a:r>
          </a:p>
          <a:p>
            <a:r>
              <a:rPr lang="en-US" b="1" baseline="0" dirty="0"/>
              <a:t>-5-10 individuals/ population but 30 or so populations</a:t>
            </a:r>
          </a:p>
          <a:p>
            <a:endParaRPr lang="en-US" baseline="0" dirty="0"/>
          </a:p>
          <a:p>
            <a:r>
              <a:rPr lang="en-US" baseline="0" dirty="0"/>
              <a:t>When is it better to use env in standard regression, and when is it better to make the slope/intercept hierarchical across plots and make those random terms related to the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Maps of these quantities are another, more mechanistic way of looking at habitat suitability.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Passage time good for harvest size or burn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7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</a:t>
            </a:r>
            <a:r>
              <a:rPr lang="en-US" baseline="0" dirty="0" smtClean="0"/>
              <a:t> dynamics,</a:t>
            </a:r>
          </a:p>
          <a:p>
            <a:r>
              <a:rPr lang="en-US" baseline="0" dirty="0" smtClean="0"/>
              <a:t>Mechanistic, so we can </a:t>
            </a:r>
            <a:r>
              <a:rPr lang="en-US" baseline="0" smtClean="0"/>
              <a:t>extrapolate better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model survival</a:t>
            </a:r>
            <a:r>
              <a:rPr lang="en-US" baseline="0" dirty="0"/>
              <a:t> as a function of size, but can also model survival intercept as a function of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r>
              <a:rPr lang="en-US" dirty="0"/>
              <a:t>Account for changes across all sizes simultaneously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find evolutionary stable strategies</a:t>
            </a:r>
          </a:p>
          <a:p>
            <a:r>
              <a:rPr lang="en-US" dirty="0"/>
              <a:t>2-dimensions</a:t>
            </a:r>
            <a:r>
              <a:rPr lang="en-US" baseline="0" dirty="0"/>
              <a:t> for correlated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easy</a:t>
            </a:r>
          </a:p>
          <a:p>
            <a:r>
              <a:rPr lang="en-US" dirty="0"/>
              <a:t>loads of</a:t>
            </a:r>
            <a:r>
              <a:rPr lang="en-US" baseline="0" dirty="0"/>
              <a:t> established methods for fitting, making complex functions, and comparing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TODO: add figures of stuff I use</a:t>
            </a:r>
            <a:r>
              <a:rPr lang="en-US" b="0" baseline="0" dirty="0"/>
              <a:t> more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-Compared to matrix models, an ipm should produce more robust parameter estimates if more samples affect each parameter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-If</a:t>
            </a:r>
            <a:r>
              <a:rPr lang="en-US" b="1" baseline="0" dirty="0"/>
              <a:t> I used the background grid to discretize the model and make a matrix, I’d need 19 parameters, whereas an IPM does the same thing at heigher resolution with only 5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-relatedly, we can </a:t>
            </a:r>
            <a:r>
              <a:rPr lang="en-US" b="1" dirty="0" smtClean="0"/>
              <a:t>borrow </a:t>
            </a:r>
            <a:r>
              <a:rPr lang="en-US" b="1" dirty="0"/>
              <a:t>strength</a:t>
            </a:r>
            <a:r>
              <a:rPr lang="en-US" b="1" baseline="0" dirty="0"/>
              <a:t> across stages</a:t>
            </a:r>
          </a:p>
          <a:p>
            <a:r>
              <a:rPr lang="en-US" b="1" baseline="0" dirty="0"/>
              <a:t>- with a little knowldege of the species, often pretty clear what will happen in the middle</a:t>
            </a:r>
          </a:p>
          <a:p>
            <a:r>
              <a:rPr lang="en-US" b="1" baseline="0" dirty="0"/>
              <a:t>-less clear what should happen for larger sizes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August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August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6.png"/><Relationship Id="rId5" Type="http://schemas.openxmlformats.org/officeDocument/2006/relationships/image" Target="../media/image17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IPMs?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800" u="sng" dirty="0">
                <a:solidFill>
                  <a:srgbClr val="2B2CB6"/>
                </a:solidFill>
              </a:rPr>
              <a:t>Process-based demography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800" dirty="0"/>
              <a:t>Continuous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600" dirty="0"/>
              <a:t>Account for heterogeneity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Few parameters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Borrow strength across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Multiple state variables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Include covariates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6651813" y="723314"/>
            <a:ext cx="2154516" cy="239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388" y="4185658"/>
            <a:ext cx="2280023" cy="95410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IPMs make these easy</a:t>
            </a:r>
          </a:p>
        </p:txBody>
      </p:sp>
    </p:spTree>
    <p:extLst>
      <p:ext uri="{BB962C8B-B14F-4D97-AF65-F5344CB8AC3E}">
        <p14:creationId xmlns:p14="http://schemas.microsoft.com/office/powerpoint/2010/main" val="155782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heterogenity</a:t>
            </a:r>
          </a:p>
        </p:txBody>
      </p:sp>
      <p:pic>
        <p:nvPicPr>
          <p:cNvPr id="4" name="Picture 3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2010725" y="1185303"/>
            <a:ext cx="3707556" cy="4243888"/>
          </a:xfrm>
          <a:prstGeom prst="rect">
            <a:avLst/>
          </a:prstGeom>
        </p:spPr>
      </p:pic>
      <p:pic>
        <p:nvPicPr>
          <p:cNvPr id="5" name="Picture 4" descr="presentation fig 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21" b="65360"/>
          <a:stretch/>
        </p:blipFill>
        <p:spPr>
          <a:xfrm>
            <a:off x="1604008" y="1255003"/>
            <a:ext cx="439535" cy="4338244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29962"/>
              </p:ext>
            </p:extLst>
          </p:nvPr>
        </p:nvGraphicFramePr>
        <p:xfrm>
          <a:off x="1881573" y="5431242"/>
          <a:ext cx="39163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1651000" imgH="469900" progId="Equation.3">
                  <p:embed/>
                </p:oleObj>
              </mc:Choice>
              <mc:Fallback>
                <p:oleObj name="Equation" r:id="rId5" imgW="1651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573" y="5431242"/>
                        <a:ext cx="3916362" cy="1116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2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heterogeneity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222" y="2184439"/>
            <a:ext cx="3418574" cy="830997"/>
          </a:xfrm>
          <a:prstGeom prst="rect">
            <a:avLst/>
          </a:prstGeom>
          <a:solidFill>
            <a:srgbClr val="D99294"/>
          </a:solidFill>
          <a:ln>
            <a:solidFill>
              <a:srgbClr val="97979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More structure in </a:t>
            </a:r>
          </a:p>
          <a:p>
            <a:pPr algn="ctr"/>
            <a:r>
              <a:rPr lang="en-US" sz="2400"/>
              <a:t>individual heterogeneity</a:t>
            </a:r>
          </a:p>
        </p:txBody>
      </p:sp>
      <p:pic>
        <p:nvPicPr>
          <p:cNvPr id="5" name="Picture 4" descr="PastedGraphic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74" y="2599939"/>
            <a:ext cx="5185128" cy="2403090"/>
          </a:xfrm>
          <a:prstGeom prst="rect">
            <a:avLst/>
          </a:prstGeom>
        </p:spPr>
      </p:pic>
      <p:pic>
        <p:nvPicPr>
          <p:cNvPr id="6" name="Picture 5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1272627" y="3180624"/>
            <a:ext cx="1592094" cy="18224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516265" y="3563697"/>
            <a:ext cx="2333881" cy="29300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6265" y="3575735"/>
            <a:ext cx="3226957" cy="552406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01-11 at 8.06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6" y="1731117"/>
            <a:ext cx="3956441" cy="3921684"/>
          </a:xfrm>
          <a:prstGeom prst="rect">
            <a:avLst/>
          </a:prstGeom>
        </p:spPr>
      </p:pic>
      <p:pic>
        <p:nvPicPr>
          <p:cNvPr id="16" name="Picture 15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120849" y="4565408"/>
            <a:ext cx="940111" cy="978518"/>
          </a:xfrm>
          <a:prstGeom prst="rect">
            <a:avLst/>
          </a:prstGeom>
        </p:spPr>
      </p:pic>
      <p:pic>
        <p:nvPicPr>
          <p:cNvPr id="17" name="Picture 16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5004333" y="1928621"/>
            <a:ext cx="940111" cy="978518"/>
          </a:xfrm>
          <a:prstGeom prst="rect">
            <a:avLst/>
          </a:prstGeom>
        </p:spPr>
      </p:pic>
      <p:pic>
        <p:nvPicPr>
          <p:cNvPr id="18" name="Picture 17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590905" y="2175597"/>
            <a:ext cx="940111" cy="978518"/>
          </a:xfrm>
          <a:prstGeom prst="rect">
            <a:avLst/>
          </a:prstGeom>
        </p:spPr>
      </p:pic>
      <p:pic>
        <p:nvPicPr>
          <p:cNvPr id="19" name="Picture 18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5714122" y="3586890"/>
            <a:ext cx="940111" cy="978518"/>
          </a:xfrm>
          <a:prstGeom prst="rect">
            <a:avLst/>
          </a:prstGeom>
        </p:spPr>
      </p:pic>
      <p:pic>
        <p:nvPicPr>
          <p:cNvPr id="20" name="Picture 19" descr="presentation fig 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7684708" y="3586890"/>
            <a:ext cx="940111" cy="97851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4452011" y="3906540"/>
            <a:ext cx="10163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272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tools: Covariates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39360"/>
              </p:ext>
            </p:extLst>
          </p:nvPr>
        </p:nvGraphicFramePr>
        <p:xfrm>
          <a:off x="479996" y="5906583"/>
          <a:ext cx="6597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2781300" imgH="241300" progId="Equation.3">
                  <p:embed/>
                </p:oleObj>
              </mc:Choice>
              <mc:Fallback>
                <p:oleObj name="Equation" r:id="rId6" imgW="278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96" y="5906583"/>
                        <a:ext cx="6597650" cy="571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3"/>
    </mc:Choice>
    <mc:Fallback xmlns="">
      <p:transition xmlns:p14="http://schemas.microsoft.com/office/powerpoint/2010/main" spd="slow" advTm="214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8" name="Picture 7" descr="Screen Shot 2013-01-09 at 12.04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9"/>
          <a:stretch/>
        </p:blipFill>
        <p:spPr>
          <a:xfrm>
            <a:off x="670310" y="1711192"/>
            <a:ext cx="7623137" cy="4043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2252" y="5914187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Precipitation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27620" y="3810812"/>
            <a:ext cx="3024235" cy="83099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Borrow strength </a:t>
            </a:r>
          </a:p>
          <a:p>
            <a:pPr algn="ctr"/>
            <a:r>
              <a:rPr lang="en-US" sz="2400" dirty="0" smtClean="0"/>
              <a:t>across environments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45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build maps of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opulation growth rate (λ)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Passage time to given size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Life expectancy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Size distributions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Sensitivities/elasticities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7039" y="4213831"/>
            <a:ext cx="2062239" cy="880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9687" b="70667"/>
          <a:stretch/>
        </p:blipFill>
        <p:spPr>
          <a:xfrm>
            <a:off x="6355171" y="712788"/>
            <a:ext cx="2225040" cy="23159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76273" y="4421909"/>
            <a:ext cx="242454" cy="21936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4213" y="4938381"/>
            <a:ext cx="1694872" cy="62653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 descr="Screen Shot 2014-08-07 at 9.08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301"/>
          <a:stretch/>
        </p:blipFill>
        <p:spPr>
          <a:xfrm>
            <a:off x="6355171" y="4153522"/>
            <a:ext cx="2377441" cy="26703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9882" y="3028729"/>
            <a:ext cx="635501" cy="2553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05538" y="3095049"/>
            <a:ext cx="0" cy="103081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1464" y="4177234"/>
            <a:ext cx="1290382" cy="4640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08"/>
    </mc:Choice>
    <mc:Fallback xmlns="">
      <p:transition xmlns:p14="http://schemas.microsoft.com/office/powerpoint/2010/main" spd="slow" advTm="503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07 at 9.08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301"/>
          <a:stretch/>
        </p:blipFill>
        <p:spPr>
          <a:xfrm>
            <a:off x="4859976" y="1789547"/>
            <a:ext cx="3484175" cy="391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6303" y="980575"/>
            <a:ext cx="2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Predicting Invasions</a:t>
            </a:r>
            <a:endParaRPr lang="en-US" b="1" dirty="0"/>
          </a:p>
        </p:txBody>
      </p:sp>
      <p:pic>
        <p:nvPicPr>
          <p:cNvPr id="7" name="Picture 6" descr="Screen Shot 2014-02-26 at 8.03.5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5"/>
          <a:stretch/>
        </p:blipFill>
        <p:spPr>
          <a:xfrm>
            <a:off x="400530" y="2968172"/>
            <a:ext cx="3862909" cy="2336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642" y="1069185"/>
            <a:ext cx="196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Range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2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other state variables</a:t>
            </a:r>
          </a:p>
          <a:p>
            <a:pPr lvl="1"/>
            <a:r>
              <a:rPr lang="en-US" dirty="0"/>
              <a:t>Age (Lots of papers)</a:t>
            </a:r>
          </a:p>
          <a:p>
            <a:pPr lvl="1"/>
            <a:r>
              <a:rPr lang="en-US" dirty="0"/>
              <a:t>Genotype (Coulson et al. 2011)</a:t>
            </a:r>
          </a:p>
          <a:p>
            <a:pPr lvl="1"/>
            <a:r>
              <a:rPr lang="en-US" dirty="0"/>
              <a:t>Space (Jongejans et al. 2011)</a:t>
            </a:r>
          </a:p>
          <a:p>
            <a:pPr lvl="1"/>
            <a:r>
              <a:rPr lang="en-US" dirty="0"/>
              <a:t>Infection (Bruno et al. 2010)</a:t>
            </a:r>
          </a:p>
          <a:p>
            <a:r>
              <a:rPr lang="en-US" dirty="0"/>
              <a:t>Hierarchical models </a:t>
            </a:r>
            <a:endParaRPr lang="en-US" dirty="0" smtClean="0"/>
          </a:p>
          <a:p>
            <a:r>
              <a:rPr lang="en-US" dirty="0" smtClean="0"/>
              <a:t>Linking </a:t>
            </a:r>
            <a:r>
              <a:rPr lang="en-US" dirty="0"/>
              <a:t>covariates to vital </a:t>
            </a:r>
            <a:r>
              <a:rPr lang="en-US" dirty="0" smtClean="0"/>
              <a:t>rates</a:t>
            </a:r>
          </a:p>
          <a:p>
            <a:r>
              <a:rPr lang="en-US" dirty="0"/>
              <a:t>Species interactions using spatial arrangement and frequency dependence to (Adler, Dalgleish, Ellner 2011)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1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796" y="3239704"/>
            <a:ext cx="6833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IPMs are pretty much matrix models….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414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75417" y="2418590"/>
            <a:ext cx="3831028" cy="14941"/>
          </a:xfrm>
          <a:prstGeom prst="line">
            <a:avLst/>
          </a:prstGeom>
          <a:ln w="279400" cmpd="sng">
            <a:gradFill flip="none" rotWithShape="1">
              <a:gsLst>
                <a:gs pos="0">
                  <a:srgbClr val="B9FFB8"/>
                </a:gs>
                <a:gs pos="100000">
                  <a:srgbClr val="129E16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040" y="2279415"/>
            <a:ext cx="0" cy="4277548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8830" y="2900269"/>
            <a:ext cx="201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Different functions describe discrete transitions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43584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8" name="Picture 7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25299" r="23514" b="72206"/>
          <a:stretch/>
        </p:blipFill>
        <p:spPr>
          <a:xfrm>
            <a:off x="3549650" y="2714100"/>
            <a:ext cx="2851150" cy="7720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65453" y="2547969"/>
            <a:ext cx="0" cy="303512"/>
          </a:xfrm>
          <a:prstGeom prst="line">
            <a:avLst/>
          </a:prstGeom>
          <a:ln w="279400" cmpd="sng">
            <a:solidFill>
              <a:srgbClr val="129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913528"/>
            <a:ext cx="8229600" cy="35634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Lots of advantages to using regression….</a:t>
            </a:r>
          </a:p>
        </p:txBody>
      </p:sp>
    </p:spTree>
    <p:extLst>
      <p:ext uri="{BB962C8B-B14F-4D97-AF65-F5344CB8AC3E}">
        <p14:creationId xmlns:p14="http://schemas.microsoft.com/office/powerpoint/2010/main" val="320933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849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discrete states (seed banks, larval states)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2435412" y="2352741"/>
            <a:ext cx="4138706" cy="46002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75417" y="2418590"/>
            <a:ext cx="3831028" cy="14941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3040" y="2279415"/>
            <a:ext cx="0" cy="4277548"/>
          </a:xfrm>
          <a:prstGeom prst="line">
            <a:avLst/>
          </a:prstGeom>
          <a:ln w="279400" cmpd="sng">
            <a:solidFill>
              <a:srgbClr val="B9FF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23630" y="2139948"/>
            <a:ext cx="4082815" cy="14941"/>
          </a:xfrm>
          <a:prstGeom prst="line">
            <a:avLst/>
          </a:prstGeom>
          <a:ln w="279400" cmpd="sng">
            <a:gradFill flip="none" rotWithShape="1">
              <a:gsLst>
                <a:gs pos="0">
                  <a:srgbClr val="FAFFA5"/>
                </a:gs>
                <a:gs pos="100000">
                  <a:srgbClr val="EA8E18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93809" y="2000773"/>
            <a:ext cx="0" cy="4556190"/>
          </a:xfrm>
          <a:prstGeom prst="line">
            <a:avLst/>
          </a:prstGeom>
          <a:ln w="279400" cmpd="sng">
            <a:solidFill>
              <a:srgbClr val="FAFF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30" y="2900269"/>
            <a:ext cx="201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Different functions describe discrete transitions </a:t>
            </a:r>
          </a:p>
        </p:txBody>
      </p:sp>
      <p:pic>
        <p:nvPicPr>
          <p:cNvPr id="12" name="Picture 11" descr="presentation fig 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25299" r="23514" b="72206"/>
          <a:stretch/>
        </p:blipFill>
        <p:spPr>
          <a:xfrm>
            <a:off x="3549650" y="2714100"/>
            <a:ext cx="2851150" cy="77204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192144" y="2290769"/>
            <a:ext cx="0" cy="303512"/>
          </a:xfrm>
          <a:prstGeom prst="line">
            <a:avLst/>
          </a:prstGeom>
          <a:ln w="279400" cmpd="sng">
            <a:solidFill>
              <a:srgbClr val="EA8E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10249"/>
              </p:ext>
            </p:extLst>
          </p:nvPr>
        </p:nvGraphicFramePr>
        <p:xfrm>
          <a:off x="2199232" y="2007851"/>
          <a:ext cx="5734705" cy="470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941"/>
                <a:gridCol w="1146941"/>
                <a:gridCol w="1146941"/>
                <a:gridCol w="1146941"/>
                <a:gridCol w="1146941"/>
              </a:tblGrid>
              <a:tr h="94183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4183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50"/>
            <a:ext cx="8229600" cy="990600"/>
          </a:xfrm>
        </p:spPr>
        <p:txBody>
          <a:bodyPr/>
          <a:lstStyle/>
          <a:p>
            <a:r>
              <a:rPr lang="en-US"/>
              <a:t>Additional tools for IPMs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05297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Age x Stage models</a:t>
            </a:r>
          </a:p>
        </p:txBody>
      </p:sp>
      <p:pic>
        <p:nvPicPr>
          <p:cNvPr id="6" name="Picture 5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90" y="3035501"/>
            <a:ext cx="852743" cy="785259"/>
          </a:xfrm>
          <a:prstGeom prst="rect">
            <a:avLst/>
          </a:prstGeom>
        </p:spPr>
      </p:pic>
      <p:pic>
        <p:nvPicPr>
          <p:cNvPr id="8" name="Picture 7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7" y="3971131"/>
            <a:ext cx="852743" cy="785259"/>
          </a:xfrm>
          <a:prstGeom prst="rect">
            <a:avLst/>
          </a:prstGeom>
        </p:spPr>
      </p:pic>
      <p:pic>
        <p:nvPicPr>
          <p:cNvPr id="9" name="Picture 8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05" y="4880454"/>
            <a:ext cx="852743" cy="785259"/>
          </a:xfrm>
          <a:prstGeom prst="rect">
            <a:avLst/>
          </a:prstGeom>
        </p:spPr>
      </p:pic>
      <p:pic>
        <p:nvPicPr>
          <p:cNvPr id="10" name="Picture 9" descr="Screen Shot 2012-08-05 at 10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66" y="5888495"/>
            <a:ext cx="852743" cy="785259"/>
          </a:xfrm>
          <a:prstGeom prst="rect">
            <a:avLst/>
          </a:prstGeom>
        </p:spPr>
      </p:pic>
      <p:pic>
        <p:nvPicPr>
          <p:cNvPr id="13" name="Picture 12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40" y="2103970"/>
            <a:ext cx="889097" cy="824436"/>
          </a:xfrm>
          <a:prstGeom prst="rect">
            <a:avLst/>
          </a:prstGeom>
        </p:spPr>
      </p:pic>
      <p:pic>
        <p:nvPicPr>
          <p:cNvPr id="14" name="Picture 13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05" y="2103970"/>
            <a:ext cx="889097" cy="824436"/>
          </a:xfrm>
          <a:prstGeom prst="rect">
            <a:avLst/>
          </a:prstGeom>
        </p:spPr>
      </p:pic>
      <p:pic>
        <p:nvPicPr>
          <p:cNvPr id="15" name="Picture 14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07" y="2089029"/>
            <a:ext cx="889097" cy="824436"/>
          </a:xfrm>
          <a:prstGeom prst="rect">
            <a:avLst/>
          </a:prstGeom>
        </p:spPr>
      </p:pic>
      <p:pic>
        <p:nvPicPr>
          <p:cNvPr id="16" name="Picture 15" descr="Screen Shot 2012-08-05 at 10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72" y="2103970"/>
            <a:ext cx="889097" cy="8244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0588" y="2412831"/>
            <a:ext cx="10440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Recruits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2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3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Age 4</a:t>
            </a:r>
          </a:p>
        </p:txBody>
      </p:sp>
    </p:spTree>
    <p:extLst>
      <p:ext uri="{BB962C8B-B14F-4D97-AF65-F5344CB8AC3E}">
        <p14:creationId xmlns:p14="http://schemas.microsoft.com/office/powerpoint/2010/main" val="14369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95897" cy="1797476"/>
          </a:xfrm>
        </p:spPr>
        <p:txBody>
          <a:bodyPr>
            <a:normAutofit/>
          </a:bodyPr>
          <a:lstStyle/>
          <a:p>
            <a:r>
              <a:rPr lang="en-US"/>
              <a:t>Multiple state variables</a:t>
            </a:r>
          </a:p>
        </p:txBody>
      </p:sp>
      <p:pic>
        <p:nvPicPr>
          <p:cNvPr id="4" name="Picture 3" descr="Screen Shot 2015-04-17 at 7.0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0" y="533400"/>
            <a:ext cx="4863280" cy="6268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28" y="6432744"/>
            <a:ext cx="40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Zambrano and Salguero-Gomez 2014</a:t>
            </a:r>
          </a:p>
        </p:txBody>
      </p:sp>
    </p:spTree>
    <p:extLst>
      <p:ext uri="{BB962C8B-B14F-4D97-AF65-F5344CB8AC3E}">
        <p14:creationId xmlns:p14="http://schemas.microsoft.com/office/powerpoint/2010/main" val="91835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for IPMs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026"/>
            <a:ext cx="8229600" cy="9696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Parameter sensitivity – retrospective parameter perturbation</a:t>
            </a:r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  <p:pic>
        <p:nvPicPr>
          <p:cNvPr id="7" name="Picture 6" descr="Screen Shot 2012-07-31 at 7.00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2" y="1869469"/>
            <a:ext cx="5073288" cy="4405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3384" y="6274624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6415" y="6336179"/>
            <a:ext cx="165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Metcalf et al. 2008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69415"/>
              </p:ext>
            </p:extLst>
          </p:nvPr>
        </p:nvGraphicFramePr>
        <p:xfrm>
          <a:off x="4900815" y="1869469"/>
          <a:ext cx="4068890" cy="111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5" imgW="4889500" imgH="1308100" progId="Equation.3">
                  <p:embed/>
                </p:oleObj>
              </mc:Choice>
              <mc:Fallback>
                <p:oleObj name="Equation" r:id="rId5" imgW="48895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815" y="1869469"/>
                        <a:ext cx="4068890" cy="11130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Sensitivity/Elasticity</a:t>
            </a:r>
            <a:endParaRPr lang="en-US" dirty="0"/>
          </a:p>
        </p:txBody>
      </p:sp>
      <p:pic>
        <p:nvPicPr>
          <p:cNvPr id="4" name="Picture 3" descr="Screen Shot 2014-08-10 at 8.0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4" y="1524000"/>
            <a:ext cx="4231427" cy="2730125"/>
          </a:xfrm>
          <a:prstGeom prst="rect">
            <a:avLst/>
          </a:prstGeom>
        </p:spPr>
      </p:pic>
      <p:pic>
        <p:nvPicPr>
          <p:cNvPr id="5" name="Picture 4" descr="Screen Shot 2014-08-10 at 8.00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26" y="1524000"/>
            <a:ext cx="1184323" cy="2730125"/>
          </a:xfrm>
          <a:prstGeom prst="rect">
            <a:avLst/>
          </a:prstGeom>
        </p:spPr>
      </p:pic>
      <p:pic>
        <p:nvPicPr>
          <p:cNvPr id="6" name="Picture 5" descr="Screen Shot 2014-08-10 at 8.02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15" y="4254125"/>
            <a:ext cx="3842498" cy="2459199"/>
          </a:xfrm>
          <a:prstGeom prst="rect">
            <a:avLst/>
          </a:prstGeom>
        </p:spPr>
      </p:pic>
      <p:pic>
        <p:nvPicPr>
          <p:cNvPr id="7" name="Picture 6" descr="Screen Shot 2014-08-10 at 8.02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10" y="4123908"/>
            <a:ext cx="1737332" cy="2573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76278" y="6469994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Merow et al.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8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118"/>
            <a:ext cx="8229599" cy="128344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/>
              <a:t>Optimizing parameters</a:t>
            </a:r>
          </a:p>
        </p:txBody>
      </p:sp>
      <p:pic>
        <p:nvPicPr>
          <p:cNvPr id="4" name="Picture 3" descr="Screen Shot 2012-07-30 at 10.20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8"/>
          <a:stretch/>
        </p:blipFill>
        <p:spPr>
          <a:xfrm>
            <a:off x="457200" y="2054746"/>
            <a:ext cx="4219388" cy="3847007"/>
          </a:xfrm>
          <a:prstGeom prst="rect">
            <a:avLst/>
          </a:prstGeom>
        </p:spPr>
      </p:pic>
      <p:pic>
        <p:nvPicPr>
          <p:cNvPr id="5" name="Picture 4" descr="Screen Shot 2012-07-30 at 10.20.3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3"/>
          <a:stretch/>
        </p:blipFill>
        <p:spPr>
          <a:xfrm>
            <a:off x="4815088" y="2166471"/>
            <a:ext cx="4070076" cy="3948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647" y="6110930"/>
            <a:ext cx="1651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Metcalf et al. 2003</a:t>
            </a:r>
          </a:p>
        </p:txBody>
      </p:sp>
    </p:spTree>
    <p:extLst>
      <p:ext uri="{BB962C8B-B14F-4D97-AF65-F5344CB8AC3E}">
        <p14:creationId xmlns:p14="http://schemas.microsoft.com/office/powerpoint/2010/main" val="40437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IPMs?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91440" lvl="1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800" u="sng" dirty="0">
                <a:solidFill>
                  <a:srgbClr val="2B2CB6"/>
                </a:solidFill>
              </a:rPr>
              <a:t>Process-based demography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800" dirty="0"/>
              <a:t>Continuous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</a:pPr>
            <a:r>
              <a:rPr lang="en-US" sz="2600" dirty="0"/>
              <a:t>Account for heterogeneity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Few parameters 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>
                <a:solidFill>
                  <a:schemeClr val="tx1"/>
                </a:solidFill>
              </a:rPr>
              <a:t>Borrow strength across stages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Multiple state variables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 smtClean="0"/>
              <a:t>Include covariates</a:t>
            </a:r>
          </a:p>
          <a:p>
            <a:pPr marL="274320" lvl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70654" r="20302"/>
          <a:stretch/>
        </p:blipFill>
        <p:spPr>
          <a:xfrm>
            <a:off x="6651813" y="723314"/>
            <a:ext cx="2154516" cy="23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35" y="2925650"/>
            <a:ext cx="5591289" cy="38200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</a:t>
            </a:r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pic>
        <p:nvPicPr>
          <p:cNvPr id="6" name="Picture 5" descr="presentation fig 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19644" b="65795"/>
          <a:stretch/>
        </p:blipFill>
        <p:spPr>
          <a:xfrm>
            <a:off x="289377" y="2925650"/>
            <a:ext cx="2359981" cy="27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01" y="2857500"/>
            <a:ext cx="6093724" cy="39528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25136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19 at 3.5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6" y="2672593"/>
            <a:ext cx="4905374" cy="418540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98625"/>
            <a:ext cx="8020050" cy="461962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Lots of well-developed tools</a:t>
            </a:r>
          </a:p>
          <a:p>
            <a:pPr>
              <a:lnSpc>
                <a:spcPct val="130000"/>
              </a:lnSpc>
            </a:pPr>
            <a:r>
              <a:rPr lang="en-US" dirty="0"/>
              <a:t>Goodness of fit diagnostics</a:t>
            </a:r>
          </a:p>
          <a:p>
            <a:pPr>
              <a:lnSpc>
                <a:spcPct val="130000"/>
              </a:lnSpc>
            </a:pPr>
            <a:r>
              <a:rPr lang="en-US" dirty="0"/>
              <a:t>Model comparison</a:t>
            </a:r>
          </a:p>
          <a:p>
            <a:pPr>
              <a:lnSpc>
                <a:spcPct val="130000"/>
              </a:lnSpc>
            </a:pPr>
            <a:r>
              <a:rPr lang="en-US" dirty="0"/>
              <a:t>Complex curves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0420" y="6461721"/>
            <a:ext cx="177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Ozgul et al. 2010</a:t>
            </a:r>
          </a:p>
        </p:txBody>
      </p:sp>
    </p:spTree>
    <p:extLst>
      <p:ext uri="{BB962C8B-B14F-4D97-AF65-F5344CB8AC3E}">
        <p14:creationId xmlns:p14="http://schemas.microsoft.com/office/powerpoint/2010/main" val="25136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3140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13-01-09 at 4.00.1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47" y="1034262"/>
            <a:ext cx="7512033" cy="572094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5825"/>
            <a:ext cx="8229600" cy="990600"/>
          </a:xfrm>
        </p:spPr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98322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1-09 at 4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4" y="1030940"/>
            <a:ext cx="7551858" cy="57242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0146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95825"/>
            <a:ext cx="8229600" cy="990600"/>
          </a:xfrm>
        </p:spPr>
        <p:txBody>
          <a:bodyPr/>
          <a:lstStyle/>
          <a:p>
            <a:r>
              <a:rPr lang="en-US" dirty="0"/>
              <a:t>Advantages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331025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1-09 at 4.02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4" y="1030940"/>
            <a:ext cx="7551858" cy="57242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6587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Screen Shot 2013-01-09 at 2.21.50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32"/>
          <a:stretch/>
        </p:blipFill>
        <p:spPr>
          <a:xfrm>
            <a:off x="4594654" y="4459788"/>
            <a:ext cx="4282002" cy="871198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7719558" y="2155790"/>
            <a:ext cx="434434" cy="21725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19582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Advantages of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1-09 at 12.3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4" y="1378910"/>
            <a:ext cx="7813597" cy="52775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200665" y="3507103"/>
            <a:ext cx="0" cy="1068256"/>
          </a:xfrm>
          <a:prstGeom prst="straightConnector1">
            <a:avLst/>
          </a:prstGeom>
          <a:ln w="762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34303" y="4252193"/>
            <a:ext cx="2357136" cy="830997"/>
          </a:xfrm>
          <a:prstGeom prst="rect">
            <a:avLst/>
          </a:prstGeom>
          <a:solidFill>
            <a:srgbClr val="898989"/>
          </a:solidFill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Borrow strength </a:t>
            </a:r>
          </a:p>
          <a:p>
            <a:pPr algn="ctr"/>
            <a:r>
              <a:rPr lang="en-US" sz="2400" dirty="0" smtClean="0"/>
              <a:t>across stages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4822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Advantages of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4"/>
    </mc:Choice>
    <mc:Fallback xmlns="">
      <p:transition xmlns:p14="http://schemas.microsoft.com/office/powerpoint/2010/main" spd="slow" advTm="313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79797"/>
      </a:accent1>
      <a:accent2>
        <a:srgbClr val="898989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19461</TotalTime>
  <Words>951</Words>
  <Application>Microsoft Macintosh PowerPoint</Application>
  <PresentationFormat>On-screen Show (4:3)</PresentationFormat>
  <Paragraphs>159</Paragraphs>
  <Slides>26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Clarity</vt:lpstr>
      <vt:lpstr>Equation</vt:lpstr>
      <vt:lpstr>Why IPMs?</vt:lpstr>
      <vt:lpstr>PowerPoint Presentation</vt:lpstr>
      <vt:lpstr>Advantages of regression</vt:lpstr>
      <vt:lpstr>Advantages of regression</vt:lpstr>
      <vt:lpstr>Advantages of regression</vt:lpstr>
      <vt:lpstr>Advantages of regression</vt:lpstr>
      <vt:lpstr>Advantages of regression</vt:lpstr>
      <vt:lpstr>PowerPoint Presentation</vt:lpstr>
      <vt:lpstr>PowerPoint Presentation</vt:lpstr>
      <vt:lpstr>Including heterogenity</vt:lpstr>
      <vt:lpstr>Individual heterogeneity</vt:lpstr>
      <vt:lpstr>Additional tools: Covariates</vt:lpstr>
      <vt:lpstr>Advantages of regression</vt:lpstr>
      <vt:lpstr>Easy to build maps of …</vt:lpstr>
      <vt:lpstr>PowerPoint Presentation</vt:lpstr>
      <vt:lpstr>Advantages of regression</vt:lpstr>
      <vt:lpstr>PowerPoint Presentation</vt:lpstr>
      <vt:lpstr>Additional tools for IPMs</vt:lpstr>
      <vt:lpstr>Additional tools for IPMs</vt:lpstr>
      <vt:lpstr>Additional tools for IPMs</vt:lpstr>
      <vt:lpstr>Additional tools for IPMs</vt:lpstr>
      <vt:lpstr>Multiple state variables</vt:lpstr>
      <vt:lpstr>Additional tools for IPMs</vt:lpstr>
      <vt:lpstr>Sensitivity/Elasticity</vt:lpstr>
      <vt:lpstr>Additional tools</vt:lpstr>
      <vt:lpstr>Why IPMs?</vt:lpstr>
    </vt:vector>
  </TitlesOfParts>
  <Company>UConn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Integral Projection Models (IPMS)</dc:title>
  <dc:creator>Cory</dc:creator>
  <cp:lastModifiedBy>Cory Merow</cp:lastModifiedBy>
  <cp:revision>259</cp:revision>
  <cp:lastPrinted>2013-07-27T12:47:52Z</cp:lastPrinted>
  <dcterms:created xsi:type="dcterms:W3CDTF">2012-07-27T20:39:40Z</dcterms:created>
  <dcterms:modified xsi:type="dcterms:W3CDTF">2015-08-05T20:04:23Z</dcterms:modified>
</cp:coreProperties>
</file>