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7E6B-6070-9D4B-8593-A99579FEEBA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CA91-F52D-F745-87D9-D833BC22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3CA91-F52D-F745-87D9-D833BC22F8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58D9-D72D-85E2-1236-26089BF3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5BE70-4E55-BF90-CCB8-438B2E22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08A0-E708-CB1D-799A-090502BF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672A-28D5-B051-A5E8-5F3ED37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1459-94B3-BEB0-E896-A44B0DFD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B8F-DBBC-8838-FC91-2322A0BA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3E89-E40A-BBD3-E024-7C6EEB52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CADA-4C5C-575C-6A68-F082859A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B059-C593-E61E-4F01-F89CFCAF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BD01-52F1-44E8-C0A2-0B2BCE0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880F6-69B4-D52A-C821-63F1944C3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D1525-B025-FE71-48EB-8666D58B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06A6-76BE-6960-F53F-CFB7543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C209-BF70-C108-FBD0-3F035F6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876B-ACB6-B859-76C7-4C8A4D7B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ED6A-F2CF-F186-A9D6-7C580B86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D47C-9DFC-7E8C-4707-83A7D0BB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4B31-4148-2708-7569-D93D700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0242-7940-97CC-6BBD-B9A75D9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8283-737A-FA8D-EAE6-C9F8871A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93E8-B07F-E56B-F5BB-592CE461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A3384-AACA-385F-8BC7-72C271DA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97AC-5813-196D-5062-B789169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4F3E-8FB5-0AF8-9FF1-399ACE9E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B824-0274-C69C-3E19-0F451A2C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B133-253C-0BF6-B1B2-67F272A3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52AA-87CB-E103-B6B5-322FABA7D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3E62F-DB7E-DE3E-A5B3-589C5C266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E6FE-C3E7-5383-7E03-C4624532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7C671-0A93-EE9F-383A-E8B8E686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CBC0-F967-DBA7-845F-F6AA1D73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3F6B-8CFB-574D-94DD-E8B1D493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E3C4-3BC6-C59B-7B55-E68E985F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867D0-B668-7F4F-9AA1-64E3F5B2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9CC83-B7E9-08C8-E542-E2200DC09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CF21B-96D5-8059-F9C1-86831B68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2A3B9-4035-2A3D-A3E1-A11B7346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47B02-EDCE-9169-523B-425B9AC0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1AD20-81B2-7F79-82BF-347FC81A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042F-029B-1B86-BBB6-9B27BC59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22605-D405-5912-5132-77FBCE2E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0C5F-2D31-A0B2-B289-B37BB072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41AB-EB0B-68B6-64D1-BAD86024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E77D2-A0FF-81C6-3156-BBFD7090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1F70E-BDE9-1BC0-7A22-FCE9DE62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F53E-13BA-3CD9-7624-A108EC4B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9BD1-23A8-C1B1-860C-58337BBE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A482-4AD6-FF3A-EB86-A89D1D69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C258A-36EA-CF27-E248-5BA12829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23FCE-E181-080D-BB41-35BF1CCD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C91E-CDE2-FB4E-7ACE-A43F448A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6489-6C99-5FEB-0F38-C01805DD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5AAC-A530-289E-90CB-F81A54A2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A5B20-84B2-ED94-018D-352A4B37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BA678-EF8C-1633-BF5D-0C7D7A16E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FD046-B424-394F-C409-879B12D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C2B6-4C4F-B193-D38C-6249641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8545-9BD8-CF1E-97E4-F107BB9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1C196-C5B0-DF3B-8BE9-B2C5747C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CCCA-ED21-0DE5-32DF-B9DFB9C1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477B-DBBB-536C-B5C7-FDDE5AB0A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0C4D-82EB-724D-B032-689FAFA298C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4C5E-DD8E-DA48-55C2-7A8F0DAB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6EDD-77CA-A295-1D84-CC5460415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A83E-C79D-E944-9282-677FE952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D7DC-7136-486D-DF43-3C414D00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19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Final Project: Prediction of PPG Product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11F1A-BF2B-A0AA-72F9-A476B9AFD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 Ji</a:t>
            </a:r>
          </a:p>
          <a:p>
            <a:r>
              <a:rPr lang="en-US" dirty="0"/>
              <a:t>Spring, 2022</a:t>
            </a:r>
          </a:p>
        </p:txBody>
      </p:sp>
    </p:spTree>
    <p:extLst>
      <p:ext uri="{BB962C8B-B14F-4D97-AF65-F5344CB8AC3E}">
        <p14:creationId xmlns:p14="http://schemas.microsoft.com/office/powerpoint/2010/main" val="3525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062FB1-07E5-0519-2EB4-24D0FF4F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7" y="1873962"/>
            <a:ext cx="5383014" cy="3845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48FE9-CEBD-B461-281A-55B43DCD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98" y="1873962"/>
            <a:ext cx="5383014" cy="3845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363DE-CB0E-4463-1558-E3904E3D91EC}"/>
              </a:ext>
            </a:extLst>
          </p:cNvPr>
          <p:cNvSpPr txBox="1"/>
          <p:nvPr/>
        </p:nvSpPr>
        <p:spPr>
          <a:xfrm>
            <a:off x="831347" y="76969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Posterior visualizations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567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4E5F9-5D78-9FE5-DD14-326D96D2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01" y="1219493"/>
            <a:ext cx="7533503" cy="5381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94CAC-DA30-E105-E010-C30D84389EC7}"/>
              </a:ext>
            </a:extLst>
          </p:cNvPr>
          <p:cNvSpPr txBox="1"/>
          <p:nvPr/>
        </p:nvSpPr>
        <p:spPr>
          <a:xfrm>
            <a:off x="160638" y="522560"/>
            <a:ext cx="1187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Comparison between maximum likelihood estimation and sigma distribution from Bayesian linear 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7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CA84F-B956-4BF8-9E70-346C16D9BAE9}"/>
              </a:ext>
            </a:extLst>
          </p:cNvPr>
          <p:cNvSpPr txBox="1"/>
          <p:nvPr/>
        </p:nvSpPr>
        <p:spPr>
          <a:xfrm>
            <a:off x="3472249" y="566353"/>
            <a:ext cx="4942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Prediction from the best linear model</a:t>
            </a:r>
            <a:endParaRPr lang="en-US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FC4292F-AE4B-AA07-611A-77DD48FA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43" y="1065917"/>
            <a:ext cx="7904205" cy="56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2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D8D51-7D9F-BDC0-B129-BA9EDA7E6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0" y="1209887"/>
            <a:ext cx="7354506" cy="5253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DD0A8-A984-93D9-23C6-91AC110A9426}"/>
              </a:ext>
            </a:extLst>
          </p:cNvPr>
          <p:cNvSpPr txBox="1"/>
          <p:nvPr/>
        </p:nvSpPr>
        <p:spPr>
          <a:xfrm>
            <a:off x="379085" y="209613"/>
            <a:ext cx="460281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</a:rPr>
              <a:t>Train the following models: </a:t>
            </a:r>
            <a:endParaRPr lang="en-US" b="1" dirty="0">
              <a:effectLst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Linear models: </a:t>
            </a:r>
            <a:endParaRPr lang="en-US" b="1" dirty="0">
              <a:effectLst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Regularized regression with Elastic net </a:t>
            </a:r>
            <a:endParaRPr lang="en-US" sz="1800" b="1" dirty="0">
              <a:effectLst/>
              <a:latin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Neural network</a:t>
            </a:r>
            <a:br>
              <a:rPr lang="en-US" sz="2000" b="1" dirty="0">
                <a:effectLst/>
                <a:latin typeface="Calibri" panose="020F050202020403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Random forest</a:t>
            </a:r>
            <a:br>
              <a:rPr lang="en-US" sz="2000" b="1" dirty="0">
                <a:effectLst/>
                <a:latin typeface="Calibri" panose="020F050202020403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Gradient boosted tree</a:t>
            </a:r>
            <a:endParaRPr lang="en-US" sz="18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5E408-8D2E-1178-008B-B0B3A54DAA2B}"/>
              </a:ext>
            </a:extLst>
          </p:cNvPr>
          <p:cNvSpPr txBox="1"/>
          <p:nvPr/>
        </p:nvSpPr>
        <p:spPr>
          <a:xfrm>
            <a:off x="843564" y="2820833"/>
            <a:ext cx="2133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According to the results of MAE, RMSE and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Rsquare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SVM model was considered as the best 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72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A27C8-4D02-B7AD-9715-82F30EBD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62" y="1611294"/>
            <a:ext cx="7026876" cy="5019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CB4F50-A172-9E47-5ECB-9329465AADA1}"/>
              </a:ext>
            </a:extLst>
          </p:cNvPr>
          <p:cNvSpPr txBox="1"/>
          <p:nvPr/>
        </p:nvSpPr>
        <p:spPr>
          <a:xfrm>
            <a:off x="371555" y="227509"/>
            <a:ext cx="4792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Calibri Light" panose="020F0302020204030204" pitchFamily="34" charset="0"/>
              </a:rPr>
              <a:t>Part III: Classification</a:t>
            </a:r>
            <a:endParaRPr lang="en-US" sz="3600" b="1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A7FB3-B01A-8709-D03D-B7995B9A1FEC}"/>
              </a:ext>
            </a:extLst>
          </p:cNvPr>
          <p:cNvSpPr txBox="1"/>
          <p:nvPr/>
        </p:nvSpPr>
        <p:spPr>
          <a:xfrm>
            <a:off x="445128" y="974295"/>
            <a:ext cx="829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Nine models were trained. The coefficients of the best model: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5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A4BF60-53E1-F70E-6D5E-D4C4465B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54" y="1028846"/>
            <a:ext cx="7385222" cy="5275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27EC21-1188-48D4-9E86-A4FE525FF7DE}"/>
              </a:ext>
            </a:extLst>
          </p:cNvPr>
          <p:cNvSpPr txBox="1"/>
          <p:nvPr/>
        </p:nvSpPr>
        <p:spPr>
          <a:xfrm>
            <a:off x="3534033" y="551936"/>
            <a:ext cx="4942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Prediction from the best linear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96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9633B-30E5-1D88-A7D7-0DF2883362F7}"/>
              </a:ext>
            </a:extLst>
          </p:cNvPr>
          <p:cNvSpPr txBox="1"/>
          <p:nvPr/>
        </p:nvSpPr>
        <p:spPr>
          <a:xfrm>
            <a:off x="379085" y="209613"/>
            <a:ext cx="460281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</a:rPr>
              <a:t>Train the following models: </a:t>
            </a:r>
            <a:endParaRPr lang="en-US" b="1" dirty="0">
              <a:effectLst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Linear models: </a:t>
            </a:r>
            <a:endParaRPr lang="en-US" b="1" dirty="0">
              <a:effectLst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Regularized regression with Elastic net </a:t>
            </a:r>
            <a:endParaRPr lang="en-US" sz="1800" b="1" dirty="0">
              <a:effectLst/>
              <a:latin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Neural network</a:t>
            </a:r>
            <a:br>
              <a:rPr lang="en-US" sz="2000" b="1" dirty="0">
                <a:effectLst/>
                <a:latin typeface="Calibri" panose="020F050202020403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Random forest</a:t>
            </a:r>
            <a:br>
              <a:rPr lang="en-US" sz="2000" b="1" dirty="0">
                <a:effectLst/>
                <a:latin typeface="Calibri" panose="020F050202020403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Gradient boosted tree</a:t>
            </a:r>
            <a:endParaRPr lang="en-US" sz="1800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24228-9948-7DF5-2552-359BCE7C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50" y="1304226"/>
            <a:ext cx="7311081" cy="5222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23F27-AFC3-E196-48E3-995A2AA3B8DD}"/>
              </a:ext>
            </a:extLst>
          </p:cNvPr>
          <p:cNvSpPr txBox="1"/>
          <p:nvPr/>
        </p:nvSpPr>
        <p:spPr>
          <a:xfrm>
            <a:off x="452973" y="3453661"/>
            <a:ext cx="3572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Specificity, Enet_1, Enet_1, RF, NNET were chosen as the top four best models.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741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22A0804-A1FC-2A6B-707B-9023E37D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" y="572671"/>
            <a:ext cx="7441651" cy="531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57893-5FA6-1F02-7199-B7BF51331D30}"/>
              </a:ext>
            </a:extLst>
          </p:cNvPr>
          <p:cNvSpPr txBox="1"/>
          <p:nvPr/>
        </p:nvSpPr>
        <p:spPr>
          <a:xfrm>
            <a:off x="8418786" y="2154621"/>
            <a:ext cx="2872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According to the the AUC, the ENET_1 is the best 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086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3F88B8-71F1-BBBA-5874-0C7A9ED05D95}"/>
              </a:ext>
            </a:extLst>
          </p:cNvPr>
          <p:cNvSpPr txBox="1"/>
          <p:nvPr/>
        </p:nvSpPr>
        <p:spPr>
          <a:xfrm>
            <a:off x="1019503" y="977233"/>
            <a:ext cx="106259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50002"/>
                </a:solidFill>
                <a:latin typeface="Courier-Bold" pitchFamily="2" charset="0"/>
              </a:rPr>
              <a:t>for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(customer </a:t>
            </a:r>
            <a:r>
              <a:rPr lang="en-US" sz="1800" b="1" dirty="0">
                <a:solidFill>
                  <a:srgbClr val="850002"/>
                </a:solidFill>
                <a:latin typeface="Courier-Bold" pitchFamily="2" charset="0"/>
              </a:rPr>
              <a:t>in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 c(</a:t>
            </a:r>
            <a:r>
              <a:rPr lang="en-US" sz="1800" b="0" dirty="0">
                <a:solidFill>
                  <a:srgbClr val="D20035"/>
                </a:solidFill>
                <a:latin typeface="Courier" pitchFamily="2" charset="0"/>
              </a:rPr>
              <a:t>"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A"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"B"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"D"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"E"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"G"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"K"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"M"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"other"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"Q</a:t>
            </a:r>
            <a:r>
              <a:rPr lang="en-US" sz="1800" b="0" dirty="0">
                <a:solidFill>
                  <a:srgbClr val="D20035"/>
                </a:solidFill>
                <a:latin typeface="Courier" pitchFamily="2" charset="0"/>
              </a:rPr>
              <a:t>"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)){             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small_table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=resample_pred_classification_1[which(resample_pred_classification_1$customer==customer),]  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rmse_value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=RMSE(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small_table$obs,small_table$pred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)  print(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rmse_value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)}##</a:t>
            </a:r>
          </a:p>
          <a:p>
            <a:endParaRPr lang="en-US" dirty="0">
              <a:solidFill>
                <a:srgbClr val="262626"/>
              </a:solidFill>
              <a:latin typeface="Courier" pitchFamily="2" charset="0"/>
            </a:endParaRP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0.2825646##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0.2361583##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0.330868##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0.2960522##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0.3179564##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0.4696322##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0.2816986##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NaN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0.3796271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547C8-152A-A926-1396-CC0FF9CE9A03}"/>
              </a:ext>
            </a:extLst>
          </p:cNvPr>
          <p:cNvSpPr txBox="1"/>
          <p:nvPr/>
        </p:nvSpPr>
        <p:spPr>
          <a:xfrm>
            <a:off x="1240220" y="5523975"/>
            <a:ext cx="9564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According to the RMSE results, the greater the RMSE value, the harder the customer is to predict. So, we can see that customer K is the hardest customer to predict.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387C1-62EE-1F0B-85C6-FE8B2486882A}"/>
              </a:ext>
            </a:extLst>
          </p:cNvPr>
          <p:cNvSpPr txBox="1"/>
          <p:nvPr/>
        </p:nvSpPr>
        <p:spPr>
          <a:xfrm>
            <a:off x="483475" y="319689"/>
            <a:ext cx="8965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Customer as the hardest to predict in the regression task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179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79608F-1341-952C-EE40-72724338F8CD}"/>
              </a:ext>
            </a:extLst>
          </p:cNvPr>
          <p:cNvSpPr txBox="1"/>
          <p:nvPr/>
        </p:nvSpPr>
        <p:spPr>
          <a:xfrm>
            <a:off x="725215" y="1024217"/>
            <a:ext cx="9417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50002"/>
                </a:solidFill>
                <a:latin typeface="Courier-Bold" pitchFamily="2" charset="0"/>
              </a:rPr>
              <a:t>for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(customer </a:t>
            </a:r>
            <a:r>
              <a:rPr lang="en-US" sz="1800" b="1" dirty="0">
                <a:solidFill>
                  <a:srgbClr val="850002"/>
                </a:solidFill>
                <a:latin typeface="Courier-Bold" pitchFamily="2" charset="0"/>
              </a:rPr>
              <a:t>in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 c(</a:t>
            </a:r>
            <a:r>
              <a:rPr lang="en-US" sz="1800" b="0" dirty="0">
                <a:solidFill>
                  <a:srgbClr val="D20035"/>
                </a:solidFill>
                <a:latin typeface="Courier" pitchFamily="2" charset="0"/>
              </a:rPr>
              <a:t>"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A"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"B"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"D"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"E"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"G"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"K"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"M"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"other"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,</a:t>
            </a:r>
            <a:r>
              <a:rPr lang="en-US" sz="1800" b="0" dirty="0" err="1">
                <a:solidFill>
                  <a:srgbClr val="D20035"/>
                </a:solidFill>
                <a:latin typeface="Courier" pitchFamily="2" charset="0"/>
              </a:rPr>
              <a:t>"Q</a:t>
            </a:r>
            <a:r>
              <a:rPr lang="en-US" sz="1800" b="0" dirty="0">
                <a:solidFill>
                  <a:srgbClr val="D20035"/>
                </a:solidFill>
                <a:latin typeface="Courier" pitchFamily="2" charset="0"/>
              </a:rPr>
              <a:t>"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)){  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small_table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=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resample_pred_classification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[which(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resample_pred_classification$customer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==customer),]  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roc_value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 =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small_table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%&gt;%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roc_auc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(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obs,event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)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print(</a:t>
            </a:r>
            <a:r>
              <a:rPr lang="en-US" sz="1800" b="0" dirty="0" err="1">
                <a:solidFill>
                  <a:srgbClr val="262626"/>
                </a:solidFill>
                <a:latin typeface="Courier" pitchFamily="2" charset="0"/>
              </a:rPr>
              <a:t>roc_value$.estimate</a:t>
            </a:r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)}## </a:t>
            </a:r>
          </a:p>
          <a:p>
            <a:endParaRPr lang="en-US" sz="1800" b="0" dirty="0">
              <a:solidFill>
                <a:srgbClr val="262626"/>
              </a:solidFill>
              <a:latin typeface="Courier" pitchFamily="2" charset="0"/>
            </a:endParaRP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0.7836502##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0.5594968##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0.7984682##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0.7923828##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0.9192084##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0.6889554## </a:t>
            </a:r>
          </a:p>
          <a:p>
            <a:r>
              <a:rPr lang="en-US" sz="1800" b="0" dirty="0">
                <a:solidFill>
                  <a:srgbClr val="262626"/>
                </a:solidFill>
                <a:latin typeface="Courier" pitchFamily="2" charset="0"/>
              </a:rPr>
              <a:t>[1] 0.8970789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F6ED3-0414-5E87-E7DF-A92D9892CC2B}"/>
              </a:ext>
            </a:extLst>
          </p:cNvPr>
          <p:cNvSpPr txBox="1"/>
          <p:nvPr/>
        </p:nvSpPr>
        <p:spPr>
          <a:xfrm>
            <a:off x="641131" y="5035926"/>
            <a:ext cx="1124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According to the classification ROC results, we can see that the smaller the ROC value is, the harder the customer is to predict. </a:t>
            </a:r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C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ustomer B should be the hardest to predict in classification model.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9FF56-6469-4934-E329-D2B6A6C80025}"/>
              </a:ext>
            </a:extLst>
          </p:cNvPr>
          <p:cNvSpPr txBox="1"/>
          <p:nvPr/>
        </p:nvSpPr>
        <p:spPr>
          <a:xfrm>
            <a:off x="430923" y="244163"/>
            <a:ext cx="8965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Customer as the hardest to predict in the </a:t>
            </a:r>
            <a:r>
              <a:rPr lang="en-US" sz="24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calssification</a:t>
            </a:r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task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899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1238B-D024-27F0-DDB6-4475F2111D11}"/>
              </a:ext>
            </a:extLst>
          </p:cNvPr>
          <p:cNvSpPr txBox="1"/>
          <p:nvPr/>
        </p:nvSpPr>
        <p:spPr>
          <a:xfrm>
            <a:off x="546536" y="441435"/>
            <a:ext cx="4575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6AAF2-BCBE-CE23-640C-817BC130A889}"/>
              </a:ext>
            </a:extLst>
          </p:cNvPr>
          <p:cNvSpPr txBox="1"/>
          <p:nvPr/>
        </p:nvSpPr>
        <p:spPr>
          <a:xfrm>
            <a:off x="1030013" y="1416298"/>
            <a:ext cx="10131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company (PPG) wants the Sales Reps to spend the most time on the products that generate the most revenue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 Two things need to be determined: </a:t>
            </a:r>
          </a:p>
          <a:p>
            <a:pPr marL="514350" indent="-514350">
              <a:buAutoNum type="arabicParenBoth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Predict the average hours per week Sales Reps spend on a product, </a:t>
            </a:r>
          </a:p>
          <a:p>
            <a:pPr marL="514350" indent="-514350">
              <a:buAutoNum type="arabicParenBoth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Classify if the product achieves the specified sales target.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Ultimately, the company wants to know which customers are the most difficult to predict in terms of time and achieving sales goals. </a:t>
            </a:r>
            <a:endParaRPr 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5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12049-D93B-0591-7280-F48966BF23DD}"/>
              </a:ext>
            </a:extLst>
          </p:cNvPr>
          <p:cNvSpPr txBox="1"/>
          <p:nvPr/>
        </p:nvSpPr>
        <p:spPr>
          <a:xfrm>
            <a:off x="914399" y="1300684"/>
            <a:ext cx="10131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following conclusions can be drawn from this project:</a:t>
            </a:r>
          </a:p>
          <a:p>
            <a:pPr marL="514350" indent="-514350">
              <a:buAutoNum type="arabicParenBoth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best models were developed for the regression and classification task. </a:t>
            </a:r>
          </a:p>
          <a:p>
            <a:pPr marL="514350" indent="-514350">
              <a:buAutoNum type="arabicParenBoth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most important input variables were found from the models for both regression and classification.</a:t>
            </a:r>
          </a:p>
          <a:p>
            <a:pPr marL="514350" indent="-514350">
              <a:buAutoNum type="arabicParenBoth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Customers were identified as the most difficult to predict in terms of time and achieving sales goals. </a:t>
            </a:r>
          </a:p>
          <a:p>
            <a:pPr marL="514350" indent="-514350">
              <a:buAutoNum type="arabicParenBoth"/>
            </a:pP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was found that sentiment derived features are helpful at predicting the outputs.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CDE6B-EAC8-5684-5EF5-D6ACFE1D5EE7}"/>
              </a:ext>
            </a:extLst>
          </p:cNvPr>
          <p:cNvSpPr txBox="1"/>
          <p:nvPr/>
        </p:nvSpPr>
        <p:spPr>
          <a:xfrm>
            <a:off x="488730" y="332612"/>
            <a:ext cx="2601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58995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EBBE6-4FF8-D130-1AA3-DEC107C6F159}"/>
              </a:ext>
            </a:extLst>
          </p:cNvPr>
          <p:cNvSpPr txBox="1"/>
          <p:nvPr/>
        </p:nvSpPr>
        <p:spPr>
          <a:xfrm>
            <a:off x="415158" y="634461"/>
            <a:ext cx="11361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reach the objectives, the following features will serve as inputs to machine learning models: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19870-354A-AE7C-229D-E32FA5920A65}"/>
              </a:ext>
            </a:extLst>
          </p:cNvPr>
          <p:cNvSpPr txBox="1"/>
          <p:nvPr/>
        </p:nvSpPr>
        <p:spPr>
          <a:xfrm>
            <a:off x="415158" y="1832640"/>
            <a:ext cx="102843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input variables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1a. Region with three levels (XX, YY, and ZZ)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1b. Customers with nine levels (A, B, D, E, G, K, M, Q and others)</a:t>
            </a:r>
          </a:p>
          <a:p>
            <a:pPr marL="514350" indent="-514350">
              <a:buAutoNum type="arabicPeriod" startAt="2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Continuous input variables - sentiment derived features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2a. Bing lexicon derived features -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2b. NRC lexicon derived features -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2c. AFINN lexicon derived features –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2d. Word count derived features –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2e. Sentimentr derived features -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xs</a:t>
            </a:r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D8C49C-E186-A0A4-0493-BE999F98EBE6}"/>
              </a:ext>
            </a:extLst>
          </p:cNvPr>
          <p:cNvSpPr txBox="1"/>
          <p:nvPr/>
        </p:nvSpPr>
        <p:spPr>
          <a:xfrm>
            <a:off x="420413" y="388147"/>
            <a:ext cx="4792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Calibri Light" panose="020F0302020204030204" pitchFamily="34" charset="0"/>
              </a:rPr>
              <a:t>Part I: Data Exploration </a:t>
            </a:r>
            <a:endParaRPr lang="en-US" sz="3600" b="1" dirty="0">
              <a:effectLst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0D47DD5-E8AC-1F20-DEFB-4A20337344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E1C9402-73BE-4BB7-77F2-2C6D84BCE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4617C-D053-0DDB-FB8D-E3E5F839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72" y="1947980"/>
            <a:ext cx="5906814" cy="4219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07CD6E-6437-2F7A-BDD5-EA0D7E949C39}"/>
              </a:ext>
            </a:extLst>
          </p:cNvPr>
          <p:cNvSpPr txBox="1"/>
          <p:nvPr/>
        </p:nvSpPr>
        <p:spPr>
          <a:xfrm>
            <a:off x="598645" y="1140281"/>
            <a:ext cx="4365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20719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6B132-8277-024A-1B7D-48AD078C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1862047"/>
            <a:ext cx="5325761" cy="3804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22939F-8EDE-E89D-E078-F5A9A846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7930"/>
            <a:ext cx="5432854" cy="3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83C3F9-D4B6-110F-44B6-D686DD4B2AAD}"/>
              </a:ext>
            </a:extLst>
          </p:cNvPr>
          <p:cNvSpPr txBox="1"/>
          <p:nvPr/>
        </p:nvSpPr>
        <p:spPr>
          <a:xfrm>
            <a:off x="790832" y="822506"/>
            <a:ext cx="413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Categorical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18920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FBB85-9F3F-CCE7-6A36-A0C93767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31" y="1067277"/>
            <a:ext cx="7012671" cy="5009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7D9EB-0173-1A73-946C-C2189E67AFFA}"/>
              </a:ext>
            </a:extLst>
          </p:cNvPr>
          <p:cNvSpPr txBox="1"/>
          <p:nvPr/>
        </p:nvSpPr>
        <p:spPr>
          <a:xfrm>
            <a:off x="694713" y="31921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Distributions for continuous variables.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9FCF7-BF7C-3DC5-221E-6B1C6A8E6E28}"/>
              </a:ext>
            </a:extLst>
          </p:cNvPr>
          <p:cNvSpPr txBox="1"/>
          <p:nvPr/>
        </p:nvSpPr>
        <p:spPr>
          <a:xfrm>
            <a:off x="8628994" y="2690336"/>
            <a:ext cx="3069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Most of the the distributions are Gaussian like. But some are not, like xw_02,xw_03.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73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9904B-9B77-B8E0-F858-E932BBDD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43" y="797600"/>
            <a:ext cx="7311080" cy="522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F128A1-F9B5-D8DF-7CBA-ECA199A8B809}"/>
              </a:ext>
            </a:extLst>
          </p:cNvPr>
          <p:cNvSpPr txBox="1"/>
          <p:nvPr/>
        </p:nvSpPr>
        <p:spPr>
          <a:xfrm>
            <a:off x="2187182" y="233910"/>
            <a:ext cx="731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Relationships between the continuous log-transformed response</a:t>
            </a:r>
          </a:p>
        </p:txBody>
      </p:sp>
    </p:spTree>
    <p:extLst>
      <p:ext uri="{BB962C8B-B14F-4D97-AF65-F5344CB8AC3E}">
        <p14:creationId xmlns:p14="http://schemas.microsoft.com/office/powerpoint/2010/main" val="313078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D2474-6FE1-BCBB-4CD6-F56DDEDBFF63}"/>
              </a:ext>
            </a:extLst>
          </p:cNvPr>
          <p:cNvSpPr txBox="1"/>
          <p:nvPr/>
        </p:nvSpPr>
        <p:spPr>
          <a:xfrm>
            <a:off x="420413" y="388147"/>
            <a:ext cx="4792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Calibri Light" panose="020F0302020204030204" pitchFamily="34" charset="0"/>
              </a:rPr>
              <a:t>Part II: Regression</a:t>
            </a:r>
            <a:endParaRPr lang="en-US" sz="3600" b="1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E70EF-7B50-12EB-B58D-BB8E9ACC3189}"/>
              </a:ext>
            </a:extLst>
          </p:cNvPr>
          <p:cNvSpPr txBox="1"/>
          <p:nvPr/>
        </p:nvSpPr>
        <p:spPr>
          <a:xfrm>
            <a:off x="493986" y="1134933"/>
            <a:ext cx="829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Nine models were trained. The top two models are: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1FAD-0F82-2645-7C8A-1FB9F63F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5" y="1974053"/>
            <a:ext cx="5588967" cy="3992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1445B-1BC4-8991-5B99-7B8CD8D3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1138"/>
            <a:ext cx="5653126" cy="40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B20B86-A504-8C0F-35AD-5F329748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52" y="1161535"/>
            <a:ext cx="7735742" cy="5525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89D1C-FF6C-2C35-ECEB-540DA16F7818}"/>
              </a:ext>
            </a:extLst>
          </p:cNvPr>
          <p:cNvSpPr txBox="1"/>
          <p:nvPr/>
        </p:nvSpPr>
        <p:spPr>
          <a:xfrm>
            <a:off x="444559" y="418241"/>
            <a:ext cx="829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Performance metrics for the determination of the best 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8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819</Words>
  <Application>Microsoft Macintosh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Courier-Bold</vt:lpstr>
      <vt:lpstr>Helvetica Neue</vt:lpstr>
      <vt:lpstr>Office Theme</vt:lpstr>
      <vt:lpstr>Final Project: Prediction of PPG Product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Prediction of PPG Product Sales</dc:title>
  <dc:creator>Ji, Hua</dc:creator>
  <cp:lastModifiedBy>Ji, Hua</cp:lastModifiedBy>
  <cp:revision>1</cp:revision>
  <dcterms:created xsi:type="dcterms:W3CDTF">2022-04-28T01:19:17Z</dcterms:created>
  <dcterms:modified xsi:type="dcterms:W3CDTF">2022-04-28T02:48:26Z</dcterms:modified>
</cp:coreProperties>
</file>