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0CE82-C137-4531-A97E-3B91CE28292B}" type="doc">
      <dgm:prSet loTypeId="urn:microsoft.com/office/officeart/2005/8/layout/hProcess9" loCatId="process" qsTypeId="urn:microsoft.com/office/officeart/2005/8/quickstyle/simple1" qsCatId="simple" csTypeId="urn:microsoft.com/office/officeart/2005/8/colors/accent3_5" csCatId="accent3" phldr="1"/>
      <dgm:spPr/>
    </dgm:pt>
    <dgm:pt modelId="{F5039319-6618-4C75-AC80-856224755852}">
      <dgm:prSet phldrT="[Texto]"/>
      <dgm:spPr/>
      <dgm:t>
        <a:bodyPr/>
        <a:lstStyle/>
        <a:p>
          <a:r>
            <a:rPr lang="es-CL" dirty="0" smtClean="0"/>
            <a:t>MINSAL</a:t>
          </a:r>
          <a:endParaRPr lang="es-CL" dirty="0"/>
        </a:p>
      </dgm:t>
    </dgm:pt>
    <dgm:pt modelId="{98A6EA06-B66B-49F1-B9C7-B972DD1E4CC8}" type="parTrans" cxnId="{BF37E910-5531-44FF-B1B2-30663762F526}">
      <dgm:prSet/>
      <dgm:spPr/>
      <dgm:t>
        <a:bodyPr/>
        <a:lstStyle/>
        <a:p>
          <a:endParaRPr lang="es-CL"/>
        </a:p>
      </dgm:t>
    </dgm:pt>
    <dgm:pt modelId="{506A2EEC-2B6F-4602-A761-41820DD171B7}" type="sibTrans" cxnId="{BF37E910-5531-44FF-B1B2-30663762F526}">
      <dgm:prSet/>
      <dgm:spPr/>
      <dgm:t>
        <a:bodyPr/>
        <a:lstStyle/>
        <a:p>
          <a:endParaRPr lang="es-CL"/>
        </a:p>
      </dgm:t>
    </dgm:pt>
    <dgm:pt modelId="{9E03DF64-2130-480C-8AC6-B4E0B9BA7922}">
      <dgm:prSet phldrT="[Texto]" custT="1"/>
      <dgm:spPr/>
      <dgm:t>
        <a:bodyPr/>
        <a:lstStyle/>
        <a:p>
          <a:r>
            <a:rPr lang="es-CL" sz="2400" b="1" dirty="0" smtClean="0"/>
            <a:t>DEIS</a:t>
          </a:r>
          <a:endParaRPr lang="es-CL" sz="2400" b="1" dirty="0"/>
        </a:p>
      </dgm:t>
    </dgm:pt>
    <dgm:pt modelId="{00DED1CC-7813-461A-BFFE-1AA10FF1CE87}" type="parTrans" cxnId="{DACD264C-74F3-4C03-A06C-5C4E7335E401}">
      <dgm:prSet/>
      <dgm:spPr/>
      <dgm:t>
        <a:bodyPr/>
        <a:lstStyle/>
        <a:p>
          <a:endParaRPr lang="es-CL"/>
        </a:p>
      </dgm:t>
    </dgm:pt>
    <dgm:pt modelId="{EC7FDC2C-299A-4EA8-8AEC-17C2C453B2CC}" type="sibTrans" cxnId="{DACD264C-74F3-4C03-A06C-5C4E7335E401}">
      <dgm:prSet/>
      <dgm:spPr/>
      <dgm:t>
        <a:bodyPr/>
        <a:lstStyle/>
        <a:p>
          <a:endParaRPr lang="es-CL"/>
        </a:p>
      </dgm:t>
    </dgm:pt>
    <dgm:pt modelId="{3DD18350-E883-415B-8801-AA330AAF5694}">
      <dgm:prSet phldrT="[Texto]"/>
      <dgm:spPr/>
      <dgm:t>
        <a:bodyPr/>
        <a:lstStyle/>
        <a:p>
          <a:r>
            <a:rPr lang="es-CL" dirty="0" smtClean="0"/>
            <a:t>Accidentes </a:t>
          </a:r>
          <a:r>
            <a:rPr lang="es-CL" smtClean="0"/>
            <a:t>laborales Fatales </a:t>
          </a:r>
          <a:endParaRPr lang="es-CL" dirty="0"/>
        </a:p>
      </dgm:t>
    </dgm:pt>
    <dgm:pt modelId="{8987DA91-5724-41C0-B6D0-CC657B9469B2}" type="parTrans" cxnId="{6EC022FD-CEA1-4417-8089-A9A95D44B71F}">
      <dgm:prSet/>
      <dgm:spPr/>
      <dgm:t>
        <a:bodyPr/>
        <a:lstStyle/>
        <a:p>
          <a:endParaRPr lang="es-CL"/>
        </a:p>
      </dgm:t>
    </dgm:pt>
    <dgm:pt modelId="{1C83336A-A77A-49D6-B7E1-302492FF8DD9}" type="sibTrans" cxnId="{6EC022FD-CEA1-4417-8089-A9A95D44B71F}">
      <dgm:prSet/>
      <dgm:spPr/>
      <dgm:t>
        <a:bodyPr/>
        <a:lstStyle/>
        <a:p>
          <a:endParaRPr lang="es-CL"/>
        </a:p>
      </dgm:t>
    </dgm:pt>
    <dgm:pt modelId="{C0D0D56C-E99C-4BF0-AB75-6A0894F10FCB}" type="pres">
      <dgm:prSet presAssocID="{4E70CE82-C137-4531-A97E-3B91CE28292B}" presName="CompostProcess" presStyleCnt="0">
        <dgm:presLayoutVars>
          <dgm:dir/>
          <dgm:resizeHandles val="exact"/>
        </dgm:presLayoutVars>
      </dgm:prSet>
      <dgm:spPr/>
    </dgm:pt>
    <dgm:pt modelId="{3CA5A566-078C-4686-9755-35EF1AA7934D}" type="pres">
      <dgm:prSet presAssocID="{4E70CE82-C137-4531-A97E-3B91CE28292B}" presName="arrow" presStyleLbl="bgShp" presStyleIdx="0" presStyleCnt="1"/>
      <dgm:spPr/>
    </dgm:pt>
    <dgm:pt modelId="{D8C54CFE-049D-4696-B36F-34A99E0A1033}" type="pres">
      <dgm:prSet presAssocID="{4E70CE82-C137-4531-A97E-3B91CE28292B}" presName="linearProcess" presStyleCnt="0"/>
      <dgm:spPr/>
    </dgm:pt>
    <dgm:pt modelId="{9ECEA0CD-56C9-4D50-BB96-51CD369E5230}" type="pres">
      <dgm:prSet presAssocID="{F5039319-6618-4C75-AC80-85622475585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8BF0865-83D7-4EAC-A89E-E499C17C6E99}" type="pres">
      <dgm:prSet presAssocID="{506A2EEC-2B6F-4602-A761-41820DD171B7}" presName="sibTrans" presStyleCnt="0"/>
      <dgm:spPr/>
    </dgm:pt>
    <dgm:pt modelId="{66878832-AE9E-4973-87ED-F7CA9FA29E76}" type="pres">
      <dgm:prSet presAssocID="{9E03DF64-2130-480C-8AC6-B4E0B9BA792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F24909E-3C8E-4ADC-BB40-65DE650C429E}" type="pres">
      <dgm:prSet presAssocID="{EC7FDC2C-299A-4EA8-8AEC-17C2C453B2CC}" presName="sibTrans" presStyleCnt="0"/>
      <dgm:spPr/>
    </dgm:pt>
    <dgm:pt modelId="{7DD8A03A-6C8E-4C40-AFE3-FAF344824885}" type="pres">
      <dgm:prSet presAssocID="{3DD18350-E883-415B-8801-AA330AAF569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45A1AA6-D304-4DD3-82D4-2FA886550727}" type="presOf" srcId="{3DD18350-E883-415B-8801-AA330AAF5694}" destId="{7DD8A03A-6C8E-4C40-AFE3-FAF344824885}" srcOrd="0" destOrd="0" presId="urn:microsoft.com/office/officeart/2005/8/layout/hProcess9"/>
    <dgm:cxn modelId="{4264D9C3-EA4D-4B70-B57E-E94BE85E549F}" type="presOf" srcId="{9E03DF64-2130-480C-8AC6-B4E0B9BA7922}" destId="{66878832-AE9E-4973-87ED-F7CA9FA29E76}" srcOrd="0" destOrd="0" presId="urn:microsoft.com/office/officeart/2005/8/layout/hProcess9"/>
    <dgm:cxn modelId="{DACD264C-74F3-4C03-A06C-5C4E7335E401}" srcId="{4E70CE82-C137-4531-A97E-3B91CE28292B}" destId="{9E03DF64-2130-480C-8AC6-B4E0B9BA7922}" srcOrd="1" destOrd="0" parTransId="{00DED1CC-7813-461A-BFFE-1AA10FF1CE87}" sibTransId="{EC7FDC2C-299A-4EA8-8AEC-17C2C453B2CC}"/>
    <dgm:cxn modelId="{6EC022FD-CEA1-4417-8089-A9A95D44B71F}" srcId="{4E70CE82-C137-4531-A97E-3B91CE28292B}" destId="{3DD18350-E883-415B-8801-AA330AAF5694}" srcOrd="2" destOrd="0" parTransId="{8987DA91-5724-41C0-B6D0-CC657B9469B2}" sibTransId="{1C83336A-A77A-49D6-B7E1-302492FF8DD9}"/>
    <dgm:cxn modelId="{CD0DCC73-117F-49D4-A354-45DCF9D39DB5}" type="presOf" srcId="{F5039319-6618-4C75-AC80-856224755852}" destId="{9ECEA0CD-56C9-4D50-BB96-51CD369E5230}" srcOrd="0" destOrd="0" presId="urn:microsoft.com/office/officeart/2005/8/layout/hProcess9"/>
    <dgm:cxn modelId="{8E5CF7A9-BD6B-47EE-8D61-3523EF858AB1}" type="presOf" srcId="{4E70CE82-C137-4531-A97E-3B91CE28292B}" destId="{C0D0D56C-E99C-4BF0-AB75-6A0894F10FCB}" srcOrd="0" destOrd="0" presId="urn:microsoft.com/office/officeart/2005/8/layout/hProcess9"/>
    <dgm:cxn modelId="{BF37E910-5531-44FF-B1B2-30663762F526}" srcId="{4E70CE82-C137-4531-A97E-3B91CE28292B}" destId="{F5039319-6618-4C75-AC80-856224755852}" srcOrd="0" destOrd="0" parTransId="{98A6EA06-B66B-49F1-B9C7-B972DD1E4CC8}" sibTransId="{506A2EEC-2B6F-4602-A761-41820DD171B7}"/>
    <dgm:cxn modelId="{6B8F00EA-D078-4C7F-83F3-9826D1097905}" type="presParOf" srcId="{C0D0D56C-E99C-4BF0-AB75-6A0894F10FCB}" destId="{3CA5A566-078C-4686-9755-35EF1AA7934D}" srcOrd="0" destOrd="0" presId="urn:microsoft.com/office/officeart/2005/8/layout/hProcess9"/>
    <dgm:cxn modelId="{A438DD89-9996-475A-9162-896128920377}" type="presParOf" srcId="{C0D0D56C-E99C-4BF0-AB75-6A0894F10FCB}" destId="{D8C54CFE-049D-4696-B36F-34A99E0A1033}" srcOrd="1" destOrd="0" presId="urn:microsoft.com/office/officeart/2005/8/layout/hProcess9"/>
    <dgm:cxn modelId="{AB2466F9-EDC0-490B-A7E5-F97A51640B40}" type="presParOf" srcId="{D8C54CFE-049D-4696-B36F-34A99E0A1033}" destId="{9ECEA0CD-56C9-4D50-BB96-51CD369E5230}" srcOrd="0" destOrd="0" presId="urn:microsoft.com/office/officeart/2005/8/layout/hProcess9"/>
    <dgm:cxn modelId="{46F73D93-E430-4488-8A35-FCB4BFD8E153}" type="presParOf" srcId="{D8C54CFE-049D-4696-B36F-34A99E0A1033}" destId="{B8BF0865-83D7-4EAC-A89E-E499C17C6E99}" srcOrd="1" destOrd="0" presId="urn:microsoft.com/office/officeart/2005/8/layout/hProcess9"/>
    <dgm:cxn modelId="{FE87067B-7CB8-42E7-85B7-6E7F09826701}" type="presParOf" srcId="{D8C54CFE-049D-4696-B36F-34A99E0A1033}" destId="{66878832-AE9E-4973-87ED-F7CA9FA29E76}" srcOrd="2" destOrd="0" presId="urn:microsoft.com/office/officeart/2005/8/layout/hProcess9"/>
    <dgm:cxn modelId="{ED7E9542-F7EE-4215-8BD8-78FC484296B7}" type="presParOf" srcId="{D8C54CFE-049D-4696-B36F-34A99E0A1033}" destId="{CF24909E-3C8E-4ADC-BB40-65DE650C429E}" srcOrd="3" destOrd="0" presId="urn:microsoft.com/office/officeart/2005/8/layout/hProcess9"/>
    <dgm:cxn modelId="{940361E2-2B5C-4941-9775-CB89852BFC25}" type="presParOf" srcId="{D8C54CFE-049D-4696-B36F-34A99E0A1033}" destId="{7DD8A03A-6C8E-4C40-AFE3-FAF3448248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A566-078C-4686-9755-35EF1AA7934D}">
      <dsp:nvSpPr>
        <dsp:cNvPr id="0" name=""/>
        <dsp:cNvSpPr/>
      </dsp:nvSpPr>
      <dsp:spPr>
        <a:xfrm>
          <a:off x="513056" y="0"/>
          <a:ext cx="5814646" cy="162884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EA0CD-56C9-4D50-BB96-51CD369E5230}">
      <dsp:nvSpPr>
        <dsp:cNvPr id="0" name=""/>
        <dsp:cNvSpPr/>
      </dsp:nvSpPr>
      <dsp:spPr>
        <a:xfrm>
          <a:off x="168346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MINSAL</a:t>
          </a:r>
          <a:endParaRPr lang="es-CL" sz="1600" kern="1200" dirty="0"/>
        </a:p>
      </dsp:txBody>
      <dsp:txXfrm>
        <a:off x="200151" y="520457"/>
        <a:ext cx="1988618" cy="587926"/>
      </dsp:txXfrm>
    </dsp:sp>
    <dsp:sp modelId="{66878832-AE9E-4973-87ED-F7CA9FA29E76}">
      <dsp:nvSpPr>
        <dsp:cNvPr id="0" name=""/>
        <dsp:cNvSpPr/>
      </dsp:nvSpPr>
      <dsp:spPr>
        <a:xfrm>
          <a:off x="2394265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DEIS</a:t>
          </a:r>
          <a:endParaRPr lang="es-CL" sz="2400" b="1" kern="1200" dirty="0"/>
        </a:p>
      </dsp:txBody>
      <dsp:txXfrm>
        <a:off x="2426070" y="520457"/>
        <a:ext cx="1988618" cy="587926"/>
      </dsp:txXfrm>
    </dsp:sp>
    <dsp:sp modelId="{7DD8A03A-6C8E-4C40-AFE3-FAF344824885}">
      <dsp:nvSpPr>
        <dsp:cNvPr id="0" name=""/>
        <dsp:cNvSpPr/>
      </dsp:nvSpPr>
      <dsp:spPr>
        <a:xfrm>
          <a:off x="4620185" y="488652"/>
          <a:ext cx="2052228" cy="651536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Accidentes </a:t>
          </a:r>
          <a:r>
            <a:rPr lang="es-CL" sz="1600" kern="1200" smtClean="0"/>
            <a:t>laborales Fatales </a:t>
          </a:r>
          <a:endParaRPr lang="es-CL" sz="1600" kern="1200" dirty="0"/>
        </a:p>
      </dsp:txBody>
      <dsp:txXfrm>
        <a:off x="4651990" y="520457"/>
        <a:ext cx="1988618" cy="58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6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05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0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0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6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21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999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8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5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9B75-5DEA-4228-8808-F708FEA6AED4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0D4-DB19-443A-A73E-C005984003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5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www.deis.cl/estadisticas-laborale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42424" y="279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 redondeado"/>
          <p:cNvSpPr/>
          <p:nvPr/>
        </p:nvSpPr>
        <p:spPr>
          <a:xfrm>
            <a:off x="2128911" y="3930141"/>
            <a:ext cx="5441320" cy="46882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0640" y="5949280"/>
            <a:ext cx="6400800" cy="530324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 smtClean="0">
                <a:solidFill>
                  <a:schemeClr val="tx2"/>
                </a:solidFill>
              </a:rPr>
              <a:t>Grace Arce López</a:t>
            </a:r>
          </a:p>
          <a:p>
            <a:r>
              <a:rPr lang="es-CL" sz="2000" dirty="0" smtClean="0">
                <a:solidFill>
                  <a:schemeClr val="tx2"/>
                </a:solidFill>
              </a:rPr>
              <a:t>BIG DATA</a:t>
            </a:r>
          </a:p>
          <a:p>
            <a:endParaRPr lang="es-CL" dirty="0"/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2100311" y="4000605"/>
            <a:ext cx="5583382" cy="580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i="1" dirty="0">
                <a:hlinkClick r:id="rId3"/>
              </a:rPr>
              <a:t>http://www.deis.cl/estadisticas-laborales</a:t>
            </a:r>
            <a:r>
              <a:rPr lang="es-CL" b="1" i="1" dirty="0" smtClean="0">
                <a:hlinkClick r:id="rId3"/>
              </a:rPr>
              <a:t>/</a:t>
            </a:r>
            <a:r>
              <a:rPr lang="es-CL" b="1" i="1" dirty="0" smtClean="0"/>
              <a:t> </a:t>
            </a:r>
          </a:p>
          <a:p>
            <a:endParaRPr lang="es-CL" b="1" i="1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72608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304598252"/>
              </p:ext>
            </p:extLst>
          </p:nvPr>
        </p:nvGraphicFramePr>
        <p:xfrm>
          <a:off x="1187624" y="4509120"/>
          <a:ext cx="6840760" cy="162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2 Subtítulo"/>
          <p:cNvSpPr txBox="1">
            <a:spLocks/>
          </p:cNvSpPr>
          <p:nvPr/>
        </p:nvSpPr>
        <p:spPr>
          <a:xfrm>
            <a:off x="1504206" y="1351500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dirty="0" smtClean="0">
                <a:solidFill>
                  <a:schemeClr val="tx2"/>
                </a:solidFill>
                <a:latin typeface="Agency FB" pitchFamily="34" charset="0"/>
              </a:rPr>
              <a:t>Presentación Final</a:t>
            </a:r>
          </a:p>
          <a:p>
            <a:r>
              <a:rPr lang="es-CL" sz="2800" b="1" dirty="0" smtClean="0">
                <a:solidFill>
                  <a:schemeClr val="tx2"/>
                </a:solidFill>
                <a:latin typeface="Agency FB" pitchFamily="34" charset="0"/>
              </a:rPr>
              <a:t>Extracción de Información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7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12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16" b="44246"/>
          <a:stretch/>
        </p:blipFill>
        <p:spPr bwMode="auto">
          <a:xfrm>
            <a:off x="539552" y="548680"/>
            <a:ext cx="799288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2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19" y="199177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 descr="C:\Users\Usuario\Documents\Accidentes-Laborales\AmbosSexos.jpe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96" y="1770353"/>
            <a:ext cx="6333406" cy="38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87824" y="9807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Ambos Sexos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6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264420" y="237204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66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 descr="C:\Users\Usuario\Documents\Accidentes-Laborales\Hombre.jpe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04067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ario\Documents\Accidentes-Laborales\Muje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090454" y="3326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Hombres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59831" y="335370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Mujeres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8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05450" y="260543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36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>
            <a:hlinkClick r:id="rId2" action="ppaction://hlinksldjump"/>
          </p:cNvPr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07091" y="836712"/>
            <a:ext cx="3991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Causas de muerte vs N° de muertes totales 2007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3074" name="Picture 2" descr="C:\Users\Usuario\Documents\Accidentes-Laborales\Tabla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30" y="2852936"/>
            <a:ext cx="7056784" cy="30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288263" y="271935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51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>
            <a:hlinkClick r:id="rId2" action="ppaction://hlinksldjump"/>
          </p:cNvPr>
          <p:cNvSpPr/>
          <p:nvPr/>
        </p:nvSpPr>
        <p:spPr>
          <a:xfrm>
            <a:off x="225309" y="82322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31063" y="5517232"/>
            <a:ext cx="454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¡</a:t>
            </a:r>
            <a:r>
              <a:rPr lang="es-CL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Muchas Gracias!</a:t>
            </a:r>
            <a:endParaRPr lang="es-CL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4098" name="Picture 2" descr="Resultado de imagen para accidentes laborales en ch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3" y="1196752"/>
            <a:ext cx="4482509" cy="29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mutu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5" b="17809"/>
          <a:stretch/>
        </p:blipFill>
        <p:spPr bwMode="auto">
          <a:xfrm>
            <a:off x="4211959" y="4379564"/>
            <a:ext cx="4375051" cy="128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21075" y="176918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7"/>
          <a:stretch/>
        </p:blipFill>
        <p:spPr bwMode="auto">
          <a:xfrm>
            <a:off x="6156176" y="1700808"/>
            <a:ext cx="1804502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9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78760" y="216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CL" sz="4000" dirty="0">
                <a:latin typeface="Agency FB" pitchFamily="34" charset="0"/>
              </a:rPr>
              <a:t>1° Paso:</a:t>
            </a:r>
          </a:p>
          <a:p>
            <a:pPr algn="just"/>
            <a:r>
              <a:rPr lang="es-CL" dirty="0" smtClean="0">
                <a:latin typeface="Agency FB" pitchFamily="34" charset="0"/>
              </a:rPr>
              <a:t>Cómo </a:t>
            </a:r>
            <a:r>
              <a:rPr lang="es-CL" dirty="0" smtClean="0">
                <a:latin typeface="Agency FB" pitchFamily="34" charset="0"/>
              </a:rPr>
              <a:t>descargar y </a:t>
            </a:r>
            <a:r>
              <a:rPr lang="es-CL" dirty="0">
                <a:latin typeface="Agency FB" pitchFamily="34" charset="0"/>
              </a:rPr>
              <a:t>leer un archivo E</a:t>
            </a:r>
            <a:r>
              <a:rPr lang="es-CL" dirty="0" smtClean="0">
                <a:latin typeface="Agency FB" pitchFamily="34" charset="0"/>
              </a:rPr>
              <a:t>xcel </a:t>
            </a:r>
            <a:r>
              <a:rPr lang="es-CL" dirty="0">
                <a:latin typeface="Agency FB" pitchFamily="34" charset="0"/>
              </a:rPr>
              <a:t>con </a:t>
            </a:r>
            <a:r>
              <a:rPr lang="es-CL" dirty="0" smtClean="0">
                <a:latin typeface="Agency FB" pitchFamily="34" charset="0"/>
              </a:rPr>
              <a:t>R?</a:t>
            </a:r>
            <a:endParaRPr lang="es-CL" dirty="0">
              <a:latin typeface="Agency FB" pitchFamily="34" charset="0"/>
            </a:endParaRPr>
          </a:p>
          <a:p>
            <a:pPr algn="just"/>
            <a:endParaRPr lang="es-CL" sz="2900" dirty="0">
              <a:latin typeface="Agency FB" pitchFamily="34" charset="0"/>
            </a:endParaRPr>
          </a:p>
          <a:p>
            <a:pPr algn="just"/>
            <a:r>
              <a:rPr lang="es-CL" sz="2900" dirty="0">
                <a:latin typeface="Agency FB" pitchFamily="34" charset="0"/>
              </a:rPr>
              <a:t># Librería para descargar la información</a:t>
            </a:r>
          </a:p>
          <a:p>
            <a:pPr algn="just"/>
            <a:r>
              <a:rPr lang="es-CL" sz="2900" dirty="0" err="1">
                <a:latin typeface="Agency FB" pitchFamily="34" charset="0"/>
              </a:rPr>
              <a:t>install.packages</a:t>
            </a:r>
            <a:r>
              <a:rPr lang="es-CL" sz="2900" dirty="0">
                <a:latin typeface="Agency FB" pitchFamily="34" charset="0"/>
              </a:rPr>
              <a:t>("</a:t>
            </a:r>
            <a:r>
              <a:rPr lang="es-CL" sz="2900" dirty="0" err="1">
                <a:latin typeface="Agency FB" pitchFamily="34" charset="0"/>
              </a:rPr>
              <a:t>RCurl</a:t>
            </a:r>
            <a:r>
              <a:rPr lang="es-CL" sz="2900" dirty="0">
                <a:latin typeface="Agency FB" pitchFamily="34" charset="0"/>
              </a:rPr>
              <a:t>")</a:t>
            </a:r>
          </a:p>
          <a:p>
            <a:pPr algn="just"/>
            <a:endParaRPr lang="es-CL" sz="2900" dirty="0">
              <a:latin typeface="Agency FB" pitchFamily="34" charset="0"/>
            </a:endParaRPr>
          </a:p>
          <a:p>
            <a:pPr algn="just"/>
            <a:r>
              <a:rPr lang="es-CL" sz="2900" dirty="0">
                <a:latin typeface="Agency FB" pitchFamily="34" charset="0"/>
              </a:rPr>
              <a:t># Librería para leer </a:t>
            </a:r>
            <a:r>
              <a:rPr lang="es-CL" sz="2900" dirty="0" err="1">
                <a:latin typeface="Agency FB" pitchFamily="34" charset="0"/>
              </a:rPr>
              <a:t>excel</a:t>
            </a:r>
            <a:endParaRPr lang="es-CL" sz="2900" dirty="0">
              <a:latin typeface="Agency FB" pitchFamily="34" charset="0"/>
            </a:endParaRPr>
          </a:p>
          <a:p>
            <a:pPr algn="just"/>
            <a:r>
              <a:rPr lang="es-CL" sz="2900" dirty="0" err="1">
                <a:latin typeface="Agency FB" pitchFamily="34" charset="0"/>
              </a:rPr>
              <a:t>install.packages</a:t>
            </a:r>
            <a:r>
              <a:rPr lang="es-CL" sz="2900" dirty="0">
                <a:latin typeface="Agency FB" pitchFamily="34" charset="0"/>
              </a:rPr>
              <a:t>("</a:t>
            </a:r>
            <a:r>
              <a:rPr lang="es-CL" sz="2900" dirty="0" err="1">
                <a:latin typeface="Agency FB" pitchFamily="34" charset="0"/>
              </a:rPr>
              <a:t>readxl</a:t>
            </a:r>
            <a:r>
              <a:rPr lang="es-CL" sz="2900" dirty="0">
                <a:latin typeface="Agency FB" pitchFamily="34" charset="0"/>
              </a:rPr>
              <a:t>")</a:t>
            </a:r>
          </a:p>
          <a:p>
            <a:pPr algn="just"/>
            <a:endParaRPr lang="es-CL" sz="2900" dirty="0">
              <a:latin typeface="Agency FB" pitchFamily="34" charset="0"/>
            </a:endParaRPr>
          </a:p>
          <a:p>
            <a:pPr algn="just"/>
            <a:r>
              <a:rPr lang="es-CL" sz="2900" dirty="0">
                <a:latin typeface="Agency FB" pitchFamily="34" charset="0"/>
              </a:rPr>
              <a:t># Usando las Librerías</a:t>
            </a:r>
          </a:p>
          <a:p>
            <a:pPr algn="just"/>
            <a:r>
              <a:rPr lang="es-CL" sz="2900" dirty="0" err="1">
                <a:latin typeface="Agency FB" pitchFamily="34" charset="0"/>
              </a:rPr>
              <a:t>library</a:t>
            </a:r>
            <a:r>
              <a:rPr lang="es-CL" sz="2900" dirty="0">
                <a:latin typeface="Agency FB" pitchFamily="34" charset="0"/>
              </a:rPr>
              <a:t>(</a:t>
            </a:r>
            <a:r>
              <a:rPr lang="es-CL" sz="2900" dirty="0" err="1">
                <a:latin typeface="Agency FB" pitchFamily="34" charset="0"/>
              </a:rPr>
              <a:t>RCurl</a:t>
            </a:r>
            <a:r>
              <a:rPr lang="es-CL" sz="2900" dirty="0">
                <a:latin typeface="Agency FB" pitchFamily="34" charset="0"/>
              </a:rPr>
              <a:t>)</a:t>
            </a:r>
          </a:p>
          <a:p>
            <a:pPr algn="just"/>
            <a:r>
              <a:rPr lang="es-CL" sz="2900" dirty="0" err="1">
                <a:latin typeface="Agency FB" pitchFamily="34" charset="0"/>
              </a:rPr>
              <a:t>library</a:t>
            </a:r>
            <a:r>
              <a:rPr lang="es-CL" sz="2900" dirty="0">
                <a:latin typeface="Agency FB" pitchFamily="34" charset="0"/>
              </a:rPr>
              <a:t>(</a:t>
            </a:r>
            <a:r>
              <a:rPr lang="es-CL" sz="2900" dirty="0" err="1">
                <a:latin typeface="Agency FB" pitchFamily="34" charset="0"/>
              </a:rPr>
              <a:t>readxl</a:t>
            </a:r>
            <a:r>
              <a:rPr lang="es-CL" sz="2900" dirty="0" smtClean="0">
                <a:latin typeface="Agency FB" pitchFamily="34" charset="0"/>
              </a:rPr>
              <a:t>)</a:t>
            </a:r>
          </a:p>
          <a:p>
            <a:pPr algn="just"/>
            <a:endParaRPr lang="es-CL" sz="2900" dirty="0">
              <a:latin typeface="Agency FB" pitchFamily="34" charset="0"/>
            </a:endParaRPr>
          </a:p>
          <a:p>
            <a:pPr algn="just"/>
            <a:r>
              <a:rPr lang="es-CL" sz="2900" dirty="0">
                <a:latin typeface="Agency FB" pitchFamily="34" charset="0"/>
              </a:rPr>
              <a:t># Descargando el archivo Excel</a:t>
            </a:r>
          </a:p>
          <a:p>
            <a:pPr algn="just"/>
            <a:r>
              <a:rPr lang="es-CL" sz="2900" dirty="0" err="1">
                <a:latin typeface="Agency FB" pitchFamily="34" charset="0"/>
              </a:rPr>
              <a:t>download.file</a:t>
            </a:r>
            <a:r>
              <a:rPr lang="es-CL" sz="2900" dirty="0">
                <a:latin typeface="Agency FB" pitchFamily="34" charset="0"/>
              </a:rPr>
              <a:t>("http://www.deis.cl/wp-content/uploads/2018/10/Accidentes-laborales-fatales-2007-2016.xlsx",destfile="Accidentes-laborales-fatales-2007-2016.xlsx",mode="wb")</a:t>
            </a:r>
          </a:p>
          <a:p>
            <a:pPr algn="just"/>
            <a:endParaRPr lang="es-CL" sz="2000" dirty="0" smtClean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78760" y="216408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4600" dirty="0">
                <a:latin typeface="Agency FB" pitchFamily="34" charset="0"/>
              </a:rPr>
              <a:t>2° Paso:</a:t>
            </a:r>
          </a:p>
          <a:p>
            <a:pPr algn="just"/>
            <a:r>
              <a:rPr lang="es-CL" sz="3600" dirty="0">
                <a:latin typeface="Agency FB" pitchFamily="34" charset="0"/>
              </a:rPr>
              <a:t># Leyendo el Excel</a:t>
            </a:r>
          </a:p>
          <a:p>
            <a:pPr algn="just"/>
            <a:r>
              <a:rPr lang="es-CL" sz="3600" dirty="0">
                <a:latin typeface="Agency FB" pitchFamily="34" charset="0"/>
              </a:rPr>
              <a:t>excelALF2007a2016 &lt;- </a:t>
            </a:r>
            <a:r>
              <a:rPr lang="es-CL" sz="3600" dirty="0" err="1">
                <a:latin typeface="Agency FB" pitchFamily="34" charset="0"/>
              </a:rPr>
              <a:t>read_excel</a:t>
            </a:r>
            <a:r>
              <a:rPr lang="es-CL" sz="3600" dirty="0">
                <a:latin typeface="Agency FB" pitchFamily="34" charset="0"/>
              </a:rPr>
              <a:t>("Accidentes-laborales-fatales-2007-2016.xlsx")</a:t>
            </a: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r>
              <a:rPr lang="es-CL" sz="4600" dirty="0">
                <a:latin typeface="Agency FB" pitchFamily="34" charset="0"/>
              </a:rPr>
              <a:t>3° Paso:</a:t>
            </a:r>
          </a:p>
          <a:p>
            <a:pPr algn="just"/>
            <a:r>
              <a:rPr lang="es-CL" sz="3600" dirty="0">
                <a:latin typeface="Agency FB" pitchFamily="34" charset="0"/>
              </a:rPr>
              <a:t># Leyendo el Excel con rangos definidos</a:t>
            </a:r>
          </a:p>
          <a:p>
            <a:pPr algn="just"/>
            <a:r>
              <a:rPr lang="es-CL" sz="3600" dirty="0">
                <a:latin typeface="Agency FB" pitchFamily="34" charset="0"/>
              </a:rPr>
              <a:t>excelALF2007a2016DefYMor1 &lt;- </a:t>
            </a:r>
            <a:r>
              <a:rPr lang="es-CL" sz="3600" dirty="0" err="1">
                <a:latin typeface="Agency FB" pitchFamily="34" charset="0"/>
              </a:rPr>
              <a:t>read_excel</a:t>
            </a:r>
            <a:r>
              <a:rPr lang="es-CL" sz="3600" dirty="0">
                <a:latin typeface="Agency FB" pitchFamily="34" charset="0"/>
              </a:rPr>
              <a:t>("Accidentes-laborales-fatales-2007-2016.xlsx</a:t>
            </a:r>
            <a:r>
              <a:rPr lang="es-CL" sz="3600" dirty="0">
                <a:latin typeface="Agency FB" pitchFamily="34" charset="0"/>
              </a:rPr>
              <a:t>",range </a:t>
            </a:r>
            <a:r>
              <a:rPr lang="es-CL" sz="3600" dirty="0">
                <a:latin typeface="Agency FB" pitchFamily="34" charset="0"/>
              </a:rPr>
              <a:t>= "</a:t>
            </a:r>
            <a:r>
              <a:rPr lang="es-CL" sz="3600" dirty="0">
                <a:latin typeface="Agency FB" pitchFamily="34" charset="0"/>
                <a:hlinkClick r:id="rId4" action="ppaction://hlinksldjump"/>
              </a:rPr>
              <a:t>B8:H18</a:t>
            </a:r>
            <a:r>
              <a:rPr lang="es-CL" sz="3600" dirty="0">
                <a:latin typeface="Agency FB" pitchFamily="34" charset="0"/>
              </a:rPr>
              <a:t>")</a:t>
            </a:r>
            <a:endParaRPr lang="es-CL" sz="3600" dirty="0">
              <a:latin typeface="Agency FB" pitchFamily="34" charset="0"/>
            </a:endParaRPr>
          </a:p>
          <a:p>
            <a:pPr algn="just"/>
            <a:r>
              <a:rPr lang="es-CL" sz="3600" dirty="0">
                <a:latin typeface="Agency FB" pitchFamily="34" charset="0"/>
              </a:rPr>
              <a:t>excelALF2007a2016DefYMor2 &lt;- </a:t>
            </a:r>
            <a:r>
              <a:rPr lang="es-CL" sz="3600" dirty="0" err="1">
                <a:latin typeface="Agency FB" pitchFamily="34" charset="0"/>
              </a:rPr>
              <a:t>read_excel</a:t>
            </a:r>
            <a:r>
              <a:rPr lang="es-CL" sz="3600" dirty="0">
                <a:latin typeface="Agency FB" pitchFamily="34" charset="0"/>
              </a:rPr>
              <a:t>("Accidentes-laborales-fatales-2007-2016.xlsx",range = "</a:t>
            </a:r>
            <a:r>
              <a:rPr lang="es-CL" sz="3600" dirty="0">
                <a:latin typeface="Agency FB" pitchFamily="34" charset="0"/>
                <a:hlinkClick r:id="rId5" action="ppaction://hlinksldjump"/>
              </a:rPr>
              <a:t>J7:P18</a:t>
            </a:r>
            <a:r>
              <a:rPr lang="es-CL" sz="3600" dirty="0">
                <a:latin typeface="Agency FB" pitchFamily="34" charset="0"/>
              </a:rPr>
              <a:t>")</a:t>
            </a:r>
          </a:p>
          <a:p>
            <a:pPr algn="just"/>
            <a:endParaRPr lang="es-CL" dirty="0" smtClean="0">
              <a:latin typeface="Agency FB" pitchFamily="34" charset="0"/>
            </a:endParaRPr>
          </a:p>
          <a:p>
            <a:pPr algn="just"/>
            <a:r>
              <a:rPr lang="es-CL" sz="4600" dirty="0">
                <a:latin typeface="Agency FB" pitchFamily="34" charset="0"/>
              </a:rPr>
              <a:t>4° Paso:</a:t>
            </a:r>
          </a:p>
          <a:p>
            <a:pPr algn="just"/>
            <a:r>
              <a:rPr lang="es-CL" sz="3600" dirty="0">
                <a:latin typeface="Agency FB" pitchFamily="34" charset="0"/>
              </a:rPr>
              <a:t># Viendo el contenido de la variable excelALF2007a2016DefYMor 1 y 2</a:t>
            </a:r>
          </a:p>
          <a:p>
            <a:pPr algn="just"/>
            <a:r>
              <a:rPr lang="es-CL" sz="3600" dirty="0" err="1">
                <a:latin typeface="Agency FB" pitchFamily="34" charset="0"/>
              </a:rPr>
              <a:t>print</a:t>
            </a:r>
            <a:r>
              <a:rPr lang="es-CL" sz="3600" dirty="0">
                <a:latin typeface="Agency FB" pitchFamily="34" charset="0"/>
              </a:rPr>
              <a:t>(excelALF2007a2016DefYMor1)</a:t>
            </a:r>
          </a:p>
          <a:p>
            <a:pPr algn="just"/>
            <a:r>
              <a:rPr lang="es-CL" sz="3600" dirty="0" err="1">
                <a:latin typeface="Agency FB" pitchFamily="34" charset="0"/>
              </a:rPr>
              <a:t>print</a:t>
            </a:r>
            <a:r>
              <a:rPr lang="es-CL" sz="3600" dirty="0">
                <a:latin typeface="Agency FB" pitchFamily="34" charset="0"/>
              </a:rPr>
              <a:t>(excelALF2007a2016DefYMor2)</a:t>
            </a:r>
          </a:p>
          <a:p>
            <a:pPr algn="just"/>
            <a:endParaRPr lang="es-CL" sz="2000" dirty="0" smtClean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3600" dirty="0">
                <a:latin typeface="Agency FB" pitchFamily="34" charset="0"/>
              </a:rPr>
              <a:t>5° Paso:</a:t>
            </a:r>
          </a:p>
          <a:p>
            <a:pPr algn="just"/>
            <a:r>
              <a:rPr lang="es-CL" dirty="0">
                <a:latin typeface="Agency FB" pitchFamily="34" charset="0"/>
              </a:rPr>
              <a:t># Convirtiendo a data </a:t>
            </a:r>
            <a:r>
              <a:rPr lang="es-CL" dirty="0" err="1">
                <a:latin typeface="Agency FB" pitchFamily="34" charset="0"/>
              </a:rPr>
              <a:t>frame</a:t>
            </a:r>
            <a:endParaRPr lang="es-CL" dirty="0">
              <a:latin typeface="Agency FB" pitchFamily="34" charset="0"/>
            </a:endParaRPr>
          </a:p>
          <a:p>
            <a:pPr algn="just"/>
            <a:r>
              <a:rPr lang="es-CL" dirty="0">
                <a:latin typeface="Agency FB" pitchFamily="34" charset="0"/>
                <a:hlinkClick r:id="rId4" action="ppaction://hlinksldjump"/>
              </a:rPr>
              <a:t>dfALF2007a2016DefYMor1</a:t>
            </a:r>
            <a:r>
              <a:rPr lang="es-CL" dirty="0">
                <a:latin typeface="Agency FB" pitchFamily="34" charset="0"/>
              </a:rPr>
              <a:t> &lt;- </a:t>
            </a:r>
            <a:r>
              <a:rPr lang="es-CL" dirty="0" err="1">
                <a:latin typeface="Agency FB" pitchFamily="34" charset="0"/>
              </a:rPr>
              <a:t>as.data.frame</a:t>
            </a:r>
            <a:r>
              <a:rPr lang="es-CL" dirty="0">
                <a:latin typeface="Agency FB" pitchFamily="34" charset="0"/>
              </a:rPr>
              <a:t>(excelALF2007a2016DefYMor1)</a:t>
            </a:r>
          </a:p>
          <a:p>
            <a:pPr algn="just"/>
            <a:r>
              <a:rPr lang="es-CL" dirty="0">
                <a:latin typeface="Agency FB" pitchFamily="34" charset="0"/>
                <a:hlinkClick r:id="rId5" action="ppaction://hlinksldjump"/>
              </a:rPr>
              <a:t>dfALF2007a2016DefYMor2</a:t>
            </a:r>
            <a:r>
              <a:rPr lang="es-CL" dirty="0">
                <a:latin typeface="Agency FB" pitchFamily="34" charset="0"/>
              </a:rPr>
              <a:t> &lt;- </a:t>
            </a:r>
            <a:r>
              <a:rPr lang="es-CL" dirty="0" err="1">
                <a:latin typeface="Agency FB" pitchFamily="34" charset="0"/>
              </a:rPr>
              <a:t>as.data.frame</a:t>
            </a:r>
            <a:r>
              <a:rPr lang="es-CL" dirty="0">
                <a:latin typeface="Agency FB" pitchFamily="34" charset="0"/>
              </a:rPr>
              <a:t>(excelALF2007a2016DefYMor2</a:t>
            </a:r>
            <a:r>
              <a:rPr lang="es-CL" dirty="0">
                <a:latin typeface="Agency FB" pitchFamily="34" charset="0"/>
              </a:rPr>
              <a:t>)</a:t>
            </a: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r>
              <a:rPr lang="es-CL" dirty="0">
                <a:latin typeface="Agency FB" pitchFamily="34" charset="0"/>
              </a:rPr>
              <a:t>#</a:t>
            </a:r>
            <a:r>
              <a:rPr lang="es-CL" dirty="0" err="1">
                <a:latin typeface="Agency FB" pitchFamily="34" charset="0"/>
              </a:rPr>
              <a:t>Gráficando</a:t>
            </a:r>
            <a:r>
              <a:rPr lang="es-CL" dirty="0">
                <a:latin typeface="Agency FB" pitchFamily="34" charset="0"/>
              </a:rPr>
              <a:t> tablas</a:t>
            </a:r>
          </a:p>
          <a:p>
            <a:pPr algn="just"/>
            <a:r>
              <a:rPr lang="es-CL" dirty="0">
                <a:latin typeface="Agency FB" pitchFamily="34" charset="0"/>
                <a:hlinkClick r:id="rId6" action="ppaction://hlinksldjump"/>
              </a:rPr>
              <a:t>dfALF2007a2016DefYMor1 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%&gt;%</a:t>
            </a:r>
          </a:p>
          <a:p>
            <a:pPr algn="just"/>
            <a:r>
              <a:rPr lang="es-CL" dirty="0">
                <a:latin typeface="Agency FB" pitchFamily="34" charset="0"/>
                <a:hlinkClick r:id="rId6" action="ppaction://hlinksldjump"/>
              </a:rPr>
              <a:t>  </a:t>
            </a:r>
            <a:r>
              <a:rPr lang="es-CL" dirty="0" err="1">
                <a:latin typeface="Agency FB" pitchFamily="34" charset="0"/>
                <a:hlinkClick r:id="rId6" action="ppaction://hlinksldjump"/>
              </a:rPr>
              <a:t>ggplot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() +</a:t>
            </a:r>
          </a:p>
          <a:p>
            <a:pPr algn="just"/>
            <a:r>
              <a:rPr lang="es-CL" dirty="0">
                <a:latin typeface="Agency FB" pitchFamily="34" charset="0"/>
                <a:hlinkClick r:id="rId6" action="ppaction://hlinksldjump"/>
              </a:rPr>
              <a:t>  aes(x = X__1, y = 'Nº </a:t>
            </a:r>
            <a:r>
              <a:rPr lang="es-CL" dirty="0" err="1">
                <a:latin typeface="Agency FB" pitchFamily="34" charset="0"/>
                <a:hlinkClick r:id="rId6" action="ppaction://hlinksldjump"/>
              </a:rPr>
              <a:t>Def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') +</a:t>
            </a:r>
          </a:p>
          <a:p>
            <a:pPr algn="just"/>
            <a:r>
              <a:rPr lang="es-CL" dirty="0">
                <a:latin typeface="Agency FB" pitchFamily="34" charset="0"/>
                <a:hlinkClick r:id="rId6" action="ppaction://hlinksldjump"/>
              </a:rPr>
              <a:t>  </a:t>
            </a:r>
            <a:r>
              <a:rPr lang="es-CL" dirty="0" err="1">
                <a:latin typeface="Agency FB" pitchFamily="34" charset="0"/>
                <a:hlinkClick r:id="rId6" action="ppaction://hlinksldjump"/>
              </a:rPr>
              <a:t>geom_bar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(</a:t>
            </a:r>
            <a:r>
              <a:rPr lang="es-CL" dirty="0" err="1">
                <a:latin typeface="Agency FB" pitchFamily="34" charset="0"/>
                <a:hlinkClick r:id="rId6" action="ppaction://hlinksldjump"/>
              </a:rPr>
              <a:t>stat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="</a:t>
            </a:r>
            <a:r>
              <a:rPr lang="es-CL" dirty="0" err="1">
                <a:latin typeface="Agency FB" pitchFamily="34" charset="0"/>
                <a:hlinkClick r:id="rId6" action="ppaction://hlinksldjump"/>
              </a:rPr>
              <a:t>identity</a:t>
            </a:r>
            <a:r>
              <a:rPr lang="es-CL" dirty="0">
                <a:latin typeface="Agency FB" pitchFamily="34" charset="0"/>
                <a:hlinkClick r:id="rId6" action="ppaction://hlinksldjump"/>
              </a:rPr>
              <a:t>")</a:t>
            </a:r>
            <a:endParaRPr lang="es-CL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r>
              <a:rPr lang="es-CL" dirty="0">
                <a:latin typeface="Agency FB" pitchFamily="34" charset="0"/>
                <a:hlinkClick r:id="rId7" action="ppaction://hlinksldjump"/>
              </a:rPr>
              <a:t>dfALF2007a2016DefYMor1 %&gt;%</a:t>
            </a:r>
          </a:p>
          <a:p>
            <a:pPr algn="just"/>
            <a:r>
              <a:rPr lang="es-CL" dirty="0">
                <a:latin typeface="Agency FB" pitchFamily="34" charset="0"/>
                <a:hlinkClick r:id="rId7" action="ppaction://hlinksldjump"/>
              </a:rPr>
              <a:t>  </a:t>
            </a:r>
            <a:r>
              <a:rPr lang="es-CL" dirty="0" err="1">
                <a:latin typeface="Agency FB" pitchFamily="34" charset="0"/>
                <a:hlinkClick r:id="rId7" action="ppaction://hlinksldjump"/>
              </a:rPr>
              <a:t>ggplot</a:t>
            </a:r>
            <a:r>
              <a:rPr lang="es-CL" dirty="0">
                <a:latin typeface="Agency FB" pitchFamily="34" charset="0"/>
                <a:hlinkClick r:id="rId7" action="ppaction://hlinksldjump"/>
              </a:rPr>
              <a:t>() +</a:t>
            </a:r>
          </a:p>
          <a:p>
            <a:pPr algn="just"/>
            <a:r>
              <a:rPr lang="es-CL" dirty="0">
                <a:latin typeface="Agency FB" pitchFamily="34" charset="0"/>
                <a:hlinkClick r:id="rId7" action="ppaction://hlinksldjump"/>
              </a:rPr>
              <a:t>  aes(x = X__1, y = 'Nº Def__1') +</a:t>
            </a:r>
          </a:p>
          <a:p>
            <a:pPr algn="just"/>
            <a:r>
              <a:rPr lang="es-CL" dirty="0">
                <a:latin typeface="Agency FB" pitchFamily="34" charset="0"/>
                <a:hlinkClick r:id="rId7" action="ppaction://hlinksldjump"/>
              </a:rPr>
              <a:t>  </a:t>
            </a:r>
            <a:r>
              <a:rPr lang="es-CL" dirty="0" err="1">
                <a:latin typeface="Agency FB" pitchFamily="34" charset="0"/>
                <a:hlinkClick r:id="rId7" action="ppaction://hlinksldjump"/>
              </a:rPr>
              <a:t>geom_bar</a:t>
            </a:r>
            <a:r>
              <a:rPr lang="es-CL" dirty="0">
                <a:latin typeface="Agency FB" pitchFamily="34" charset="0"/>
                <a:hlinkClick r:id="rId7" action="ppaction://hlinksldjump"/>
              </a:rPr>
              <a:t>(</a:t>
            </a:r>
            <a:r>
              <a:rPr lang="es-CL" dirty="0" err="1">
                <a:latin typeface="Agency FB" pitchFamily="34" charset="0"/>
                <a:hlinkClick r:id="rId7" action="ppaction://hlinksldjump"/>
              </a:rPr>
              <a:t>stat</a:t>
            </a:r>
            <a:r>
              <a:rPr lang="es-CL" dirty="0">
                <a:latin typeface="Agency FB" pitchFamily="34" charset="0"/>
                <a:hlinkClick r:id="rId7" action="ppaction://hlinksldjump"/>
              </a:rPr>
              <a:t>="</a:t>
            </a:r>
            <a:r>
              <a:rPr lang="es-CL" dirty="0" err="1">
                <a:latin typeface="Agency FB" pitchFamily="34" charset="0"/>
                <a:hlinkClick r:id="rId7" action="ppaction://hlinksldjump"/>
              </a:rPr>
              <a:t>identity</a:t>
            </a:r>
            <a:r>
              <a:rPr lang="es-CL" dirty="0">
                <a:latin typeface="Agency FB" pitchFamily="34" charset="0"/>
                <a:hlinkClick r:id="rId7" action="ppaction://hlinksldjump"/>
              </a:rPr>
              <a:t>")</a:t>
            </a:r>
            <a:endParaRPr lang="es-CL" dirty="0">
              <a:latin typeface="Agency FB" pitchFamily="34" charset="0"/>
            </a:endParaRPr>
          </a:p>
          <a:p>
            <a:pPr algn="just"/>
            <a:endParaRPr lang="es-CL" sz="2900" dirty="0">
              <a:latin typeface="Agency FB" pitchFamily="34" charset="0"/>
            </a:endParaRPr>
          </a:p>
          <a:p>
            <a:pPr algn="just"/>
            <a:endParaRPr lang="es-CL" sz="2900" dirty="0" smtClean="0">
              <a:latin typeface="Agency FB" pitchFamily="34" charset="0"/>
            </a:endParaRPr>
          </a:p>
          <a:p>
            <a:pPr algn="just"/>
            <a:endParaRPr lang="es-CL" sz="28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L" sz="3300" dirty="0">
                <a:latin typeface="Agency FB" pitchFamily="34" charset="0"/>
              </a:rPr>
              <a:t>dfALF2007a2016DefYMor1 %&gt;%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  </a:t>
            </a:r>
            <a:r>
              <a:rPr lang="es-CL" sz="3300" dirty="0" err="1">
                <a:latin typeface="Agency FB" pitchFamily="34" charset="0"/>
              </a:rPr>
              <a:t>ggplot</a:t>
            </a:r>
            <a:r>
              <a:rPr lang="es-CL" sz="3300" dirty="0">
                <a:latin typeface="Agency FB" pitchFamily="34" charset="0"/>
              </a:rPr>
              <a:t>() +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  aes(x = X__1, y = 'Nº Def__2') +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  </a:t>
            </a:r>
            <a:r>
              <a:rPr lang="es-CL" sz="3300" dirty="0" err="1">
                <a:latin typeface="Agency FB" pitchFamily="34" charset="0"/>
              </a:rPr>
              <a:t>geom_bar</a:t>
            </a:r>
            <a:r>
              <a:rPr lang="es-CL" sz="3300" dirty="0">
                <a:latin typeface="Agency FB" pitchFamily="34" charset="0"/>
              </a:rPr>
              <a:t>(</a:t>
            </a:r>
            <a:r>
              <a:rPr lang="es-CL" sz="3300" dirty="0" err="1">
                <a:latin typeface="Agency FB" pitchFamily="34" charset="0"/>
              </a:rPr>
              <a:t>stat</a:t>
            </a:r>
            <a:r>
              <a:rPr lang="es-CL" sz="3300" dirty="0">
                <a:latin typeface="Agency FB" pitchFamily="34" charset="0"/>
              </a:rPr>
              <a:t>="</a:t>
            </a:r>
            <a:r>
              <a:rPr lang="es-CL" sz="3300" dirty="0" err="1">
                <a:latin typeface="Agency FB" pitchFamily="34" charset="0"/>
              </a:rPr>
              <a:t>identity</a:t>
            </a:r>
            <a:r>
              <a:rPr lang="es-CL" sz="3300" dirty="0">
                <a:latin typeface="Agency FB" pitchFamily="34" charset="0"/>
              </a:rPr>
              <a:t>")</a:t>
            </a:r>
          </a:p>
          <a:p>
            <a:pPr algn="just"/>
            <a:endParaRPr lang="es-CL" sz="4000" dirty="0" smtClean="0">
              <a:latin typeface="Agency FB" pitchFamily="34" charset="0"/>
            </a:endParaRPr>
          </a:p>
          <a:p>
            <a:pPr algn="just"/>
            <a:r>
              <a:rPr lang="es-CL" sz="4000" dirty="0" smtClean="0">
                <a:latin typeface="Agency FB" pitchFamily="34" charset="0"/>
              </a:rPr>
              <a:t>6</a:t>
            </a:r>
            <a:r>
              <a:rPr lang="es-CL" sz="4000" dirty="0">
                <a:latin typeface="Agency FB" pitchFamily="34" charset="0"/>
              </a:rPr>
              <a:t>° Paso: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# Leyendo el </a:t>
            </a:r>
            <a:r>
              <a:rPr lang="es-CL" sz="3300" dirty="0" err="1">
                <a:latin typeface="Agency FB" pitchFamily="34" charset="0"/>
              </a:rPr>
              <a:t>excel</a:t>
            </a:r>
            <a:r>
              <a:rPr lang="es-CL" sz="3300" dirty="0">
                <a:latin typeface="Agency FB" pitchFamily="34" charset="0"/>
              </a:rPr>
              <a:t> con rangos definidos y otro </a:t>
            </a:r>
            <a:r>
              <a:rPr lang="es-CL" sz="3300" dirty="0" err="1">
                <a:latin typeface="Agency FB" pitchFamily="34" charset="0"/>
              </a:rPr>
              <a:t>sheet</a:t>
            </a:r>
            <a:r>
              <a:rPr lang="es-CL" sz="3300" dirty="0">
                <a:latin typeface="Agency FB" pitchFamily="34" charset="0"/>
              </a:rPr>
              <a:t> o hoja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excelALF2007a2016Tabla1 &lt;- </a:t>
            </a:r>
            <a:r>
              <a:rPr lang="es-CL" sz="3300" dirty="0" err="1">
                <a:latin typeface="Agency FB" pitchFamily="34" charset="0"/>
              </a:rPr>
              <a:t>read_excel</a:t>
            </a:r>
            <a:r>
              <a:rPr lang="es-CL" sz="3300" dirty="0">
                <a:latin typeface="Agency FB" pitchFamily="34" charset="0"/>
              </a:rPr>
              <a:t>("Accidentes-laborales-fatales-2007-2016.xlsx", </a:t>
            </a:r>
            <a:r>
              <a:rPr lang="es-CL" sz="3300" dirty="0" err="1">
                <a:latin typeface="Agency FB" pitchFamily="34" charset="0"/>
              </a:rPr>
              <a:t>range</a:t>
            </a:r>
            <a:r>
              <a:rPr lang="es-CL" sz="3300" dirty="0">
                <a:latin typeface="Agency FB" pitchFamily="34" charset="0"/>
              </a:rPr>
              <a:t> = "Tabla 1!A7:BJ25")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excelALF2007a2016Tabla6 &lt;- </a:t>
            </a:r>
            <a:r>
              <a:rPr lang="es-CL" sz="3300" dirty="0" err="1">
                <a:latin typeface="Agency FB" pitchFamily="34" charset="0"/>
              </a:rPr>
              <a:t>read_excel</a:t>
            </a:r>
            <a:r>
              <a:rPr lang="es-CL" sz="3300" dirty="0">
                <a:latin typeface="Agency FB" pitchFamily="34" charset="0"/>
              </a:rPr>
              <a:t>("Accidentes-laborales-fatales-2007-2016.xlsx", </a:t>
            </a:r>
            <a:r>
              <a:rPr lang="es-CL" sz="3300" dirty="0" err="1">
                <a:latin typeface="Agency FB" pitchFamily="34" charset="0"/>
              </a:rPr>
              <a:t>range</a:t>
            </a:r>
            <a:r>
              <a:rPr lang="es-CL" sz="3300" dirty="0">
                <a:latin typeface="Agency FB" pitchFamily="34" charset="0"/>
              </a:rPr>
              <a:t> = "Tabla6!A7:BJ28")</a:t>
            </a:r>
          </a:p>
          <a:p>
            <a:pPr algn="just"/>
            <a:endParaRPr lang="es-CL" sz="3600" dirty="0">
              <a:latin typeface="Agency FB" pitchFamily="34" charset="0"/>
            </a:endParaRPr>
          </a:p>
          <a:p>
            <a:pPr algn="just"/>
            <a:r>
              <a:rPr lang="es-CL" sz="4400" dirty="0">
                <a:latin typeface="Agency FB" pitchFamily="34" charset="0"/>
              </a:rPr>
              <a:t>7° Paso: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# Convirtiendo a data </a:t>
            </a:r>
            <a:r>
              <a:rPr lang="es-CL" sz="3300" dirty="0" err="1">
                <a:latin typeface="Agency FB" pitchFamily="34" charset="0"/>
              </a:rPr>
              <a:t>frame</a:t>
            </a:r>
            <a:endParaRPr lang="es-CL" sz="3300" dirty="0">
              <a:latin typeface="Agency FB" pitchFamily="34" charset="0"/>
            </a:endParaRPr>
          </a:p>
          <a:p>
            <a:pPr algn="just"/>
            <a:r>
              <a:rPr lang="es-CL" sz="3300" dirty="0">
                <a:latin typeface="Agency FB" pitchFamily="34" charset="0"/>
              </a:rPr>
              <a:t>dfALF2007a2016Tabla1 &lt;- </a:t>
            </a:r>
            <a:r>
              <a:rPr lang="es-CL" sz="3300" dirty="0" err="1">
                <a:latin typeface="Agency FB" pitchFamily="34" charset="0"/>
              </a:rPr>
              <a:t>as.data.frame</a:t>
            </a:r>
            <a:r>
              <a:rPr lang="es-CL" sz="3300" dirty="0">
                <a:latin typeface="Agency FB" pitchFamily="34" charset="0"/>
              </a:rPr>
              <a:t>(excelALF2007a2016Tabla1)</a:t>
            </a:r>
          </a:p>
          <a:p>
            <a:pPr algn="just"/>
            <a:r>
              <a:rPr lang="es-CL" sz="3300" dirty="0">
                <a:latin typeface="Agency FB" pitchFamily="34" charset="0"/>
              </a:rPr>
              <a:t>dfALF2007a2016Tabla6 &lt;- </a:t>
            </a:r>
            <a:r>
              <a:rPr lang="es-CL" sz="3300" dirty="0" err="1">
                <a:latin typeface="Agency FB" pitchFamily="34" charset="0"/>
              </a:rPr>
              <a:t>as.data.frame</a:t>
            </a:r>
            <a:r>
              <a:rPr lang="es-CL" sz="3300" dirty="0">
                <a:latin typeface="Agency FB" pitchFamily="34" charset="0"/>
              </a:rPr>
              <a:t>(excelALF2007a2016Tabla6)</a:t>
            </a: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34178" y="2931930"/>
            <a:ext cx="8486294" cy="6410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 descr="Resultado de imagen para utem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28653"/>
          <a:stretch/>
        </p:blipFill>
        <p:spPr bwMode="auto">
          <a:xfrm>
            <a:off x="334178" y="476672"/>
            <a:ext cx="2664296" cy="74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de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5" t="-1" r="2487" b="36792"/>
          <a:stretch/>
        </p:blipFill>
        <p:spPr bwMode="auto">
          <a:xfrm>
            <a:off x="6028780" y="476672"/>
            <a:ext cx="2729346" cy="3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1371600" y="1220196"/>
            <a:ext cx="64008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Extracción de Información Accidentes Laborales Fatales</a:t>
            </a:r>
          </a:p>
          <a:p>
            <a:endParaRPr lang="es-CL" dirty="0"/>
          </a:p>
        </p:txBody>
      </p:sp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02795" y="1743010"/>
            <a:ext cx="7992888" cy="4638317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Agency FB" pitchFamily="34" charset="0"/>
            </a:endParaRPr>
          </a:p>
          <a:p>
            <a:pPr algn="just"/>
            <a:r>
              <a:rPr lang="en-US" sz="2000" dirty="0" smtClean="0">
                <a:latin typeface="Agency FB" pitchFamily="34" charset="0"/>
              </a:rPr>
              <a:t>#</a:t>
            </a:r>
            <a:r>
              <a:rPr lang="en-US" sz="2000" dirty="0" err="1" smtClean="0">
                <a:latin typeface="Agency FB" pitchFamily="34" charset="0"/>
              </a:rPr>
              <a:t>Grafico</a:t>
            </a:r>
            <a:r>
              <a:rPr lang="en-US" sz="2000" dirty="0" smtClean="0">
                <a:latin typeface="Agency FB" pitchFamily="34" charset="0"/>
              </a:rPr>
              <a:t> tabla6</a:t>
            </a:r>
          </a:p>
          <a:p>
            <a:pPr algn="just"/>
            <a:endParaRPr lang="en-US" sz="2000" dirty="0">
              <a:latin typeface="Agency FB" pitchFamily="34" charset="0"/>
            </a:endParaRPr>
          </a:p>
          <a:p>
            <a:pPr algn="just"/>
            <a:r>
              <a:rPr lang="en-US" sz="2000" dirty="0" smtClean="0">
                <a:latin typeface="Agency FB" pitchFamily="34" charset="0"/>
                <a:hlinkClick r:id="rId4" action="ppaction://hlinksldjump"/>
              </a:rPr>
              <a:t>dfALF2007a2016Tabla6 </a:t>
            </a:r>
            <a:r>
              <a:rPr lang="en-US" sz="2000" dirty="0">
                <a:latin typeface="Agency FB" pitchFamily="34" charset="0"/>
                <a:hlinkClick r:id="rId4" action="ppaction://hlinksldjump"/>
              </a:rPr>
              <a:t>%&gt;%</a:t>
            </a:r>
          </a:p>
          <a:p>
            <a:pPr algn="just"/>
            <a:r>
              <a:rPr lang="en-US" sz="2000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dirty="0" err="1">
                <a:latin typeface="Agency FB" pitchFamily="34" charset="0"/>
                <a:hlinkClick r:id="rId4" action="ppaction://hlinksldjump"/>
              </a:rPr>
              <a:t>ggplot</a:t>
            </a:r>
            <a:r>
              <a:rPr lang="en-US" sz="2000" dirty="0">
                <a:latin typeface="Agency FB" pitchFamily="34" charset="0"/>
                <a:hlinkClick r:id="rId4" action="ppaction://hlinksldjump"/>
              </a:rPr>
              <a:t>() +</a:t>
            </a:r>
          </a:p>
          <a:p>
            <a:pPr algn="just"/>
            <a:r>
              <a:rPr lang="en-US" sz="2000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dirty="0" err="1">
                <a:latin typeface="Agency FB" pitchFamily="34" charset="0"/>
                <a:hlinkClick r:id="rId4" action="ppaction://hlinksldjump"/>
              </a:rPr>
              <a:t>aes</a:t>
            </a:r>
            <a:r>
              <a:rPr lang="en-US" sz="2000" dirty="0">
                <a:latin typeface="Agency FB" pitchFamily="34" charset="0"/>
                <a:hlinkClick r:id="rId4" action="ppaction://hlinksldjump"/>
              </a:rPr>
              <a:t>(x = X__1, y = 'X__2') +</a:t>
            </a:r>
          </a:p>
          <a:p>
            <a:pPr algn="just"/>
            <a:r>
              <a:rPr lang="en-US" sz="2000" dirty="0">
                <a:latin typeface="Agency FB" pitchFamily="34" charset="0"/>
                <a:hlinkClick r:id="rId4" action="ppaction://hlinksldjump"/>
              </a:rPr>
              <a:t>  </a:t>
            </a:r>
            <a:r>
              <a:rPr lang="en-US" sz="2000" dirty="0" err="1">
                <a:latin typeface="Agency FB" pitchFamily="34" charset="0"/>
                <a:hlinkClick r:id="rId4" action="ppaction://hlinksldjump"/>
              </a:rPr>
              <a:t>geom_bar</a:t>
            </a:r>
            <a:r>
              <a:rPr lang="en-US" sz="2000" dirty="0">
                <a:latin typeface="Agency FB" pitchFamily="34" charset="0"/>
                <a:hlinkClick r:id="rId4" action="ppaction://hlinksldjump"/>
              </a:rPr>
              <a:t>(stat="identity")</a:t>
            </a:r>
            <a:endParaRPr lang="en-US" sz="2000" dirty="0">
              <a:latin typeface="Agency FB" pitchFamily="34" charset="0"/>
            </a:endParaRPr>
          </a:p>
          <a:p>
            <a:pPr algn="just"/>
            <a:endParaRPr lang="es-CL" sz="2000" dirty="0">
              <a:latin typeface="Agency FB" pitchFamily="34" charset="0"/>
            </a:endParaRPr>
          </a:p>
          <a:p>
            <a:pPr algn="just"/>
            <a:endParaRPr lang="es-CL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874751" cy="588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820891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85354"/>
            <a:ext cx="8640959" cy="63367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200" b="1" i="1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097" name="Picture 1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9" b="46428"/>
          <a:stretch/>
        </p:blipFill>
        <p:spPr bwMode="auto">
          <a:xfrm>
            <a:off x="683568" y="772390"/>
            <a:ext cx="7632848" cy="557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373</Words>
  <Application>Microsoft Office PowerPoint</Application>
  <PresentationFormat>Presentación en pantalla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MINSAL (Ministerio de Salud)</dc:title>
  <dc:creator>Usuario</dc:creator>
  <cp:lastModifiedBy>Usuario</cp:lastModifiedBy>
  <cp:revision>25</cp:revision>
  <dcterms:created xsi:type="dcterms:W3CDTF">2018-10-23T01:03:13Z</dcterms:created>
  <dcterms:modified xsi:type="dcterms:W3CDTF">2019-01-26T05:15:51Z</dcterms:modified>
</cp:coreProperties>
</file>