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0CE82-C137-4531-A97E-3B91CE28292B}" type="doc">
      <dgm:prSet loTypeId="urn:microsoft.com/office/officeart/2005/8/layout/hProcess9" loCatId="process" qsTypeId="urn:microsoft.com/office/officeart/2005/8/quickstyle/simple1" qsCatId="simple" csTypeId="urn:microsoft.com/office/officeart/2005/8/colors/accent3_5" csCatId="accent3" phldr="1"/>
      <dgm:spPr/>
    </dgm:pt>
    <dgm:pt modelId="{F5039319-6618-4C75-AC80-856224755852}">
      <dgm:prSet phldrT="[Texto]"/>
      <dgm:spPr/>
      <dgm:t>
        <a:bodyPr/>
        <a:lstStyle/>
        <a:p>
          <a:r>
            <a:rPr lang="es-CL" dirty="0" smtClean="0"/>
            <a:t>MINSAL</a:t>
          </a:r>
          <a:endParaRPr lang="es-CL" dirty="0"/>
        </a:p>
      </dgm:t>
    </dgm:pt>
    <dgm:pt modelId="{98A6EA06-B66B-49F1-B9C7-B972DD1E4CC8}" type="parTrans" cxnId="{BF37E910-5531-44FF-B1B2-30663762F526}">
      <dgm:prSet/>
      <dgm:spPr/>
      <dgm:t>
        <a:bodyPr/>
        <a:lstStyle/>
        <a:p>
          <a:endParaRPr lang="es-CL"/>
        </a:p>
      </dgm:t>
    </dgm:pt>
    <dgm:pt modelId="{506A2EEC-2B6F-4602-A761-41820DD171B7}" type="sibTrans" cxnId="{BF37E910-5531-44FF-B1B2-30663762F526}">
      <dgm:prSet/>
      <dgm:spPr/>
      <dgm:t>
        <a:bodyPr/>
        <a:lstStyle/>
        <a:p>
          <a:endParaRPr lang="es-CL"/>
        </a:p>
      </dgm:t>
    </dgm:pt>
    <dgm:pt modelId="{9E03DF64-2130-480C-8AC6-B4E0B9BA7922}">
      <dgm:prSet phldrT="[Texto]" custT="1"/>
      <dgm:spPr/>
      <dgm:t>
        <a:bodyPr/>
        <a:lstStyle/>
        <a:p>
          <a:r>
            <a:rPr lang="es-CL" sz="2400" b="1" dirty="0" smtClean="0"/>
            <a:t>DEIS</a:t>
          </a:r>
          <a:endParaRPr lang="es-CL" sz="2400" b="1" dirty="0"/>
        </a:p>
      </dgm:t>
    </dgm:pt>
    <dgm:pt modelId="{00DED1CC-7813-461A-BFFE-1AA10FF1CE87}" type="parTrans" cxnId="{DACD264C-74F3-4C03-A06C-5C4E7335E401}">
      <dgm:prSet/>
      <dgm:spPr/>
      <dgm:t>
        <a:bodyPr/>
        <a:lstStyle/>
        <a:p>
          <a:endParaRPr lang="es-CL"/>
        </a:p>
      </dgm:t>
    </dgm:pt>
    <dgm:pt modelId="{EC7FDC2C-299A-4EA8-8AEC-17C2C453B2CC}" type="sibTrans" cxnId="{DACD264C-74F3-4C03-A06C-5C4E7335E401}">
      <dgm:prSet/>
      <dgm:spPr/>
      <dgm:t>
        <a:bodyPr/>
        <a:lstStyle/>
        <a:p>
          <a:endParaRPr lang="es-CL"/>
        </a:p>
      </dgm:t>
    </dgm:pt>
    <dgm:pt modelId="{3DD18350-E883-415B-8801-AA330AAF5694}">
      <dgm:prSet phldrT="[Texto]"/>
      <dgm:spPr/>
      <dgm:t>
        <a:bodyPr/>
        <a:lstStyle/>
        <a:p>
          <a:r>
            <a:rPr lang="es-CL" dirty="0" smtClean="0"/>
            <a:t>Accidentes </a:t>
          </a:r>
          <a:r>
            <a:rPr lang="es-CL" smtClean="0"/>
            <a:t>laborales Fatales </a:t>
          </a:r>
          <a:endParaRPr lang="es-CL" dirty="0"/>
        </a:p>
      </dgm:t>
    </dgm:pt>
    <dgm:pt modelId="{8987DA91-5724-41C0-B6D0-CC657B9469B2}" type="parTrans" cxnId="{6EC022FD-CEA1-4417-8089-A9A95D44B71F}">
      <dgm:prSet/>
      <dgm:spPr/>
      <dgm:t>
        <a:bodyPr/>
        <a:lstStyle/>
        <a:p>
          <a:endParaRPr lang="es-CL"/>
        </a:p>
      </dgm:t>
    </dgm:pt>
    <dgm:pt modelId="{1C83336A-A77A-49D6-B7E1-302492FF8DD9}" type="sibTrans" cxnId="{6EC022FD-CEA1-4417-8089-A9A95D44B71F}">
      <dgm:prSet/>
      <dgm:spPr/>
      <dgm:t>
        <a:bodyPr/>
        <a:lstStyle/>
        <a:p>
          <a:endParaRPr lang="es-CL"/>
        </a:p>
      </dgm:t>
    </dgm:pt>
    <dgm:pt modelId="{C0D0D56C-E99C-4BF0-AB75-6A0894F10FCB}" type="pres">
      <dgm:prSet presAssocID="{4E70CE82-C137-4531-A97E-3B91CE28292B}" presName="CompostProcess" presStyleCnt="0">
        <dgm:presLayoutVars>
          <dgm:dir/>
          <dgm:resizeHandles val="exact"/>
        </dgm:presLayoutVars>
      </dgm:prSet>
      <dgm:spPr/>
    </dgm:pt>
    <dgm:pt modelId="{3CA5A566-078C-4686-9755-35EF1AA7934D}" type="pres">
      <dgm:prSet presAssocID="{4E70CE82-C137-4531-A97E-3B91CE28292B}" presName="arrow" presStyleLbl="bgShp" presStyleIdx="0" presStyleCnt="1"/>
      <dgm:spPr/>
    </dgm:pt>
    <dgm:pt modelId="{D8C54CFE-049D-4696-B36F-34A99E0A1033}" type="pres">
      <dgm:prSet presAssocID="{4E70CE82-C137-4531-A97E-3B91CE28292B}" presName="linearProcess" presStyleCnt="0"/>
      <dgm:spPr/>
    </dgm:pt>
    <dgm:pt modelId="{9ECEA0CD-56C9-4D50-BB96-51CD369E5230}" type="pres">
      <dgm:prSet presAssocID="{F5039319-6618-4C75-AC80-85622475585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8BF0865-83D7-4EAC-A89E-E499C17C6E99}" type="pres">
      <dgm:prSet presAssocID="{506A2EEC-2B6F-4602-A761-41820DD171B7}" presName="sibTrans" presStyleCnt="0"/>
      <dgm:spPr/>
    </dgm:pt>
    <dgm:pt modelId="{66878832-AE9E-4973-87ED-F7CA9FA29E76}" type="pres">
      <dgm:prSet presAssocID="{9E03DF64-2130-480C-8AC6-B4E0B9BA792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F24909E-3C8E-4ADC-BB40-65DE650C429E}" type="pres">
      <dgm:prSet presAssocID="{EC7FDC2C-299A-4EA8-8AEC-17C2C453B2CC}" presName="sibTrans" presStyleCnt="0"/>
      <dgm:spPr/>
    </dgm:pt>
    <dgm:pt modelId="{7DD8A03A-6C8E-4C40-AFE3-FAF344824885}" type="pres">
      <dgm:prSet presAssocID="{3DD18350-E883-415B-8801-AA330AAF56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45A1AA6-D304-4DD3-82D4-2FA886550727}" type="presOf" srcId="{3DD18350-E883-415B-8801-AA330AAF5694}" destId="{7DD8A03A-6C8E-4C40-AFE3-FAF344824885}" srcOrd="0" destOrd="0" presId="urn:microsoft.com/office/officeart/2005/8/layout/hProcess9"/>
    <dgm:cxn modelId="{4264D9C3-EA4D-4B70-B57E-E94BE85E549F}" type="presOf" srcId="{9E03DF64-2130-480C-8AC6-B4E0B9BA7922}" destId="{66878832-AE9E-4973-87ED-F7CA9FA29E76}" srcOrd="0" destOrd="0" presId="urn:microsoft.com/office/officeart/2005/8/layout/hProcess9"/>
    <dgm:cxn modelId="{DACD264C-74F3-4C03-A06C-5C4E7335E401}" srcId="{4E70CE82-C137-4531-A97E-3B91CE28292B}" destId="{9E03DF64-2130-480C-8AC6-B4E0B9BA7922}" srcOrd="1" destOrd="0" parTransId="{00DED1CC-7813-461A-BFFE-1AA10FF1CE87}" sibTransId="{EC7FDC2C-299A-4EA8-8AEC-17C2C453B2CC}"/>
    <dgm:cxn modelId="{6EC022FD-CEA1-4417-8089-A9A95D44B71F}" srcId="{4E70CE82-C137-4531-A97E-3B91CE28292B}" destId="{3DD18350-E883-415B-8801-AA330AAF5694}" srcOrd="2" destOrd="0" parTransId="{8987DA91-5724-41C0-B6D0-CC657B9469B2}" sibTransId="{1C83336A-A77A-49D6-B7E1-302492FF8DD9}"/>
    <dgm:cxn modelId="{CD0DCC73-117F-49D4-A354-45DCF9D39DB5}" type="presOf" srcId="{F5039319-6618-4C75-AC80-856224755852}" destId="{9ECEA0CD-56C9-4D50-BB96-51CD369E5230}" srcOrd="0" destOrd="0" presId="urn:microsoft.com/office/officeart/2005/8/layout/hProcess9"/>
    <dgm:cxn modelId="{8E5CF7A9-BD6B-47EE-8D61-3523EF858AB1}" type="presOf" srcId="{4E70CE82-C137-4531-A97E-3B91CE28292B}" destId="{C0D0D56C-E99C-4BF0-AB75-6A0894F10FCB}" srcOrd="0" destOrd="0" presId="urn:microsoft.com/office/officeart/2005/8/layout/hProcess9"/>
    <dgm:cxn modelId="{BF37E910-5531-44FF-B1B2-30663762F526}" srcId="{4E70CE82-C137-4531-A97E-3B91CE28292B}" destId="{F5039319-6618-4C75-AC80-856224755852}" srcOrd="0" destOrd="0" parTransId="{98A6EA06-B66B-49F1-B9C7-B972DD1E4CC8}" sibTransId="{506A2EEC-2B6F-4602-A761-41820DD171B7}"/>
    <dgm:cxn modelId="{6B8F00EA-D078-4C7F-83F3-9826D1097905}" type="presParOf" srcId="{C0D0D56C-E99C-4BF0-AB75-6A0894F10FCB}" destId="{3CA5A566-078C-4686-9755-35EF1AA7934D}" srcOrd="0" destOrd="0" presId="urn:microsoft.com/office/officeart/2005/8/layout/hProcess9"/>
    <dgm:cxn modelId="{A438DD89-9996-475A-9162-896128920377}" type="presParOf" srcId="{C0D0D56C-E99C-4BF0-AB75-6A0894F10FCB}" destId="{D8C54CFE-049D-4696-B36F-34A99E0A1033}" srcOrd="1" destOrd="0" presId="urn:microsoft.com/office/officeart/2005/8/layout/hProcess9"/>
    <dgm:cxn modelId="{AB2466F9-EDC0-490B-A7E5-F97A51640B40}" type="presParOf" srcId="{D8C54CFE-049D-4696-B36F-34A99E0A1033}" destId="{9ECEA0CD-56C9-4D50-BB96-51CD369E5230}" srcOrd="0" destOrd="0" presId="urn:microsoft.com/office/officeart/2005/8/layout/hProcess9"/>
    <dgm:cxn modelId="{46F73D93-E430-4488-8A35-FCB4BFD8E153}" type="presParOf" srcId="{D8C54CFE-049D-4696-B36F-34A99E0A1033}" destId="{B8BF0865-83D7-4EAC-A89E-E499C17C6E99}" srcOrd="1" destOrd="0" presId="urn:microsoft.com/office/officeart/2005/8/layout/hProcess9"/>
    <dgm:cxn modelId="{FE87067B-7CB8-42E7-85B7-6E7F09826701}" type="presParOf" srcId="{D8C54CFE-049D-4696-B36F-34A99E0A1033}" destId="{66878832-AE9E-4973-87ED-F7CA9FA29E76}" srcOrd="2" destOrd="0" presId="urn:microsoft.com/office/officeart/2005/8/layout/hProcess9"/>
    <dgm:cxn modelId="{ED7E9542-F7EE-4215-8BD8-78FC484296B7}" type="presParOf" srcId="{D8C54CFE-049D-4696-B36F-34A99E0A1033}" destId="{CF24909E-3C8E-4ADC-BB40-65DE650C429E}" srcOrd="3" destOrd="0" presId="urn:microsoft.com/office/officeart/2005/8/layout/hProcess9"/>
    <dgm:cxn modelId="{940361E2-2B5C-4941-9775-CB89852BFC25}" type="presParOf" srcId="{D8C54CFE-049D-4696-B36F-34A99E0A1033}" destId="{7DD8A03A-6C8E-4C40-AFE3-FAF3448248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F9691-F759-4760-9084-55BAF2B5B7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31FF6BC-6D50-44F6-950C-FC5B573D6CF5}">
      <dgm:prSet phldrT="[Texto]" custT="1"/>
      <dgm:spPr/>
      <dgm:t>
        <a:bodyPr/>
        <a:lstStyle/>
        <a:p>
          <a:r>
            <a:rPr lang="es-CL" sz="3200" b="1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Objetivo Principal</a:t>
          </a:r>
          <a:endParaRPr lang="es-CL" sz="3200" b="1" kern="1200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gm:t>
    </dgm:pt>
    <dgm:pt modelId="{77681ADE-31D1-4A3F-8F5A-90E0F1DA201F}" type="parTrans" cxnId="{BB4EB441-CF5A-4212-BC08-9BDFEA6276FF}">
      <dgm:prSet/>
      <dgm:spPr/>
      <dgm:t>
        <a:bodyPr/>
        <a:lstStyle/>
        <a:p>
          <a:endParaRPr lang="es-CL"/>
        </a:p>
      </dgm:t>
    </dgm:pt>
    <dgm:pt modelId="{54ED06DD-CC18-4096-AEAD-7B933807F17E}" type="sibTrans" cxnId="{BB4EB441-CF5A-4212-BC08-9BDFEA6276FF}">
      <dgm:prSet/>
      <dgm:spPr/>
      <dgm:t>
        <a:bodyPr/>
        <a:lstStyle/>
        <a:p>
          <a:endParaRPr lang="es-CL"/>
        </a:p>
      </dgm:t>
    </dgm:pt>
    <dgm:pt modelId="{041CE9BB-1D62-4108-A60A-763C68E9E4B9}">
      <dgm:prSet phldrT="[Texto]"/>
      <dgm:spPr/>
      <dgm:t>
        <a:bodyPr/>
        <a:lstStyle/>
        <a:p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Extraer datos de accidentes laborales de la pagina web Deis.cl </a:t>
          </a:r>
          <a:endParaRPr lang="es-CL" dirty="0"/>
        </a:p>
      </dgm:t>
    </dgm:pt>
    <dgm:pt modelId="{75CC947E-C0C8-4228-A976-4AA17C59C38D}" type="parTrans" cxnId="{49D3FC7F-6A49-44A1-83EC-FD2757A5E191}">
      <dgm:prSet/>
      <dgm:spPr/>
      <dgm:t>
        <a:bodyPr/>
        <a:lstStyle/>
        <a:p>
          <a:endParaRPr lang="es-CL"/>
        </a:p>
      </dgm:t>
    </dgm:pt>
    <dgm:pt modelId="{0AED5D78-9BB3-48B9-9136-F47A53128DD8}" type="sibTrans" cxnId="{49D3FC7F-6A49-44A1-83EC-FD2757A5E191}">
      <dgm:prSet/>
      <dgm:spPr/>
      <dgm:t>
        <a:bodyPr/>
        <a:lstStyle/>
        <a:p>
          <a:endParaRPr lang="es-CL"/>
        </a:p>
      </dgm:t>
    </dgm:pt>
    <dgm:pt modelId="{C70D9C34-9948-4CB0-B91D-274406F933D2}">
      <dgm:prSet phldrT="[Texto]" custT="1"/>
      <dgm:spPr/>
      <dgm:t>
        <a:bodyPr/>
        <a:lstStyle/>
        <a:p>
          <a:r>
            <a:rPr lang="es-CL" sz="3200" b="1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Objetivo Especifico</a:t>
          </a:r>
          <a:endParaRPr lang="es-CL" sz="3200" b="1" kern="1200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gm:t>
    </dgm:pt>
    <dgm:pt modelId="{33D43C3E-36C2-40B4-BA7F-03A366B9452A}" type="parTrans" cxnId="{9687320A-BC2C-4D29-A032-F5E59C01DD2E}">
      <dgm:prSet/>
      <dgm:spPr/>
      <dgm:t>
        <a:bodyPr/>
        <a:lstStyle/>
        <a:p>
          <a:endParaRPr lang="es-CL"/>
        </a:p>
      </dgm:t>
    </dgm:pt>
    <dgm:pt modelId="{EADAC5B5-E7C3-4419-BDD2-CF7CDA01A3AF}" type="sibTrans" cxnId="{9687320A-BC2C-4D29-A032-F5E59C01DD2E}">
      <dgm:prSet/>
      <dgm:spPr/>
      <dgm:t>
        <a:bodyPr/>
        <a:lstStyle/>
        <a:p>
          <a:endParaRPr lang="es-CL"/>
        </a:p>
      </dgm:t>
    </dgm:pt>
    <dgm:pt modelId="{536FBBCA-1825-494E-9DA0-5097357C26C1}">
      <dgm:prSet phldrT="[Texto]"/>
      <dgm:spPr/>
      <dgm:t>
        <a:bodyPr/>
        <a:lstStyle/>
        <a:p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Poder generar con la información </a:t>
          </a:r>
          <a:r>
            <a:rPr lang="es-CL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extraida</a:t>
          </a:r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modelos de regresión, que permitan identificar las principales causas de los accidentes laborales, que termina con muerte en un trabajador, lo que </a:t>
          </a:r>
          <a:r>
            <a:rPr lang="es-CL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ayudaria</a:t>
          </a:r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principalmente a las mutuales de </a:t>
          </a:r>
          <a:r>
            <a:rPr lang="es-CL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segurudad</a:t>
          </a:r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y </a:t>
          </a:r>
          <a:r>
            <a:rPr lang="es-CL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a las </a:t>
          </a:r>
          <a:r>
            <a:rPr lang="es-CL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empresas.</a:t>
          </a:r>
          <a:endParaRPr lang="es-CL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gm:t>
    </dgm:pt>
    <dgm:pt modelId="{A335CA1E-9C2F-402B-A394-BF487A48355A}" type="parTrans" cxnId="{34B5B677-46AD-43E9-94A1-AE641C4872B5}">
      <dgm:prSet/>
      <dgm:spPr/>
      <dgm:t>
        <a:bodyPr/>
        <a:lstStyle/>
        <a:p>
          <a:endParaRPr lang="es-CL"/>
        </a:p>
      </dgm:t>
    </dgm:pt>
    <dgm:pt modelId="{268E509A-E5A4-4E58-8DA3-FD34106B89F4}" type="sibTrans" cxnId="{34B5B677-46AD-43E9-94A1-AE641C4872B5}">
      <dgm:prSet/>
      <dgm:spPr/>
      <dgm:t>
        <a:bodyPr/>
        <a:lstStyle/>
        <a:p>
          <a:endParaRPr lang="es-CL"/>
        </a:p>
      </dgm:t>
    </dgm:pt>
    <dgm:pt modelId="{0D0AE127-0DD7-4E22-BCA6-B4778FAF5D47}" type="pres">
      <dgm:prSet presAssocID="{BD5F9691-F759-4760-9084-55BAF2B5B70C}" presName="linear" presStyleCnt="0">
        <dgm:presLayoutVars>
          <dgm:animLvl val="lvl"/>
          <dgm:resizeHandles val="exact"/>
        </dgm:presLayoutVars>
      </dgm:prSet>
      <dgm:spPr/>
    </dgm:pt>
    <dgm:pt modelId="{0679D8D7-A20D-40C8-A6E3-54744D1D8F8E}" type="pres">
      <dgm:prSet presAssocID="{E31FF6BC-6D50-44F6-950C-FC5B573D6CF5}" presName="parentText" presStyleLbl="node1" presStyleIdx="0" presStyleCnt="2" custLinFactNeighborX="447" custLinFactNeighborY="31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953E015-D26E-4E3B-B9E5-37CFBB3C68C7}" type="pres">
      <dgm:prSet presAssocID="{E31FF6BC-6D50-44F6-950C-FC5B573D6CF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17A2255-7D8C-4C59-84D7-B1D7BCD7E7FB}" type="pres">
      <dgm:prSet presAssocID="{C70D9C34-9948-4CB0-B91D-274406F933D2}" presName="parentText" presStyleLbl="node1" presStyleIdx="1" presStyleCnt="2" custLinFactNeighborX="87" custLinFactNeighborY="-407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C3CE679-9A6A-43D6-88DC-22B997945076}" type="pres">
      <dgm:prSet presAssocID="{C70D9C34-9948-4CB0-B91D-274406F933D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49D3FC7F-6A49-44A1-83EC-FD2757A5E191}" srcId="{E31FF6BC-6D50-44F6-950C-FC5B573D6CF5}" destId="{041CE9BB-1D62-4108-A60A-763C68E9E4B9}" srcOrd="0" destOrd="0" parTransId="{75CC947E-C0C8-4228-A976-4AA17C59C38D}" sibTransId="{0AED5D78-9BB3-48B9-9136-F47A53128DD8}"/>
    <dgm:cxn modelId="{6326A0A9-4A6B-4CFE-9244-3DF3F26523CA}" type="presOf" srcId="{E31FF6BC-6D50-44F6-950C-FC5B573D6CF5}" destId="{0679D8D7-A20D-40C8-A6E3-54744D1D8F8E}" srcOrd="0" destOrd="0" presId="urn:microsoft.com/office/officeart/2005/8/layout/vList2"/>
    <dgm:cxn modelId="{862F4064-9494-4320-AAC8-40386BE857D0}" type="presOf" srcId="{041CE9BB-1D62-4108-A60A-763C68E9E4B9}" destId="{0953E015-D26E-4E3B-B9E5-37CFBB3C68C7}" srcOrd="0" destOrd="0" presId="urn:microsoft.com/office/officeart/2005/8/layout/vList2"/>
    <dgm:cxn modelId="{BB4EB441-CF5A-4212-BC08-9BDFEA6276FF}" srcId="{BD5F9691-F759-4760-9084-55BAF2B5B70C}" destId="{E31FF6BC-6D50-44F6-950C-FC5B573D6CF5}" srcOrd="0" destOrd="0" parTransId="{77681ADE-31D1-4A3F-8F5A-90E0F1DA201F}" sibTransId="{54ED06DD-CC18-4096-AEAD-7B933807F17E}"/>
    <dgm:cxn modelId="{D82D73F9-5BF3-4C4D-BC06-2B56013C89FD}" type="presOf" srcId="{BD5F9691-F759-4760-9084-55BAF2B5B70C}" destId="{0D0AE127-0DD7-4E22-BCA6-B4778FAF5D47}" srcOrd="0" destOrd="0" presId="urn:microsoft.com/office/officeart/2005/8/layout/vList2"/>
    <dgm:cxn modelId="{9687320A-BC2C-4D29-A032-F5E59C01DD2E}" srcId="{BD5F9691-F759-4760-9084-55BAF2B5B70C}" destId="{C70D9C34-9948-4CB0-B91D-274406F933D2}" srcOrd="1" destOrd="0" parTransId="{33D43C3E-36C2-40B4-BA7F-03A366B9452A}" sibTransId="{EADAC5B5-E7C3-4419-BDD2-CF7CDA01A3AF}"/>
    <dgm:cxn modelId="{34B5B677-46AD-43E9-94A1-AE641C4872B5}" srcId="{C70D9C34-9948-4CB0-B91D-274406F933D2}" destId="{536FBBCA-1825-494E-9DA0-5097357C26C1}" srcOrd="0" destOrd="0" parTransId="{A335CA1E-9C2F-402B-A394-BF487A48355A}" sibTransId="{268E509A-E5A4-4E58-8DA3-FD34106B89F4}"/>
    <dgm:cxn modelId="{D4F9B2FD-DBED-40B7-BFA9-F2D491BDA6C3}" type="presOf" srcId="{536FBBCA-1825-494E-9DA0-5097357C26C1}" destId="{7C3CE679-9A6A-43D6-88DC-22B997945076}" srcOrd="0" destOrd="0" presId="urn:microsoft.com/office/officeart/2005/8/layout/vList2"/>
    <dgm:cxn modelId="{6B499538-EFF8-4AB3-BCCF-14905D2761D1}" type="presOf" srcId="{C70D9C34-9948-4CB0-B91D-274406F933D2}" destId="{317A2255-7D8C-4C59-84D7-B1D7BCD7E7FB}" srcOrd="0" destOrd="0" presId="urn:microsoft.com/office/officeart/2005/8/layout/vList2"/>
    <dgm:cxn modelId="{023A742D-FA66-4090-9CE3-83F8E042982C}" type="presParOf" srcId="{0D0AE127-0DD7-4E22-BCA6-B4778FAF5D47}" destId="{0679D8D7-A20D-40C8-A6E3-54744D1D8F8E}" srcOrd="0" destOrd="0" presId="urn:microsoft.com/office/officeart/2005/8/layout/vList2"/>
    <dgm:cxn modelId="{87CCCAAA-310A-45D0-8534-5E64B3A80ABA}" type="presParOf" srcId="{0D0AE127-0DD7-4E22-BCA6-B4778FAF5D47}" destId="{0953E015-D26E-4E3B-B9E5-37CFBB3C68C7}" srcOrd="1" destOrd="0" presId="urn:microsoft.com/office/officeart/2005/8/layout/vList2"/>
    <dgm:cxn modelId="{EE968EB4-E1DA-42EE-AB4B-451B0145B246}" type="presParOf" srcId="{0D0AE127-0DD7-4E22-BCA6-B4778FAF5D47}" destId="{317A2255-7D8C-4C59-84D7-B1D7BCD7E7FB}" srcOrd="2" destOrd="0" presId="urn:microsoft.com/office/officeart/2005/8/layout/vList2"/>
    <dgm:cxn modelId="{82EAA979-8CE0-4527-9FA5-C6BE40EA0576}" type="presParOf" srcId="{0D0AE127-0DD7-4E22-BCA6-B4778FAF5D47}" destId="{7C3CE679-9A6A-43D6-88DC-22B9979450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A566-078C-4686-9755-35EF1AA7934D}">
      <dsp:nvSpPr>
        <dsp:cNvPr id="0" name=""/>
        <dsp:cNvSpPr/>
      </dsp:nvSpPr>
      <dsp:spPr>
        <a:xfrm>
          <a:off x="513056" y="0"/>
          <a:ext cx="5814646" cy="162884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EA0CD-56C9-4D50-BB96-51CD369E5230}">
      <dsp:nvSpPr>
        <dsp:cNvPr id="0" name=""/>
        <dsp:cNvSpPr/>
      </dsp:nvSpPr>
      <dsp:spPr>
        <a:xfrm>
          <a:off x="168346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MINSAL</a:t>
          </a:r>
          <a:endParaRPr lang="es-CL" sz="1600" kern="1200" dirty="0"/>
        </a:p>
      </dsp:txBody>
      <dsp:txXfrm>
        <a:off x="200151" y="520457"/>
        <a:ext cx="1988618" cy="587926"/>
      </dsp:txXfrm>
    </dsp:sp>
    <dsp:sp modelId="{66878832-AE9E-4973-87ED-F7CA9FA29E76}">
      <dsp:nvSpPr>
        <dsp:cNvPr id="0" name=""/>
        <dsp:cNvSpPr/>
      </dsp:nvSpPr>
      <dsp:spPr>
        <a:xfrm>
          <a:off x="2394265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DEIS</a:t>
          </a:r>
          <a:endParaRPr lang="es-CL" sz="2400" b="1" kern="1200" dirty="0"/>
        </a:p>
      </dsp:txBody>
      <dsp:txXfrm>
        <a:off x="2426070" y="520457"/>
        <a:ext cx="1988618" cy="587926"/>
      </dsp:txXfrm>
    </dsp:sp>
    <dsp:sp modelId="{7DD8A03A-6C8E-4C40-AFE3-FAF344824885}">
      <dsp:nvSpPr>
        <dsp:cNvPr id="0" name=""/>
        <dsp:cNvSpPr/>
      </dsp:nvSpPr>
      <dsp:spPr>
        <a:xfrm>
          <a:off x="4620185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Accidentes </a:t>
          </a:r>
          <a:r>
            <a:rPr lang="es-CL" sz="1600" kern="1200" smtClean="0"/>
            <a:t>laborales Fatales </a:t>
          </a:r>
          <a:endParaRPr lang="es-CL" sz="1600" kern="1200" dirty="0"/>
        </a:p>
      </dsp:txBody>
      <dsp:txXfrm>
        <a:off x="4651990" y="520457"/>
        <a:ext cx="1988618" cy="58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9D8D7-A20D-40C8-A6E3-54744D1D8F8E}">
      <dsp:nvSpPr>
        <dsp:cNvPr id="0" name=""/>
        <dsp:cNvSpPr/>
      </dsp:nvSpPr>
      <dsp:spPr>
        <a:xfrm>
          <a:off x="0" y="18285"/>
          <a:ext cx="66484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b="1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Objetivo Principal</a:t>
          </a:r>
          <a:endParaRPr lang="es-CL" sz="3200" b="1" kern="1200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sp:txBody>
      <dsp:txXfrm>
        <a:off x="37696" y="55981"/>
        <a:ext cx="6573008" cy="696808"/>
      </dsp:txXfrm>
    </dsp:sp>
    <dsp:sp modelId="{0953E015-D26E-4E3B-B9E5-37CFBB3C68C7}">
      <dsp:nvSpPr>
        <dsp:cNvPr id="0" name=""/>
        <dsp:cNvSpPr/>
      </dsp:nvSpPr>
      <dsp:spPr>
        <a:xfrm>
          <a:off x="0" y="787935"/>
          <a:ext cx="66484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Extraer datos de accidentes laborales de la pagina web Deis.cl </a:t>
          </a:r>
          <a:endParaRPr lang="es-CL" sz="2600" kern="1200" dirty="0"/>
        </a:p>
      </dsp:txBody>
      <dsp:txXfrm>
        <a:off x="0" y="787935"/>
        <a:ext cx="6648400" cy="819720"/>
      </dsp:txXfrm>
    </dsp:sp>
    <dsp:sp modelId="{317A2255-7D8C-4C59-84D7-B1D7BCD7E7FB}">
      <dsp:nvSpPr>
        <dsp:cNvPr id="0" name=""/>
        <dsp:cNvSpPr/>
      </dsp:nvSpPr>
      <dsp:spPr>
        <a:xfrm>
          <a:off x="0" y="1532516"/>
          <a:ext cx="66484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b="1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Objetivo Especifico</a:t>
          </a:r>
          <a:endParaRPr lang="es-CL" sz="3200" b="1" kern="1200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sp:txBody>
      <dsp:txXfrm>
        <a:off x="37696" y="1570212"/>
        <a:ext cx="6573008" cy="696808"/>
      </dsp:txXfrm>
    </dsp:sp>
    <dsp:sp modelId="{7C3CE679-9A6A-43D6-88DC-22B997945076}">
      <dsp:nvSpPr>
        <dsp:cNvPr id="0" name=""/>
        <dsp:cNvSpPr/>
      </dsp:nvSpPr>
      <dsp:spPr>
        <a:xfrm>
          <a:off x="0" y="2379856"/>
          <a:ext cx="6648400" cy="184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Poder generar con la información </a:t>
          </a:r>
          <a:r>
            <a:rPr lang="es-CL" sz="2600" kern="1200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extraida</a:t>
          </a: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modelos de regresión, que permitan identificar las principales causas de los accidentes laborales, que termina con muerte en un trabajador, lo que </a:t>
          </a:r>
          <a:r>
            <a:rPr lang="es-CL" sz="2600" kern="1200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ayudaria</a:t>
          </a: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principalmente a las mutuales de </a:t>
          </a:r>
          <a:r>
            <a:rPr lang="es-CL" sz="2600" kern="1200" dirty="0" err="1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segurudad</a:t>
          </a: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 y </a:t>
          </a:r>
          <a:r>
            <a:rPr lang="es-CL" sz="2600" kern="120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a las </a:t>
          </a:r>
          <a:r>
            <a:rPr lang="es-CL" sz="2600" kern="1200" dirty="0" smtClean="0">
              <a:solidFill>
                <a:schemeClr val="tx1"/>
              </a:solidFill>
              <a:latin typeface="Agency FB" pitchFamily="34" charset="0"/>
              <a:ea typeface="+mn-ea"/>
              <a:cs typeface="+mn-cs"/>
            </a:rPr>
            <a:t>empresas.</a:t>
          </a:r>
          <a:endParaRPr lang="es-CL" sz="2600" kern="1200" dirty="0">
            <a:solidFill>
              <a:schemeClr val="tx1"/>
            </a:solidFill>
            <a:latin typeface="Agency FB" pitchFamily="34" charset="0"/>
            <a:ea typeface="+mn-ea"/>
            <a:cs typeface="+mn-cs"/>
          </a:endParaRPr>
        </a:p>
      </dsp:txBody>
      <dsp:txXfrm>
        <a:off x="0" y="2379856"/>
        <a:ext cx="6648400" cy="184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6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05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0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0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6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21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999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8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5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5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www.deis.cl/estadisticas-laborale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42424" y="279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 redondeado"/>
          <p:cNvSpPr/>
          <p:nvPr/>
        </p:nvSpPr>
        <p:spPr>
          <a:xfrm>
            <a:off x="2128911" y="3930141"/>
            <a:ext cx="5441320" cy="46882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0640" y="5949280"/>
            <a:ext cx="6400800" cy="530324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 smtClean="0">
                <a:solidFill>
                  <a:schemeClr val="tx2"/>
                </a:solidFill>
              </a:rPr>
              <a:t>Grace Arce López</a:t>
            </a:r>
          </a:p>
          <a:p>
            <a:r>
              <a:rPr lang="es-CL" sz="2000" dirty="0" smtClean="0">
                <a:solidFill>
                  <a:schemeClr val="tx2"/>
                </a:solidFill>
              </a:rPr>
              <a:t>BIG DATA</a:t>
            </a:r>
          </a:p>
          <a:p>
            <a:endParaRPr lang="es-CL" dirty="0"/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2100311" y="4000605"/>
            <a:ext cx="5583382" cy="580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i="1" dirty="0">
                <a:hlinkClick r:id="rId3"/>
              </a:rPr>
              <a:t>http://www.deis.cl/estadisticas-laborales</a:t>
            </a:r>
            <a:r>
              <a:rPr lang="es-CL" b="1" i="1" dirty="0" smtClean="0">
                <a:hlinkClick r:id="rId3"/>
              </a:rPr>
              <a:t>/</a:t>
            </a:r>
            <a:r>
              <a:rPr lang="es-CL" b="1" i="1" dirty="0" smtClean="0"/>
              <a:t> </a:t>
            </a:r>
          </a:p>
          <a:p>
            <a:endParaRPr lang="es-CL" b="1" i="1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72608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304598252"/>
              </p:ext>
            </p:extLst>
          </p:nvPr>
        </p:nvGraphicFramePr>
        <p:xfrm>
          <a:off x="1187624" y="4509120"/>
          <a:ext cx="6840760" cy="162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2 Subtítulo"/>
          <p:cNvSpPr txBox="1">
            <a:spLocks/>
          </p:cNvSpPr>
          <p:nvPr/>
        </p:nvSpPr>
        <p:spPr>
          <a:xfrm>
            <a:off x="1504206" y="1351500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dirty="0" smtClean="0">
                <a:solidFill>
                  <a:schemeClr val="tx2"/>
                </a:solidFill>
                <a:latin typeface="Agency FB" pitchFamily="34" charset="0"/>
              </a:rPr>
              <a:t>Presentación Final</a:t>
            </a:r>
          </a:p>
          <a:p>
            <a:r>
              <a:rPr lang="es-CL" sz="2800" b="1" dirty="0" smtClean="0">
                <a:solidFill>
                  <a:schemeClr val="tx2"/>
                </a:solidFill>
                <a:latin typeface="Agency FB" pitchFamily="34" charset="0"/>
              </a:rPr>
              <a:t>Extracción de Información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7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097" name="Picture 1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9" b="46428"/>
          <a:stretch/>
        </p:blipFill>
        <p:spPr bwMode="auto">
          <a:xfrm>
            <a:off x="683568" y="772390"/>
            <a:ext cx="7632848" cy="557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12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16" b="44246"/>
          <a:stretch/>
        </p:blipFill>
        <p:spPr bwMode="auto">
          <a:xfrm>
            <a:off x="539552" y="548680"/>
            <a:ext cx="799288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19" y="199177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 descr="C:\Users\Usuario\Documents\Accidentes-Laborales\AmbosSexos.jpe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6" y="1770353"/>
            <a:ext cx="6333406" cy="38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87824" y="9807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Ambos Sexos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264420" y="237204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66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 descr="C:\Users\Usuario\Documents\Accidentes-Laborales\Hombre.jpe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04067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ario\Documents\Accidentes-Laborales\Muje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090454" y="3326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Hombres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59831" y="335370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Mujeres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8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05450" y="260543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36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>
            <a:hlinkClick r:id="rId2" action="ppaction://hlinksldjump"/>
          </p:cNvPr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07091" y="836712"/>
            <a:ext cx="3991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Causas de muerte vs N° de muertes totales 2007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3074" name="Picture 2" descr="C:\Users\Usuario\Documents\Accidentes-Laborales\Tabla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30" y="2852936"/>
            <a:ext cx="7056784" cy="30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288263" y="271935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51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>
            <a:hlinkClick r:id="rId2" action="ppaction://hlinksldjump"/>
          </p:cNvPr>
          <p:cNvSpPr/>
          <p:nvPr/>
        </p:nvSpPr>
        <p:spPr>
          <a:xfrm>
            <a:off x="225309" y="82322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31063" y="5517232"/>
            <a:ext cx="454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¡</a:t>
            </a:r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Muchas Gracias!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4098" name="Picture 2" descr="Resultado de imagen para accidentes laborales en ch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3" y="1196752"/>
            <a:ext cx="4482509" cy="29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mutu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5" b="17809"/>
          <a:stretch/>
        </p:blipFill>
        <p:spPr bwMode="auto">
          <a:xfrm>
            <a:off x="4211959" y="4379564"/>
            <a:ext cx="4375051" cy="128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21075" y="176918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7"/>
          <a:stretch/>
        </p:blipFill>
        <p:spPr bwMode="auto">
          <a:xfrm>
            <a:off x="6156176" y="1700808"/>
            <a:ext cx="1804502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9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216407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76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Objetivos</a:t>
            </a:r>
            <a:endParaRPr lang="es-CL" sz="3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es-CL" sz="3600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/>
          </a:bodyPr>
          <a:lstStyle/>
          <a:p>
            <a:pPr algn="just"/>
            <a:endParaRPr lang="es-CL" sz="2000" dirty="0" smtClean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800916314"/>
              </p:ext>
            </p:extLst>
          </p:nvPr>
        </p:nvGraphicFramePr>
        <p:xfrm>
          <a:off x="1253125" y="1988840"/>
          <a:ext cx="6648400" cy="423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713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78760" y="216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CL" sz="4000" dirty="0">
                <a:solidFill>
                  <a:schemeClr val="tx1"/>
                </a:solidFill>
                <a:latin typeface="Agency FB" pitchFamily="34" charset="0"/>
              </a:rPr>
              <a:t>1° Paso:</a:t>
            </a:r>
          </a:p>
          <a:p>
            <a:pPr algn="just"/>
            <a:r>
              <a:rPr lang="es-CL" dirty="0" smtClean="0">
                <a:solidFill>
                  <a:schemeClr val="tx1"/>
                </a:solidFill>
                <a:latin typeface="Agency FB" pitchFamily="34" charset="0"/>
              </a:rPr>
              <a:t>Cómo descargar y 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leer un archivo E</a:t>
            </a:r>
            <a:r>
              <a:rPr lang="es-CL" dirty="0" smtClean="0">
                <a:solidFill>
                  <a:schemeClr val="tx1"/>
                </a:solidFill>
                <a:latin typeface="Agency FB" pitchFamily="34" charset="0"/>
              </a:rPr>
              <a:t>xcel 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con </a:t>
            </a:r>
            <a:r>
              <a:rPr lang="es-CL" dirty="0" smtClean="0">
                <a:solidFill>
                  <a:schemeClr val="tx1"/>
                </a:solidFill>
                <a:latin typeface="Agency FB" pitchFamily="34" charset="0"/>
              </a:rPr>
              <a:t>R?</a:t>
            </a:r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# Librería para descargar la información</a:t>
            </a:r>
          </a:p>
          <a:p>
            <a:pPr algn="just"/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install.packages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("</a:t>
            </a:r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RCurl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")</a:t>
            </a:r>
          </a:p>
          <a:p>
            <a:pPr algn="just"/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# Librería para leer </a:t>
            </a:r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excel</a:t>
            </a:r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install.packages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("</a:t>
            </a:r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readxl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")</a:t>
            </a:r>
          </a:p>
          <a:p>
            <a:pPr algn="just"/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# Usando las Librerías</a:t>
            </a:r>
          </a:p>
          <a:p>
            <a:pPr algn="just"/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library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(</a:t>
            </a:r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RCurl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)</a:t>
            </a:r>
          </a:p>
          <a:p>
            <a:pPr algn="just"/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library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(</a:t>
            </a:r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readxl</a:t>
            </a:r>
            <a:r>
              <a:rPr lang="es-CL" sz="2900" dirty="0" smtClean="0">
                <a:solidFill>
                  <a:schemeClr val="tx1"/>
                </a:solidFill>
                <a:latin typeface="Agency FB" pitchFamily="34" charset="0"/>
              </a:rPr>
              <a:t>)</a:t>
            </a:r>
          </a:p>
          <a:p>
            <a:pPr algn="just"/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# Descargando el archivo Excel</a:t>
            </a:r>
          </a:p>
          <a:p>
            <a:pPr algn="just"/>
            <a:r>
              <a:rPr lang="es-CL" sz="2900" dirty="0" err="1">
                <a:solidFill>
                  <a:schemeClr val="tx1"/>
                </a:solidFill>
                <a:latin typeface="Agency FB" pitchFamily="34" charset="0"/>
              </a:rPr>
              <a:t>download.file</a:t>
            </a:r>
            <a:r>
              <a:rPr lang="es-CL" sz="2900" dirty="0">
                <a:solidFill>
                  <a:schemeClr val="tx1"/>
                </a:solidFill>
                <a:latin typeface="Agency FB" pitchFamily="34" charset="0"/>
              </a:rPr>
              <a:t>("http://www.deis.cl/wp-content/uploads/2018/10/Accidentes-laborales-fatales-2007-2016.xlsx",destfile="Accidentes-laborales-fatales-2007-2016.xlsx",mode="wb")</a:t>
            </a:r>
          </a:p>
          <a:p>
            <a:pPr algn="just"/>
            <a:endParaRPr lang="es-CL" sz="2000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78760" y="216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4600" dirty="0">
                <a:solidFill>
                  <a:schemeClr val="tx1"/>
                </a:solidFill>
                <a:latin typeface="Agency FB" pitchFamily="34" charset="0"/>
              </a:rPr>
              <a:t>2° Paso: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# Leyendo el Excel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excelALF2007a2016 &lt;- </a:t>
            </a:r>
            <a:r>
              <a:rPr lang="es-CL" sz="3600" dirty="0" err="1">
                <a:solidFill>
                  <a:schemeClr val="tx1"/>
                </a:solidFill>
                <a:latin typeface="Agency FB" pitchFamily="34" charset="0"/>
              </a:rPr>
              <a:t>read_excel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("Accidentes-laborales-fatales-2007-2016.xlsx")</a:t>
            </a:r>
          </a:p>
          <a:p>
            <a:pPr algn="just"/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4600" dirty="0">
                <a:solidFill>
                  <a:schemeClr val="tx1"/>
                </a:solidFill>
                <a:latin typeface="Agency FB" pitchFamily="34" charset="0"/>
              </a:rPr>
              <a:t>3° Paso: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# Leyendo el Excel con rangos definidos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excelALF2007a2016DefYMor1 &lt;- </a:t>
            </a:r>
            <a:r>
              <a:rPr lang="es-CL" sz="3600" dirty="0" err="1">
                <a:solidFill>
                  <a:schemeClr val="tx1"/>
                </a:solidFill>
                <a:latin typeface="Agency FB" pitchFamily="34" charset="0"/>
              </a:rPr>
              <a:t>read_excel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("Accidentes-laborales-fatales-2007-2016.xlsx",range = "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  <a:hlinkClick r:id="rId4" action="ppaction://hlinksldjump"/>
              </a:rPr>
              <a:t>B8:H18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")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excelALF2007a2016DefYMor2 &lt;- </a:t>
            </a:r>
            <a:r>
              <a:rPr lang="es-CL" sz="3600" dirty="0" err="1">
                <a:solidFill>
                  <a:schemeClr val="tx1"/>
                </a:solidFill>
                <a:latin typeface="Agency FB" pitchFamily="34" charset="0"/>
              </a:rPr>
              <a:t>read_excel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("Accidentes-laborales-fatales-2007-2016.xlsx",range = "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  <a:hlinkClick r:id="rId5" action="ppaction://hlinksldjump"/>
              </a:rPr>
              <a:t>J7:P18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")</a:t>
            </a:r>
          </a:p>
          <a:p>
            <a:pPr algn="just"/>
            <a:endParaRPr lang="es-CL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4600" dirty="0">
                <a:solidFill>
                  <a:schemeClr val="tx1"/>
                </a:solidFill>
                <a:latin typeface="Agency FB" pitchFamily="34" charset="0"/>
              </a:rPr>
              <a:t>4° Paso:</a:t>
            </a: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# Viendo el contenido de la variable excelALF2007a2016DefYMor 1 y 2</a:t>
            </a:r>
          </a:p>
          <a:p>
            <a:pPr algn="just"/>
            <a:r>
              <a:rPr lang="es-CL" sz="3600" dirty="0" err="1">
                <a:solidFill>
                  <a:schemeClr val="tx1"/>
                </a:solidFill>
                <a:latin typeface="Agency FB" pitchFamily="34" charset="0"/>
              </a:rPr>
              <a:t>print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(excelALF2007a2016DefYMor1)</a:t>
            </a:r>
          </a:p>
          <a:p>
            <a:pPr algn="just"/>
            <a:r>
              <a:rPr lang="es-CL" sz="3600" dirty="0" err="1">
                <a:solidFill>
                  <a:schemeClr val="tx1"/>
                </a:solidFill>
                <a:latin typeface="Agency FB" pitchFamily="34" charset="0"/>
              </a:rPr>
              <a:t>print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(excelALF2007a2016DefYMor2)</a:t>
            </a:r>
          </a:p>
          <a:p>
            <a:pPr algn="just"/>
            <a:endParaRPr lang="es-CL" sz="2000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3600" dirty="0">
                <a:latin typeface="Agency FB" pitchFamily="34" charset="0"/>
              </a:rPr>
              <a:t>5</a:t>
            </a:r>
            <a:r>
              <a:rPr lang="es-CL" sz="3600" dirty="0">
                <a:solidFill>
                  <a:schemeClr val="tx1"/>
                </a:solidFill>
                <a:latin typeface="Agency FB" pitchFamily="34" charset="0"/>
              </a:rPr>
              <a:t>° Paso: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# Convirtiendo a data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</a:rPr>
              <a:t>frame</a:t>
            </a:r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4" action="ppaction://hlinksldjump"/>
              </a:rPr>
              <a:t>dfALF2007a2016DefYMor1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 &lt;-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</a:rPr>
              <a:t>as.data.frame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(excelALF2007a2016DefYMor1)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5" action="ppaction://hlinksldjump"/>
              </a:rPr>
              <a:t>dfALF2007a2016DefYMor2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 &lt;-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</a:rPr>
              <a:t>as.data.frame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(excelALF2007a2016DefYMor2)</a:t>
            </a:r>
          </a:p>
          <a:p>
            <a:pPr algn="just"/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#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</a:rPr>
              <a:t>Gráficando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</a:rPr>
              <a:t> tablas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dfALF2007a2016DefYMor1 %&gt;%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 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ggplot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() +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  aes(x = X__1, y = 'Nº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Def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') +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 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geom_bar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(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stat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="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identity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6" action="ppaction://hlinksldjump"/>
              </a:rPr>
              <a:t>")</a:t>
            </a:r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dfALF2007a2016DefYMor1 %&gt;%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 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ggplot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() +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  aes(x = X__1, y = 'Nº Def__1') +</a:t>
            </a:r>
          </a:p>
          <a:p>
            <a:pPr algn="just"/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  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geom_bar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(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stat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="</a:t>
            </a:r>
            <a:r>
              <a:rPr lang="es-CL" dirty="0" err="1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identity</a:t>
            </a:r>
            <a:r>
              <a:rPr lang="es-CL" dirty="0">
                <a:solidFill>
                  <a:schemeClr val="tx1"/>
                </a:solidFill>
                <a:latin typeface="Agency FB" pitchFamily="34" charset="0"/>
                <a:hlinkClick r:id="rId7" action="ppaction://hlinksldjump"/>
              </a:rPr>
              <a:t>")</a:t>
            </a:r>
            <a:endParaRPr lang="es-CL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sz="29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sz="2900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sz="28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dfALF2007a2016DefYMor1 %&gt;%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ggplot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() +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 aes(x = X__1, y = 'Nº Def__2') +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geom_bar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stat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="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identity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")</a:t>
            </a:r>
          </a:p>
          <a:p>
            <a:pPr algn="just"/>
            <a:endParaRPr lang="es-CL" sz="4000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4000" dirty="0" smtClean="0">
                <a:solidFill>
                  <a:schemeClr val="tx1"/>
                </a:solidFill>
                <a:latin typeface="Agency FB" pitchFamily="34" charset="0"/>
              </a:rPr>
              <a:t>6</a:t>
            </a:r>
            <a:r>
              <a:rPr lang="es-CL" sz="4000" dirty="0">
                <a:solidFill>
                  <a:schemeClr val="tx1"/>
                </a:solidFill>
                <a:latin typeface="Agency FB" pitchFamily="34" charset="0"/>
              </a:rPr>
              <a:t>° Paso: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# Leyendo el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excel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con rangos definidos y otro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sheet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o hoja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excelALF2007a2016Tabla1 &lt;-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read_excel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("Accidentes-laborales-fatales-2007-2016.xlsx",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range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= "Tabla 1!A7:BJ25")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excelALF2007a2016Tabla6 &lt;-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read_excel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("Accidentes-laborales-fatales-2007-2016.xlsx",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range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 = "Tabla6!A7:BJ28")</a:t>
            </a:r>
          </a:p>
          <a:p>
            <a:pPr algn="just"/>
            <a:endParaRPr lang="es-CL" sz="36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4400" dirty="0">
                <a:solidFill>
                  <a:schemeClr val="tx1"/>
                </a:solidFill>
                <a:latin typeface="Agency FB" pitchFamily="34" charset="0"/>
              </a:rPr>
              <a:t>7° Paso: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# Convirtiendo a data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frame</a:t>
            </a:r>
            <a:endParaRPr lang="es-CL" sz="33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dfALF2007a2016Tabla1 &lt;-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as.data.frame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(excelALF2007a2016Tabla1)</a:t>
            </a:r>
          </a:p>
          <a:p>
            <a:pPr algn="just"/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dfALF2007a2016Tabla6 &lt;- </a:t>
            </a:r>
            <a:r>
              <a:rPr lang="es-CL" sz="3300" dirty="0" err="1">
                <a:solidFill>
                  <a:schemeClr val="tx1"/>
                </a:solidFill>
                <a:latin typeface="Agency FB" pitchFamily="34" charset="0"/>
              </a:rPr>
              <a:t>as.data.frame</a:t>
            </a:r>
            <a:r>
              <a:rPr lang="es-CL" sz="3300" dirty="0">
                <a:solidFill>
                  <a:schemeClr val="tx1"/>
                </a:solidFill>
                <a:latin typeface="Agency FB" pitchFamily="34" charset="0"/>
              </a:rPr>
              <a:t>(excelALF2007a2016Tabla6)</a:t>
            </a:r>
          </a:p>
          <a:p>
            <a:pPr algn="just"/>
            <a:endParaRPr lang="es-CL" sz="2000" dirty="0">
              <a:solidFill>
                <a:schemeClr val="tx1"/>
              </a:solidFill>
              <a:latin typeface="Agency FB" pitchFamily="34" charset="0"/>
            </a:endParaRPr>
          </a:p>
          <a:p>
            <a:pPr algn="just"/>
            <a:endParaRPr lang="es-CL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Agency FB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Agency FB" pitchFamily="34" charset="0"/>
              </a:rPr>
              <a:t>#</a:t>
            </a:r>
            <a:r>
              <a:rPr lang="en-US" sz="2000" b="1" dirty="0" err="1" smtClean="0">
                <a:solidFill>
                  <a:schemeClr val="tx1"/>
                </a:solidFill>
                <a:latin typeface="Agency FB" pitchFamily="34" charset="0"/>
              </a:rPr>
              <a:t>Grafico</a:t>
            </a:r>
            <a:r>
              <a:rPr lang="en-US" sz="2000" b="1" dirty="0" smtClean="0">
                <a:solidFill>
                  <a:schemeClr val="tx1"/>
                </a:solidFill>
                <a:latin typeface="Agency FB" pitchFamily="34" charset="0"/>
              </a:rPr>
              <a:t> tabla6</a:t>
            </a:r>
          </a:p>
          <a:p>
            <a:pPr algn="just"/>
            <a:endParaRPr lang="en-US" sz="2000" b="1" dirty="0">
              <a:latin typeface="Agency FB" pitchFamily="34" charset="0"/>
            </a:endParaRPr>
          </a:p>
          <a:p>
            <a:pPr algn="just"/>
            <a:r>
              <a:rPr lang="en-US" sz="2000" b="1" dirty="0" smtClean="0">
                <a:latin typeface="Agency FB" pitchFamily="34" charset="0"/>
                <a:hlinkClick r:id="rId4" action="ppaction://hlinksldjump"/>
              </a:rPr>
              <a:t>dfALF2007a2016Tabla6 </a:t>
            </a:r>
            <a:r>
              <a:rPr lang="en-US" sz="2000" b="1" dirty="0">
                <a:latin typeface="Agency FB" pitchFamily="34" charset="0"/>
                <a:hlinkClick r:id="rId4" action="ppaction://hlinksldjump"/>
              </a:rPr>
              <a:t>%&gt;%</a:t>
            </a:r>
          </a:p>
          <a:p>
            <a:pPr algn="just"/>
            <a:r>
              <a:rPr lang="en-US" sz="2000" b="1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b="1" dirty="0" err="1">
                <a:latin typeface="Agency FB" pitchFamily="34" charset="0"/>
                <a:hlinkClick r:id="rId4" action="ppaction://hlinksldjump"/>
              </a:rPr>
              <a:t>ggplot</a:t>
            </a:r>
            <a:r>
              <a:rPr lang="en-US" sz="2000" b="1" dirty="0">
                <a:latin typeface="Agency FB" pitchFamily="34" charset="0"/>
                <a:hlinkClick r:id="rId4" action="ppaction://hlinksldjump"/>
              </a:rPr>
              <a:t>() +</a:t>
            </a:r>
          </a:p>
          <a:p>
            <a:pPr algn="just"/>
            <a:r>
              <a:rPr lang="en-US" sz="2000" b="1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b="1" dirty="0" err="1">
                <a:latin typeface="Agency FB" pitchFamily="34" charset="0"/>
                <a:hlinkClick r:id="rId4" action="ppaction://hlinksldjump"/>
              </a:rPr>
              <a:t>aes</a:t>
            </a:r>
            <a:r>
              <a:rPr lang="en-US" sz="2000" b="1" dirty="0">
                <a:latin typeface="Agency FB" pitchFamily="34" charset="0"/>
                <a:hlinkClick r:id="rId4" action="ppaction://hlinksldjump"/>
              </a:rPr>
              <a:t>(x = X__1, y = 'X__2') +</a:t>
            </a:r>
          </a:p>
          <a:p>
            <a:pPr algn="just"/>
            <a:r>
              <a:rPr lang="en-US" sz="2000" b="1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b="1" dirty="0" err="1">
                <a:latin typeface="Agency FB" pitchFamily="34" charset="0"/>
                <a:hlinkClick r:id="rId4" action="ppaction://hlinksldjump"/>
              </a:rPr>
              <a:t>geom_bar</a:t>
            </a:r>
            <a:r>
              <a:rPr lang="en-US" sz="2000" b="1" dirty="0">
                <a:latin typeface="Agency FB" pitchFamily="34" charset="0"/>
                <a:hlinkClick r:id="rId4" action="ppaction://hlinksldjump"/>
              </a:rPr>
              <a:t>(stat="identity")</a:t>
            </a:r>
            <a:endParaRPr lang="en-US" sz="2000" b="1" dirty="0">
              <a:latin typeface="Agency FB" pitchFamily="34" charset="0"/>
            </a:endParaRPr>
          </a:p>
          <a:p>
            <a:pPr algn="just"/>
            <a:endParaRPr lang="es-CL" sz="2000" b="1" dirty="0">
              <a:latin typeface="Agency FB" pitchFamily="34" charset="0"/>
            </a:endParaRPr>
          </a:p>
          <a:p>
            <a:pPr algn="just"/>
            <a:endParaRPr lang="es-CL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874751" cy="588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820891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431</Words>
  <Application>Microsoft Office PowerPoint</Application>
  <PresentationFormat>Presentación en pantalla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MINSAL (Ministerio de Salud)</dc:title>
  <dc:creator>Usuario</dc:creator>
  <cp:lastModifiedBy>Usuario</cp:lastModifiedBy>
  <cp:revision>29</cp:revision>
  <dcterms:created xsi:type="dcterms:W3CDTF">2018-10-23T01:03:13Z</dcterms:created>
  <dcterms:modified xsi:type="dcterms:W3CDTF">2019-01-26T11:51:51Z</dcterms:modified>
</cp:coreProperties>
</file>