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9" r:id="rId2"/>
    <p:sldId id="394" r:id="rId3"/>
    <p:sldId id="395" r:id="rId4"/>
    <p:sldId id="392" r:id="rId5"/>
    <p:sldId id="462" r:id="rId6"/>
    <p:sldId id="322" r:id="rId7"/>
    <p:sldId id="354" r:id="rId8"/>
    <p:sldId id="463" r:id="rId9"/>
    <p:sldId id="464" r:id="rId10"/>
    <p:sldId id="467" r:id="rId11"/>
    <p:sldId id="468" r:id="rId12"/>
    <p:sldId id="469" r:id="rId13"/>
    <p:sldId id="493" r:id="rId14"/>
    <p:sldId id="397" r:id="rId15"/>
    <p:sldId id="470" r:id="rId16"/>
    <p:sldId id="472" r:id="rId17"/>
    <p:sldId id="408" r:id="rId18"/>
    <p:sldId id="473" r:id="rId19"/>
    <p:sldId id="474" r:id="rId20"/>
    <p:sldId id="475" r:id="rId21"/>
    <p:sldId id="476" r:id="rId22"/>
    <p:sldId id="477" r:id="rId23"/>
    <p:sldId id="478" r:id="rId24"/>
    <p:sldId id="479" r:id="rId25"/>
    <p:sldId id="480" r:id="rId26"/>
    <p:sldId id="481" r:id="rId27"/>
    <p:sldId id="482" r:id="rId28"/>
    <p:sldId id="483" r:id="rId29"/>
    <p:sldId id="484" r:id="rId30"/>
    <p:sldId id="485" r:id="rId31"/>
    <p:sldId id="486" r:id="rId32"/>
    <p:sldId id="487" r:id="rId33"/>
    <p:sldId id="489" r:id="rId34"/>
    <p:sldId id="490" r:id="rId35"/>
    <p:sldId id="491" r:id="rId36"/>
    <p:sldId id="4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11"/>
    <a:srgbClr val="FFFF66"/>
    <a:srgbClr val="FFFF00"/>
    <a:srgbClr val="F0EEB9"/>
    <a:srgbClr val="CDC2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90"/>
    <p:restoredTop sz="94694"/>
  </p:normalViewPr>
  <p:slideViewPr>
    <p:cSldViewPr snapToGrid="0" snapToObjects="1">
      <p:cViewPr varScale="1">
        <p:scale>
          <a:sx n="105" d="100"/>
          <a:sy n="105" d="100"/>
        </p:scale>
        <p:origin x="126" y="282"/>
      </p:cViewPr>
      <p:guideLst>
        <p:guide orient="horz" pos="2160"/>
        <p:guide pos="3862"/>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0430E-6CEC-4BD5-9E11-64A67757C063}" type="datetimeFigureOut">
              <a:rPr lang="en-US" smtClean="0"/>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6AC26-BDAB-4012-93CE-C096DBDF26AF}" type="slidenum">
              <a:rPr lang="en-US" smtClean="0"/>
              <a:t>‹#›</a:t>
            </a:fld>
            <a:endParaRPr lang="en-US"/>
          </a:p>
        </p:txBody>
      </p:sp>
    </p:spTree>
    <p:extLst>
      <p:ext uri="{BB962C8B-B14F-4D97-AF65-F5344CB8AC3E}">
        <p14:creationId xmlns:p14="http://schemas.microsoft.com/office/powerpoint/2010/main" val="2395272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16AC26-BDAB-4012-93CE-C096DBDF26AF}" type="slidenum">
              <a:rPr lang="en-US" smtClean="0"/>
              <a:t>26</a:t>
            </a:fld>
            <a:endParaRPr lang="en-US"/>
          </a:p>
        </p:txBody>
      </p:sp>
    </p:spTree>
    <p:extLst>
      <p:ext uri="{BB962C8B-B14F-4D97-AF65-F5344CB8AC3E}">
        <p14:creationId xmlns:p14="http://schemas.microsoft.com/office/powerpoint/2010/main" val="3689171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7B43-29BF-8048-9049-B5019A2264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D633C2-8CE0-E640-8163-EE8816A28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12C0F5-75FD-EB48-858F-D2A2D964FCDF}"/>
              </a:ext>
            </a:extLst>
          </p:cNvPr>
          <p:cNvSpPr>
            <a:spLocks noGrp="1"/>
          </p:cNvSpPr>
          <p:nvPr>
            <p:ph type="dt" sz="half" idx="10"/>
          </p:nvPr>
        </p:nvSpPr>
        <p:spPr/>
        <p:txBody>
          <a:bodyPr/>
          <a:lstStyle/>
          <a:p>
            <a:fld id="{76EF4E14-D9FB-1749-8201-C5B6E93ACBC0}" type="datetimeFigureOut">
              <a:rPr lang="en-US" smtClean="0"/>
              <a:t>1/14/2021</a:t>
            </a:fld>
            <a:endParaRPr lang="en-US"/>
          </a:p>
        </p:txBody>
      </p:sp>
      <p:sp>
        <p:nvSpPr>
          <p:cNvPr id="5" name="Footer Placeholder 4">
            <a:extLst>
              <a:ext uri="{FF2B5EF4-FFF2-40B4-BE49-F238E27FC236}">
                <a16:creationId xmlns:a16="http://schemas.microsoft.com/office/drawing/2014/main" id="{A15A0807-0D25-8840-A850-D92B8ADDB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80AC1-298D-6E4F-B5C8-4F59D906B8B6}"/>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2347859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D9F9-CAAE-9F4C-A92B-BBC8391629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47161E-0595-FF40-A4A1-2191710174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C1061F-8A5F-3D4C-AF5B-8BBC62E37847}"/>
              </a:ext>
            </a:extLst>
          </p:cNvPr>
          <p:cNvSpPr>
            <a:spLocks noGrp="1"/>
          </p:cNvSpPr>
          <p:nvPr>
            <p:ph type="dt" sz="half" idx="10"/>
          </p:nvPr>
        </p:nvSpPr>
        <p:spPr/>
        <p:txBody>
          <a:bodyPr/>
          <a:lstStyle/>
          <a:p>
            <a:fld id="{76EF4E14-D9FB-1749-8201-C5B6E93ACBC0}" type="datetimeFigureOut">
              <a:rPr lang="en-US" smtClean="0"/>
              <a:t>1/14/2021</a:t>
            </a:fld>
            <a:endParaRPr lang="en-US"/>
          </a:p>
        </p:txBody>
      </p:sp>
      <p:sp>
        <p:nvSpPr>
          <p:cNvPr id="5" name="Footer Placeholder 4">
            <a:extLst>
              <a:ext uri="{FF2B5EF4-FFF2-40B4-BE49-F238E27FC236}">
                <a16:creationId xmlns:a16="http://schemas.microsoft.com/office/drawing/2014/main" id="{C476539C-2366-BC4A-87AE-347D4BAF2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22FDA-16A6-EA46-BEB2-C088DCDBB1AF}"/>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2862829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429BFC-E5FF-FD49-B182-9F86AD124F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1C0443-EF0C-CF43-819F-A93918FA1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A85C76-2A7E-2F46-AC7D-4271A0B12897}"/>
              </a:ext>
            </a:extLst>
          </p:cNvPr>
          <p:cNvSpPr>
            <a:spLocks noGrp="1"/>
          </p:cNvSpPr>
          <p:nvPr>
            <p:ph type="dt" sz="half" idx="10"/>
          </p:nvPr>
        </p:nvSpPr>
        <p:spPr/>
        <p:txBody>
          <a:bodyPr/>
          <a:lstStyle/>
          <a:p>
            <a:fld id="{76EF4E14-D9FB-1749-8201-C5B6E93ACBC0}" type="datetimeFigureOut">
              <a:rPr lang="en-US" smtClean="0"/>
              <a:t>1/14/2021</a:t>
            </a:fld>
            <a:endParaRPr lang="en-US"/>
          </a:p>
        </p:txBody>
      </p:sp>
      <p:sp>
        <p:nvSpPr>
          <p:cNvPr id="5" name="Footer Placeholder 4">
            <a:extLst>
              <a:ext uri="{FF2B5EF4-FFF2-40B4-BE49-F238E27FC236}">
                <a16:creationId xmlns:a16="http://schemas.microsoft.com/office/drawing/2014/main" id="{E4779366-9F18-7D40-91A6-CBBE08B71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DC81F-7FCB-A546-9A82-17DC89A21E67}"/>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278453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A3B4-9F09-B249-A485-1439CE86D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E37105-FA3A-4746-99C3-F93E68F854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64D72E-85CD-014C-8934-89DDBF29A4EE}"/>
              </a:ext>
            </a:extLst>
          </p:cNvPr>
          <p:cNvSpPr>
            <a:spLocks noGrp="1"/>
          </p:cNvSpPr>
          <p:nvPr>
            <p:ph type="dt" sz="half" idx="10"/>
          </p:nvPr>
        </p:nvSpPr>
        <p:spPr/>
        <p:txBody>
          <a:bodyPr/>
          <a:lstStyle/>
          <a:p>
            <a:fld id="{76EF4E14-D9FB-1749-8201-C5B6E93ACBC0}" type="datetimeFigureOut">
              <a:rPr lang="en-US" smtClean="0"/>
              <a:t>1/14/2021</a:t>
            </a:fld>
            <a:endParaRPr lang="en-US"/>
          </a:p>
        </p:txBody>
      </p:sp>
      <p:sp>
        <p:nvSpPr>
          <p:cNvPr id="5" name="Footer Placeholder 4">
            <a:extLst>
              <a:ext uri="{FF2B5EF4-FFF2-40B4-BE49-F238E27FC236}">
                <a16:creationId xmlns:a16="http://schemas.microsoft.com/office/drawing/2014/main" id="{3DF43788-B5AF-7C45-96DD-7E96A8D8D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EC45F-41F3-6543-8A7A-42B126616E4C}"/>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1588843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564D-DCA7-DA41-872A-0A87A8FFFF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658539-3ADD-4449-BE92-E68B997834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1D6551-E8DE-C445-A991-9310DB9EB214}"/>
              </a:ext>
            </a:extLst>
          </p:cNvPr>
          <p:cNvSpPr>
            <a:spLocks noGrp="1"/>
          </p:cNvSpPr>
          <p:nvPr>
            <p:ph type="dt" sz="half" idx="10"/>
          </p:nvPr>
        </p:nvSpPr>
        <p:spPr/>
        <p:txBody>
          <a:bodyPr/>
          <a:lstStyle/>
          <a:p>
            <a:fld id="{76EF4E14-D9FB-1749-8201-C5B6E93ACBC0}" type="datetimeFigureOut">
              <a:rPr lang="en-US" smtClean="0"/>
              <a:t>1/14/2021</a:t>
            </a:fld>
            <a:endParaRPr lang="en-US"/>
          </a:p>
        </p:txBody>
      </p:sp>
      <p:sp>
        <p:nvSpPr>
          <p:cNvPr id="5" name="Footer Placeholder 4">
            <a:extLst>
              <a:ext uri="{FF2B5EF4-FFF2-40B4-BE49-F238E27FC236}">
                <a16:creationId xmlns:a16="http://schemas.microsoft.com/office/drawing/2014/main" id="{9D61B8F2-54A9-EB40-A0A8-465485295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2070C-AE6E-5A4A-8989-60BC0AB59A48}"/>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828511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6E91-51D7-5C40-8EA4-65C7E08FE6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D92FE2-CB77-4843-A89A-6ED732BF25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B7051E-A17E-124A-BA48-5BE86AADF2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191F81-53E4-4247-8EA9-DFC5E15D3C5A}"/>
              </a:ext>
            </a:extLst>
          </p:cNvPr>
          <p:cNvSpPr>
            <a:spLocks noGrp="1"/>
          </p:cNvSpPr>
          <p:nvPr>
            <p:ph type="dt" sz="half" idx="10"/>
          </p:nvPr>
        </p:nvSpPr>
        <p:spPr/>
        <p:txBody>
          <a:bodyPr/>
          <a:lstStyle/>
          <a:p>
            <a:fld id="{76EF4E14-D9FB-1749-8201-C5B6E93ACBC0}" type="datetimeFigureOut">
              <a:rPr lang="en-US" smtClean="0"/>
              <a:t>1/14/2021</a:t>
            </a:fld>
            <a:endParaRPr lang="en-US"/>
          </a:p>
        </p:txBody>
      </p:sp>
      <p:sp>
        <p:nvSpPr>
          <p:cNvPr id="6" name="Footer Placeholder 5">
            <a:extLst>
              <a:ext uri="{FF2B5EF4-FFF2-40B4-BE49-F238E27FC236}">
                <a16:creationId xmlns:a16="http://schemas.microsoft.com/office/drawing/2014/main" id="{2B651B88-7833-A84F-BE66-153ADAD35F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4FA801-1E1C-FA4D-9BC2-BFCD52166899}"/>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553782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F11C-F907-7048-AD1B-017C672A82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1402D5-4BE6-A047-80FA-EC4A48D18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DC5FD-3895-E047-BF76-471226B523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7F0C3F-D544-EA46-A08A-6B5378016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7F1660-C06B-E94E-99A5-C80CF1A324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F2913F-7547-AE4F-B71A-8EB292764106}"/>
              </a:ext>
            </a:extLst>
          </p:cNvPr>
          <p:cNvSpPr>
            <a:spLocks noGrp="1"/>
          </p:cNvSpPr>
          <p:nvPr>
            <p:ph type="dt" sz="half" idx="10"/>
          </p:nvPr>
        </p:nvSpPr>
        <p:spPr/>
        <p:txBody>
          <a:bodyPr/>
          <a:lstStyle/>
          <a:p>
            <a:fld id="{76EF4E14-D9FB-1749-8201-C5B6E93ACBC0}" type="datetimeFigureOut">
              <a:rPr lang="en-US" smtClean="0"/>
              <a:t>1/14/2021</a:t>
            </a:fld>
            <a:endParaRPr lang="en-US"/>
          </a:p>
        </p:txBody>
      </p:sp>
      <p:sp>
        <p:nvSpPr>
          <p:cNvPr id="8" name="Footer Placeholder 7">
            <a:extLst>
              <a:ext uri="{FF2B5EF4-FFF2-40B4-BE49-F238E27FC236}">
                <a16:creationId xmlns:a16="http://schemas.microsoft.com/office/drawing/2014/main" id="{F3544D8E-4BE1-974C-B936-513FD739A5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F56FAC-F11A-A244-B549-DEA7C39A0660}"/>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390088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C3C95-13A1-E442-8F13-929C086BEB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FE8931-C625-5B42-8B9E-07E4F5551E76}"/>
              </a:ext>
            </a:extLst>
          </p:cNvPr>
          <p:cNvSpPr>
            <a:spLocks noGrp="1"/>
          </p:cNvSpPr>
          <p:nvPr>
            <p:ph type="dt" sz="half" idx="10"/>
          </p:nvPr>
        </p:nvSpPr>
        <p:spPr/>
        <p:txBody>
          <a:bodyPr/>
          <a:lstStyle/>
          <a:p>
            <a:fld id="{76EF4E14-D9FB-1749-8201-C5B6E93ACBC0}" type="datetimeFigureOut">
              <a:rPr lang="en-US" smtClean="0"/>
              <a:t>1/14/2021</a:t>
            </a:fld>
            <a:endParaRPr lang="en-US"/>
          </a:p>
        </p:txBody>
      </p:sp>
      <p:sp>
        <p:nvSpPr>
          <p:cNvPr id="4" name="Footer Placeholder 3">
            <a:extLst>
              <a:ext uri="{FF2B5EF4-FFF2-40B4-BE49-F238E27FC236}">
                <a16:creationId xmlns:a16="http://schemas.microsoft.com/office/drawing/2014/main" id="{0BD5CAD9-F2D2-D341-A20D-6806B5F64C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57474E-657E-9D4A-A8A9-D0F0ED826577}"/>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283179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1E26F-0365-0743-A3C3-3CF4B85796FE}"/>
              </a:ext>
            </a:extLst>
          </p:cNvPr>
          <p:cNvSpPr>
            <a:spLocks noGrp="1"/>
          </p:cNvSpPr>
          <p:nvPr>
            <p:ph type="dt" sz="half" idx="10"/>
          </p:nvPr>
        </p:nvSpPr>
        <p:spPr/>
        <p:txBody>
          <a:bodyPr/>
          <a:lstStyle/>
          <a:p>
            <a:fld id="{76EF4E14-D9FB-1749-8201-C5B6E93ACBC0}" type="datetimeFigureOut">
              <a:rPr lang="en-US" smtClean="0"/>
              <a:t>1/14/2021</a:t>
            </a:fld>
            <a:endParaRPr lang="en-US"/>
          </a:p>
        </p:txBody>
      </p:sp>
      <p:sp>
        <p:nvSpPr>
          <p:cNvPr id="3" name="Footer Placeholder 2">
            <a:extLst>
              <a:ext uri="{FF2B5EF4-FFF2-40B4-BE49-F238E27FC236}">
                <a16:creationId xmlns:a16="http://schemas.microsoft.com/office/drawing/2014/main" id="{85124ADF-A88A-9146-953A-F396A2A248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C6A796-EF4A-C34D-84DA-F1EC1EA3ACE0}"/>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151624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3896-3465-194F-A911-438ECDDD29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457082-A86D-F845-8539-404446DCAD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E8DF39-F998-9148-82A0-5AA278EEC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62B496-A8D4-5D4B-9AB1-A7577A6A4FB5}"/>
              </a:ext>
            </a:extLst>
          </p:cNvPr>
          <p:cNvSpPr>
            <a:spLocks noGrp="1"/>
          </p:cNvSpPr>
          <p:nvPr>
            <p:ph type="dt" sz="half" idx="10"/>
          </p:nvPr>
        </p:nvSpPr>
        <p:spPr/>
        <p:txBody>
          <a:bodyPr/>
          <a:lstStyle/>
          <a:p>
            <a:fld id="{76EF4E14-D9FB-1749-8201-C5B6E93ACBC0}" type="datetimeFigureOut">
              <a:rPr lang="en-US" smtClean="0"/>
              <a:t>1/14/2021</a:t>
            </a:fld>
            <a:endParaRPr lang="en-US"/>
          </a:p>
        </p:txBody>
      </p:sp>
      <p:sp>
        <p:nvSpPr>
          <p:cNvPr id="6" name="Footer Placeholder 5">
            <a:extLst>
              <a:ext uri="{FF2B5EF4-FFF2-40B4-BE49-F238E27FC236}">
                <a16:creationId xmlns:a16="http://schemas.microsoft.com/office/drawing/2014/main" id="{F188D008-05B2-F945-9F70-BD05DEC775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699E5-76FC-0144-861D-51D5734AA612}"/>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54501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B3ECF-3825-C442-8EAB-207CBE6CEB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2E2C35-F856-C548-B357-5F5881377E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FB425A-A99E-EA42-9205-DF97CECAA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9419D-DF53-5548-8EFD-19A106A9AB2E}"/>
              </a:ext>
            </a:extLst>
          </p:cNvPr>
          <p:cNvSpPr>
            <a:spLocks noGrp="1"/>
          </p:cNvSpPr>
          <p:nvPr>
            <p:ph type="dt" sz="half" idx="10"/>
          </p:nvPr>
        </p:nvSpPr>
        <p:spPr/>
        <p:txBody>
          <a:bodyPr/>
          <a:lstStyle/>
          <a:p>
            <a:fld id="{76EF4E14-D9FB-1749-8201-C5B6E93ACBC0}" type="datetimeFigureOut">
              <a:rPr lang="en-US" smtClean="0"/>
              <a:t>1/14/2021</a:t>
            </a:fld>
            <a:endParaRPr lang="en-US"/>
          </a:p>
        </p:txBody>
      </p:sp>
      <p:sp>
        <p:nvSpPr>
          <p:cNvPr id="6" name="Footer Placeholder 5">
            <a:extLst>
              <a:ext uri="{FF2B5EF4-FFF2-40B4-BE49-F238E27FC236}">
                <a16:creationId xmlns:a16="http://schemas.microsoft.com/office/drawing/2014/main" id="{CBF9113B-EBC6-3944-9BDF-54AC924130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725D86-F153-244A-A125-0E776CBE2ACD}"/>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137088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CCFEB4-343D-C34A-9FEF-2148C9612D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7653F2-6895-2F40-A23B-12D131265F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BE03F-566E-9648-B154-B8C117E25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4E14-D9FB-1749-8201-C5B6E93ACBC0}" type="datetimeFigureOut">
              <a:rPr lang="en-US" smtClean="0"/>
              <a:t>1/14/2021</a:t>
            </a:fld>
            <a:endParaRPr lang="en-US"/>
          </a:p>
        </p:txBody>
      </p:sp>
      <p:sp>
        <p:nvSpPr>
          <p:cNvPr id="5" name="Footer Placeholder 4">
            <a:extLst>
              <a:ext uri="{FF2B5EF4-FFF2-40B4-BE49-F238E27FC236}">
                <a16:creationId xmlns:a16="http://schemas.microsoft.com/office/drawing/2014/main" id="{C47097E1-C316-7D48-9CA4-B1F01B19F1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CEFA36-20E9-3B4A-BBF5-CFD356D861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F24BC-8041-EE47-B4D3-F3E5D0DC20D2}" type="slidenum">
              <a:rPr lang="en-US" smtClean="0"/>
              <a:t>‹#›</a:t>
            </a:fld>
            <a:endParaRPr lang="en-US"/>
          </a:p>
        </p:txBody>
      </p:sp>
    </p:spTree>
    <p:extLst>
      <p:ext uri="{BB962C8B-B14F-4D97-AF65-F5344CB8AC3E}">
        <p14:creationId xmlns:p14="http://schemas.microsoft.com/office/powerpoint/2010/main" val="1860916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F775D7-0477-4E4F-B17B-60F526F3D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3E21D6B-9790-8B4E-8407-7C7323F622D8}"/>
              </a:ext>
            </a:extLst>
          </p:cNvPr>
          <p:cNvSpPr txBox="1"/>
          <p:nvPr/>
        </p:nvSpPr>
        <p:spPr>
          <a:xfrm>
            <a:off x="1011327" y="982176"/>
            <a:ext cx="10169346" cy="5262979"/>
          </a:xfrm>
          <a:prstGeom prst="rect">
            <a:avLst/>
          </a:prstGeom>
          <a:noFill/>
          <a:effectLst>
            <a:outerShdw blurRad="50800" dist="38100" dir="2700000" algn="tl" rotWithShape="0">
              <a:prstClr val="black">
                <a:alpha val="92000"/>
              </a:prstClr>
            </a:outerShdw>
          </a:effectLst>
        </p:spPr>
        <p:txBody>
          <a:bodyPr wrap="square" rtlCol="0">
            <a:spAutoFit/>
          </a:bodyPr>
          <a:lstStyle/>
          <a:p>
            <a:pPr algn="ctr"/>
            <a:r>
              <a:rPr lang="en-US" sz="6600" dirty="0">
                <a:solidFill>
                  <a:schemeClr val="bg1"/>
                </a:solidFill>
                <a:latin typeface="Times New Roman" panose="02020603050405020304" pitchFamily="18" charset="0"/>
                <a:cs typeface="Times New Roman" panose="02020603050405020304" pitchFamily="18" charset="0"/>
              </a:rPr>
              <a:t>Welcome to Bible Class</a:t>
            </a:r>
          </a:p>
          <a:p>
            <a:pPr algn="ctr"/>
            <a:r>
              <a:rPr lang="zh-CN" altLang="en-US" sz="6600" dirty="0">
                <a:solidFill>
                  <a:schemeClr val="bg1"/>
                </a:solidFill>
                <a:latin typeface="Times New Roman" panose="02020603050405020304" pitchFamily="18" charset="0"/>
                <a:cs typeface="Times New Roman" panose="02020603050405020304" pitchFamily="18" charset="0"/>
              </a:rPr>
              <a:t>欢迎您参加圣经课程</a:t>
            </a:r>
            <a:endParaRPr lang="en-US" sz="6600" dirty="0">
              <a:solidFill>
                <a:schemeClr val="bg1"/>
              </a:solidFill>
              <a:latin typeface="Times New Roman" panose="02020603050405020304" pitchFamily="18" charset="0"/>
              <a:cs typeface="Times New Roman" panose="02020603050405020304" pitchFamily="18" charset="0"/>
            </a:endParaRPr>
          </a:p>
          <a:p>
            <a:pPr algn="ctr"/>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r>
              <a:rPr lang="en-US" sz="4800" dirty="0">
                <a:solidFill>
                  <a:schemeClr val="accent4">
                    <a:lumMod val="40000"/>
                    <a:lumOff val="60000"/>
                  </a:schemeClr>
                </a:solidFill>
                <a:latin typeface="Times New Roman" panose="02020603050405020304" pitchFamily="18" charset="0"/>
                <a:cs typeface="Times New Roman" panose="02020603050405020304" pitchFamily="18" charset="0"/>
              </a:rPr>
              <a:t>The Messiah in the Old Testament</a:t>
            </a:r>
          </a:p>
          <a:p>
            <a:pPr algn="ctr"/>
            <a:r>
              <a:rPr lang="zh-CN" altLang="en-US" sz="4800" dirty="0">
                <a:solidFill>
                  <a:schemeClr val="accent4">
                    <a:lumMod val="40000"/>
                    <a:lumOff val="60000"/>
                  </a:schemeClr>
                </a:solidFill>
                <a:latin typeface="Times New Roman" panose="02020603050405020304" pitchFamily="18" charset="0"/>
                <a:cs typeface="Times New Roman" panose="02020603050405020304" pitchFamily="18" charset="0"/>
              </a:rPr>
              <a:t>旧约中的弥赛亚</a:t>
            </a:r>
            <a:endParaRPr lang="en-US" sz="4800"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474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B78367-BEB7-C346-AC2F-51841FA22B53}"/>
              </a:ext>
            </a:extLst>
          </p:cNvPr>
          <p:cNvSpPr txBox="1"/>
          <p:nvPr/>
        </p:nvSpPr>
        <p:spPr>
          <a:xfrm>
            <a:off x="1040735" y="1259175"/>
            <a:ext cx="10133108" cy="4281493"/>
          </a:xfrm>
          <a:prstGeom prst="rect">
            <a:avLst/>
          </a:prstGeom>
          <a:noFill/>
        </p:spPr>
        <p:txBody>
          <a:bodyPr wrap="square" rtlCol="0">
            <a:spAutoFit/>
          </a:bodyPr>
          <a:lstStyle/>
          <a:p>
            <a:r>
              <a:rPr lang="en-US" sz="4400" b="1" dirty="0">
                <a:solidFill>
                  <a:srgbClr val="C00000"/>
                </a:solidFill>
                <a:latin typeface="Times New Roman" panose="02020603050405020304" pitchFamily="18" charset="0"/>
                <a:cs typeface="Times New Roman" panose="02020603050405020304" pitchFamily="18" charset="0"/>
              </a:rPr>
              <a:t>VERSE 14</a:t>
            </a:r>
          </a:p>
          <a:p>
            <a:r>
              <a:rPr lang="zh-CN" altLang="en-US" sz="4400" b="1" dirty="0">
                <a:solidFill>
                  <a:srgbClr val="C00000"/>
                </a:solidFill>
                <a:latin typeface="Times New Roman" panose="02020603050405020304" pitchFamily="18" charset="0"/>
                <a:cs typeface="Times New Roman" panose="02020603050405020304" pitchFamily="18" charset="0"/>
              </a:rPr>
              <a:t>第</a:t>
            </a:r>
            <a:r>
              <a:rPr lang="en-US" altLang="zh-CN" sz="4400" b="1" dirty="0">
                <a:solidFill>
                  <a:srgbClr val="C00000"/>
                </a:solidFill>
                <a:latin typeface="Times New Roman" panose="02020603050405020304" pitchFamily="18" charset="0"/>
                <a:cs typeface="Times New Roman" panose="02020603050405020304" pitchFamily="18" charset="0"/>
              </a:rPr>
              <a:t>14</a:t>
            </a:r>
            <a:r>
              <a:rPr lang="zh-CN" altLang="en-US" sz="4400" b="1" dirty="0">
                <a:solidFill>
                  <a:srgbClr val="C00000"/>
                </a:solidFill>
                <a:latin typeface="Times New Roman" panose="02020603050405020304" pitchFamily="18" charset="0"/>
                <a:cs typeface="Times New Roman" panose="02020603050405020304" pitchFamily="18" charset="0"/>
              </a:rPr>
              <a:t>节</a:t>
            </a:r>
            <a:endParaRPr lang="en-US" sz="4400" b="1" dirty="0">
              <a:solidFill>
                <a:srgbClr val="C00000"/>
              </a:solidFill>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“Because you have done this, </a:t>
            </a:r>
            <a:r>
              <a:rPr lang="en-US" sz="3600" dirty="0">
                <a:highlight>
                  <a:srgbClr val="FFFF00"/>
                </a:highlight>
                <a:latin typeface="Times New Roman" panose="02020603050405020304" pitchFamily="18" charset="0"/>
                <a:cs typeface="Times New Roman" panose="02020603050405020304" pitchFamily="18" charset="0"/>
              </a:rPr>
              <a:t>“Cursed are you above all the livestock and all the wild animals! </a:t>
            </a:r>
            <a:r>
              <a:rPr lang="en-US" sz="3600" dirty="0">
                <a:latin typeface="Times New Roman" panose="02020603050405020304" pitchFamily="18" charset="0"/>
                <a:cs typeface="Times New Roman" panose="02020603050405020304" pitchFamily="18" charset="0"/>
              </a:rPr>
              <a:t>You will crawl on your belly and you will eat dust all the days of your life.”</a:t>
            </a:r>
          </a:p>
          <a:p>
            <a:pPr marL="0" marR="0">
              <a:lnSpc>
                <a:spcPct val="115000"/>
              </a:lnSpc>
              <a:spcBef>
                <a:spcPts val="0"/>
              </a:spcBef>
              <a:spcAft>
                <a:spcPts val="1000"/>
              </a:spcAft>
            </a:pPr>
            <a:r>
              <a:rPr lang="zh-CN" altLang="en-US" sz="1800" dirty="0">
                <a:effectLst/>
                <a:latin typeface="Default Chinese Simplified"/>
              </a:rPr>
              <a:t>“耶和华　神对蛇说：</a:t>
            </a:r>
            <a:r>
              <a:rPr lang="zh-CN" altLang="en-US" sz="1800" dirty="0">
                <a:effectLst/>
                <a:latin typeface="Calibri" panose="020F0502020204030204" pitchFamily="34" charset="0"/>
              </a:rPr>
              <a:t> </a:t>
            </a:r>
            <a:r>
              <a:rPr lang="zh-CN" altLang="en-US" sz="1800" dirty="0">
                <a:effectLst/>
                <a:latin typeface="Default Chinese Simplified"/>
              </a:rPr>
              <a:t>你既做了这事，</a:t>
            </a:r>
            <a:r>
              <a:rPr lang="zh-CN" altLang="en-US" sz="1800" dirty="0">
                <a:effectLst/>
                <a:highlight>
                  <a:srgbClr val="FFFF00"/>
                </a:highlight>
                <a:latin typeface="Default Chinese Simplified"/>
              </a:rPr>
              <a:t>就必受咒诅，</a:t>
            </a:r>
            <a:r>
              <a:rPr lang="zh-CN" altLang="en-US" sz="1800" dirty="0">
                <a:effectLst/>
                <a:highlight>
                  <a:srgbClr val="FFFF00"/>
                </a:highlight>
                <a:latin typeface="Calibri" panose="020F0502020204030204" pitchFamily="34" charset="0"/>
              </a:rPr>
              <a:t> </a:t>
            </a:r>
            <a:r>
              <a:rPr lang="zh-CN" altLang="en-US" sz="1800" dirty="0">
                <a:effectLst/>
                <a:highlight>
                  <a:srgbClr val="FFFF00"/>
                </a:highlight>
                <a:latin typeface="Default Chinese Simplified"/>
              </a:rPr>
              <a:t>比一切的牲畜野兽更甚</a:t>
            </a:r>
            <a:r>
              <a:rPr lang="zh-CN" altLang="en-US" sz="1800" dirty="0">
                <a:effectLst/>
                <a:latin typeface="Default Chinese Simplified"/>
              </a:rPr>
              <a:t>；</a:t>
            </a:r>
            <a:r>
              <a:rPr lang="zh-CN" altLang="en-US" sz="1800" dirty="0">
                <a:effectLst/>
                <a:latin typeface="Calibri" panose="020F0502020204030204" pitchFamily="34" charset="0"/>
              </a:rPr>
              <a:t> </a:t>
            </a:r>
            <a:r>
              <a:rPr lang="zh-CN" altLang="en-US" sz="1800" dirty="0">
                <a:effectLst/>
                <a:latin typeface="Default Chinese Simplified"/>
              </a:rPr>
              <a:t>你必用肚子行走，</a:t>
            </a:r>
            <a:r>
              <a:rPr lang="zh-CN" altLang="en-US" sz="1800" dirty="0">
                <a:effectLst/>
                <a:latin typeface="Calibri" panose="020F0502020204030204" pitchFamily="34" charset="0"/>
              </a:rPr>
              <a:t> </a:t>
            </a:r>
            <a:r>
              <a:rPr lang="zh-CN" altLang="en-US" sz="1800" dirty="0">
                <a:effectLst/>
                <a:latin typeface="Default Chinese Simplified"/>
              </a:rPr>
              <a:t>终身吃土。</a:t>
            </a:r>
            <a:r>
              <a:rPr lang="zh-CN" altLang="en-US" sz="1800" dirty="0">
                <a:effectLst/>
                <a:latin typeface="Calibri" panose="020F0502020204030204" pitchFamily="34" charset="0"/>
              </a:rPr>
              <a:t> ”</a:t>
            </a:r>
          </a:p>
        </p:txBody>
      </p:sp>
    </p:spTree>
    <p:extLst>
      <p:ext uri="{BB962C8B-B14F-4D97-AF65-F5344CB8AC3E}">
        <p14:creationId xmlns:p14="http://schemas.microsoft.com/office/powerpoint/2010/main" val="3826577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864531" y="4711469"/>
            <a:ext cx="10462937" cy="1433982"/>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Leviticus 11:42 – </a:t>
            </a:r>
            <a:r>
              <a:rPr lang="en-US" sz="2400" i="1" dirty="0">
                <a:latin typeface="Arial" panose="020B0604020202020204" pitchFamily="34" charset="0"/>
                <a:cs typeface="Arial" panose="020B0604020202020204" pitchFamily="34" charset="0"/>
              </a:rPr>
              <a:t>“You are not to eat any creature that moves about on the ground, whether it moves on its belly or walks on all fours or on many feet; </a:t>
            </a:r>
            <a:r>
              <a:rPr lang="en-US" sz="2400" i="1" dirty="0">
                <a:highlight>
                  <a:srgbClr val="FFFF00"/>
                </a:highlight>
                <a:latin typeface="Arial" panose="020B0604020202020204" pitchFamily="34" charset="0"/>
                <a:cs typeface="Arial" panose="020B0604020202020204" pitchFamily="34" charset="0"/>
              </a:rPr>
              <a:t>it is detestable</a:t>
            </a:r>
            <a:r>
              <a:rPr lang="en-US" sz="2400" i="1" dirty="0">
                <a:latin typeface="Arial" panose="020B0604020202020204" pitchFamily="34" charset="0"/>
                <a:cs typeface="Arial" panose="020B0604020202020204" pitchFamily="34" charset="0"/>
              </a:rPr>
              <a:t>.” </a:t>
            </a:r>
          </a:p>
          <a:p>
            <a:pPr marL="0" marR="0">
              <a:lnSpc>
                <a:spcPct val="115000"/>
              </a:lnSpc>
              <a:spcBef>
                <a:spcPts val="0"/>
              </a:spcBef>
              <a:spcAft>
                <a:spcPts val="1000"/>
              </a:spcAft>
            </a:pPr>
            <a:r>
              <a:rPr lang="zh-CN" altLang="en-US" sz="1400" dirty="0">
                <a:effectLst/>
                <a:latin typeface="Calibri" panose="020F0502020204030204" pitchFamily="34" charset="0"/>
              </a:rPr>
              <a:t>利未记 </a:t>
            </a:r>
            <a:r>
              <a:rPr lang="en-US" altLang="zh-CN" sz="1400" dirty="0">
                <a:effectLst/>
                <a:latin typeface="Calibri" panose="020F0502020204030204" pitchFamily="34" charset="0"/>
              </a:rPr>
              <a:t>11:42</a:t>
            </a:r>
            <a:r>
              <a:rPr lang="zh-CN" altLang="en-US" sz="1400" dirty="0">
                <a:effectLst/>
                <a:latin typeface="Calibri" panose="020F0502020204030204" pitchFamily="34" charset="0"/>
              </a:rPr>
              <a:t> </a:t>
            </a:r>
            <a:r>
              <a:rPr lang="zh-CN" altLang="en-US" sz="1400" dirty="0">
                <a:effectLst/>
                <a:latin typeface="Default Chinese Simplified"/>
              </a:rPr>
              <a:t>凡用肚子行走的和用四足行走的，或是有许多足的，就是一切爬在地上的，你们都不可吃，因为</a:t>
            </a:r>
            <a:r>
              <a:rPr lang="zh-CN" altLang="en-US" sz="1400" dirty="0">
                <a:effectLst/>
                <a:highlight>
                  <a:srgbClr val="FFFF00"/>
                </a:highlight>
                <a:latin typeface="Default Chinese Simplified"/>
              </a:rPr>
              <a:t>是可憎的</a:t>
            </a:r>
            <a:r>
              <a:rPr lang="zh-CN" altLang="en-US" sz="1400" dirty="0">
                <a:effectLst/>
                <a:latin typeface="Default Chinese Simplified"/>
              </a:rPr>
              <a:t>。</a:t>
            </a:r>
            <a:r>
              <a:rPr lang="zh-CN" altLang="en-US" sz="1400" dirty="0">
                <a:effectLst/>
                <a:latin typeface="Calibri" panose="020F0502020204030204" pitchFamily="34" charset="0"/>
              </a:rPr>
              <a:t> </a:t>
            </a:r>
          </a:p>
        </p:txBody>
      </p:sp>
      <p:sp>
        <p:nvSpPr>
          <p:cNvPr id="10" name="TextBox 9">
            <a:extLst>
              <a:ext uri="{FF2B5EF4-FFF2-40B4-BE49-F238E27FC236}">
                <a16:creationId xmlns:a16="http://schemas.microsoft.com/office/drawing/2014/main" id="{16B78367-BEB7-C346-AC2F-51841FA22B53}"/>
              </a:ext>
            </a:extLst>
          </p:cNvPr>
          <p:cNvSpPr txBox="1"/>
          <p:nvPr/>
        </p:nvSpPr>
        <p:spPr>
          <a:xfrm>
            <a:off x="1040735" y="867612"/>
            <a:ext cx="10133108" cy="3785652"/>
          </a:xfrm>
          <a:prstGeom prst="rect">
            <a:avLst/>
          </a:prstGeom>
          <a:noFill/>
        </p:spPr>
        <p:txBody>
          <a:bodyPr wrap="square" rtlCol="0">
            <a:spAutoFit/>
          </a:bodyPr>
          <a:lstStyle/>
          <a:p>
            <a:r>
              <a:rPr lang="en-US" sz="4000" b="1" dirty="0">
                <a:solidFill>
                  <a:srgbClr val="C00000"/>
                </a:solidFill>
                <a:latin typeface="Times New Roman" panose="02020603050405020304" pitchFamily="18" charset="0"/>
                <a:cs typeface="Times New Roman" panose="02020603050405020304" pitchFamily="18" charset="0"/>
              </a:rPr>
              <a:t>VERSE 14</a:t>
            </a:r>
          </a:p>
          <a:p>
            <a:r>
              <a:rPr lang="zh-CN" altLang="en-US" sz="4000" b="1" dirty="0">
                <a:solidFill>
                  <a:srgbClr val="C00000"/>
                </a:solidFill>
                <a:latin typeface="Times New Roman" panose="02020603050405020304" pitchFamily="18" charset="0"/>
                <a:cs typeface="Times New Roman" panose="02020603050405020304" pitchFamily="18" charset="0"/>
              </a:rPr>
              <a:t>第</a:t>
            </a:r>
            <a:r>
              <a:rPr lang="en-US" altLang="zh-CN" sz="4000" b="1" dirty="0">
                <a:solidFill>
                  <a:srgbClr val="C00000"/>
                </a:solidFill>
                <a:latin typeface="Times New Roman" panose="02020603050405020304" pitchFamily="18" charset="0"/>
                <a:cs typeface="Times New Roman" panose="02020603050405020304" pitchFamily="18" charset="0"/>
              </a:rPr>
              <a:t>14</a:t>
            </a:r>
            <a:r>
              <a:rPr lang="zh-CN" altLang="en-US" sz="4000" b="1" dirty="0">
                <a:solidFill>
                  <a:srgbClr val="C00000"/>
                </a:solidFill>
                <a:latin typeface="Times New Roman" panose="02020603050405020304" pitchFamily="18" charset="0"/>
                <a:cs typeface="Times New Roman" panose="02020603050405020304" pitchFamily="18" charset="0"/>
              </a:rPr>
              <a:t>节</a:t>
            </a:r>
            <a:endParaRPr lang="en-US" sz="4000" b="1" dirty="0">
              <a:solidFill>
                <a:srgbClr val="C00000"/>
              </a:solidFill>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“Because you have done this, “Cursed are you above all the livestock and all the wild animals! </a:t>
            </a:r>
            <a:r>
              <a:rPr lang="en-US" sz="3200" dirty="0">
                <a:highlight>
                  <a:srgbClr val="FFFF00"/>
                </a:highlight>
                <a:latin typeface="Times New Roman" panose="02020603050405020304" pitchFamily="18" charset="0"/>
                <a:cs typeface="Times New Roman" panose="02020603050405020304" pitchFamily="18" charset="0"/>
              </a:rPr>
              <a:t>You will crawl on your belly</a:t>
            </a:r>
            <a:r>
              <a:rPr lang="en-US" sz="3200" dirty="0">
                <a:latin typeface="Times New Roman" panose="02020603050405020304" pitchFamily="18" charset="0"/>
                <a:cs typeface="Times New Roman" panose="02020603050405020304" pitchFamily="18" charset="0"/>
              </a:rPr>
              <a:t> and you will eat dust all the days of your life.”</a:t>
            </a:r>
          </a:p>
          <a:p>
            <a:r>
              <a:rPr lang="zh-CN" altLang="en-US" sz="3200" dirty="0">
                <a:effectLst/>
                <a:latin typeface="Default Chinese Simplified"/>
              </a:rPr>
              <a:t>“耶和华　神对蛇说：</a:t>
            </a:r>
            <a:r>
              <a:rPr lang="zh-CN" altLang="en-US" sz="3200" dirty="0">
                <a:effectLst/>
                <a:latin typeface="Calibri" panose="020F0502020204030204" pitchFamily="34" charset="0"/>
              </a:rPr>
              <a:t> </a:t>
            </a:r>
            <a:r>
              <a:rPr lang="zh-CN" altLang="en-US" sz="3200" dirty="0">
                <a:effectLst/>
                <a:latin typeface="Default Chinese Simplified"/>
              </a:rPr>
              <a:t>你既做了这事，就必受咒诅，</a:t>
            </a:r>
            <a:r>
              <a:rPr lang="zh-CN" altLang="en-US" sz="3200" dirty="0">
                <a:effectLst/>
                <a:latin typeface="Calibri" panose="020F0502020204030204" pitchFamily="34" charset="0"/>
              </a:rPr>
              <a:t> </a:t>
            </a:r>
            <a:r>
              <a:rPr lang="zh-CN" altLang="en-US" sz="3200" dirty="0">
                <a:effectLst/>
                <a:latin typeface="Default Chinese Simplified"/>
              </a:rPr>
              <a:t>比一切的牲畜野兽更甚；</a:t>
            </a:r>
            <a:r>
              <a:rPr lang="zh-CN" altLang="en-US" sz="3200" dirty="0">
                <a:effectLst/>
                <a:latin typeface="Calibri" panose="020F0502020204030204" pitchFamily="34" charset="0"/>
              </a:rPr>
              <a:t> </a:t>
            </a:r>
            <a:r>
              <a:rPr lang="zh-CN" altLang="en-US" sz="3200" dirty="0">
                <a:effectLst/>
                <a:highlight>
                  <a:srgbClr val="FFFF00"/>
                </a:highlight>
                <a:latin typeface="Default Chinese Simplified"/>
              </a:rPr>
              <a:t>你必用肚子行走</a:t>
            </a:r>
            <a:r>
              <a:rPr lang="zh-CN" altLang="en-US" sz="3200" dirty="0">
                <a:effectLst/>
                <a:latin typeface="Default Chinese Simplified"/>
              </a:rPr>
              <a:t>，</a:t>
            </a:r>
            <a:r>
              <a:rPr lang="zh-CN" altLang="en-US" sz="3200" dirty="0">
                <a:effectLst/>
                <a:latin typeface="Calibri" panose="020F0502020204030204" pitchFamily="34" charset="0"/>
              </a:rPr>
              <a:t> </a:t>
            </a:r>
            <a:r>
              <a:rPr lang="zh-CN" altLang="en-US" sz="3200" dirty="0">
                <a:effectLst/>
                <a:latin typeface="Default Chinese Simplified"/>
              </a:rPr>
              <a:t>终身吃土。</a:t>
            </a:r>
            <a:r>
              <a:rPr lang="zh-CN" altLang="en-US" sz="3200" dirty="0">
                <a:effectLst/>
                <a:latin typeface="Calibri" panose="020F0502020204030204" pitchFamily="34" charset="0"/>
              </a:rPr>
              <a:t> ”</a:t>
            </a:r>
          </a:p>
        </p:txBody>
      </p:sp>
    </p:spTree>
    <p:extLst>
      <p:ext uri="{BB962C8B-B14F-4D97-AF65-F5344CB8AC3E}">
        <p14:creationId xmlns:p14="http://schemas.microsoft.com/office/powerpoint/2010/main" val="2895152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467" y="2929466"/>
            <a:ext cx="11379200" cy="3785652"/>
          </a:xfrm>
          <a:prstGeom prst="rect">
            <a:avLst/>
          </a:prstGeom>
          <a:ln>
            <a:solidFill>
              <a:srgbClr val="C00000"/>
            </a:solidFill>
          </a:ln>
        </p:spPr>
        <p:txBody>
          <a:bodyPr wrap="square">
            <a:spAutoFit/>
          </a:bodyPr>
          <a:lstStyle/>
          <a:p>
            <a:pPr marL="285750" lvl="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Micah 7:17 </a:t>
            </a:r>
            <a:r>
              <a:rPr lang="en-US" sz="2000" dirty="0">
                <a:latin typeface="Arial" panose="020B0604020202020204" pitchFamily="34" charset="0"/>
                <a:cs typeface="Arial" panose="020B0604020202020204" pitchFamily="34" charset="0"/>
              </a:rPr>
              <a:t>-- “</a:t>
            </a:r>
            <a:r>
              <a:rPr lang="en-US" sz="2000" u="sng" dirty="0">
                <a:latin typeface="Arial" panose="020B0604020202020204" pitchFamily="34" charset="0"/>
                <a:cs typeface="Arial" panose="020B0604020202020204" pitchFamily="34" charset="0"/>
              </a:rPr>
              <a:t>They will lick dust like a snake</a:t>
            </a:r>
            <a:r>
              <a:rPr lang="en-US" sz="2000" dirty="0">
                <a:latin typeface="Arial" panose="020B0604020202020204" pitchFamily="34" charset="0"/>
                <a:cs typeface="Arial" panose="020B0604020202020204" pitchFamily="34" charset="0"/>
              </a:rPr>
              <a:t>, like creatures that crawl on the ground. They will come trembling out of their dens; they will turn in fear to the LORD our God and will be afraid of you.” </a:t>
            </a:r>
          </a:p>
          <a:p>
            <a:pPr marL="285750" lvl="0" indent="-285750">
              <a:buFont typeface="Arial" panose="020B0604020202020204" pitchFamily="34" charset="0"/>
              <a:buChar char="•"/>
            </a:pPr>
            <a:r>
              <a:rPr lang="zh-CN" altLang="en-US" sz="2000" b="1" dirty="0">
                <a:latin typeface="Arial" panose="020B0604020202020204" pitchFamily="34" charset="0"/>
                <a:cs typeface="Arial" panose="020B0604020202020204" pitchFamily="34" charset="0"/>
              </a:rPr>
              <a:t>弥迦书 </a:t>
            </a:r>
            <a:r>
              <a:rPr lang="en-US" altLang="zh-CN" sz="2000" b="1" dirty="0">
                <a:latin typeface="Arial" panose="020B0604020202020204" pitchFamily="34" charset="0"/>
                <a:cs typeface="Arial" panose="020B0604020202020204" pitchFamily="34" charset="0"/>
              </a:rPr>
              <a:t>7:17 </a:t>
            </a:r>
            <a:r>
              <a:rPr lang="zh-CN" altLang="en-US" sz="2000" u="sng" dirty="0">
                <a:latin typeface="Arial" panose="020B0604020202020204" pitchFamily="34" charset="0"/>
                <a:cs typeface="Arial" panose="020B0604020202020204" pitchFamily="34" charset="0"/>
              </a:rPr>
              <a:t>他们必舔土如蛇</a:t>
            </a:r>
            <a:r>
              <a:rPr lang="zh-CN" altLang="en-US" sz="2000" dirty="0">
                <a:latin typeface="Arial" panose="020B0604020202020204" pitchFamily="34" charset="0"/>
                <a:cs typeface="Arial" panose="020B0604020202020204" pitchFamily="34" charset="0"/>
              </a:rPr>
              <a:t>， 又如土中腹行的物， 战战兢兢地出他们的营寨。 他们必战惧投降耶和华， 也必因我们的　神而惧怕。</a:t>
            </a:r>
            <a:endParaRPr lang="en-US" sz="2000" dirty="0">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Isaiah 49:23 </a:t>
            </a:r>
            <a:r>
              <a:rPr lang="en-US" sz="2000" dirty="0">
                <a:latin typeface="Arial" panose="020B0604020202020204" pitchFamily="34" charset="0"/>
                <a:cs typeface="Arial" panose="020B0604020202020204" pitchFamily="34" charset="0"/>
              </a:rPr>
              <a:t>-- “Kings will be your foster fathers, and their queens your nursing mothers. They will bow down before you with their faces to the ground; </a:t>
            </a:r>
            <a:r>
              <a:rPr lang="en-US" sz="2000" u="sng" dirty="0">
                <a:latin typeface="Arial" panose="020B0604020202020204" pitchFamily="34" charset="0"/>
                <a:cs typeface="Arial" panose="020B0604020202020204" pitchFamily="34" charset="0"/>
              </a:rPr>
              <a:t>they will lick the dust at your feet</a:t>
            </a:r>
            <a:r>
              <a:rPr lang="en-US" sz="2000" dirty="0">
                <a:latin typeface="Arial" panose="020B0604020202020204" pitchFamily="34" charset="0"/>
                <a:cs typeface="Arial" panose="020B0604020202020204" pitchFamily="34" charset="0"/>
              </a:rPr>
              <a:t>. Then you will know that I am the LORD; those who hope in me will not be disappointed.”” </a:t>
            </a:r>
          </a:p>
          <a:p>
            <a:pPr marL="285750" lvl="0" indent="-285750">
              <a:buFont typeface="Arial" panose="020B0604020202020204" pitchFamily="34" charset="0"/>
              <a:buChar char="•"/>
            </a:pPr>
            <a:r>
              <a:rPr lang="zh-CN" altLang="en-US" sz="2000" b="1" dirty="0">
                <a:latin typeface="Arial" panose="020B0604020202020204" pitchFamily="34" charset="0"/>
                <a:cs typeface="Arial" panose="020B0604020202020204" pitchFamily="34" charset="0"/>
              </a:rPr>
              <a:t>以赛亚书 </a:t>
            </a:r>
            <a:r>
              <a:rPr lang="en-US" altLang="zh-CN" sz="2000" b="1" dirty="0">
                <a:latin typeface="Arial" panose="020B0604020202020204" pitchFamily="34" charset="0"/>
                <a:cs typeface="Arial" panose="020B0604020202020204" pitchFamily="34" charset="0"/>
              </a:rPr>
              <a:t>49:23 </a:t>
            </a:r>
            <a:r>
              <a:rPr lang="zh-CN" altLang="en-US" sz="2000" dirty="0">
                <a:latin typeface="Arial" panose="020B0604020202020204" pitchFamily="34" charset="0"/>
                <a:cs typeface="Arial" panose="020B0604020202020204" pitchFamily="34" charset="0"/>
              </a:rPr>
              <a:t>列王必作你的养父； 王后必作你的乳母。 他们必将脸伏地，向你下拜， </a:t>
            </a:r>
            <a:r>
              <a:rPr lang="zh-CN" altLang="en-US" sz="2000" u="sng" dirty="0">
                <a:latin typeface="Arial" panose="020B0604020202020204" pitchFamily="34" charset="0"/>
                <a:cs typeface="Arial" panose="020B0604020202020204" pitchFamily="34" charset="0"/>
              </a:rPr>
              <a:t>并舔你脚上的尘土</a:t>
            </a:r>
            <a:r>
              <a:rPr lang="zh-CN" altLang="en-US" sz="2000" dirty="0">
                <a:latin typeface="Arial" panose="020B0604020202020204" pitchFamily="34" charset="0"/>
                <a:cs typeface="Arial" panose="020B0604020202020204" pitchFamily="34" charset="0"/>
              </a:rPr>
              <a:t>。 你便知道我是耶和华； 等候我的必不致羞愧。</a:t>
            </a:r>
            <a:endParaRPr lang="en-US" sz="2000" dirty="0">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Psalm 72:9 </a:t>
            </a:r>
            <a:r>
              <a:rPr lang="en-US" sz="2000" dirty="0">
                <a:latin typeface="Arial" panose="020B0604020202020204" pitchFamily="34" charset="0"/>
                <a:cs typeface="Arial" panose="020B0604020202020204" pitchFamily="34" charset="0"/>
              </a:rPr>
              <a:t>- “The desert tribes will bow before him and his enemies </a:t>
            </a:r>
            <a:r>
              <a:rPr lang="en-US" sz="2000" u="sng" dirty="0">
                <a:latin typeface="Arial" panose="020B0604020202020204" pitchFamily="34" charset="0"/>
                <a:cs typeface="Arial" panose="020B0604020202020204" pitchFamily="34" charset="0"/>
              </a:rPr>
              <a:t>will lick the dust</a:t>
            </a:r>
            <a:r>
              <a:rPr lang="en-US" sz="2000" dirty="0">
                <a:latin typeface="Arial" panose="020B0604020202020204" pitchFamily="34" charset="0"/>
                <a:cs typeface="Arial" panose="020B0604020202020204" pitchFamily="34" charset="0"/>
              </a:rPr>
              <a:t>.” </a:t>
            </a:r>
          </a:p>
          <a:p>
            <a:pPr marL="285750" lvl="0" indent="-285750">
              <a:buFont typeface="Arial" panose="020B0604020202020204" pitchFamily="34" charset="0"/>
              <a:buChar char="•"/>
            </a:pPr>
            <a:r>
              <a:rPr lang="zh-CN" altLang="en-US" sz="2000" b="1" dirty="0">
                <a:latin typeface="Arial" panose="020B0604020202020204" pitchFamily="34" charset="0"/>
                <a:cs typeface="Arial" panose="020B0604020202020204" pitchFamily="34" charset="0"/>
              </a:rPr>
              <a:t>诗篇 </a:t>
            </a:r>
            <a:r>
              <a:rPr lang="en-US" altLang="zh-CN" sz="2000" b="1" dirty="0">
                <a:latin typeface="Arial" panose="020B0604020202020204" pitchFamily="34" charset="0"/>
                <a:cs typeface="Arial" panose="020B0604020202020204" pitchFamily="34" charset="0"/>
              </a:rPr>
              <a:t>72:9 </a:t>
            </a:r>
            <a:r>
              <a:rPr lang="zh-CN" altLang="en-US" sz="2000" dirty="0">
                <a:latin typeface="Arial" panose="020B0604020202020204" pitchFamily="34" charset="0"/>
                <a:cs typeface="Arial" panose="020B0604020202020204" pitchFamily="34" charset="0"/>
              </a:rPr>
              <a:t>住在旷野的，必在他面前下拜； 他的仇敌</a:t>
            </a:r>
            <a:r>
              <a:rPr lang="zh-CN" altLang="en-US" sz="2000" u="sng" dirty="0">
                <a:latin typeface="Arial" panose="020B0604020202020204" pitchFamily="34" charset="0"/>
                <a:cs typeface="Arial" panose="020B0604020202020204" pitchFamily="34" charset="0"/>
              </a:rPr>
              <a:t>必要舔土</a:t>
            </a:r>
            <a:r>
              <a:rPr lang="zh-CN" altLang="en-US" sz="2000"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16B78367-BEB7-C346-AC2F-51841FA22B53}"/>
              </a:ext>
            </a:extLst>
          </p:cNvPr>
          <p:cNvSpPr txBox="1"/>
          <p:nvPr/>
        </p:nvSpPr>
        <p:spPr>
          <a:xfrm>
            <a:off x="728133" y="470174"/>
            <a:ext cx="11040534" cy="2185214"/>
          </a:xfrm>
          <a:prstGeom prst="rect">
            <a:avLst/>
          </a:prstGeom>
          <a:noFill/>
        </p:spPr>
        <p:txBody>
          <a:bodyPr wrap="square" rtlCol="0">
            <a:spAutoFit/>
          </a:bodyPr>
          <a:lstStyle/>
          <a:p>
            <a:r>
              <a:rPr lang="en-US" sz="2000" b="1" dirty="0">
                <a:solidFill>
                  <a:srgbClr val="C00000"/>
                </a:solidFill>
                <a:latin typeface="Times New Roman" panose="02020603050405020304" pitchFamily="18" charset="0"/>
                <a:cs typeface="Times New Roman" panose="02020603050405020304" pitchFamily="18" charset="0"/>
              </a:rPr>
              <a:t>VERSE 14</a:t>
            </a:r>
          </a:p>
          <a:p>
            <a:r>
              <a:rPr lang="zh-CN" altLang="en-US" sz="2000" b="1" dirty="0">
                <a:solidFill>
                  <a:srgbClr val="C00000"/>
                </a:solidFill>
                <a:latin typeface="Times New Roman" panose="02020603050405020304" pitchFamily="18" charset="0"/>
                <a:cs typeface="Times New Roman" panose="02020603050405020304" pitchFamily="18" charset="0"/>
              </a:rPr>
              <a:t>第</a:t>
            </a:r>
            <a:r>
              <a:rPr lang="en-US" altLang="zh-CN" sz="2000" b="1" dirty="0">
                <a:solidFill>
                  <a:srgbClr val="C00000"/>
                </a:solidFill>
                <a:latin typeface="Times New Roman" panose="02020603050405020304" pitchFamily="18" charset="0"/>
                <a:cs typeface="Times New Roman" panose="02020603050405020304" pitchFamily="18" charset="0"/>
              </a:rPr>
              <a:t>14</a:t>
            </a:r>
            <a:r>
              <a:rPr lang="zh-CN" altLang="en-US" sz="2000" b="1" dirty="0">
                <a:solidFill>
                  <a:srgbClr val="C00000"/>
                </a:solidFill>
                <a:latin typeface="Times New Roman" panose="02020603050405020304" pitchFamily="18" charset="0"/>
                <a:cs typeface="Times New Roman" panose="02020603050405020304" pitchFamily="18" charset="0"/>
              </a:rPr>
              <a:t>节</a:t>
            </a:r>
            <a:endParaRPr lang="en-US" sz="2000" b="1" dirty="0">
              <a:solidFill>
                <a:srgbClr val="C0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“Because you have done this, “Cursed are you above all the livestock and all the wild animals! You will crawl on your belly and </a:t>
            </a:r>
            <a:r>
              <a:rPr lang="en-US" sz="2400" dirty="0">
                <a:highlight>
                  <a:srgbClr val="FFFF00"/>
                </a:highlight>
                <a:latin typeface="Times New Roman" panose="02020603050405020304" pitchFamily="18" charset="0"/>
                <a:cs typeface="Times New Roman" panose="02020603050405020304" pitchFamily="18" charset="0"/>
              </a:rPr>
              <a:t>you will eat dust all the days of your life.”</a:t>
            </a:r>
          </a:p>
          <a:p>
            <a:r>
              <a:rPr lang="zh-CN" altLang="en-US" sz="2400" dirty="0">
                <a:effectLst/>
                <a:latin typeface="Default Chinese Simplified"/>
              </a:rPr>
              <a:t>“耶和华　神对蛇说：</a:t>
            </a:r>
            <a:r>
              <a:rPr lang="zh-CN" altLang="en-US" sz="2400" dirty="0">
                <a:effectLst/>
                <a:latin typeface="Calibri" panose="020F0502020204030204" pitchFamily="34" charset="0"/>
              </a:rPr>
              <a:t> </a:t>
            </a:r>
            <a:r>
              <a:rPr lang="zh-CN" altLang="en-US" sz="2400" dirty="0">
                <a:effectLst/>
                <a:latin typeface="Default Chinese Simplified"/>
              </a:rPr>
              <a:t>你既做了这事，就必受咒诅，</a:t>
            </a:r>
            <a:r>
              <a:rPr lang="zh-CN" altLang="en-US" sz="2400" dirty="0">
                <a:effectLst/>
                <a:latin typeface="Calibri" panose="020F0502020204030204" pitchFamily="34" charset="0"/>
              </a:rPr>
              <a:t> </a:t>
            </a:r>
            <a:r>
              <a:rPr lang="zh-CN" altLang="en-US" sz="2400" dirty="0">
                <a:effectLst/>
                <a:latin typeface="Default Chinese Simplified"/>
              </a:rPr>
              <a:t>比一切的牲畜野兽更甚；</a:t>
            </a:r>
            <a:r>
              <a:rPr lang="zh-CN" altLang="en-US" sz="2400" dirty="0">
                <a:effectLst/>
                <a:latin typeface="Calibri" panose="020F0502020204030204" pitchFamily="34" charset="0"/>
              </a:rPr>
              <a:t> </a:t>
            </a:r>
            <a:r>
              <a:rPr lang="zh-CN" altLang="en-US" sz="2400" dirty="0">
                <a:effectLst/>
                <a:latin typeface="Default Chinese Simplified"/>
              </a:rPr>
              <a:t>你必用肚子行走，</a:t>
            </a:r>
            <a:r>
              <a:rPr lang="zh-CN" altLang="en-US" sz="2400" dirty="0">
                <a:effectLst/>
                <a:latin typeface="Calibri" panose="020F0502020204030204" pitchFamily="34" charset="0"/>
              </a:rPr>
              <a:t> </a:t>
            </a:r>
            <a:r>
              <a:rPr lang="zh-CN" altLang="en-US" sz="2400" dirty="0">
                <a:effectLst/>
                <a:highlight>
                  <a:srgbClr val="FFFF00"/>
                </a:highlight>
                <a:latin typeface="Default Chinese Simplified"/>
              </a:rPr>
              <a:t>终身吃土</a:t>
            </a:r>
            <a:r>
              <a:rPr lang="zh-CN" altLang="en-US" sz="2400" dirty="0">
                <a:effectLst/>
                <a:latin typeface="Default Chinese Simplified"/>
              </a:rPr>
              <a:t>。</a:t>
            </a:r>
            <a:r>
              <a:rPr lang="zh-CN" altLang="en-US" sz="2400" dirty="0">
                <a:effectLst/>
                <a:latin typeface="Calibri" panose="020F0502020204030204" pitchFamily="34" charset="0"/>
              </a:rPr>
              <a:t> ”</a:t>
            </a:r>
          </a:p>
        </p:txBody>
      </p:sp>
    </p:spTree>
    <p:extLst>
      <p:ext uri="{BB962C8B-B14F-4D97-AF65-F5344CB8AC3E}">
        <p14:creationId xmlns:p14="http://schemas.microsoft.com/office/powerpoint/2010/main" val="2911843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6668BB5-4240-E145-9B8C-F68AE4BCF16D}"/>
              </a:ext>
            </a:extLst>
          </p:cNvPr>
          <p:cNvSpPr txBox="1"/>
          <p:nvPr/>
        </p:nvSpPr>
        <p:spPr>
          <a:xfrm>
            <a:off x="10223810" y="462931"/>
            <a:ext cx="1544012"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VERSE 14</a:t>
            </a:r>
          </a:p>
          <a:p>
            <a:r>
              <a:rPr lang="zh-CN" altLang="en-US" sz="2400" dirty="0">
                <a:solidFill>
                  <a:srgbClr val="C00000"/>
                </a:solidFill>
                <a:latin typeface="Times New Roman" panose="02020603050405020304" pitchFamily="18" charset="0"/>
                <a:cs typeface="Times New Roman" panose="02020603050405020304" pitchFamily="18" charset="0"/>
              </a:rPr>
              <a:t>第</a:t>
            </a:r>
            <a:r>
              <a:rPr lang="en-US" altLang="zh-CN" sz="2400" dirty="0">
                <a:solidFill>
                  <a:srgbClr val="C00000"/>
                </a:solidFill>
                <a:latin typeface="Times New Roman" panose="02020603050405020304" pitchFamily="18" charset="0"/>
                <a:cs typeface="Times New Roman" panose="02020603050405020304" pitchFamily="18" charset="0"/>
              </a:rPr>
              <a:t>14</a:t>
            </a:r>
            <a:r>
              <a:rPr lang="zh-CN" altLang="en-US" sz="2400" dirty="0">
                <a:solidFill>
                  <a:srgbClr val="C00000"/>
                </a:solidFill>
                <a:latin typeface="Times New Roman" panose="02020603050405020304" pitchFamily="18" charset="0"/>
                <a:cs typeface="Times New Roman" panose="02020603050405020304" pitchFamily="18" charset="0"/>
              </a:rPr>
              <a:t>节</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70933" y="307681"/>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953907" y="4802200"/>
            <a:ext cx="184731" cy="461665"/>
          </a:xfrm>
          <a:prstGeom prst="rect">
            <a:avLst/>
          </a:prstGeom>
        </p:spPr>
        <p:txBody>
          <a:bodyPr wrap="none">
            <a:spAutoFit/>
          </a:bodyPr>
          <a:lstStyle/>
          <a:p>
            <a:endParaRPr lang="en-US" sz="2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6B78367-BEB7-C346-AC2F-51841FA22B53}"/>
              </a:ext>
            </a:extLst>
          </p:cNvPr>
          <p:cNvSpPr txBox="1"/>
          <p:nvPr/>
        </p:nvSpPr>
        <p:spPr>
          <a:xfrm>
            <a:off x="600372" y="320456"/>
            <a:ext cx="10753511" cy="6294031"/>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Was this an animal or Satan?</a:t>
            </a:r>
          </a:p>
          <a:p>
            <a:r>
              <a:rPr lang="zh-CN" altLang="en-US" sz="4000" dirty="0">
                <a:latin typeface="Times New Roman" panose="02020603050405020304" pitchFamily="18" charset="0"/>
                <a:cs typeface="Times New Roman" panose="02020603050405020304" pitchFamily="18" charset="0"/>
              </a:rPr>
              <a:t>是指动物还是撒旦？</a:t>
            </a:r>
            <a:r>
              <a:rPr lang="en-US" sz="4000" dirty="0">
                <a:latin typeface="Times New Roman" panose="02020603050405020304" pitchFamily="18" charset="0"/>
                <a:cs typeface="Times New Roman" panose="02020603050405020304" pitchFamily="18" charset="0"/>
              </a:rPr>
              <a:t> </a:t>
            </a:r>
          </a:p>
          <a:p>
            <a:endParaRPr lang="en-US" sz="11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Revelation 12:9 “The great dragon was hurled down, that </a:t>
            </a:r>
            <a:r>
              <a:rPr lang="en-US" sz="2400" i="1" dirty="0">
                <a:highlight>
                  <a:srgbClr val="FFFF00"/>
                </a:highlight>
                <a:latin typeface="Times New Roman" panose="02020603050405020304" pitchFamily="18" charset="0"/>
                <a:cs typeface="Times New Roman" panose="02020603050405020304" pitchFamily="18" charset="0"/>
              </a:rPr>
              <a:t>ancient serpent called the devil, or Satan</a:t>
            </a:r>
            <a:r>
              <a:rPr lang="en-US" sz="2400" i="1" dirty="0">
                <a:latin typeface="Times New Roman" panose="02020603050405020304" pitchFamily="18" charset="0"/>
                <a:cs typeface="Times New Roman" panose="02020603050405020304" pitchFamily="18" charset="0"/>
              </a:rPr>
              <a:t>, who leads the whole world astray. He was hurled to the earth, and his angels with him.” </a:t>
            </a:r>
          </a:p>
          <a:p>
            <a:pPr marL="457200" indent="-45720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启示录 </a:t>
            </a:r>
            <a:r>
              <a:rPr lang="en-US" altLang="zh-CN" sz="2400" dirty="0">
                <a:latin typeface="Times New Roman" panose="02020603050405020304" pitchFamily="18" charset="0"/>
                <a:cs typeface="Times New Roman" panose="02020603050405020304" pitchFamily="18" charset="0"/>
              </a:rPr>
              <a:t>12:9 </a:t>
            </a:r>
            <a:r>
              <a:rPr lang="zh-CN" altLang="en-US" sz="2400" dirty="0">
                <a:highlight>
                  <a:srgbClr val="FFFF00"/>
                </a:highlight>
                <a:latin typeface="Times New Roman" panose="02020603050405020304" pitchFamily="18" charset="0"/>
                <a:cs typeface="Times New Roman" panose="02020603050405020304" pitchFamily="18" charset="0"/>
              </a:rPr>
              <a:t>大龙就是那古蛇，名叫魔鬼，又叫撒但，</a:t>
            </a:r>
            <a:r>
              <a:rPr lang="zh-CN" altLang="en-US" sz="2400" dirty="0">
                <a:latin typeface="Times New Roman" panose="02020603050405020304" pitchFamily="18" charset="0"/>
                <a:cs typeface="Times New Roman" panose="02020603050405020304" pitchFamily="18" charset="0"/>
              </a:rPr>
              <a:t>是迷惑普天下的。它被摔在地上，它的使者也一同被摔下去。</a:t>
            </a:r>
            <a:endParaRPr lang="en-US" sz="2400" i="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Revelation 20:2 “seized the dragon, that ancient serpent, </a:t>
            </a:r>
            <a:r>
              <a:rPr lang="en-US" sz="2400" i="1" dirty="0">
                <a:highlight>
                  <a:srgbClr val="FFFF00"/>
                </a:highlight>
                <a:latin typeface="Times New Roman" panose="02020603050405020304" pitchFamily="18" charset="0"/>
                <a:cs typeface="Times New Roman" panose="02020603050405020304" pitchFamily="18" charset="0"/>
              </a:rPr>
              <a:t>who is the devil, or Satan</a:t>
            </a:r>
            <a:r>
              <a:rPr lang="en-US" sz="2400" i="1" dirty="0">
                <a:latin typeface="Times New Roman" panose="02020603050405020304" pitchFamily="18" charset="0"/>
                <a:cs typeface="Times New Roman" panose="02020603050405020304" pitchFamily="18" charset="0"/>
              </a:rPr>
              <a:t>, and bound him for a thousand years.” </a:t>
            </a:r>
          </a:p>
          <a:p>
            <a:pPr marL="571500" indent="-57150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启示录 </a:t>
            </a:r>
            <a:r>
              <a:rPr lang="en-US" altLang="zh-CN" sz="2400" dirty="0">
                <a:latin typeface="Times New Roman" panose="02020603050405020304" pitchFamily="18" charset="0"/>
                <a:cs typeface="Times New Roman" panose="02020603050405020304" pitchFamily="18" charset="0"/>
              </a:rPr>
              <a:t>20</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 </a:t>
            </a:r>
            <a:r>
              <a:rPr lang="zh-CN" altLang="en-US" sz="2400" dirty="0">
                <a:latin typeface="Times New Roman" panose="02020603050405020304" pitchFamily="18" charset="0"/>
                <a:cs typeface="Times New Roman" panose="02020603050405020304" pitchFamily="18" charset="0"/>
              </a:rPr>
              <a:t>他捉住那龙，就是古蛇，</a:t>
            </a:r>
            <a:r>
              <a:rPr lang="zh-CN" altLang="en-US" sz="2400" dirty="0">
                <a:highlight>
                  <a:srgbClr val="FFFF00"/>
                </a:highlight>
                <a:latin typeface="Times New Roman" panose="02020603050405020304" pitchFamily="18" charset="0"/>
                <a:cs typeface="Times New Roman" panose="02020603050405020304" pitchFamily="18" charset="0"/>
              </a:rPr>
              <a:t>又叫魔鬼，也叫撒但</a:t>
            </a:r>
            <a:r>
              <a:rPr lang="zh-CN" altLang="en-US" sz="2400" dirty="0">
                <a:latin typeface="Times New Roman" panose="02020603050405020304" pitchFamily="18" charset="0"/>
                <a:cs typeface="Times New Roman" panose="02020603050405020304" pitchFamily="18" charset="0"/>
              </a:rPr>
              <a:t>，把它捆绑一千年</a:t>
            </a:r>
            <a:endParaRPr lang="en-US" sz="2400" i="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2 Corinthians 11:3,14 “Eve was deceived by the serpent's cunning ... </a:t>
            </a:r>
            <a:r>
              <a:rPr lang="en-US" sz="2400" i="1" dirty="0">
                <a:highlight>
                  <a:srgbClr val="FFFF00"/>
                </a:highlight>
                <a:latin typeface="Times New Roman" panose="02020603050405020304" pitchFamily="18" charset="0"/>
                <a:cs typeface="Times New Roman" panose="02020603050405020304" pitchFamily="18" charset="0"/>
              </a:rPr>
              <a:t>Satan himself masquerades </a:t>
            </a:r>
            <a:r>
              <a:rPr lang="en-US" sz="2400" i="1" dirty="0">
                <a:latin typeface="Times New Roman" panose="02020603050405020304" pitchFamily="18" charset="0"/>
                <a:cs typeface="Times New Roman" panose="02020603050405020304" pitchFamily="18" charset="0"/>
              </a:rPr>
              <a:t>as an angel of light.”</a:t>
            </a:r>
          </a:p>
          <a:p>
            <a:pPr marL="571500" indent="-57150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哥林多后书 </a:t>
            </a:r>
            <a:r>
              <a:rPr lang="en-US" altLang="zh-CN" sz="2400" dirty="0">
                <a:latin typeface="Times New Roman" panose="02020603050405020304" pitchFamily="18" charset="0"/>
                <a:cs typeface="Times New Roman" panose="02020603050405020304" pitchFamily="18" charset="0"/>
              </a:rPr>
              <a:t>11</a:t>
            </a:r>
            <a:r>
              <a:rPr 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,14</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就像蛇用诡诈诱惑了夏娃一样</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因为连</a:t>
            </a:r>
            <a:r>
              <a:rPr lang="zh-CN" altLang="en-US" sz="2400" dirty="0">
                <a:highlight>
                  <a:srgbClr val="FFFF00"/>
                </a:highlight>
                <a:latin typeface="Times New Roman" panose="02020603050405020304" pitchFamily="18" charset="0"/>
                <a:cs typeface="Times New Roman" panose="02020603050405020304" pitchFamily="18" charset="0"/>
              </a:rPr>
              <a:t>撒但也装作</a:t>
            </a:r>
            <a:r>
              <a:rPr lang="zh-CN" altLang="en-US" sz="2400" dirty="0">
                <a:latin typeface="Times New Roman" panose="02020603050405020304" pitchFamily="18" charset="0"/>
                <a:cs typeface="Times New Roman" panose="02020603050405020304" pitchFamily="18" charset="0"/>
              </a:rPr>
              <a:t>光明的天使。</a:t>
            </a:r>
          </a:p>
        </p:txBody>
      </p:sp>
    </p:spTree>
    <p:extLst>
      <p:ext uri="{BB962C8B-B14F-4D97-AF65-F5344CB8AC3E}">
        <p14:creationId xmlns:p14="http://schemas.microsoft.com/office/powerpoint/2010/main" val="3625749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820601" y="1382286"/>
            <a:ext cx="10133108" cy="4278094"/>
          </a:xfrm>
          <a:prstGeom prst="rect">
            <a:avLst/>
          </a:prstGeom>
          <a:noFill/>
        </p:spPr>
        <p:txBody>
          <a:bodyPr wrap="square" rtlCol="0">
            <a:spAutoFit/>
          </a:bodyPr>
          <a:lstStyle/>
          <a:p>
            <a:r>
              <a:rPr lang="en-US" sz="4000" b="1" dirty="0">
                <a:solidFill>
                  <a:srgbClr val="C00000"/>
                </a:solidFill>
                <a:latin typeface="Times New Roman" panose="02020603050405020304" pitchFamily="18" charset="0"/>
                <a:cs typeface="Times New Roman" panose="02020603050405020304" pitchFamily="18" charset="0"/>
              </a:rPr>
              <a:t>SNAKES OR SATAN?</a:t>
            </a:r>
          </a:p>
          <a:p>
            <a:r>
              <a:rPr lang="zh-CN" altLang="en-US" sz="4000" dirty="0">
                <a:latin typeface="Times New Roman" panose="02020603050405020304" pitchFamily="18" charset="0"/>
                <a:cs typeface="Times New Roman" panose="02020603050405020304" pitchFamily="18" charset="0"/>
              </a:rPr>
              <a:t>蛇还是撒旦？</a:t>
            </a:r>
            <a:r>
              <a:rPr lang="en-US" sz="4000"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lvl="1"/>
            <a:r>
              <a:rPr lang="en-US" sz="3200" dirty="0">
                <a:latin typeface="Times New Roman" panose="02020603050405020304" pitchFamily="18" charset="0"/>
                <a:cs typeface="Times New Roman" panose="02020603050405020304" pitchFamily="18" charset="0"/>
              </a:rPr>
              <a:t>Genesis 9:5 -- “And for your lifeblood I will surely demand an accounting</a:t>
            </a:r>
            <a:r>
              <a:rPr lang="en-US" sz="3200" b="1" dirty="0">
                <a:latin typeface="Times New Roman" panose="02020603050405020304" pitchFamily="18" charset="0"/>
                <a:cs typeface="Times New Roman" panose="02020603050405020304" pitchFamily="18" charset="0"/>
              </a:rPr>
              <a:t>. I will demand an accounting from every animal</a:t>
            </a:r>
            <a:r>
              <a:rPr lang="en-US" sz="3200" dirty="0">
                <a:latin typeface="Times New Roman" panose="02020603050405020304" pitchFamily="18" charset="0"/>
                <a:cs typeface="Times New Roman" panose="02020603050405020304" pitchFamily="18" charset="0"/>
              </a:rPr>
              <a:t>. And from each man, too, I will demand an accounting for the life of his fellow man.”</a:t>
            </a:r>
          </a:p>
          <a:p>
            <a:pPr lvl="1"/>
            <a:r>
              <a:rPr lang="zh-CN" altLang="en-US" sz="3200" dirty="0">
                <a:latin typeface="Times New Roman" panose="02020603050405020304" pitchFamily="18" charset="0"/>
                <a:cs typeface="Times New Roman" panose="02020603050405020304" pitchFamily="18" charset="0"/>
              </a:rPr>
              <a:t>创世记 </a:t>
            </a:r>
            <a:r>
              <a:rPr lang="en-US" altLang="zh-CN" sz="3200" dirty="0">
                <a:latin typeface="Times New Roman" panose="02020603050405020304" pitchFamily="18" charset="0"/>
                <a:cs typeface="Times New Roman" panose="02020603050405020304" pitchFamily="18" charset="0"/>
              </a:rPr>
              <a:t>9:5 -- </a:t>
            </a:r>
            <a:r>
              <a:rPr lang="zh-CN" altLang="en-US" sz="3200" dirty="0">
                <a:latin typeface="Times New Roman" panose="02020603050405020304" pitchFamily="18" charset="0"/>
                <a:cs typeface="Times New Roman" panose="02020603050405020304" pitchFamily="18" charset="0"/>
              </a:rPr>
              <a:t>流你们血、害你们命的，</a:t>
            </a:r>
            <a:r>
              <a:rPr lang="zh-CN" altLang="en-US" sz="3200" b="1" dirty="0">
                <a:latin typeface="Times New Roman" panose="02020603050405020304" pitchFamily="18" charset="0"/>
                <a:cs typeface="Times New Roman" panose="02020603050405020304" pitchFamily="18" charset="0"/>
              </a:rPr>
              <a:t>无论是兽</a:t>
            </a:r>
            <a:r>
              <a:rPr lang="zh-CN" altLang="en-US" sz="3200" dirty="0">
                <a:latin typeface="Times New Roman" panose="02020603050405020304" pitchFamily="18" charset="0"/>
                <a:cs typeface="Times New Roman" panose="02020603050405020304" pitchFamily="18" charset="0"/>
              </a:rPr>
              <a:t>是人，我必讨他的罪，就是向各人的弟兄也是如此。</a:t>
            </a:r>
          </a:p>
        </p:txBody>
      </p:sp>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8534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1239864" y="2019574"/>
            <a:ext cx="10133108" cy="4427879"/>
          </a:xfrm>
          <a:prstGeom prst="rect">
            <a:avLst/>
          </a:prstGeom>
          <a:noFill/>
        </p:spPr>
        <p:txBody>
          <a:bodyPr wrap="square" rtlCol="0">
            <a:spAutoFit/>
          </a:bodyPr>
          <a:lstStyle/>
          <a:p>
            <a:r>
              <a:rPr lang="en-US" sz="4400" b="1" dirty="0">
                <a:solidFill>
                  <a:srgbClr val="C00000"/>
                </a:solidFill>
                <a:latin typeface="Times New Roman" panose="02020603050405020304" pitchFamily="18" charset="0"/>
                <a:cs typeface="Times New Roman" panose="02020603050405020304" pitchFamily="18" charset="0"/>
              </a:rPr>
              <a:t>VERSE 15</a:t>
            </a:r>
          </a:p>
          <a:p>
            <a:r>
              <a:rPr lang="zh-CN" altLang="en-US" sz="4400" b="1" dirty="0">
                <a:solidFill>
                  <a:srgbClr val="C00000"/>
                </a:solidFill>
                <a:latin typeface="Times New Roman" panose="02020603050405020304" pitchFamily="18" charset="0"/>
                <a:cs typeface="Times New Roman" panose="02020603050405020304" pitchFamily="18" charset="0"/>
              </a:rPr>
              <a:t>第</a:t>
            </a:r>
            <a:r>
              <a:rPr lang="en-US" altLang="zh-CN" sz="4400" b="1" dirty="0">
                <a:solidFill>
                  <a:srgbClr val="C00000"/>
                </a:solidFill>
                <a:latin typeface="Times New Roman" panose="02020603050405020304" pitchFamily="18" charset="0"/>
                <a:cs typeface="Times New Roman" panose="02020603050405020304" pitchFamily="18" charset="0"/>
              </a:rPr>
              <a:t>15</a:t>
            </a:r>
            <a:r>
              <a:rPr lang="zh-CN" altLang="en-US" sz="4400" b="1" dirty="0">
                <a:solidFill>
                  <a:srgbClr val="C00000"/>
                </a:solidFill>
                <a:latin typeface="Times New Roman" panose="02020603050405020304" pitchFamily="18" charset="0"/>
                <a:cs typeface="Times New Roman" panose="02020603050405020304" pitchFamily="18" charset="0"/>
              </a:rPr>
              <a:t>节</a:t>
            </a:r>
            <a:endParaRPr lang="en-US" sz="4400" b="1" dirty="0">
              <a:solidFill>
                <a:srgbClr val="C00000"/>
              </a:solidFill>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“And I will put enmity between you and the woman, and between your offspring and hers; he will crush your head, and you will strike his heel.”</a:t>
            </a:r>
          </a:p>
          <a:p>
            <a:pPr marL="0" marR="0">
              <a:lnSpc>
                <a:spcPct val="115000"/>
              </a:lnSpc>
              <a:spcBef>
                <a:spcPts val="0"/>
              </a:spcBef>
              <a:spcAft>
                <a:spcPts val="1000"/>
              </a:spcAft>
            </a:pPr>
            <a:r>
              <a:rPr lang="zh-CN" altLang="en-US" sz="1800" dirty="0">
                <a:effectLst/>
                <a:latin typeface="Default Chinese Simplified"/>
              </a:rPr>
              <a:t>我又要叫你和女人彼此为仇；</a:t>
            </a:r>
            <a:r>
              <a:rPr lang="zh-CN" altLang="en-US" sz="1800" dirty="0">
                <a:effectLst/>
                <a:latin typeface="Calibri" panose="020F0502020204030204" pitchFamily="34" charset="0"/>
              </a:rPr>
              <a:t> </a:t>
            </a:r>
            <a:r>
              <a:rPr lang="zh-CN" altLang="en-US" sz="1800" dirty="0">
                <a:effectLst/>
                <a:latin typeface="Default Chinese Simplified"/>
              </a:rPr>
              <a:t>你的后裔和女人的后裔也彼此为仇。</a:t>
            </a:r>
            <a:r>
              <a:rPr lang="zh-CN" altLang="en-US" sz="1800" dirty="0">
                <a:effectLst/>
                <a:latin typeface="Calibri" panose="020F0502020204030204" pitchFamily="34" charset="0"/>
              </a:rPr>
              <a:t> </a:t>
            </a:r>
            <a:r>
              <a:rPr lang="zh-CN" altLang="en-US" sz="1800" dirty="0">
                <a:effectLst/>
                <a:latin typeface="Default Chinese Simplified"/>
              </a:rPr>
              <a:t>女人的后裔要伤你的头；</a:t>
            </a:r>
            <a:r>
              <a:rPr lang="zh-CN" altLang="en-US" sz="1800" dirty="0">
                <a:effectLst/>
                <a:latin typeface="Calibri" panose="020F0502020204030204" pitchFamily="34" charset="0"/>
              </a:rPr>
              <a:t> </a:t>
            </a:r>
            <a:r>
              <a:rPr lang="zh-CN" altLang="en-US" sz="1800" dirty="0">
                <a:effectLst/>
                <a:latin typeface="Default Chinese Simplified"/>
              </a:rPr>
              <a:t>你要伤他的脚跟。</a:t>
            </a:r>
            <a:r>
              <a:rPr lang="zh-CN" altLang="en-US" sz="1800" dirty="0">
                <a:effectLst/>
                <a:latin typeface="Calibri" panose="020F0502020204030204" pitchFamily="34" charset="0"/>
              </a:rPr>
              <a:t> </a:t>
            </a:r>
          </a:p>
          <a:p>
            <a:endParaRPr lang="en-US" sz="36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1266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B78367-BEB7-C346-AC2F-51841FA22B53}"/>
              </a:ext>
            </a:extLst>
          </p:cNvPr>
          <p:cNvSpPr txBox="1"/>
          <p:nvPr/>
        </p:nvSpPr>
        <p:spPr>
          <a:xfrm>
            <a:off x="1413600" y="1251478"/>
            <a:ext cx="10133108" cy="4770537"/>
          </a:xfrm>
          <a:prstGeom prst="rect">
            <a:avLst/>
          </a:prstGeom>
          <a:noFill/>
        </p:spPr>
        <p:txBody>
          <a:bodyPr wrap="square" rtlCol="0">
            <a:spAutoFit/>
          </a:bodyPr>
          <a:lstStyle/>
          <a:p>
            <a:r>
              <a:rPr lang="en-US" sz="4400" b="1" dirty="0">
                <a:solidFill>
                  <a:srgbClr val="C00000"/>
                </a:solidFill>
                <a:latin typeface="Times New Roman" panose="02020603050405020304" pitchFamily="18" charset="0"/>
                <a:cs typeface="Times New Roman" panose="02020603050405020304" pitchFamily="18" charset="0"/>
              </a:rPr>
              <a:t>VERSE 15</a:t>
            </a:r>
          </a:p>
          <a:p>
            <a:r>
              <a:rPr lang="en-US" sz="4400" b="1" dirty="0">
                <a:solidFill>
                  <a:srgbClr val="C00000"/>
                </a:solidFill>
                <a:latin typeface="Times New Roman" panose="02020603050405020304" pitchFamily="18" charset="0"/>
                <a:cs typeface="Times New Roman" panose="02020603050405020304" pitchFamily="18" charset="0"/>
              </a:rPr>
              <a:t>15</a:t>
            </a:r>
            <a:r>
              <a:rPr lang="zh-CN" altLang="en-US" sz="4400" b="1" dirty="0">
                <a:solidFill>
                  <a:srgbClr val="C00000"/>
                </a:solidFill>
                <a:latin typeface="Times New Roman" panose="02020603050405020304" pitchFamily="18" charset="0"/>
                <a:cs typeface="Times New Roman" panose="02020603050405020304" pitchFamily="18" charset="0"/>
              </a:rPr>
              <a:t>节</a:t>
            </a:r>
            <a:endParaRPr lang="en-US" sz="4400" b="1" dirty="0">
              <a:solidFill>
                <a:srgbClr val="C00000"/>
              </a:solidFill>
              <a:latin typeface="Times New Roman" panose="02020603050405020304" pitchFamily="18" charset="0"/>
              <a:cs typeface="Times New Roman" panose="02020603050405020304" pitchFamily="18" charset="0"/>
            </a:endParaRPr>
          </a:p>
          <a:p>
            <a:r>
              <a:rPr lang="en-US" sz="3600" dirty="0">
                <a:highlight>
                  <a:srgbClr val="FFFF00"/>
                </a:highlight>
                <a:latin typeface="Times New Roman" panose="02020603050405020304" pitchFamily="18" charset="0"/>
                <a:cs typeface="Times New Roman" panose="02020603050405020304" pitchFamily="18" charset="0"/>
              </a:rPr>
              <a:t>“And I will put enmity between you and the woman, </a:t>
            </a:r>
            <a:r>
              <a:rPr lang="en-US" sz="3600" dirty="0">
                <a:latin typeface="Times New Roman" panose="02020603050405020304" pitchFamily="18" charset="0"/>
                <a:cs typeface="Times New Roman" panose="02020603050405020304" pitchFamily="18" charset="0"/>
              </a:rPr>
              <a:t>and between your offspring and hers; he will crush your head, and you will strike his heel.”</a:t>
            </a:r>
          </a:p>
          <a:p>
            <a:r>
              <a:rPr lang="zh-CN" altLang="en-US" sz="3600" dirty="0">
                <a:effectLst/>
                <a:highlight>
                  <a:srgbClr val="FFFF00"/>
                </a:highlight>
                <a:latin typeface="Default Chinese Simplified"/>
              </a:rPr>
              <a:t>我又要叫你和女人彼此为仇；</a:t>
            </a:r>
            <a:r>
              <a:rPr lang="zh-CN" altLang="en-US" sz="3600" dirty="0">
                <a:effectLst/>
                <a:latin typeface="Calibri" panose="020F0502020204030204" pitchFamily="34" charset="0"/>
              </a:rPr>
              <a:t> </a:t>
            </a:r>
            <a:r>
              <a:rPr lang="zh-CN" altLang="en-US" sz="3600" dirty="0">
                <a:effectLst/>
                <a:latin typeface="Default Chinese Simplified"/>
              </a:rPr>
              <a:t>你的后裔和女人的后裔也彼此为仇。</a:t>
            </a:r>
            <a:r>
              <a:rPr lang="zh-CN" altLang="en-US" sz="3600" dirty="0">
                <a:effectLst/>
                <a:latin typeface="Calibri" panose="020F0502020204030204" pitchFamily="34" charset="0"/>
              </a:rPr>
              <a:t> </a:t>
            </a:r>
            <a:r>
              <a:rPr lang="zh-CN" altLang="en-US" sz="3600" dirty="0">
                <a:effectLst/>
                <a:latin typeface="Default Chinese Simplified"/>
              </a:rPr>
              <a:t>女人的后裔要伤你的头；</a:t>
            </a:r>
            <a:r>
              <a:rPr lang="zh-CN" altLang="en-US" sz="3600" dirty="0">
                <a:effectLst/>
                <a:latin typeface="Calibri" panose="020F0502020204030204" pitchFamily="34" charset="0"/>
              </a:rPr>
              <a:t> </a:t>
            </a:r>
            <a:r>
              <a:rPr lang="zh-CN" altLang="en-US" sz="3600" dirty="0">
                <a:effectLst/>
                <a:latin typeface="Default Chinese Simplified"/>
              </a:rPr>
              <a:t>你要伤他的脚跟。</a:t>
            </a:r>
            <a:r>
              <a:rPr lang="zh-CN" altLang="en-US" sz="3600" dirty="0">
                <a:effectLst/>
                <a:latin typeface="Calibri" panose="020F0502020204030204" pitchFamily="34" charset="0"/>
              </a:rPr>
              <a:t> </a:t>
            </a:r>
          </a:p>
        </p:txBody>
      </p:sp>
    </p:spTree>
    <p:extLst>
      <p:ext uri="{BB962C8B-B14F-4D97-AF65-F5344CB8AC3E}">
        <p14:creationId xmlns:p14="http://schemas.microsoft.com/office/powerpoint/2010/main" val="457302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785285" y="785260"/>
            <a:ext cx="10691279" cy="5570756"/>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ENMITY</a:t>
            </a:r>
          </a:p>
          <a:p>
            <a:r>
              <a:rPr lang="zh-CN" altLang="en-US" sz="2800" b="1" dirty="0">
                <a:latin typeface="Times New Roman" panose="02020603050405020304" pitchFamily="18" charset="0"/>
                <a:cs typeface="Times New Roman" panose="02020603050405020304" pitchFamily="18" charset="0"/>
              </a:rPr>
              <a:t>为仇</a:t>
            </a:r>
            <a:endParaRPr lang="en-US" sz="2800" b="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Numbers 35:21-22= “or if in </a:t>
            </a:r>
            <a:r>
              <a:rPr lang="en-US" sz="2000" b="1" dirty="0">
                <a:latin typeface="Times New Roman" panose="02020603050405020304" pitchFamily="18" charset="0"/>
                <a:cs typeface="Times New Roman" panose="02020603050405020304" pitchFamily="18" charset="0"/>
              </a:rPr>
              <a:t>hostility</a:t>
            </a:r>
            <a:r>
              <a:rPr lang="en-US" sz="2000" dirty="0">
                <a:latin typeface="Times New Roman" panose="02020603050405020304" pitchFamily="18" charset="0"/>
                <a:cs typeface="Times New Roman" panose="02020603050405020304" pitchFamily="18" charset="0"/>
              </a:rPr>
              <a:t> he hits him with his fist so that he dies, that person shall be put to death; he is a murderer. The avenger of blood shall put the murderer to death when he meets him. But if without </a:t>
            </a:r>
            <a:r>
              <a:rPr lang="en-US" sz="2000" b="1" dirty="0">
                <a:latin typeface="Times New Roman" panose="02020603050405020304" pitchFamily="18" charset="0"/>
                <a:cs typeface="Times New Roman" panose="02020603050405020304" pitchFamily="18" charset="0"/>
              </a:rPr>
              <a:t>hostility</a:t>
            </a:r>
            <a:r>
              <a:rPr lang="en-US" sz="2000" dirty="0">
                <a:latin typeface="Times New Roman" panose="02020603050405020304" pitchFamily="18" charset="0"/>
                <a:cs typeface="Times New Roman" panose="02020603050405020304" pitchFamily="18" charset="0"/>
              </a:rPr>
              <a:t> someone suddenly shoves another or throws something at him unintentionally”</a:t>
            </a:r>
          </a:p>
          <a:p>
            <a:pPr marL="571500" indent="-5715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民数记 </a:t>
            </a:r>
            <a:r>
              <a:rPr lang="en-US" altLang="zh-CN" sz="2000" dirty="0">
                <a:latin typeface="Times New Roman" panose="02020603050405020304" pitchFamily="18" charset="0"/>
                <a:cs typeface="Times New Roman" panose="02020603050405020304" pitchFamily="18" charset="0"/>
              </a:rPr>
              <a:t>35:21–22 = </a:t>
            </a:r>
            <a:r>
              <a:rPr lang="zh-CN" altLang="en-US" sz="2000" dirty="0">
                <a:latin typeface="Times New Roman" panose="02020603050405020304" pitchFamily="18" charset="0"/>
                <a:cs typeface="Times New Roman" panose="02020603050405020304" pitchFamily="18" charset="0"/>
              </a:rPr>
              <a:t>或是因</a:t>
            </a:r>
            <a:r>
              <a:rPr lang="zh-CN" altLang="en-US" sz="2000" b="1" dirty="0">
                <a:latin typeface="Times New Roman" panose="02020603050405020304" pitchFamily="18" charset="0"/>
                <a:cs typeface="Times New Roman" panose="02020603050405020304" pitchFamily="18" charset="0"/>
              </a:rPr>
              <a:t>仇恨</a:t>
            </a:r>
            <a:r>
              <a:rPr lang="zh-CN" altLang="en-US" sz="2000" dirty="0">
                <a:latin typeface="Times New Roman" panose="02020603050405020304" pitchFamily="18" charset="0"/>
                <a:cs typeface="Times New Roman" panose="02020603050405020304" pitchFamily="18" charset="0"/>
              </a:rPr>
              <a:t>用手打人，以致于死，那打人的必被治死。他是故杀人的；报血仇的一遇见就杀他。倘若人没有</a:t>
            </a:r>
            <a:r>
              <a:rPr lang="zh-CN" altLang="en-US" sz="2000" b="1" dirty="0">
                <a:latin typeface="Times New Roman" panose="02020603050405020304" pitchFamily="18" charset="0"/>
                <a:cs typeface="Times New Roman" panose="02020603050405020304" pitchFamily="18" charset="0"/>
              </a:rPr>
              <a:t>仇恨</a:t>
            </a:r>
            <a:r>
              <a:rPr lang="zh-CN" altLang="en-US" sz="2000" dirty="0">
                <a:latin typeface="Times New Roman" panose="02020603050405020304" pitchFamily="18" charset="0"/>
                <a:cs typeface="Times New Roman" panose="02020603050405020304" pitchFamily="18" charset="0"/>
              </a:rPr>
              <a:t>，忽然将人推倒，或是没有埋伏把物扔在人身上，</a:t>
            </a:r>
            <a:endParaRPr lang="en-US" sz="2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Ezekiel 25:15 = “This is what the Sovereign LORD says: ‘Because the Philistines acted in vengeance and took revenge with malice in their hearts, and with ancient </a:t>
            </a:r>
            <a:r>
              <a:rPr lang="en-US" sz="2000" b="1" dirty="0">
                <a:latin typeface="Times New Roman" panose="02020603050405020304" pitchFamily="18" charset="0"/>
                <a:cs typeface="Times New Roman" panose="02020603050405020304" pitchFamily="18" charset="0"/>
              </a:rPr>
              <a:t>hostility</a:t>
            </a:r>
            <a:r>
              <a:rPr lang="en-US" sz="2000" dirty="0">
                <a:latin typeface="Times New Roman" panose="02020603050405020304" pitchFamily="18" charset="0"/>
                <a:cs typeface="Times New Roman" panose="02020603050405020304" pitchFamily="18" charset="0"/>
              </a:rPr>
              <a:t> sought to destroy Judah.”</a:t>
            </a:r>
          </a:p>
          <a:p>
            <a:pPr marL="571500" indent="-5715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以西结书 </a:t>
            </a:r>
            <a:r>
              <a:rPr lang="en-US" altLang="zh-CN" sz="2000" dirty="0">
                <a:latin typeface="Times New Roman" panose="02020603050405020304" pitchFamily="18" charset="0"/>
                <a:cs typeface="Times New Roman" panose="02020603050405020304" pitchFamily="18" charset="0"/>
              </a:rPr>
              <a:t>25:15 = </a:t>
            </a:r>
            <a:r>
              <a:rPr lang="zh-CN" altLang="en-US" sz="2000" dirty="0">
                <a:latin typeface="Times New Roman" panose="02020603050405020304" pitchFamily="18" charset="0"/>
                <a:cs typeface="Times New Roman" panose="02020603050405020304" pitchFamily="18" charset="0"/>
              </a:rPr>
              <a:t>主耶和华如此说：「因非利士人向犹大人</a:t>
            </a:r>
            <a:r>
              <a:rPr lang="zh-CN" altLang="en-US" sz="2000" b="1" dirty="0">
                <a:latin typeface="Times New Roman" panose="02020603050405020304" pitchFamily="18" charset="0"/>
                <a:cs typeface="Times New Roman" panose="02020603050405020304" pitchFamily="18" charset="0"/>
              </a:rPr>
              <a:t>报仇</a:t>
            </a:r>
            <a:r>
              <a:rPr lang="zh-CN" altLang="en-US" sz="2000" dirty="0">
                <a:latin typeface="Times New Roman" panose="02020603050405020304" pitchFamily="18" charset="0"/>
                <a:cs typeface="Times New Roman" panose="02020603050405020304" pitchFamily="18" charset="0"/>
              </a:rPr>
              <a:t>，就是以恨恶的心报仇雪恨，永怀仇恨，要毁灭他们，</a:t>
            </a:r>
            <a:endParaRPr lang="en-US" sz="2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Ezekiel 35:5 = “Because you harbored an ancient </a:t>
            </a:r>
            <a:r>
              <a:rPr lang="en-US" sz="2000" b="1" dirty="0">
                <a:latin typeface="Times New Roman" panose="02020603050405020304" pitchFamily="18" charset="0"/>
                <a:cs typeface="Times New Roman" panose="02020603050405020304" pitchFamily="18" charset="0"/>
              </a:rPr>
              <a:t>hostility</a:t>
            </a:r>
            <a:r>
              <a:rPr lang="en-US" sz="2000" dirty="0">
                <a:latin typeface="Times New Roman" panose="02020603050405020304" pitchFamily="18" charset="0"/>
                <a:cs typeface="Times New Roman" panose="02020603050405020304" pitchFamily="18" charset="0"/>
              </a:rPr>
              <a:t> and delivered the Israelites over to the sword at the time of their calamity, the time their punishment reached its climax,”</a:t>
            </a:r>
          </a:p>
          <a:p>
            <a:pPr marL="571500" indent="-5715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以西结书 </a:t>
            </a:r>
            <a:r>
              <a:rPr lang="en-US" altLang="zh-CN" sz="2000" dirty="0">
                <a:latin typeface="Times New Roman" panose="02020603050405020304" pitchFamily="18" charset="0"/>
                <a:cs typeface="Times New Roman" panose="02020603050405020304" pitchFamily="18" charset="0"/>
              </a:rPr>
              <a:t>35:5 = </a:t>
            </a:r>
            <a:r>
              <a:rPr lang="zh-CN" altLang="en-US" sz="2000" dirty="0">
                <a:latin typeface="Times New Roman" panose="02020603050405020304" pitchFamily="18" charset="0"/>
                <a:cs typeface="Times New Roman" panose="02020603050405020304" pitchFamily="18" charset="0"/>
              </a:rPr>
              <a:t>因为你永怀</a:t>
            </a:r>
            <a:r>
              <a:rPr lang="zh-CN" altLang="en-US" sz="2000" b="1" dirty="0">
                <a:latin typeface="Times New Roman" panose="02020603050405020304" pitchFamily="18" charset="0"/>
                <a:cs typeface="Times New Roman" panose="02020603050405020304" pitchFamily="18" charset="0"/>
              </a:rPr>
              <a:t>仇恨</a:t>
            </a:r>
            <a:r>
              <a:rPr lang="zh-CN" altLang="en-US" sz="2000" dirty="0">
                <a:latin typeface="Times New Roman" panose="02020603050405020304" pitchFamily="18" charset="0"/>
                <a:cs typeface="Times New Roman" panose="02020603050405020304" pitchFamily="18" charset="0"/>
              </a:rPr>
              <a:t>，在以色列人遭灾、罪孽到了尽头的时候，将他们交与刀剑，</a:t>
            </a:r>
          </a:p>
        </p:txBody>
      </p:sp>
      <p:sp>
        <p:nvSpPr>
          <p:cNvPr id="11" name="TextBox 10">
            <a:extLst>
              <a:ext uri="{FF2B5EF4-FFF2-40B4-BE49-F238E27FC236}">
                <a16:creationId xmlns:a16="http://schemas.microsoft.com/office/drawing/2014/main" id="{96668BB5-4240-E145-9B8C-F68AE4BCF16D}"/>
              </a:ext>
            </a:extLst>
          </p:cNvPr>
          <p:cNvSpPr txBox="1"/>
          <p:nvPr/>
        </p:nvSpPr>
        <p:spPr>
          <a:xfrm>
            <a:off x="10057253" y="520530"/>
            <a:ext cx="1544012"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VERSE 15</a:t>
            </a:r>
          </a:p>
          <a:p>
            <a:r>
              <a:rPr lang="zh-CN" altLang="en-US" sz="2400" dirty="0">
                <a:solidFill>
                  <a:srgbClr val="C00000"/>
                </a:solidFill>
                <a:latin typeface="Times New Roman" panose="02020603050405020304" pitchFamily="18" charset="0"/>
                <a:cs typeface="Times New Roman" panose="02020603050405020304" pitchFamily="18" charset="0"/>
              </a:rPr>
              <a:t>第</a:t>
            </a:r>
            <a:r>
              <a:rPr lang="en-US" altLang="zh-CN" sz="2400" dirty="0">
                <a:solidFill>
                  <a:srgbClr val="C00000"/>
                </a:solidFill>
                <a:latin typeface="Times New Roman" panose="02020603050405020304" pitchFamily="18" charset="0"/>
                <a:cs typeface="Times New Roman" panose="02020603050405020304" pitchFamily="18" charset="0"/>
              </a:rPr>
              <a:t>15</a:t>
            </a:r>
            <a:r>
              <a:rPr lang="zh-CN" altLang="en-US" sz="2400" dirty="0">
                <a:solidFill>
                  <a:srgbClr val="C00000"/>
                </a:solidFill>
                <a:latin typeface="Times New Roman" panose="02020603050405020304" pitchFamily="18" charset="0"/>
                <a:cs typeface="Times New Roman" panose="02020603050405020304" pitchFamily="18" charset="0"/>
              </a:rPr>
              <a:t>节</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8269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1197334" y="849992"/>
            <a:ext cx="10133108" cy="2554545"/>
          </a:xfrm>
          <a:prstGeom prst="rect">
            <a:avLst/>
          </a:prstGeom>
          <a:noFill/>
        </p:spPr>
        <p:txBody>
          <a:bodyPr wrap="square" rtlCol="0">
            <a:spAutoFit/>
          </a:bodyPr>
          <a:lstStyle/>
          <a:p>
            <a:r>
              <a:rPr lang="en-US" sz="3200" b="1" dirty="0">
                <a:solidFill>
                  <a:srgbClr val="C00000"/>
                </a:solidFill>
                <a:latin typeface="Times New Roman" panose="02020603050405020304" pitchFamily="18" charset="0"/>
                <a:cs typeface="Times New Roman" panose="02020603050405020304" pitchFamily="18" charset="0"/>
              </a:rPr>
              <a:t>VERSE 15</a:t>
            </a:r>
          </a:p>
          <a:p>
            <a:r>
              <a:rPr lang="zh-CN" altLang="en-US" sz="3200" b="1" dirty="0">
                <a:solidFill>
                  <a:srgbClr val="C00000"/>
                </a:solidFill>
                <a:latin typeface="Times New Roman" panose="02020603050405020304" pitchFamily="18" charset="0"/>
                <a:cs typeface="Times New Roman" panose="02020603050405020304" pitchFamily="18" charset="0"/>
              </a:rPr>
              <a:t>第</a:t>
            </a:r>
            <a:r>
              <a:rPr lang="en-US" altLang="zh-CN" sz="3200" b="1" dirty="0">
                <a:solidFill>
                  <a:srgbClr val="C00000"/>
                </a:solidFill>
                <a:latin typeface="Times New Roman" panose="02020603050405020304" pitchFamily="18" charset="0"/>
                <a:cs typeface="Times New Roman" panose="02020603050405020304" pitchFamily="18" charset="0"/>
              </a:rPr>
              <a:t>15</a:t>
            </a:r>
            <a:r>
              <a:rPr lang="zh-CN" altLang="en-US" sz="3200" b="1" dirty="0">
                <a:solidFill>
                  <a:srgbClr val="C00000"/>
                </a:solidFill>
                <a:latin typeface="Times New Roman" panose="02020603050405020304" pitchFamily="18" charset="0"/>
                <a:cs typeface="Times New Roman" panose="02020603050405020304" pitchFamily="18" charset="0"/>
              </a:rPr>
              <a:t>节</a:t>
            </a:r>
            <a:endParaRPr lang="en-US" sz="3200" b="1" dirty="0">
              <a:solidFill>
                <a:srgbClr val="C0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“And </a:t>
            </a:r>
            <a:r>
              <a:rPr lang="en-US" sz="2400" dirty="0">
                <a:highlight>
                  <a:srgbClr val="FFFF00"/>
                </a:highlight>
                <a:latin typeface="Times New Roman" panose="02020603050405020304" pitchFamily="18" charset="0"/>
                <a:cs typeface="Times New Roman" panose="02020603050405020304" pitchFamily="18" charset="0"/>
              </a:rPr>
              <a:t>I will put enmity </a:t>
            </a:r>
            <a:r>
              <a:rPr lang="en-US" sz="2400" dirty="0">
                <a:latin typeface="Times New Roman" panose="02020603050405020304" pitchFamily="18" charset="0"/>
                <a:cs typeface="Times New Roman" panose="02020603050405020304" pitchFamily="18" charset="0"/>
              </a:rPr>
              <a:t>between you and the woman, and between your offspring and hers; he will crush your head, and you will strike his heel.”</a:t>
            </a:r>
          </a:p>
          <a:p>
            <a:r>
              <a:rPr lang="zh-CN" altLang="en-US" sz="2400" dirty="0">
                <a:effectLst/>
                <a:highlight>
                  <a:srgbClr val="FFFF00"/>
                </a:highlight>
                <a:latin typeface="Default Chinese Simplified"/>
              </a:rPr>
              <a:t>我又要叫</a:t>
            </a:r>
            <a:r>
              <a:rPr lang="zh-CN" altLang="en-US" sz="2400" dirty="0">
                <a:effectLst/>
                <a:latin typeface="Default Chinese Simplified"/>
              </a:rPr>
              <a:t>你和女人</a:t>
            </a:r>
            <a:r>
              <a:rPr lang="zh-CN" altLang="en-US" sz="2400" dirty="0">
                <a:effectLst/>
                <a:highlight>
                  <a:srgbClr val="FFFF00"/>
                </a:highlight>
                <a:latin typeface="Default Chinese Simplified"/>
              </a:rPr>
              <a:t>彼此为仇；</a:t>
            </a:r>
            <a:r>
              <a:rPr lang="zh-CN" altLang="en-US" sz="2400" dirty="0">
                <a:effectLst/>
                <a:latin typeface="Calibri" panose="020F0502020204030204" pitchFamily="34" charset="0"/>
              </a:rPr>
              <a:t> </a:t>
            </a:r>
            <a:r>
              <a:rPr lang="zh-CN" altLang="en-US" sz="2400" dirty="0">
                <a:effectLst/>
                <a:latin typeface="Default Chinese Simplified"/>
              </a:rPr>
              <a:t>你的后裔和女人的后裔也彼此为仇。</a:t>
            </a:r>
            <a:r>
              <a:rPr lang="zh-CN" altLang="en-US" sz="2400" dirty="0">
                <a:effectLst/>
                <a:latin typeface="Calibri" panose="020F0502020204030204" pitchFamily="34" charset="0"/>
              </a:rPr>
              <a:t> </a:t>
            </a:r>
            <a:r>
              <a:rPr lang="zh-CN" altLang="en-US" sz="2400" dirty="0">
                <a:effectLst/>
                <a:latin typeface="Default Chinese Simplified"/>
              </a:rPr>
              <a:t>女人的后裔要伤你的头；</a:t>
            </a:r>
            <a:r>
              <a:rPr lang="zh-CN" altLang="en-US" sz="2400" dirty="0">
                <a:effectLst/>
                <a:latin typeface="Calibri" panose="020F0502020204030204" pitchFamily="34" charset="0"/>
              </a:rPr>
              <a:t> </a:t>
            </a:r>
            <a:r>
              <a:rPr lang="zh-CN" altLang="en-US" sz="2400" dirty="0">
                <a:effectLst/>
                <a:latin typeface="Default Chinese Simplified"/>
              </a:rPr>
              <a:t>你要伤他的脚跟。</a:t>
            </a:r>
            <a:r>
              <a:rPr lang="zh-CN" altLang="en-US" sz="2400" dirty="0">
                <a:effectLst/>
                <a:latin typeface="Calibri" panose="020F0502020204030204" pitchFamily="34" charset="0"/>
              </a:rPr>
              <a:t> </a:t>
            </a:r>
          </a:p>
        </p:txBody>
      </p:sp>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ight Arrow 1">
            <a:extLst>
              <a:ext uri="{FF2B5EF4-FFF2-40B4-BE49-F238E27FC236}">
                <a16:creationId xmlns:a16="http://schemas.microsoft.com/office/drawing/2014/main" id="{EA8E042F-BC46-DE42-BEA6-2EEF8A97E7B4}"/>
              </a:ext>
            </a:extLst>
          </p:cNvPr>
          <p:cNvSpPr/>
          <p:nvPr/>
        </p:nvSpPr>
        <p:spPr>
          <a:xfrm>
            <a:off x="4311360" y="3576574"/>
            <a:ext cx="3152697" cy="87187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B7911D0-55BD-D846-9353-4AD753707220}"/>
              </a:ext>
            </a:extLst>
          </p:cNvPr>
          <p:cNvSpPr txBox="1"/>
          <p:nvPr/>
        </p:nvSpPr>
        <p:spPr>
          <a:xfrm>
            <a:off x="2977117" y="3583533"/>
            <a:ext cx="902811" cy="954107"/>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Eve</a:t>
            </a:r>
          </a:p>
          <a:p>
            <a:r>
              <a:rPr lang="zh-CN" altLang="en-US" sz="2800" dirty="0">
                <a:latin typeface="Times New Roman" panose="02020603050405020304" pitchFamily="18" charset="0"/>
                <a:cs typeface="Times New Roman" panose="02020603050405020304" pitchFamily="18" charset="0"/>
              </a:rPr>
              <a:t>夏娃</a:t>
            </a:r>
            <a:endParaRPr lang="en-US"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19691C8-3582-4546-918A-D4A3BCECE55A}"/>
              </a:ext>
            </a:extLst>
          </p:cNvPr>
          <p:cNvSpPr txBox="1"/>
          <p:nvPr/>
        </p:nvSpPr>
        <p:spPr>
          <a:xfrm>
            <a:off x="7573927" y="3583533"/>
            <a:ext cx="981359" cy="954107"/>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Satan</a:t>
            </a:r>
          </a:p>
          <a:p>
            <a:r>
              <a:rPr lang="zh-CN" altLang="en-US" sz="2800" dirty="0">
                <a:latin typeface="Times New Roman" panose="02020603050405020304" pitchFamily="18" charset="0"/>
                <a:cs typeface="Times New Roman" panose="02020603050405020304" pitchFamily="18" charset="0"/>
              </a:rPr>
              <a:t>撒旦</a:t>
            </a:r>
            <a:endParaRPr lang="en-US" sz="2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4736D5D-02F9-B741-8196-CB0161E8CC98}"/>
              </a:ext>
            </a:extLst>
          </p:cNvPr>
          <p:cNvSpPr txBox="1"/>
          <p:nvPr/>
        </p:nvSpPr>
        <p:spPr>
          <a:xfrm>
            <a:off x="4781475" y="3675866"/>
            <a:ext cx="2212465" cy="584775"/>
          </a:xfrm>
          <a:prstGeom prst="rect">
            <a:avLst/>
          </a:prstGeom>
          <a:noFill/>
        </p:spPr>
        <p:txBody>
          <a:bodyPr wrap="none" rtlCol="0">
            <a:spAutoFit/>
          </a:bodyPr>
          <a:lstStyle/>
          <a:p>
            <a:r>
              <a:rPr lang="en-US" sz="3200" dirty="0">
                <a:solidFill>
                  <a:schemeClr val="bg1"/>
                </a:solidFill>
                <a:latin typeface="Times New Roman" panose="02020603050405020304" pitchFamily="18" charset="0"/>
                <a:cs typeface="Times New Roman" panose="02020603050405020304" pitchFamily="18" charset="0"/>
              </a:rPr>
              <a:t>Enmity</a:t>
            </a:r>
            <a:r>
              <a:rPr lang="zh-CN" altLang="en-US" sz="3200" dirty="0">
                <a:solidFill>
                  <a:schemeClr val="bg1"/>
                </a:solidFill>
                <a:latin typeface="Times New Roman" panose="02020603050405020304" pitchFamily="18" charset="0"/>
                <a:cs typeface="Times New Roman" panose="02020603050405020304" pitchFamily="18" charset="0"/>
              </a:rPr>
              <a:t>为仇</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8149FFC-0761-E348-B4C7-B1FD474AB242}"/>
              </a:ext>
            </a:extLst>
          </p:cNvPr>
          <p:cNvSpPr/>
          <p:nvPr/>
        </p:nvSpPr>
        <p:spPr>
          <a:xfrm>
            <a:off x="987712" y="4943758"/>
            <a:ext cx="10239153" cy="1323439"/>
          </a:xfrm>
          <a:prstGeom prst="rect">
            <a:avLst/>
          </a:prstGeom>
          <a:ln>
            <a:solidFill>
              <a:srgbClr val="C00000"/>
            </a:solidFill>
          </a:ln>
        </p:spPr>
        <p:txBody>
          <a:bodyPr wrap="square">
            <a:spAutoFit/>
          </a:bodyPr>
          <a:lstStyle/>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Matthew 13:39 -- “</a:t>
            </a:r>
            <a:r>
              <a:rPr lang="en-US" sz="1600" dirty="0">
                <a:highlight>
                  <a:srgbClr val="FFFF00"/>
                </a:highlight>
                <a:latin typeface="Arial" panose="020B0604020202020204" pitchFamily="34" charset="0"/>
                <a:cs typeface="Arial" panose="020B0604020202020204" pitchFamily="34" charset="0"/>
              </a:rPr>
              <a:t>The enemy </a:t>
            </a:r>
            <a:r>
              <a:rPr lang="en-US" sz="1600" dirty="0">
                <a:latin typeface="Arial" panose="020B0604020202020204" pitchFamily="34" charset="0"/>
                <a:cs typeface="Arial" panose="020B0604020202020204" pitchFamily="34" charset="0"/>
              </a:rPr>
              <a:t>who sows them is the devil” </a:t>
            </a:r>
          </a:p>
          <a:p>
            <a:pPr marL="342900" indent="-342900">
              <a:buFont typeface="Arial" panose="020B0604020202020204" pitchFamily="34" charset="0"/>
              <a:buChar char="•"/>
            </a:pPr>
            <a:r>
              <a:rPr lang="zh-CN" altLang="en-US" sz="1600" dirty="0">
                <a:latin typeface="Arial" panose="020B0604020202020204" pitchFamily="34" charset="0"/>
                <a:cs typeface="Arial" panose="020B0604020202020204" pitchFamily="34" charset="0"/>
              </a:rPr>
              <a:t>马太福音 </a:t>
            </a:r>
            <a:r>
              <a:rPr lang="en-US" altLang="zh-CN" sz="1600" dirty="0">
                <a:latin typeface="Arial" panose="020B0604020202020204" pitchFamily="34" charset="0"/>
                <a:cs typeface="Arial" panose="020B0604020202020204" pitchFamily="34" charset="0"/>
              </a:rPr>
              <a:t>13:39 -- </a:t>
            </a:r>
            <a:r>
              <a:rPr lang="zh-CN" altLang="en-US" sz="1600" dirty="0">
                <a:latin typeface="Arial" panose="020B0604020202020204" pitchFamily="34" charset="0"/>
                <a:cs typeface="Arial" panose="020B0604020202020204" pitchFamily="34" charset="0"/>
              </a:rPr>
              <a:t>撒稗子的</a:t>
            </a:r>
            <a:r>
              <a:rPr lang="zh-CN" altLang="en-US" sz="1600" dirty="0">
                <a:highlight>
                  <a:srgbClr val="FFFF00"/>
                </a:highlight>
                <a:latin typeface="Arial" panose="020B0604020202020204" pitchFamily="34" charset="0"/>
                <a:cs typeface="Arial" panose="020B0604020202020204" pitchFamily="34" charset="0"/>
              </a:rPr>
              <a:t>仇敌</a:t>
            </a:r>
            <a:r>
              <a:rPr lang="zh-CN" altLang="en-US" sz="1600" dirty="0">
                <a:latin typeface="Arial" panose="020B0604020202020204" pitchFamily="34" charset="0"/>
                <a:cs typeface="Arial" panose="020B0604020202020204" pitchFamily="34" charset="0"/>
              </a:rPr>
              <a:t>就是魔鬼；</a:t>
            </a:r>
            <a:endParaRPr lang="en-US"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1 Peter 5:8 - “Be self-controlled and alert. </a:t>
            </a:r>
            <a:r>
              <a:rPr lang="en-US" sz="1600" dirty="0">
                <a:highlight>
                  <a:srgbClr val="FFFF00"/>
                </a:highlight>
                <a:latin typeface="Arial" panose="020B0604020202020204" pitchFamily="34" charset="0"/>
                <a:cs typeface="Arial" panose="020B0604020202020204" pitchFamily="34" charset="0"/>
              </a:rPr>
              <a:t>Your enemy </a:t>
            </a:r>
            <a:r>
              <a:rPr lang="en-US" sz="1600" dirty="0">
                <a:latin typeface="Arial" panose="020B0604020202020204" pitchFamily="34" charset="0"/>
                <a:cs typeface="Arial" panose="020B0604020202020204" pitchFamily="34" charset="0"/>
              </a:rPr>
              <a:t>the devil prowls around like a roaring lion looking for someone to devour.”</a:t>
            </a:r>
          </a:p>
          <a:p>
            <a:pPr marL="342900" indent="-342900">
              <a:buFont typeface="Arial" panose="020B0604020202020204" pitchFamily="34" charset="0"/>
              <a:buChar char="•"/>
            </a:pPr>
            <a:r>
              <a:rPr lang="zh-CN" altLang="en-US" sz="1600" dirty="0">
                <a:latin typeface="Arial" panose="020B0604020202020204" pitchFamily="34" charset="0"/>
                <a:cs typeface="Arial" panose="020B0604020202020204" pitchFamily="34" charset="0"/>
              </a:rPr>
              <a:t>彼得前书 </a:t>
            </a:r>
            <a:r>
              <a:rPr lang="en-US" altLang="zh-CN" sz="1600" dirty="0">
                <a:latin typeface="Arial" panose="020B0604020202020204" pitchFamily="34" charset="0"/>
                <a:cs typeface="Arial" panose="020B0604020202020204" pitchFamily="34" charset="0"/>
              </a:rPr>
              <a:t>5:8 </a:t>
            </a:r>
            <a:r>
              <a:rPr lang="zh-CN" altLang="en-US" sz="1600" dirty="0">
                <a:latin typeface="Arial" panose="020B0604020202020204" pitchFamily="34" charset="0"/>
                <a:cs typeface="Arial" panose="020B0604020202020204" pitchFamily="34" charset="0"/>
              </a:rPr>
              <a:t>务要谨守，警醒。因为你们的</a:t>
            </a:r>
            <a:r>
              <a:rPr lang="zh-CN" altLang="en-US" sz="1600" dirty="0">
                <a:highlight>
                  <a:srgbClr val="FFFF00"/>
                </a:highlight>
                <a:latin typeface="Arial" panose="020B0604020202020204" pitchFamily="34" charset="0"/>
                <a:cs typeface="Arial" panose="020B0604020202020204" pitchFamily="34" charset="0"/>
              </a:rPr>
              <a:t>仇敌</a:t>
            </a:r>
            <a:r>
              <a:rPr lang="zh-CN" altLang="en-US" sz="1600" dirty="0">
                <a:latin typeface="Arial" panose="020B0604020202020204" pitchFamily="34" charset="0"/>
                <a:cs typeface="Arial" panose="020B0604020202020204" pitchFamily="34" charset="0"/>
              </a:rPr>
              <a:t>魔鬼，如同吼叫的狮子，遍地游行，寻找可吞吃的人。</a:t>
            </a:r>
          </a:p>
        </p:txBody>
      </p:sp>
    </p:spTree>
    <p:extLst>
      <p:ext uri="{BB962C8B-B14F-4D97-AF65-F5344CB8AC3E}">
        <p14:creationId xmlns:p14="http://schemas.microsoft.com/office/powerpoint/2010/main" val="1129290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B78367-BEB7-C346-AC2F-51841FA22B53}"/>
              </a:ext>
            </a:extLst>
          </p:cNvPr>
          <p:cNvSpPr txBox="1"/>
          <p:nvPr/>
        </p:nvSpPr>
        <p:spPr>
          <a:xfrm>
            <a:off x="1218599" y="2035985"/>
            <a:ext cx="10133108" cy="3785652"/>
          </a:xfrm>
          <a:prstGeom prst="rect">
            <a:avLst/>
          </a:prstGeom>
          <a:noFill/>
        </p:spPr>
        <p:txBody>
          <a:bodyPr wrap="square" rtlCol="0">
            <a:spAutoFit/>
          </a:bodyPr>
          <a:lstStyle/>
          <a:p>
            <a:r>
              <a:rPr lang="en-US" sz="4000" b="1" dirty="0">
                <a:solidFill>
                  <a:srgbClr val="C00000"/>
                </a:solidFill>
                <a:latin typeface="Times New Roman" panose="02020603050405020304" pitchFamily="18" charset="0"/>
                <a:cs typeface="Times New Roman" panose="02020603050405020304" pitchFamily="18" charset="0"/>
              </a:rPr>
              <a:t>VERSE 15</a:t>
            </a:r>
          </a:p>
          <a:p>
            <a:r>
              <a:rPr lang="zh-CN" altLang="en-US" sz="4000" b="1" dirty="0">
                <a:solidFill>
                  <a:srgbClr val="C00000"/>
                </a:solidFill>
                <a:latin typeface="Times New Roman" panose="02020603050405020304" pitchFamily="18" charset="0"/>
                <a:cs typeface="Times New Roman" panose="02020603050405020304" pitchFamily="18" charset="0"/>
              </a:rPr>
              <a:t>第</a:t>
            </a:r>
            <a:r>
              <a:rPr lang="en-US" altLang="zh-CN" sz="4000" b="1" dirty="0">
                <a:solidFill>
                  <a:srgbClr val="C00000"/>
                </a:solidFill>
                <a:latin typeface="Times New Roman" panose="02020603050405020304" pitchFamily="18" charset="0"/>
                <a:cs typeface="Times New Roman" panose="02020603050405020304" pitchFamily="18" charset="0"/>
              </a:rPr>
              <a:t>15</a:t>
            </a:r>
            <a:r>
              <a:rPr lang="zh-CN" altLang="en-US" sz="4000" b="1" dirty="0">
                <a:solidFill>
                  <a:srgbClr val="C00000"/>
                </a:solidFill>
                <a:latin typeface="Times New Roman" panose="02020603050405020304" pitchFamily="18" charset="0"/>
                <a:cs typeface="Times New Roman" panose="02020603050405020304" pitchFamily="18" charset="0"/>
              </a:rPr>
              <a:t>节</a:t>
            </a:r>
            <a:endParaRPr lang="en-US" sz="4000" b="1" dirty="0">
              <a:solidFill>
                <a:srgbClr val="C00000"/>
              </a:solidFill>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“And </a:t>
            </a:r>
            <a:r>
              <a:rPr lang="en-US" sz="3200" dirty="0">
                <a:highlight>
                  <a:srgbClr val="FFFF00"/>
                </a:highlight>
                <a:latin typeface="Times New Roman" panose="02020603050405020304" pitchFamily="18" charset="0"/>
                <a:cs typeface="Times New Roman" panose="02020603050405020304" pitchFamily="18" charset="0"/>
              </a:rPr>
              <a:t>I will put enmity </a:t>
            </a:r>
            <a:r>
              <a:rPr lang="en-US" sz="3200" dirty="0">
                <a:latin typeface="Times New Roman" panose="02020603050405020304" pitchFamily="18" charset="0"/>
                <a:cs typeface="Times New Roman" panose="02020603050405020304" pitchFamily="18" charset="0"/>
              </a:rPr>
              <a:t>between you and the woman, and </a:t>
            </a:r>
            <a:r>
              <a:rPr lang="en-US" sz="3200" dirty="0">
                <a:highlight>
                  <a:srgbClr val="FFFF00"/>
                </a:highlight>
                <a:latin typeface="Times New Roman" panose="02020603050405020304" pitchFamily="18" charset="0"/>
                <a:cs typeface="Times New Roman" panose="02020603050405020304" pitchFamily="18" charset="0"/>
              </a:rPr>
              <a:t>between your offspring and hers </a:t>
            </a:r>
            <a:r>
              <a:rPr lang="en-US" sz="3200" i="1" baseline="30000" dirty="0">
                <a:highlight>
                  <a:srgbClr val="FFFF00"/>
                </a:highlight>
                <a:latin typeface="Times New Roman" panose="02020603050405020304" pitchFamily="18" charset="0"/>
                <a:cs typeface="Times New Roman" panose="02020603050405020304" pitchFamily="18" charset="0"/>
              </a:rPr>
              <a:t>(offspring)</a:t>
            </a:r>
            <a:r>
              <a:rPr lang="en-US" sz="3200" dirty="0">
                <a:latin typeface="Times New Roman" panose="02020603050405020304" pitchFamily="18" charset="0"/>
                <a:cs typeface="Times New Roman" panose="02020603050405020304" pitchFamily="18" charset="0"/>
              </a:rPr>
              <a:t>; he will crush your head, and you will strike his heel.”</a:t>
            </a:r>
          </a:p>
          <a:p>
            <a:r>
              <a:rPr lang="zh-CN" altLang="en-US" sz="3200" dirty="0">
                <a:effectLst/>
                <a:highlight>
                  <a:srgbClr val="FFFF00"/>
                </a:highlight>
                <a:latin typeface="Default Chinese Simplified"/>
              </a:rPr>
              <a:t>我又要</a:t>
            </a:r>
            <a:r>
              <a:rPr lang="zh-CN" altLang="en-US" sz="3200" dirty="0">
                <a:effectLst/>
                <a:latin typeface="Default Chinese Simplified"/>
              </a:rPr>
              <a:t>叫你和女人彼此</a:t>
            </a:r>
            <a:r>
              <a:rPr lang="zh-CN" altLang="en-US" sz="3200" dirty="0">
                <a:effectLst/>
                <a:highlight>
                  <a:srgbClr val="FFFF00"/>
                </a:highlight>
                <a:latin typeface="Default Chinese Simplified"/>
              </a:rPr>
              <a:t>为仇</a:t>
            </a:r>
            <a:r>
              <a:rPr lang="zh-CN" altLang="en-US" sz="3200" dirty="0">
                <a:effectLst/>
                <a:latin typeface="Default Chinese Simplified"/>
              </a:rPr>
              <a:t>；</a:t>
            </a:r>
            <a:r>
              <a:rPr lang="zh-CN" altLang="en-US" sz="3200" dirty="0">
                <a:effectLst/>
                <a:latin typeface="Calibri" panose="020F0502020204030204" pitchFamily="34" charset="0"/>
              </a:rPr>
              <a:t> </a:t>
            </a:r>
            <a:r>
              <a:rPr lang="zh-CN" altLang="en-US" sz="3200" dirty="0">
                <a:effectLst/>
                <a:highlight>
                  <a:srgbClr val="FFFF00"/>
                </a:highlight>
                <a:latin typeface="Default Chinese Simplified"/>
              </a:rPr>
              <a:t>你的后裔和女人的后裔</a:t>
            </a:r>
            <a:r>
              <a:rPr lang="zh-CN" altLang="en-US" sz="3200" dirty="0">
                <a:effectLst/>
                <a:latin typeface="Default Chinese Simplified"/>
              </a:rPr>
              <a:t>也彼此为仇。</a:t>
            </a:r>
            <a:r>
              <a:rPr lang="zh-CN" altLang="en-US" sz="3200" dirty="0">
                <a:effectLst/>
                <a:latin typeface="Calibri" panose="020F0502020204030204" pitchFamily="34" charset="0"/>
              </a:rPr>
              <a:t> </a:t>
            </a:r>
            <a:r>
              <a:rPr lang="zh-CN" altLang="en-US" sz="3200" dirty="0">
                <a:effectLst/>
                <a:latin typeface="Default Chinese Simplified"/>
              </a:rPr>
              <a:t>女人的后裔要伤你的头；</a:t>
            </a:r>
            <a:r>
              <a:rPr lang="zh-CN" altLang="en-US" sz="3200" dirty="0">
                <a:effectLst/>
                <a:latin typeface="Calibri" panose="020F0502020204030204" pitchFamily="34" charset="0"/>
              </a:rPr>
              <a:t> </a:t>
            </a:r>
            <a:r>
              <a:rPr lang="zh-CN" altLang="en-US" sz="3200" dirty="0">
                <a:effectLst/>
                <a:latin typeface="Default Chinese Simplified"/>
              </a:rPr>
              <a:t>你要伤他的脚跟。</a:t>
            </a:r>
            <a:r>
              <a:rPr lang="zh-CN" altLang="en-US" sz="3200" dirty="0">
                <a:effectLst/>
                <a:latin typeface="Calibri" panose="020F0502020204030204" pitchFamily="34" charset="0"/>
              </a:rPr>
              <a:t> </a:t>
            </a:r>
          </a:p>
        </p:txBody>
      </p:sp>
    </p:spTree>
    <p:extLst>
      <p:ext uri="{BB962C8B-B14F-4D97-AF65-F5344CB8AC3E}">
        <p14:creationId xmlns:p14="http://schemas.microsoft.com/office/powerpoint/2010/main" val="2670171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F775D7-0477-4E4F-B17B-60F526F3D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3E21D6B-9790-8B4E-8407-7C7323F622D8}"/>
              </a:ext>
            </a:extLst>
          </p:cNvPr>
          <p:cNvSpPr txBox="1"/>
          <p:nvPr/>
        </p:nvSpPr>
        <p:spPr>
          <a:xfrm>
            <a:off x="283028" y="1536174"/>
            <a:ext cx="11625943" cy="5109091"/>
          </a:xfrm>
          <a:prstGeom prst="rect">
            <a:avLst/>
          </a:prstGeom>
          <a:noFill/>
          <a:effectLst>
            <a:outerShdw blurRad="50800" dist="38100" dir="2700000" algn="tl" rotWithShape="0">
              <a:prstClr val="black">
                <a:alpha val="92000"/>
              </a:prstClr>
            </a:outerShdw>
          </a:effectLst>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Part 1</a:t>
            </a:r>
          </a:p>
          <a:p>
            <a:pPr algn="ctr"/>
            <a:r>
              <a:rPr lang="zh-CN" altLang="en-US" sz="3200" dirty="0">
                <a:solidFill>
                  <a:schemeClr val="bg1"/>
                </a:solidFill>
                <a:latin typeface="Times New Roman" panose="02020603050405020304" pitchFamily="18" charset="0"/>
                <a:cs typeface="Times New Roman" panose="02020603050405020304" pitchFamily="18" charset="0"/>
              </a:rPr>
              <a:t>第一部分</a:t>
            </a:r>
            <a:endParaRPr lang="en-US" sz="3200" dirty="0">
              <a:solidFill>
                <a:schemeClr val="bg1"/>
              </a:solidFill>
              <a:latin typeface="Times New Roman" panose="02020603050405020304" pitchFamily="18" charset="0"/>
              <a:cs typeface="Times New Roman" panose="02020603050405020304" pitchFamily="18" charset="0"/>
            </a:endParaRPr>
          </a:p>
          <a:p>
            <a:pPr algn="ctr"/>
            <a:endParaRPr lang="en-US" sz="1400" dirty="0">
              <a:solidFill>
                <a:schemeClr val="bg1"/>
              </a:solidFill>
              <a:latin typeface="Times New Roman" panose="02020603050405020304" pitchFamily="18" charset="0"/>
              <a:cs typeface="Times New Roman" panose="02020603050405020304" pitchFamily="18" charset="0"/>
            </a:endParaRPr>
          </a:p>
          <a:p>
            <a:pPr algn="ctr"/>
            <a:r>
              <a:rPr lang="en-US" sz="4000" dirty="0">
                <a:solidFill>
                  <a:schemeClr val="accent4">
                    <a:lumMod val="40000"/>
                    <a:lumOff val="60000"/>
                  </a:schemeClr>
                </a:solidFill>
                <a:latin typeface="Times New Roman" panose="02020603050405020304" pitchFamily="18" charset="0"/>
                <a:cs typeface="Times New Roman" panose="02020603050405020304" pitchFamily="18" charset="0"/>
              </a:rPr>
              <a:t>The Messiah in the Law</a:t>
            </a:r>
          </a:p>
          <a:p>
            <a:pPr algn="ctr"/>
            <a:r>
              <a:rPr lang="zh-CN" altLang="en-US" sz="4000" dirty="0">
                <a:solidFill>
                  <a:schemeClr val="accent4">
                    <a:lumMod val="40000"/>
                    <a:lumOff val="60000"/>
                  </a:schemeClr>
                </a:solidFill>
                <a:latin typeface="Times New Roman" panose="02020603050405020304" pitchFamily="18" charset="0"/>
                <a:cs typeface="Times New Roman" panose="02020603050405020304" pitchFamily="18" charset="0"/>
              </a:rPr>
              <a:t>律法书中的弥赛亚</a:t>
            </a:r>
            <a:endParaRPr lang="en-US" sz="4000" dirty="0">
              <a:solidFill>
                <a:schemeClr val="accent4">
                  <a:lumMod val="40000"/>
                  <a:lumOff val="60000"/>
                </a:schemeClr>
              </a:solidFill>
              <a:latin typeface="Times New Roman" panose="02020603050405020304" pitchFamily="18" charset="0"/>
              <a:cs typeface="Times New Roman" panose="02020603050405020304" pitchFamily="18" charset="0"/>
            </a:endParaRPr>
          </a:p>
          <a:p>
            <a:r>
              <a:rPr lang="en-US" sz="2800" b="1" dirty="0">
                <a:solidFill>
                  <a:schemeClr val="bg1"/>
                </a:solidFill>
                <a:latin typeface="Times New Roman" panose="02020603050405020304" pitchFamily="18" charset="0"/>
                <a:cs typeface="Times New Roman" panose="02020603050405020304" pitchFamily="18" charset="0"/>
              </a:rPr>
              <a:t>Lesson 2 = The Promise of the Messiah to Adam and Eve</a:t>
            </a:r>
          </a:p>
          <a:p>
            <a:r>
              <a:rPr lang="zh-CN" altLang="en-US" sz="2800" b="1" dirty="0">
                <a:solidFill>
                  <a:schemeClr val="bg1"/>
                </a:solidFill>
                <a:latin typeface="Times New Roman" panose="02020603050405020304" pitchFamily="18" charset="0"/>
                <a:cs typeface="Times New Roman" panose="02020603050405020304" pitchFamily="18" charset="0"/>
              </a:rPr>
              <a:t>第二课 </a:t>
            </a:r>
            <a:r>
              <a:rPr lang="en-US" altLang="zh-CN" sz="2800" b="1" dirty="0">
                <a:solidFill>
                  <a:schemeClr val="bg1"/>
                </a:solidFill>
                <a:latin typeface="Times New Roman" panose="02020603050405020304" pitchFamily="18" charset="0"/>
                <a:cs typeface="Times New Roman" panose="02020603050405020304" pitchFamily="18" charset="0"/>
              </a:rPr>
              <a:t>= </a:t>
            </a:r>
            <a:r>
              <a:rPr lang="zh-CN" altLang="en-US" sz="2800" b="1" dirty="0">
                <a:solidFill>
                  <a:schemeClr val="bg1"/>
                </a:solidFill>
                <a:latin typeface="Times New Roman" panose="02020603050405020304" pitchFamily="18" charset="0"/>
                <a:cs typeface="Times New Roman" panose="02020603050405020304" pitchFamily="18" charset="0"/>
              </a:rPr>
              <a:t>弥赛亚应许给亚当和夏娃</a:t>
            </a:r>
            <a:endParaRPr lang="en-US" sz="2800" b="1" dirty="0">
              <a:solidFill>
                <a:schemeClr val="bg1"/>
              </a:solidFill>
              <a:latin typeface="Times New Roman" panose="02020603050405020304" pitchFamily="18" charset="0"/>
              <a:cs typeface="Times New Roman" panose="02020603050405020304" pitchFamily="18" charset="0"/>
            </a:endParaRPr>
          </a:p>
          <a:p>
            <a:r>
              <a:rPr lang="en-US" sz="2800" dirty="0">
                <a:solidFill>
                  <a:schemeClr val="accent4">
                    <a:lumMod val="40000"/>
                    <a:lumOff val="60000"/>
                  </a:schemeClr>
                </a:solidFill>
                <a:latin typeface="Times New Roman" panose="02020603050405020304" pitchFamily="18" charset="0"/>
                <a:cs typeface="Times New Roman" panose="02020603050405020304" pitchFamily="18" charset="0"/>
              </a:rPr>
              <a:t>Lesson 3 = The Messiah is Promised to the Patriarchs </a:t>
            </a:r>
          </a:p>
          <a:p>
            <a:r>
              <a:rPr lang="zh-CN" altLang="en-US" sz="2800" dirty="0">
                <a:solidFill>
                  <a:schemeClr val="accent4">
                    <a:lumMod val="40000"/>
                    <a:lumOff val="60000"/>
                  </a:schemeClr>
                </a:solidFill>
                <a:latin typeface="Times New Roman" panose="02020603050405020304" pitchFamily="18" charset="0"/>
                <a:cs typeface="Times New Roman" panose="02020603050405020304" pitchFamily="18" charset="0"/>
              </a:rPr>
              <a:t>第三课 </a:t>
            </a:r>
            <a:r>
              <a:rPr lang="en-US" altLang="zh-CN" sz="2800" dirty="0">
                <a:solidFill>
                  <a:schemeClr val="accent4">
                    <a:lumMod val="40000"/>
                    <a:lumOff val="60000"/>
                  </a:schemeClr>
                </a:solidFill>
                <a:latin typeface="Times New Roman" panose="02020603050405020304" pitchFamily="18" charset="0"/>
                <a:cs typeface="Times New Roman" panose="02020603050405020304" pitchFamily="18" charset="0"/>
              </a:rPr>
              <a:t>= </a:t>
            </a:r>
            <a:r>
              <a:rPr lang="zh-CN" altLang="en-US" sz="2800" dirty="0">
                <a:solidFill>
                  <a:schemeClr val="accent4">
                    <a:lumMod val="40000"/>
                    <a:lumOff val="60000"/>
                  </a:schemeClr>
                </a:solidFill>
                <a:latin typeface="Times New Roman" panose="02020603050405020304" pitchFamily="18" charset="0"/>
                <a:cs typeface="Times New Roman" panose="02020603050405020304" pitchFamily="18" charset="0"/>
              </a:rPr>
              <a:t>弥赛亚应许给列祖</a:t>
            </a:r>
            <a:endParaRPr lang="en-US" sz="2800" dirty="0">
              <a:solidFill>
                <a:schemeClr val="accent4">
                  <a:lumMod val="40000"/>
                  <a:lumOff val="60000"/>
                </a:schemeClr>
              </a:solidFill>
              <a:latin typeface="Times New Roman" panose="02020603050405020304" pitchFamily="18" charset="0"/>
              <a:cs typeface="Times New Roman" panose="02020603050405020304" pitchFamily="18" charset="0"/>
            </a:endParaRPr>
          </a:p>
          <a:p>
            <a:r>
              <a:rPr lang="en-US" sz="2800" dirty="0">
                <a:solidFill>
                  <a:schemeClr val="accent4">
                    <a:lumMod val="40000"/>
                    <a:lumOff val="60000"/>
                  </a:schemeClr>
                </a:solidFill>
                <a:latin typeface="Times New Roman" panose="02020603050405020304" pitchFamily="18" charset="0"/>
                <a:cs typeface="Times New Roman" panose="02020603050405020304" pitchFamily="18" charset="0"/>
              </a:rPr>
              <a:t>Lesson 4 = The Messiah Promised through Balaam and Moses</a:t>
            </a:r>
          </a:p>
          <a:p>
            <a:r>
              <a:rPr lang="zh-CN" altLang="en-US" sz="2800" dirty="0">
                <a:solidFill>
                  <a:schemeClr val="accent4">
                    <a:lumMod val="40000"/>
                    <a:lumOff val="60000"/>
                  </a:schemeClr>
                </a:solidFill>
                <a:latin typeface="Times New Roman" panose="02020603050405020304" pitchFamily="18" charset="0"/>
                <a:cs typeface="Times New Roman" panose="02020603050405020304" pitchFamily="18" charset="0"/>
              </a:rPr>
              <a:t>第四课 </a:t>
            </a:r>
            <a:r>
              <a:rPr lang="en-US" altLang="zh-CN" sz="2800" dirty="0">
                <a:solidFill>
                  <a:schemeClr val="accent4">
                    <a:lumMod val="40000"/>
                    <a:lumOff val="60000"/>
                  </a:schemeClr>
                </a:solidFill>
                <a:latin typeface="Times New Roman" panose="02020603050405020304" pitchFamily="18" charset="0"/>
                <a:cs typeface="Times New Roman" panose="02020603050405020304" pitchFamily="18" charset="0"/>
              </a:rPr>
              <a:t>= </a:t>
            </a:r>
            <a:r>
              <a:rPr lang="zh-CN" altLang="en-US" sz="2800" dirty="0">
                <a:solidFill>
                  <a:schemeClr val="accent4">
                    <a:lumMod val="40000"/>
                    <a:lumOff val="60000"/>
                  </a:schemeClr>
                </a:solidFill>
                <a:latin typeface="Times New Roman" panose="02020603050405020304" pitchFamily="18" charset="0"/>
                <a:cs typeface="Times New Roman" panose="02020603050405020304" pitchFamily="18" charset="0"/>
              </a:rPr>
              <a:t>藉着巴兰和摩西所应许的弥赛亚</a:t>
            </a:r>
            <a:endParaRPr lang="en-US" sz="2800"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55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785285" y="785260"/>
            <a:ext cx="10691279" cy="4955203"/>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“your offspring”</a:t>
            </a:r>
          </a:p>
          <a:p>
            <a:r>
              <a:rPr lang="zh-CN" altLang="en-US" sz="2800" b="1" dirty="0">
                <a:latin typeface="Times New Roman" panose="02020603050405020304" pitchFamily="18" charset="0"/>
                <a:cs typeface="Times New Roman" panose="02020603050405020304" pitchFamily="18" charset="0"/>
              </a:rPr>
              <a:t>“你的后裔”</a:t>
            </a:r>
            <a:endParaRPr lang="en-US" sz="2800" b="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Matthew 13:38-39 - “The good seed stands for the sons of the kingdom. The weeds are the sons of the evil one, and the enemy who sows them is the devil.” </a:t>
            </a:r>
          </a:p>
          <a:p>
            <a:pPr marL="571500" indent="-5715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马太福音 </a:t>
            </a:r>
            <a:r>
              <a:rPr lang="en-US" altLang="zh-CN" sz="2000" dirty="0">
                <a:latin typeface="Times New Roman" panose="02020603050405020304" pitchFamily="18" charset="0"/>
                <a:cs typeface="Times New Roman" panose="02020603050405020304" pitchFamily="18" charset="0"/>
              </a:rPr>
              <a:t>13:38–39 </a:t>
            </a:r>
            <a:r>
              <a:rPr lang="zh-CN" altLang="en-US" sz="2000" dirty="0">
                <a:latin typeface="Times New Roman" panose="02020603050405020304" pitchFamily="18" charset="0"/>
                <a:cs typeface="Times New Roman" panose="02020603050405020304" pitchFamily="18" charset="0"/>
              </a:rPr>
              <a:t>田地就是世界；好种就是天国之子；稗子就是那恶者之子；撒稗子的仇敌就是魔鬼；收割的时候就是世界的末了；收割的人就是天使。</a:t>
            </a:r>
            <a:endParaRPr lang="en-US" sz="2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Matthew 23:33 - “You snakes! You brood of vipers! How will you escape being condemned to hell?” </a:t>
            </a:r>
          </a:p>
          <a:p>
            <a:pPr marL="571500" indent="-5715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马太福音 </a:t>
            </a:r>
            <a:r>
              <a:rPr lang="en-US" altLang="zh-CN" sz="2000" dirty="0">
                <a:latin typeface="Times New Roman" panose="02020603050405020304" pitchFamily="18" charset="0"/>
                <a:cs typeface="Times New Roman" panose="02020603050405020304" pitchFamily="18" charset="0"/>
              </a:rPr>
              <a:t>23:33 </a:t>
            </a:r>
            <a:r>
              <a:rPr lang="zh-CN" altLang="en-US" sz="2000" dirty="0">
                <a:latin typeface="Times New Roman" panose="02020603050405020304" pitchFamily="18" charset="0"/>
                <a:cs typeface="Times New Roman" panose="02020603050405020304" pitchFamily="18" charset="0"/>
              </a:rPr>
              <a:t>你们这些蛇类、毒蛇之种啊，怎能逃脱地狱的刑罚呢？</a:t>
            </a:r>
            <a:endParaRPr lang="en-US" sz="2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John 8:44 - “You belong to your father, the devil, and you want to carry out your father’s desire. He was a murderer from the beginning, not holding to the truth, for there is no truth in him. When he lies, he speaks his native language, for he is a liar and the father of lies.”</a:t>
            </a:r>
          </a:p>
          <a:p>
            <a:pPr marL="571500" indent="-5715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约翰福音 </a:t>
            </a:r>
            <a:r>
              <a:rPr lang="en-US" altLang="zh-CN" sz="2000" dirty="0">
                <a:latin typeface="Times New Roman" panose="02020603050405020304" pitchFamily="18" charset="0"/>
                <a:cs typeface="Times New Roman" panose="02020603050405020304" pitchFamily="18" charset="0"/>
              </a:rPr>
              <a:t>8:44 </a:t>
            </a:r>
            <a:r>
              <a:rPr lang="zh-CN" altLang="en-US" sz="2000" dirty="0">
                <a:latin typeface="Times New Roman" panose="02020603050405020304" pitchFamily="18" charset="0"/>
                <a:cs typeface="Times New Roman" panose="02020603050405020304" pitchFamily="18" charset="0"/>
              </a:rPr>
              <a:t>你们是出于你们的父魔鬼，你们父的私欲你们偏要行。他从起初是杀人的，不守真理，因他心里没有真理。他说谎是出于自己；因他本来是说谎的，也是说谎之人的父。</a:t>
            </a:r>
          </a:p>
        </p:txBody>
      </p:sp>
      <p:sp>
        <p:nvSpPr>
          <p:cNvPr id="11" name="TextBox 10">
            <a:extLst>
              <a:ext uri="{FF2B5EF4-FFF2-40B4-BE49-F238E27FC236}">
                <a16:creationId xmlns:a16="http://schemas.microsoft.com/office/drawing/2014/main" id="{96668BB5-4240-E145-9B8C-F68AE4BCF16D}"/>
              </a:ext>
            </a:extLst>
          </p:cNvPr>
          <p:cNvSpPr txBox="1"/>
          <p:nvPr/>
        </p:nvSpPr>
        <p:spPr>
          <a:xfrm>
            <a:off x="10057253" y="520530"/>
            <a:ext cx="1544012"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VERSE 15</a:t>
            </a:r>
          </a:p>
          <a:p>
            <a:r>
              <a:rPr lang="zh-CN" altLang="en-US" sz="2400" dirty="0">
                <a:solidFill>
                  <a:srgbClr val="C00000"/>
                </a:solidFill>
                <a:latin typeface="Times New Roman" panose="02020603050405020304" pitchFamily="18" charset="0"/>
                <a:cs typeface="Times New Roman" panose="02020603050405020304" pitchFamily="18" charset="0"/>
              </a:rPr>
              <a:t>第</a:t>
            </a:r>
            <a:r>
              <a:rPr lang="en-US" altLang="zh-CN" sz="2400" dirty="0">
                <a:solidFill>
                  <a:srgbClr val="C00000"/>
                </a:solidFill>
                <a:latin typeface="Times New Roman" panose="02020603050405020304" pitchFamily="18" charset="0"/>
                <a:cs typeface="Times New Roman" panose="02020603050405020304" pitchFamily="18" charset="0"/>
              </a:rPr>
              <a:t>15</a:t>
            </a:r>
            <a:r>
              <a:rPr lang="zh-CN" altLang="en-US" sz="2400" dirty="0">
                <a:solidFill>
                  <a:srgbClr val="C00000"/>
                </a:solidFill>
                <a:latin typeface="Times New Roman" panose="02020603050405020304" pitchFamily="18" charset="0"/>
                <a:cs typeface="Times New Roman" panose="02020603050405020304" pitchFamily="18" charset="0"/>
              </a:rPr>
              <a:t>节</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9799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750360" y="751362"/>
            <a:ext cx="10691279" cy="5570756"/>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“your offspring”</a:t>
            </a:r>
          </a:p>
          <a:p>
            <a:r>
              <a:rPr lang="zh-CN" altLang="en-US" sz="2800" b="1" dirty="0">
                <a:latin typeface="Times New Roman" panose="02020603050405020304" pitchFamily="18" charset="0"/>
                <a:cs typeface="Times New Roman" panose="02020603050405020304" pitchFamily="18" charset="0"/>
              </a:rPr>
              <a:t>“你的后裔”</a:t>
            </a:r>
            <a:endParaRPr lang="en-US" sz="2800" b="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1 John 3:8-13 -- “He who does what is sinful is of the devil, because the devil has been sinning from the beginning. The reason the Son of God appeared was to destroy the devil’s work. No one who is born of God will continue to sin, because God’s seed remains in him; he cannot go on sinning, because he has been born of God. This is how we know who the children of God are and </a:t>
            </a:r>
            <a:r>
              <a:rPr lang="en-US" sz="2000" dirty="0">
                <a:highlight>
                  <a:srgbClr val="FFFF00"/>
                </a:highlight>
                <a:latin typeface="Times New Roman" panose="02020603050405020304" pitchFamily="18" charset="0"/>
                <a:cs typeface="Times New Roman" panose="02020603050405020304" pitchFamily="18" charset="0"/>
              </a:rPr>
              <a:t>who the children of the devil are</a:t>
            </a:r>
            <a:r>
              <a:rPr lang="en-US" sz="2000" dirty="0">
                <a:latin typeface="Times New Roman" panose="02020603050405020304" pitchFamily="18" charset="0"/>
                <a:cs typeface="Times New Roman" panose="02020603050405020304" pitchFamily="18" charset="0"/>
              </a:rPr>
              <a:t>: Anyone who does not do what is right is not a child of God; nor is anyone who does not love his brother. This is the message you heard from the beginning: We should love one another. Do not be like Cain, who belonged to the evil one and murdered his brother. And why did he murder him? Because his own actions were evil and his brother’s were righteous. Do not be surprised, my brothers, if the world hates you.”</a:t>
            </a:r>
          </a:p>
          <a:p>
            <a:pPr marL="571500" indent="-5715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约翰一书 </a:t>
            </a:r>
            <a:r>
              <a:rPr lang="en-US" altLang="zh-CN" sz="2000" dirty="0">
                <a:latin typeface="Times New Roman" panose="02020603050405020304" pitchFamily="18" charset="0"/>
                <a:cs typeface="Times New Roman" panose="02020603050405020304" pitchFamily="18" charset="0"/>
              </a:rPr>
              <a:t>3:8–13  </a:t>
            </a:r>
            <a:r>
              <a:rPr lang="zh-CN" altLang="en-US" sz="2000" dirty="0">
                <a:latin typeface="Times New Roman" panose="02020603050405020304" pitchFamily="18" charset="0"/>
                <a:cs typeface="Times New Roman" panose="02020603050405020304" pitchFamily="18" charset="0"/>
              </a:rPr>
              <a:t>犯罪的是属魔鬼，因为魔鬼从起初就犯罪。　神的儿子显现出来，为要除灭魔鬼的作为。凡从　神生的，就不犯罪，因　神的道存在他心里；他也不能犯罪，因为他是由　神生的。从此就显出谁是　神的儿女，</a:t>
            </a:r>
            <a:r>
              <a:rPr lang="zh-CN" altLang="en-US" sz="2000" dirty="0">
                <a:highlight>
                  <a:srgbClr val="FFFF00"/>
                </a:highlight>
                <a:latin typeface="Times New Roman" panose="02020603050405020304" pitchFamily="18" charset="0"/>
                <a:cs typeface="Times New Roman" panose="02020603050405020304" pitchFamily="18" charset="0"/>
              </a:rPr>
              <a:t>谁是魔鬼的儿女。</a:t>
            </a:r>
            <a:r>
              <a:rPr lang="zh-CN" altLang="en-US" sz="2000" dirty="0">
                <a:latin typeface="Times New Roman" panose="02020603050405020304" pitchFamily="18" charset="0"/>
                <a:cs typeface="Times New Roman" panose="02020603050405020304" pitchFamily="18" charset="0"/>
              </a:rPr>
              <a:t>凡不行义的就不属　神，不爱弟兄的也是如此。我们应当彼此相爱。这就是你们从起初所听见的命令。不可像该隐；他是属那恶者，杀了他的兄弟。为什么杀了他呢？因自己的行为是恶的，兄弟的行为是善的。弟兄们，世人若恨你们，不要以为希奇。</a:t>
            </a:r>
          </a:p>
        </p:txBody>
      </p:sp>
      <p:sp>
        <p:nvSpPr>
          <p:cNvPr id="11" name="TextBox 10">
            <a:extLst>
              <a:ext uri="{FF2B5EF4-FFF2-40B4-BE49-F238E27FC236}">
                <a16:creationId xmlns:a16="http://schemas.microsoft.com/office/drawing/2014/main" id="{96668BB5-4240-E145-9B8C-F68AE4BCF16D}"/>
              </a:ext>
            </a:extLst>
          </p:cNvPr>
          <p:cNvSpPr txBox="1"/>
          <p:nvPr/>
        </p:nvSpPr>
        <p:spPr>
          <a:xfrm>
            <a:off x="10057253" y="520530"/>
            <a:ext cx="1544012"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VERSE 15</a:t>
            </a:r>
          </a:p>
          <a:p>
            <a:r>
              <a:rPr lang="zh-CN" altLang="en-US" sz="2400" dirty="0">
                <a:solidFill>
                  <a:srgbClr val="C00000"/>
                </a:solidFill>
                <a:latin typeface="Times New Roman" panose="02020603050405020304" pitchFamily="18" charset="0"/>
                <a:cs typeface="Times New Roman" panose="02020603050405020304" pitchFamily="18" charset="0"/>
              </a:rPr>
              <a:t>第</a:t>
            </a:r>
            <a:r>
              <a:rPr lang="en-US" altLang="zh-CN" sz="2400" dirty="0">
                <a:solidFill>
                  <a:srgbClr val="C00000"/>
                </a:solidFill>
                <a:latin typeface="Times New Roman" panose="02020603050405020304" pitchFamily="18" charset="0"/>
                <a:cs typeface="Times New Roman" panose="02020603050405020304" pitchFamily="18" charset="0"/>
              </a:rPr>
              <a:t>15</a:t>
            </a:r>
            <a:r>
              <a:rPr lang="zh-CN" altLang="en-US" sz="2400" dirty="0">
                <a:solidFill>
                  <a:srgbClr val="C00000"/>
                </a:solidFill>
                <a:latin typeface="Times New Roman" panose="02020603050405020304" pitchFamily="18" charset="0"/>
                <a:cs typeface="Times New Roman" panose="02020603050405020304" pitchFamily="18" charset="0"/>
              </a:rPr>
              <a:t>节</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221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750360" y="751362"/>
            <a:ext cx="10691279" cy="5570756"/>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“her offspring”</a:t>
            </a:r>
          </a:p>
          <a:p>
            <a:r>
              <a:rPr lang="zh-CN" altLang="en-US" sz="2800" b="1" dirty="0">
                <a:latin typeface="Times New Roman" panose="02020603050405020304" pitchFamily="18" charset="0"/>
                <a:cs typeface="Times New Roman" panose="02020603050405020304" pitchFamily="18" charset="0"/>
              </a:rPr>
              <a:t>“女人的后裔”</a:t>
            </a:r>
            <a:endParaRPr lang="en-US" sz="2800" b="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1 John 3:8-13 -- “He who does what is sinful is of the devil, because the devil has been sinning from the beginning. The reason the Son of God appeared was to destroy the devil’s work. No one who is born of God will continue to sin, because God’s seed remains in him; </a:t>
            </a:r>
            <a:r>
              <a:rPr lang="en-US" sz="2000" dirty="0">
                <a:highlight>
                  <a:srgbClr val="FFFF00"/>
                </a:highlight>
                <a:latin typeface="Times New Roman" panose="02020603050405020304" pitchFamily="18" charset="0"/>
                <a:cs typeface="Times New Roman" panose="02020603050405020304" pitchFamily="18" charset="0"/>
              </a:rPr>
              <a:t>he cannot go on sinning, because he has been born of God. This is how we know who the children of God are</a:t>
            </a:r>
            <a:r>
              <a:rPr lang="en-US" sz="2000" dirty="0">
                <a:latin typeface="Times New Roman" panose="02020603050405020304" pitchFamily="18" charset="0"/>
                <a:cs typeface="Times New Roman" panose="02020603050405020304" pitchFamily="18" charset="0"/>
              </a:rPr>
              <a:t> and who the children of the devil are: Anyone who does not do what is right is not a child of God; nor is anyone who does not love his brother. This is the message you heard from the beginning: We should love one another. Do not be like Cain, who belonged to the evil one and murdered his brother. And why did he murder him? Because his own actions were evil and his brother’s were righteous. Do not be surprised, my brothers, if the world hates you.”</a:t>
            </a:r>
          </a:p>
          <a:p>
            <a:pPr marL="571500" indent="-5715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约翰一书 </a:t>
            </a:r>
            <a:r>
              <a:rPr lang="en-US" altLang="zh-CN" sz="2000" dirty="0">
                <a:latin typeface="Times New Roman" panose="02020603050405020304" pitchFamily="18" charset="0"/>
                <a:cs typeface="Times New Roman" panose="02020603050405020304" pitchFamily="18" charset="0"/>
              </a:rPr>
              <a:t>3:8–13  </a:t>
            </a:r>
            <a:r>
              <a:rPr lang="zh-CN" altLang="en-US" sz="2000" dirty="0">
                <a:latin typeface="Times New Roman" panose="02020603050405020304" pitchFamily="18" charset="0"/>
                <a:cs typeface="Times New Roman" panose="02020603050405020304" pitchFamily="18" charset="0"/>
              </a:rPr>
              <a:t>犯罪的是属魔鬼，因为魔鬼从起初就犯罪。　神的儿子显现出来，为要除灭魔鬼的作为。凡从　神生的，就不犯罪，因　神的道存在他心里；</a:t>
            </a:r>
            <a:r>
              <a:rPr lang="zh-CN" altLang="en-US" sz="2000" dirty="0">
                <a:highlight>
                  <a:srgbClr val="FFFF00"/>
                </a:highlight>
                <a:latin typeface="Times New Roman" panose="02020603050405020304" pitchFamily="18" charset="0"/>
                <a:cs typeface="Times New Roman" panose="02020603050405020304" pitchFamily="18" charset="0"/>
              </a:rPr>
              <a:t>他也不能犯罪，因为他是由　神生的。从此就显出谁是　神的儿女，</a:t>
            </a:r>
            <a:r>
              <a:rPr lang="zh-CN" altLang="en-US" sz="2000" dirty="0">
                <a:latin typeface="Times New Roman" panose="02020603050405020304" pitchFamily="18" charset="0"/>
                <a:cs typeface="Times New Roman" panose="02020603050405020304" pitchFamily="18" charset="0"/>
              </a:rPr>
              <a:t>谁是魔鬼的儿女。凡不行义的就不属　神，不爱弟兄的也是如此。我们应当彼此相爱。这就是你们从起初所听见的命令。不可像该隐；他是属那恶者，杀了他的兄弟。为什么杀了他呢？因自己的行为是恶的，兄弟的行为是善的。弟兄们，世人若恨你们，不要以为希奇。</a:t>
            </a:r>
          </a:p>
        </p:txBody>
      </p:sp>
      <p:sp>
        <p:nvSpPr>
          <p:cNvPr id="11" name="TextBox 10">
            <a:extLst>
              <a:ext uri="{FF2B5EF4-FFF2-40B4-BE49-F238E27FC236}">
                <a16:creationId xmlns:a16="http://schemas.microsoft.com/office/drawing/2014/main" id="{96668BB5-4240-E145-9B8C-F68AE4BCF16D}"/>
              </a:ext>
            </a:extLst>
          </p:cNvPr>
          <p:cNvSpPr txBox="1"/>
          <p:nvPr/>
        </p:nvSpPr>
        <p:spPr>
          <a:xfrm>
            <a:off x="10057253" y="520530"/>
            <a:ext cx="1544012"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VERSE 15</a:t>
            </a:r>
          </a:p>
          <a:p>
            <a:r>
              <a:rPr lang="zh-CN" altLang="en-US" sz="2400" dirty="0">
                <a:solidFill>
                  <a:srgbClr val="C00000"/>
                </a:solidFill>
                <a:latin typeface="Times New Roman" panose="02020603050405020304" pitchFamily="18" charset="0"/>
                <a:cs typeface="Times New Roman" panose="02020603050405020304" pitchFamily="18" charset="0"/>
              </a:rPr>
              <a:t>第</a:t>
            </a:r>
            <a:r>
              <a:rPr lang="en-US" altLang="zh-CN" sz="2400" dirty="0">
                <a:solidFill>
                  <a:srgbClr val="C00000"/>
                </a:solidFill>
                <a:latin typeface="Times New Roman" panose="02020603050405020304" pitchFamily="18" charset="0"/>
                <a:cs typeface="Times New Roman" panose="02020603050405020304" pitchFamily="18" charset="0"/>
              </a:rPr>
              <a:t>15</a:t>
            </a:r>
            <a:r>
              <a:rPr lang="zh-CN" altLang="en-US" sz="2400" dirty="0">
                <a:solidFill>
                  <a:srgbClr val="C00000"/>
                </a:solidFill>
                <a:latin typeface="Times New Roman" panose="02020603050405020304" pitchFamily="18" charset="0"/>
                <a:cs typeface="Times New Roman" panose="02020603050405020304" pitchFamily="18" charset="0"/>
              </a:rPr>
              <a:t>节</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3783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B78367-BEB7-C346-AC2F-51841FA22B53}"/>
              </a:ext>
            </a:extLst>
          </p:cNvPr>
          <p:cNvSpPr txBox="1"/>
          <p:nvPr/>
        </p:nvSpPr>
        <p:spPr>
          <a:xfrm>
            <a:off x="1218599" y="2035985"/>
            <a:ext cx="10133108" cy="3785652"/>
          </a:xfrm>
          <a:prstGeom prst="rect">
            <a:avLst/>
          </a:prstGeom>
          <a:noFill/>
        </p:spPr>
        <p:txBody>
          <a:bodyPr wrap="square" rtlCol="0">
            <a:spAutoFit/>
          </a:bodyPr>
          <a:lstStyle/>
          <a:p>
            <a:r>
              <a:rPr lang="en-US" sz="4000" b="1" dirty="0">
                <a:solidFill>
                  <a:srgbClr val="C00000"/>
                </a:solidFill>
                <a:latin typeface="Times New Roman" panose="02020603050405020304" pitchFamily="18" charset="0"/>
                <a:cs typeface="Times New Roman" panose="02020603050405020304" pitchFamily="18" charset="0"/>
              </a:rPr>
              <a:t>VERSE 15</a:t>
            </a:r>
          </a:p>
          <a:p>
            <a:r>
              <a:rPr lang="zh-CN" altLang="en-US" sz="4000" b="1" dirty="0">
                <a:solidFill>
                  <a:srgbClr val="C00000"/>
                </a:solidFill>
                <a:latin typeface="Times New Roman" panose="02020603050405020304" pitchFamily="18" charset="0"/>
                <a:cs typeface="Times New Roman" panose="02020603050405020304" pitchFamily="18" charset="0"/>
              </a:rPr>
              <a:t>第</a:t>
            </a:r>
            <a:r>
              <a:rPr lang="en-US" altLang="zh-CN" sz="4000" b="1" dirty="0">
                <a:solidFill>
                  <a:srgbClr val="C00000"/>
                </a:solidFill>
                <a:latin typeface="Times New Roman" panose="02020603050405020304" pitchFamily="18" charset="0"/>
                <a:cs typeface="Times New Roman" panose="02020603050405020304" pitchFamily="18" charset="0"/>
              </a:rPr>
              <a:t>15</a:t>
            </a:r>
            <a:r>
              <a:rPr lang="zh-CN" altLang="en-US" sz="4000" b="1" dirty="0">
                <a:solidFill>
                  <a:srgbClr val="C00000"/>
                </a:solidFill>
                <a:latin typeface="Times New Roman" panose="02020603050405020304" pitchFamily="18" charset="0"/>
                <a:cs typeface="Times New Roman" panose="02020603050405020304" pitchFamily="18" charset="0"/>
              </a:rPr>
              <a:t>节</a:t>
            </a:r>
            <a:endParaRPr lang="en-US" sz="4000" b="1" dirty="0">
              <a:solidFill>
                <a:srgbClr val="C00000"/>
              </a:solidFill>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“And I will put enmity between you and the woman, and between your offspring and hers; </a:t>
            </a:r>
            <a:r>
              <a:rPr lang="en-US" sz="3200" dirty="0">
                <a:highlight>
                  <a:srgbClr val="FFFF00"/>
                </a:highlight>
                <a:latin typeface="Times New Roman" panose="02020603050405020304" pitchFamily="18" charset="0"/>
                <a:cs typeface="Times New Roman" panose="02020603050405020304" pitchFamily="18" charset="0"/>
              </a:rPr>
              <a:t>he will crush your head, and you will strike his heel</a:t>
            </a:r>
            <a:r>
              <a:rPr lang="en-US" sz="3200" dirty="0">
                <a:latin typeface="Times New Roman" panose="02020603050405020304" pitchFamily="18" charset="0"/>
                <a:cs typeface="Times New Roman" panose="02020603050405020304" pitchFamily="18" charset="0"/>
              </a:rPr>
              <a:t>.”</a:t>
            </a:r>
          </a:p>
          <a:p>
            <a:r>
              <a:rPr lang="zh-CN" altLang="en-US" sz="3200" dirty="0">
                <a:effectLst/>
                <a:latin typeface="Default Chinese Simplified"/>
              </a:rPr>
              <a:t>我又要叫你和女人彼此为仇；</a:t>
            </a:r>
            <a:r>
              <a:rPr lang="zh-CN" altLang="en-US" sz="3200" dirty="0">
                <a:effectLst/>
                <a:latin typeface="Calibri" panose="020F0502020204030204" pitchFamily="34" charset="0"/>
              </a:rPr>
              <a:t> </a:t>
            </a:r>
            <a:r>
              <a:rPr lang="zh-CN" altLang="en-US" sz="3200" dirty="0">
                <a:effectLst/>
                <a:latin typeface="Default Chinese Simplified"/>
              </a:rPr>
              <a:t>你的后裔和女人的后裔也彼此为仇。</a:t>
            </a:r>
            <a:r>
              <a:rPr lang="zh-CN" altLang="en-US" sz="3200" dirty="0">
                <a:effectLst/>
                <a:latin typeface="Calibri" panose="020F0502020204030204" pitchFamily="34" charset="0"/>
              </a:rPr>
              <a:t> </a:t>
            </a:r>
            <a:r>
              <a:rPr lang="zh-CN" altLang="en-US" sz="3200" dirty="0">
                <a:effectLst/>
                <a:highlight>
                  <a:srgbClr val="FFFF00"/>
                </a:highlight>
                <a:latin typeface="Default Chinese Simplified"/>
              </a:rPr>
              <a:t>女人的后裔要伤你的头；</a:t>
            </a:r>
            <a:r>
              <a:rPr lang="zh-CN" altLang="en-US" sz="3200" dirty="0">
                <a:effectLst/>
                <a:highlight>
                  <a:srgbClr val="FFFF00"/>
                </a:highlight>
                <a:latin typeface="Calibri" panose="020F0502020204030204" pitchFamily="34" charset="0"/>
              </a:rPr>
              <a:t> </a:t>
            </a:r>
            <a:r>
              <a:rPr lang="zh-CN" altLang="en-US" sz="3200" dirty="0">
                <a:effectLst/>
                <a:highlight>
                  <a:srgbClr val="FFFF00"/>
                </a:highlight>
                <a:latin typeface="Default Chinese Simplified"/>
              </a:rPr>
              <a:t>你要伤他的脚跟。</a:t>
            </a:r>
            <a:r>
              <a:rPr lang="zh-CN" altLang="en-US" sz="3200" dirty="0">
                <a:effectLst/>
                <a:highlight>
                  <a:srgbClr val="FFFF00"/>
                </a:highlight>
                <a:latin typeface="Calibri" panose="020F0502020204030204" pitchFamily="34" charset="0"/>
              </a:rPr>
              <a:t> </a:t>
            </a:r>
          </a:p>
        </p:txBody>
      </p:sp>
    </p:spTree>
    <p:extLst>
      <p:ext uri="{BB962C8B-B14F-4D97-AF65-F5344CB8AC3E}">
        <p14:creationId xmlns:p14="http://schemas.microsoft.com/office/powerpoint/2010/main" val="3131532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B78367-BEB7-C346-AC2F-51841FA22B53}"/>
              </a:ext>
            </a:extLst>
          </p:cNvPr>
          <p:cNvSpPr txBox="1"/>
          <p:nvPr/>
        </p:nvSpPr>
        <p:spPr>
          <a:xfrm>
            <a:off x="601911" y="451734"/>
            <a:ext cx="10133108" cy="1323439"/>
          </a:xfrm>
          <a:prstGeom prst="rect">
            <a:avLst/>
          </a:prstGeom>
          <a:noFill/>
        </p:spPr>
        <p:txBody>
          <a:bodyPr wrap="square" rtlCol="0">
            <a:spAutoFit/>
          </a:bodyPr>
          <a:lstStyle/>
          <a:p>
            <a:r>
              <a:rPr lang="en-US" sz="1600" b="1" dirty="0">
                <a:solidFill>
                  <a:srgbClr val="C00000"/>
                </a:solidFill>
                <a:latin typeface="Times New Roman" panose="02020603050405020304" pitchFamily="18" charset="0"/>
                <a:cs typeface="Times New Roman" panose="02020603050405020304" pitchFamily="18" charset="0"/>
              </a:rPr>
              <a:t>VERSE 15</a:t>
            </a:r>
          </a:p>
          <a:p>
            <a:r>
              <a:rPr lang="zh-CN" altLang="en-US" sz="1600" b="1" dirty="0">
                <a:solidFill>
                  <a:srgbClr val="C00000"/>
                </a:solidFill>
                <a:latin typeface="Times New Roman" panose="02020603050405020304" pitchFamily="18" charset="0"/>
                <a:cs typeface="Times New Roman" panose="02020603050405020304" pitchFamily="18" charset="0"/>
              </a:rPr>
              <a:t>第</a:t>
            </a:r>
            <a:r>
              <a:rPr lang="en-US" altLang="zh-CN" sz="1600" b="1" dirty="0">
                <a:solidFill>
                  <a:srgbClr val="C00000"/>
                </a:solidFill>
                <a:latin typeface="Times New Roman" panose="02020603050405020304" pitchFamily="18" charset="0"/>
                <a:cs typeface="Times New Roman" panose="02020603050405020304" pitchFamily="18" charset="0"/>
              </a:rPr>
              <a:t>15</a:t>
            </a:r>
            <a:r>
              <a:rPr lang="zh-CN" altLang="en-US" sz="1600" b="1" dirty="0">
                <a:solidFill>
                  <a:srgbClr val="C00000"/>
                </a:solidFill>
                <a:latin typeface="Times New Roman" panose="02020603050405020304" pitchFamily="18" charset="0"/>
                <a:cs typeface="Times New Roman" panose="02020603050405020304" pitchFamily="18" charset="0"/>
              </a:rPr>
              <a:t>节</a:t>
            </a:r>
            <a:endParaRPr lang="en-US" sz="1600" b="1" dirty="0">
              <a:solidFill>
                <a:srgbClr val="C00000"/>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“And I will put enmity between you and the woman, and between your offspring and hers; </a:t>
            </a:r>
            <a:r>
              <a:rPr lang="en-US" sz="1600" dirty="0">
                <a:highlight>
                  <a:srgbClr val="FFFF00"/>
                </a:highlight>
                <a:latin typeface="Times New Roman" panose="02020603050405020304" pitchFamily="18" charset="0"/>
                <a:cs typeface="Times New Roman" panose="02020603050405020304" pitchFamily="18" charset="0"/>
              </a:rPr>
              <a:t>he will crush your head, and you will strike his heel</a:t>
            </a:r>
            <a:r>
              <a:rPr lang="en-US" sz="1600" dirty="0">
                <a:latin typeface="Times New Roman" panose="02020603050405020304" pitchFamily="18" charset="0"/>
                <a:cs typeface="Times New Roman" panose="02020603050405020304" pitchFamily="18" charset="0"/>
              </a:rPr>
              <a:t>.”</a:t>
            </a:r>
          </a:p>
          <a:p>
            <a:r>
              <a:rPr lang="zh-CN" altLang="en-US" sz="1600" dirty="0">
                <a:effectLst/>
                <a:latin typeface="Default Chinese Simplified"/>
              </a:rPr>
              <a:t>我又要叫你和女人彼此为仇；</a:t>
            </a:r>
            <a:r>
              <a:rPr lang="zh-CN" altLang="en-US" sz="1600" dirty="0">
                <a:effectLst/>
                <a:latin typeface="Calibri" panose="020F0502020204030204" pitchFamily="34" charset="0"/>
              </a:rPr>
              <a:t> </a:t>
            </a:r>
            <a:r>
              <a:rPr lang="zh-CN" altLang="en-US" sz="1600" dirty="0">
                <a:effectLst/>
                <a:latin typeface="Default Chinese Simplified"/>
              </a:rPr>
              <a:t>你的后裔和女人的后裔也彼此为仇。</a:t>
            </a:r>
            <a:r>
              <a:rPr lang="zh-CN" altLang="en-US" sz="1600" dirty="0">
                <a:effectLst/>
                <a:latin typeface="Calibri" panose="020F0502020204030204" pitchFamily="34" charset="0"/>
              </a:rPr>
              <a:t> </a:t>
            </a:r>
            <a:r>
              <a:rPr lang="zh-CN" altLang="en-US" sz="1600" dirty="0">
                <a:effectLst/>
                <a:highlight>
                  <a:srgbClr val="FFFF00"/>
                </a:highlight>
                <a:latin typeface="Default Chinese Simplified"/>
              </a:rPr>
              <a:t>女人的后裔要伤你的头；</a:t>
            </a:r>
            <a:r>
              <a:rPr lang="zh-CN" altLang="en-US" sz="1600" dirty="0">
                <a:effectLst/>
                <a:highlight>
                  <a:srgbClr val="FFFF00"/>
                </a:highlight>
                <a:latin typeface="Calibri" panose="020F0502020204030204" pitchFamily="34" charset="0"/>
              </a:rPr>
              <a:t> </a:t>
            </a:r>
            <a:r>
              <a:rPr lang="zh-CN" altLang="en-US" sz="1600" dirty="0">
                <a:effectLst/>
                <a:highlight>
                  <a:srgbClr val="FFFF00"/>
                </a:highlight>
                <a:latin typeface="Default Chinese Simplified"/>
              </a:rPr>
              <a:t>你要伤他的脚跟。</a:t>
            </a:r>
            <a:r>
              <a:rPr lang="zh-CN" altLang="en-US" sz="1600" dirty="0">
                <a:effectLst/>
                <a:highlight>
                  <a:srgbClr val="FFFF00"/>
                </a:highlight>
                <a:latin typeface="Calibri" panose="020F0502020204030204" pitchFamily="34" charset="0"/>
              </a:rPr>
              <a:t> </a:t>
            </a:r>
          </a:p>
        </p:txBody>
      </p:sp>
      <p:pic>
        <p:nvPicPr>
          <p:cNvPr id="3" name="Picture 2" descr="A screenshot of a cell phone&#10;&#10;Description automatically generated">
            <a:extLst>
              <a:ext uri="{FF2B5EF4-FFF2-40B4-BE49-F238E27FC236}">
                <a16:creationId xmlns:a16="http://schemas.microsoft.com/office/drawing/2014/main" id="{DC53206F-7D46-6A47-941A-18E7A40AF777}"/>
              </a:ext>
            </a:extLst>
          </p:cNvPr>
          <p:cNvPicPr>
            <a:picLocks noChangeAspect="1"/>
          </p:cNvPicPr>
          <p:nvPr/>
        </p:nvPicPr>
        <p:blipFill>
          <a:blip r:embed="rId2"/>
          <a:stretch>
            <a:fillRect/>
          </a:stretch>
        </p:blipFill>
        <p:spPr>
          <a:xfrm>
            <a:off x="2306970" y="1789728"/>
            <a:ext cx="6658899" cy="4445972"/>
          </a:xfrm>
          <a:prstGeom prst="rect">
            <a:avLst/>
          </a:prstGeom>
        </p:spPr>
      </p:pic>
    </p:spTree>
    <p:extLst>
      <p:ext uri="{BB962C8B-B14F-4D97-AF65-F5344CB8AC3E}">
        <p14:creationId xmlns:p14="http://schemas.microsoft.com/office/powerpoint/2010/main" val="2676393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B78367-BEB7-C346-AC2F-51841FA22B53}"/>
              </a:ext>
            </a:extLst>
          </p:cNvPr>
          <p:cNvSpPr txBox="1"/>
          <p:nvPr/>
        </p:nvSpPr>
        <p:spPr>
          <a:xfrm>
            <a:off x="601911" y="451734"/>
            <a:ext cx="10133108" cy="1938992"/>
          </a:xfrm>
          <a:prstGeom prst="rect">
            <a:avLst/>
          </a:prstGeom>
          <a:noFill/>
        </p:spPr>
        <p:txBody>
          <a:bodyPr wrap="square" rtlCol="0">
            <a:spAutoFit/>
          </a:bodyPr>
          <a:lstStyle/>
          <a:p>
            <a:r>
              <a:rPr lang="en-US" sz="2000" b="1" dirty="0">
                <a:solidFill>
                  <a:srgbClr val="C00000"/>
                </a:solidFill>
                <a:latin typeface="Times New Roman" panose="02020603050405020304" pitchFamily="18" charset="0"/>
                <a:cs typeface="Times New Roman" panose="02020603050405020304" pitchFamily="18" charset="0"/>
              </a:rPr>
              <a:t>VERSE 15</a:t>
            </a:r>
          </a:p>
          <a:p>
            <a:r>
              <a:rPr lang="zh-CN" altLang="en-US" sz="2000" b="1" dirty="0">
                <a:solidFill>
                  <a:srgbClr val="C00000"/>
                </a:solidFill>
                <a:latin typeface="Times New Roman" panose="02020603050405020304" pitchFamily="18" charset="0"/>
                <a:cs typeface="Times New Roman" panose="02020603050405020304" pitchFamily="18" charset="0"/>
              </a:rPr>
              <a:t>第</a:t>
            </a:r>
            <a:r>
              <a:rPr lang="en-US" altLang="zh-CN" sz="2000" b="1" dirty="0">
                <a:solidFill>
                  <a:srgbClr val="C00000"/>
                </a:solidFill>
                <a:latin typeface="Times New Roman" panose="02020603050405020304" pitchFamily="18" charset="0"/>
                <a:cs typeface="Times New Roman" panose="02020603050405020304" pitchFamily="18" charset="0"/>
              </a:rPr>
              <a:t>15</a:t>
            </a:r>
            <a:r>
              <a:rPr lang="zh-CN" altLang="en-US" sz="2000" b="1" dirty="0">
                <a:solidFill>
                  <a:srgbClr val="C00000"/>
                </a:solidFill>
                <a:latin typeface="Times New Roman" panose="02020603050405020304" pitchFamily="18" charset="0"/>
                <a:cs typeface="Times New Roman" panose="02020603050405020304" pitchFamily="18" charset="0"/>
              </a:rPr>
              <a:t>节</a:t>
            </a:r>
            <a:endParaRPr lang="en-US" sz="2000" b="1" dirty="0">
              <a:solidFill>
                <a:srgbClr val="C0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“And I will put enmity between you and the woman, and between your offspring and </a:t>
            </a:r>
            <a:r>
              <a:rPr lang="en-US" sz="2000" dirty="0">
                <a:highlight>
                  <a:srgbClr val="FFFF00"/>
                </a:highlight>
                <a:latin typeface="Times New Roman" panose="02020603050405020304" pitchFamily="18" charset="0"/>
                <a:cs typeface="Times New Roman" panose="02020603050405020304" pitchFamily="18" charset="0"/>
              </a:rPr>
              <a:t>hers; he </a:t>
            </a:r>
            <a:r>
              <a:rPr lang="en-US" sz="2000" dirty="0">
                <a:latin typeface="Times New Roman" panose="02020603050405020304" pitchFamily="18" charset="0"/>
                <a:cs typeface="Times New Roman" panose="02020603050405020304" pitchFamily="18" charset="0"/>
              </a:rPr>
              <a:t>will crush your head, and you will strike his heel.”</a:t>
            </a:r>
          </a:p>
          <a:p>
            <a:r>
              <a:rPr lang="zh-CN" altLang="en-US" sz="2000" b="1" dirty="0">
                <a:latin typeface="Times New Roman" panose="02020603050405020304" pitchFamily="18" charset="0"/>
                <a:cs typeface="Times New Roman" panose="02020603050405020304" pitchFamily="18" charset="0"/>
              </a:rPr>
              <a:t>我又要叫你和女人彼此为仇； 你的后裔和女人的后裔也彼此为仇。 </a:t>
            </a:r>
            <a:r>
              <a:rPr lang="zh-CN" altLang="en-US" sz="2000" b="1" dirty="0">
                <a:highlight>
                  <a:srgbClr val="FFFF00"/>
                </a:highlight>
                <a:latin typeface="Times New Roman" panose="02020603050405020304" pitchFamily="18" charset="0"/>
                <a:cs typeface="Times New Roman" panose="02020603050405020304" pitchFamily="18" charset="0"/>
              </a:rPr>
              <a:t>女人的后裔</a:t>
            </a:r>
            <a:r>
              <a:rPr lang="zh-CN" altLang="en-US" sz="2000" b="1" dirty="0">
                <a:latin typeface="Times New Roman" panose="02020603050405020304" pitchFamily="18" charset="0"/>
                <a:cs typeface="Times New Roman" panose="02020603050405020304" pitchFamily="18" charset="0"/>
              </a:rPr>
              <a:t>要伤你的头； 你要伤他的脚跟。 </a:t>
            </a:r>
          </a:p>
        </p:txBody>
      </p:sp>
      <p:sp>
        <p:nvSpPr>
          <p:cNvPr id="2" name="Rectangle 1">
            <a:extLst>
              <a:ext uri="{FF2B5EF4-FFF2-40B4-BE49-F238E27FC236}">
                <a16:creationId xmlns:a16="http://schemas.microsoft.com/office/drawing/2014/main" id="{0F316290-7812-5E42-A84C-DD12DBC28608}"/>
              </a:ext>
            </a:extLst>
          </p:cNvPr>
          <p:cNvSpPr/>
          <p:nvPr/>
        </p:nvSpPr>
        <p:spPr>
          <a:xfrm>
            <a:off x="1029446" y="2866624"/>
            <a:ext cx="6049179" cy="3223639"/>
          </a:xfrm>
          <a:prstGeom prst="rect">
            <a:avLst/>
          </a:prstGeom>
        </p:spPr>
        <p:txBody>
          <a:bodyPr wrap="square">
            <a:spAutoFit/>
          </a:bodyPr>
          <a:lstStyle/>
          <a:p>
            <a:r>
              <a:rPr lang="en-US" sz="3600" dirty="0">
                <a:latin typeface="Times New Roman" panose="02020603050405020304" pitchFamily="18" charset="0"/>
                <a:ea typeface="Times New Roman" panose="02020603050405020304" pitchFamily="18" charset="0"/>
              </a:rPr>
              <a:t>Galatians 4:4 -- “But when the time had fully come, God sent his Son, born </a:t>
            </a:r>
            <a:r>
              <a:rPr lang="en-US" sz="3600" dirty="0">
                <a:highlight>
                  <a:srgbClr val="FFFF00"/>
                </a:highlight>
                <a:latin typeface="Times New Roman" panose="02020603050405020304" pitchFamily="18" charset="0"/>
                <a:ea typeface="Times New Roman" panose="02020603050405020304" pitchFamily="18" charset="0"/>
              </a:rPr>
              <a:t>of a woman</a:t>
            </a:r>
            <a:r>
              <a:rPr lang="en-US" sz="3600" dirty="0">
                <a:latin typeface="Times New Roman" panose="02020603050405020304" pitchFamily="18" charset="0"/>
                <a:ea typeface="Times New Roman" panose="02020603050405020304" pitchFamily="18" charset="0"/>
              </a:rPr>
              <a:t>, born under law.”</a:t>
            </a:r>
          </a:p>
          <a:p>
            <a:pPr marL="0" marR="0">
              <a:lnSpc>
                <a:spcPct val="115000"/>
              </a:lnSpc>
              <a:spcBef>
                <a:spcPts val="0"/>
              </a:spcBef>
              <a:spcAft>
                <a:spcPts val="1000"/>
              </a:spcAft>
            </a:pPr>
            <a:r>
              <a:rPr lang="zh-CN" altLang="en-US" sz="1800" dirty="0">
                <a:effectLst/>
                <a:latin typeface="Calibri" panose="020F0502020204030204" pitchFamily="34" charset="0"/>
              </a:rPr>
              <a:t>加拉太书 </a:t>
            </a:r>
            <a:r>
              <a:rPr lang="en-US" altLang="zh-CN" sz="1800" dirty="0">
                <a:effectLst/>
                <a:latin typeface="Calibri" panose="020F0502020204030204" pitchFamily="34" charset="0"/>
              </a:rPr>
              <a:t>4</a:t>
            </a:r>
            <a:r>
              <a:rPr lang="en-US" altLang="zh-CN" dirty="0">
                <a:latin typeface="Calibri" panose="020F0502020204030204" pitchFamily="34" charset="0"/>
              </a:rPr>
              <a:t>:</a:t>
            </a:r>
            <a:r>
              <a:rPr lang="en-US" altLang="zh-CN" sz="1800" dirty="0">
                <a:effectLst/>
                <a:latin typeface="Calibri" panose="020F0502020204030204" pitchFamily="34" charset="0"/>
              </a:rPr>
              <a:t>4</a:t>
            </a:r>
            <a:r>
              <a:rPr lang="zh-CN" altLang="en-US" sz="1800" dirty="0">
                <a:effectLst/>
                <a:latin typeface="Calibri" panose="020F0502020204030204" pitchFamily="34" charset="0"/>
              </a:rPr>
              <a:t> </a:t>
            </a:r>
            <a:r>
              <a:rPr lang="zh-CN" altLang="en-US" sz="1800" dirty="0">
                <a:effectLst/>
                <a:latin typeface="Default Chinese Simplified"/>
              </a:rPr>
              <a:t>及至时候满足，　神就差遣他的儿子，</a:t>
            </a:r>
            <a:r>
              <a:rPr lang="zh-CN" altLang="en-US" sz="1800" dirty="0">
                <a:effectLst/>
                <a:highlight>
                  <a:srgbClr val="FFFF00"/>
                </a:highlight>
                <a:latin typeface="Default Chinese Simplified"/>
              </a:rPr>
              <a:t>为女子所生</a:t>
            </a:r>
            <a:r>
              <a:rPr lang="zh-CN" altLang="en-US" sz="1800" dirty="0">
                <a:effectLst/>
                <a:latin typeface="Default Chinese Simplified"/>
              </a:rPr>
              <a:t>，且生在律法以下，</a:t>
            </a:r>
            <a:r>
              <a:rPr lang="zh-CN" altLang="en-US" sz="1800" dirty="0">
                <a:effectLst/>
                <a:latin typeface="Calibri" panose="020F0502020204030204" pitchFamily="34" charset="0"/>
              </a:rPr>
              <a:t> </a:t>
            </a:r>
            <a:r>
              <a:rPr lang="en-US" sz="3600" dirty="0">
                <a:latin typeface="Times New Roman" panose="02020603050405020304" pitchFamily="18" charset="0"/>
                <a:ea typeface="Times New Roman" panose="02020603050405020304" pitchFamily="18" charset="0"/>
              </a:rPr>
              <a:t> </a:t>
            </a:r>
            <a:endParaRPr lang="en-US" sz="3600" dirty="0"/>
          </a:p>
        </p:txBody>
      </p:sp>
      <p:pic>
        <p:nvPicPr>
          <p:cNvPr id="6" name="Picture 5" descr="A person sitting in a dark room&#10;&#10;Description automatically generated">
            <a:extLst>
              <a:ext uri="{FF2B5EF4-FFF2-40B4-BE49-F238E27FC236}">
                <a16:creationId xmlns:a16="http://schemas.microsoft.com/office/drawing/2014/main" id="{CD90F95C-2989-4144-B246-E196BED7E0A4}"/>
              </a:ext>
            </a:extLst>
          </p:cNvPr>
          <p:cNvPicPr>
            <a:picLocks noChangeAspect="1"/>
          </p:cNvPicPr>
          <p:nvPr/>
        </p:nvPicPr>
        <p:blipFill>
          <a:blip r:embed="rId2"/>
          <a:stretch>
            <a:fillRect/>
          </a:stretch>
        </p:blipFill>
        <p:spPr>
          <a:xfrm>
            <a:off x="7078625" y="1895731"/>
            <a:ext cx="4648200" cy="4648200"/>
          </a:xfrm>
          <a:prstGeom prst="rect">
            <a:avLst/>
          </a:prstGeom>
        </p:spPr>
      </p:pic>
    </p:spTree>
    <p:extLst>
      <p:ext uri="{BB962C8B-B14F-4D97-AF65-F5344CB8AC3E}">
        <p14:creationId xmlns:p14="http://schemas.microsoft.com/office/powerpoint/2010/main" val="4184727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B78367-BEB7-C346-AC2F-51841FA22B53}"/>
              </a:ext>
            </a:extLst>
          </p:cNvPr>
          <p:cNvSpPr txBox="1"/>
          <p:nvPr/>
        </p:nvSpPr>
        <p:spPr>
          <a:xfrm>
            <a:off x="601911" y="451734"/>
            <a:ext cx="10133108" cy="1938992"/>
          </a:xfrm>
          <a:prstGeom prst="rect">
            <a:avLst/>
          </a:prstGeom>
          <a:noFill/>
        </p:spPr>
        <p:txBody>
          <a:bodyPr wrap="square" rtlCol="0">
            <a:spAutoFit/>
          </a:bodyPr>
          <a:lstStyle/>
          <a:p>
            <a:r>
              <a:rPr lang="en-US" sz="2000" b="1" dirty="0">
                <a:solidFill>
                  <a:srgbClr val="C00000"/>
                </a:solidFill>
                <a:latin typeface="Times New Roman" panose="02020603050405020304" pitchFamily="18" charset="0"/>
                <a:cs typeface="Times New Roman" panose="02020603050405020304" pitchFamily="18" charset="0"/>
              </a:rPr>
              <a:t>VERSE 15</a:t>
            </a:r>
          </a:p>
          <a:p>
            <a:r>
              <a:rPr lang="zh-CN" altLang="en-US" sz="2000" b="1" dirty="0">
                <a:solidFill>
                  <a:srgbClr val="C00000"/>
                </a:solidFill>
                <a:latin typeface="Times New Roman" panose="02020603050405020304" pitchFamily="18" charset="0"/>
                <a:cs typeface="Times New Roman" panose="02020603050405020304" pitchFamily="18" charset="0"/>
              </a:rPr>
              <a:t>第</a:t>
            </a:r>
            <a:r>
              <a:rPr lang="en-US" altLang="zh-CN" sz="2000" b="1" dirty="0">
                <a:solidFill>
                  <a:srgbClr val="C00000"/>
                </a:solidFill>
                <a:latin typeface="Times New Roman" panose="02020603050405020304" pitchFamily="18" charset="0"/>
                <a:cs typeface="Times New Roman" panose="02020603050405020304" pitchFamily="18" charset="0"/>
              </a:rPr>
              <a:t>15</a:t>
            </a:r>
            <a:r>
              <a:rPr lang="zh-CN" altLang="en-US" sz="2000" b="1" dirty="0">
                <a:solidFill>
                  <a:srgbClr val="C00000"/>
                </a:solidFill>
                <a:latin typeface="Times New Roman" panose="02020603050405020304" pitchFamily="18" charset="0"/>
                <a:cs typeface="Times New Roman" panose="02020603050405020304" pitchFamily="18" charset="0"/>
              </a:rPr>
              <a:t>节</a:t>
            </a:r>
            <a:endParaRPr lang="en-US" sz="2000" b="1" dirty="0">
              <a:solidFill>
                <a:srgbClr val="C0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“And I will put enmity between you and the woman, and between your offspring and hers; </a:t>
            </a:r>
            <a:r>
              <a:rPr lang="en-US" sz="2000" dirty="0">
                <a:highlight>
                  <a:srgbClr val="FFFF00"/>
                </a:highlight>
                <a:latin typeface="Times New Roman" panose="02020603050405020304" pitchFamily="18" charset="0"/>
                <a:cs typeface="Times New Roman" panose="02020603050405020304" pitchFamily="18" charset="0"/>
              </a:rPr>
              <a:t>he will crush your head</a:t>
            </a:r>
            <a:r>
              <a:rPr lang="en-US" sz="2000" dirty="0">
                <a:latin typeface="Times New Roman" panose="02020603050405020304" pitchFamily="18" charset="0"/>
                <a:cs typeface="Times New Roman" panose="02020603050405020304" pitchFamily="18" charset="0"/>
              </a:rPr>
              <a:t>, and you will strike his heel.”</a:t>
            </a:r>
          </a:p>
          <a:p>
            <a:r>
              <a:rPr lang="zh-CN" altLang="en-US" sz="2000" b="1" dirty="0">
                <a:latin typeface="Times New Roman" panose="02020603050405020304" pitchFamily="18" charset="0"/>
                <a:cs typeface="Times New Roman" panose="02020603050405020304" pitchFamily="18" charset="0"/>
              </a:rPr>
              <a:t>我又要叫你和女人彼此为仇； 你的后裔和女人的后裔也彼此为仇。 </a:t>
            </a:r>
            <a:r>
              <a:rPr lang="zh-CN" altLang="en-US" sz="2000" b="1" dirty="0">
                <a:highlight>
                  <a:srgbClr val="FFFF00"/>
                </a:highlight>
                <a:latin typeface="Times New Roman" panose="02020603050405020304" pitchFamily="18" charset="0"/>
                <a:cs typeface="Times New Roman" panose="02020603050405020304" pitchFamily="18" charset="0"/>
              </a:rPr>
              <a:t>女人的后裔要伤你的头</a:t>
            </a:r>
            <a:r>
              <a:rPr lang="zh-CN" altLang="en-US" sz="2000" b="1" dirty="0">
                <a:latin typeface="Times New Roman" panose="02020603050405020304" pitchFamily="18" charset="0"/>
                <a:cs typeface="Times New Roman" panose="02020603050405020304" pitchFamily="18" charset="0"/>
              </a:rPr>
              <a:t>； 你要伤他的脚跟。 </a:t>
            </a:r>
          </a:p>
        </p:txBody>
      </p:sp>
      <p:sp>
        <p:nvSpPr>
          <p:cNvPr id="2" name="Rectangle 1">
            <a:extLst>
              <a:ext uri="{FF2B5EF4-FFF2-40B4-BE49-F238E27FC236}">
                <a16:creationId xmlns:a16="http://schemas.microsoft.com/office/drawing/2014/main" id="{0F316290-7812-5E42-A84C-DD12DBC28608}"/>
              </a:ext>
            </a:extLst>
          </p:cNvPr>
          <p:cNvSpPr/>
          <p:nvPr/>
        </p:nvSpPr>
        <p:spPr>
          <a:xfrm>
            <a:off x="4856974" y="2159004"/>
            <a:ext cx="6476714" cy="3785652"/>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rPr>
              <a:t>1 John 3:8 - “The reason the Son of God appeared was to destroy the devil’s work.”</a:t>
            </a:r>
          </a:p>
          <a:p>
            <a:r>
              <a:rPr lang="zh-CN" altLang="en-US" sz="2400" dirty="0">
                <a:latin typeface="Times New Roman" panose="02020603050405020304" pitchFamily="18" charset="0"/>
                <a:ea typeface="Times New Roman" panose="02020603050405020304" pitchFamily="18" charset="0"/>
              </a:rPr>
              <a:t>约翰一书 </a:t>
            </a:r>
            <a:r>
              <a:rPr lang="en-US" altLang="zh-CN" sz="2400" dirty="0">
                <a:latin typeface="Times New Roman" panose="02020603050405020304" pitchFamily="18" charset="0"/>
                <a:ea typeface="Times New Roman" panose="02020603050405020304" pitchFamily="18" charset="0"/>
              </a:rPr>
              <a:t>3:8 </a:t>
            </a:r>
            <a:r>
              <a:rPr lang="zh-CN" altLang="en-US" sz="2400" dirty="0">
                <a:latin typeface="Times New Roman" panose="02020603050405020304" pitchFamily="18" charset="0"/>
                <a:ea typeface="Times New Roman" panose="02020603050405020304" pitchFamily="18" charset="0"/>
              </a:rPr>
              <a:t>犯罪的是属魔鬼，因为魔鬼从起初就犯罪。　神的儿子显现出来，为要除灭魔鬼的作为。</a:t>
            </a:r>
            <a:endParaRPr lang="en-US" sz="2400" dirty="0">
              <a:latin typeface="Times New Roman" panose="02020603050405020304" pitchFamily="18" charset="0"/>
              <a:ea typeface="Times New Roman" panose="02020603050405020304" pitchFamily="18" charset="0"/>
            </a:endParaRPr>
          </a:p>
          <a:p>
            <a:r>
              <a:rPr lang="en-US" sz="2400" dirty="0">
                <a:latin typeface="Times New Roman" panose="02020603050405020304" pitchFamily="18" charset="0"/>
                <a:ea typeface="Times New Roman" panose="02020603050405020304" pitchFamily="18" charset="0"/>
              </a:rPr>
              <a:t>Romans 16:20 - “The God of peace will soon crush Satan under your feet. The grace of our Lord Jesus be with you”</a:t>
            </a:r>
          </a:p>
          <a:p>
            <a:r>
              <a:rPr lang="zh-CN" altLang="en-US" sz="2400" dirty="0"/>
              <a:t>罗马书 </a:t>
            </a:r>
            <a:r>
              <a:rPr lang="en-US" altLang="zh-CN" sz="2400" dirty="0"/>
              <a:t>16:20 </a:t>
            </a:r>
            <a:r>
              <a:rPr lang="zh-CN" altLang="en-US" sz="2400" dirty="0"/>
              <a:t>赐平安的　神快要将撒但践踏在你们脚下。愿我主耶稣基督的恩常和你们同在！</a:t>
            </a:r>
          </a:p>
        </p:txBody>
      </p:sp>
      <p:pic>
        <p:nvPicPr>
          <p:cNvPr id="6" name="Picture 5">
            <a:extLst>
              <a:ext uri="{FF2B5EF4-FFF2-40B4-BE49-F238E27FC236}">
                <a16:creationId xmlns:a16="http://schemas.microsoft.com/office/drawing/2014/main" id="{CD90F95C-2989-4144-B246-E196BED7E0A4}"/>
              </a:ext>
            </a:extLst>
          </p:cNvPr>
          <p:cNvPicPr>
            <a:picLocks noChangeAspect="1"/>
          </p:cNvPicPr>
          <p:nvPr/>
        </p:nvPicPr>
        <p:blipFill>
          <a:blip r:embed="rId3"/>
          <a:srcRect/>
          <a:stretch/>
        </p:blipFill>
        <p:spPr>
          <a:xfrm>
            <a:off x="601911" y="2112838"/>
            <a:ext cx="4254462" cy="3553352"/>
          </a:xfrm>
          <a:prstGeom prst="rect">
            <a:avLst/>
          </a:prstGeom>
          <a:effectLst>
            <a:softEdge rad="431800"/>
          </a:effectLst>
        </p:spPr>
      </p:pic>
    </p:spTree>
    <p:extLst>
      <p:ext uri="{BB962C8B-B14F-4D97-AF65-F5344CB8AC3E}">
        <p14:creationId xmlns:p14="http://schemas.microsoft.com/office/powerpoint/2010/main" val="2693233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B78367-BEB7-C346-AC2F-51841FA22B53}"/>
              </a:ext>
            </a:extLst>
          </p:cNvPr>
          <p:cNvSpPr txBox="1"/>
          <p:nvPr/>
        </p:nvSpPr>
        <p:spPr>
          <a:xfrm>
            <a:off x="601911" y="451734"/>
            <a:ext cx="10133108" cy="3539430"/>
          </a:xfrm>
          <a:prstGeom prst="rect">
            <a:avLst/>
          </a:prstGeom>
          <a:noFill/>
        </p:spPr>
        <p:txBody>
          <a:bodyPr wrap="square" rtlCol="0">
            <a:spAutoFit/>
          </a:bodyPr>
          <a:lstStyle/>
          <a:p>
            <a:r>
              <a:rPr lang="en-US" sz="3200" b="1" dirty="0">
                <a:solidFill>
                  <a:srgbClr val="C00000"/>
                </a:solidFill>
                <a:latin typeface="Times New Roman" panose="02020603050405020304" pitchFamily="18" charset="0"/>
                <a:cs typeface="Times New Roman" panose="02020603050405020304" pitchFamily="18" charset="0"/>
              </a:rPr>
              <a:t>VERSE 15</a:t>
            </a:r>
          </a:p>
          <a:p>
            <a:r>
              <a:rPr lang="zh-CN" altLang="en-US" sz="3200" b="1" dirty="0">
                <a:solidFill>
                  <a:srgbClr val="C00000"/>
                </a:solidFill>
                <a:latin typeface="Times New Roman" panose="02020603050405020304" pitchFamily="18" charset="0"/>
                <a:cs typeface="Times New Roman" panose="02020603050405020304" pitchFamily="18" charset="0"/>
              </a:rPr>
              <a:t>第</a:t>
            </a:r>
            <a:r>
              <a:rPr lang="en-US" altLang="zh-CN" sz="3200" b="1" dirty="0">
                <a:solidFill>
                  <a:srgbClr val="C00000"/>
                </a:solidFill>
                <a:latin typeface="Times New Roman" panose="02020603050405020304" pitchFamily="18" charset="0"/>
                <a:cs typeface="Times New Roman" panose="02020603050405020304" pitchFamily="18" charset="0"/>
              </a:rPr>
              <a:t>15</a:t>
            </a:r>
            <a:r>
              <a:rPr lang="zh-CN" altLang="en-US" sz="3200" b="1" dirty="0">
                <a:solidFill>
                  <a:srgbClr val="C00000"/>
                </a:solidFill>
                <a:latin typeface="Times New Roman" panose="02020603050405020304" pitchFamily="18" charset="0"/>
                <a:cs typeface="Times New Roman" panose="02020603050405020304" pitchFamily="18" charset="0"/>
              </a:rPr>
              <a:t>节</a:t>
            </a:r>
            <a:endParaRPr lang="en-US" sz="3200" b="1" dirty="0">
              <a:solidFill>
                <a:srgbClr val="C00000"/>
              </a:solidFill>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“And I will put enmity between you and the woman, and between your offspring and hers; he will crush your head, and </a:t>
            </a:r>
            <a:r>
              <a:rPr lang="en-US" sz="3200" dirty="0">
                <a:highlight>
                  <a:srgbClr val="FFFF00"/>
                </a:highlight>
                <a:latin typeface="Times New Roman" panose="02020603050405020304" pitchFamily="18" charset="0"/>
                <a:cs typeface="Times New Roman" panose="02020603050405020304" pitchFamily="18" charset="0"/>
              </a:rPr>
              <a:t>you will strike his heel.”</a:t>
            </a:r>
          </a:p>
          <a:p>
            <a:r>
              <a:rPr lang="zh-CN" altLang="en-US" sz="3200" b="1" dirty="0">
                <a:latin typeface="Times New Roman" panose="02020603050405020304" pitchFamily="18" charset="0"/>
                <a:cs typeface="Times New Roman" panose="02020603050405020304" pitchFamily="18" charset="0"/>
              </a:rPr>
              <a:t>我又要叫你和女人彼此为仇； 你的后裔和女人的后裔也彼此为仇。 女人的后裔要伤你的头； </a:t>
            </a:r>
            <a:r>
              <a:rPr lang="zh-CN" altLang="en-US" sz="3200" b="1" dirty="0">
                <a:highlight>
                  <a:srgbClr val="FFFF00"/>
                </a:highlight>
                <a:latin typeface="Times New Roman" panose="02020603050405020304" pitchFamily="18" charset="0"/>
                <a:cs typeface="Times New Roman" panose="02020603050405020304" pitchFamily="18" charset="0"/>
              </a:rPr>
              <a:t>你要伤他的脚跟</a:t>
            </a:r>
            <a:r>
              <a:rPr lang="zh-CN" altLang="en-US" sz="32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01816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B78367-BEB7-C346-AC2F-51841FA22B53}"/>
              </a:ext>
            </a:extLst>
          </p:cNvPr>
          <p:cNvSpPr txBox="1"/>
          <p:nvPr/>
        </p:nvSpPr>
        <p:spPr>
          <a:xfrm>
            <a:off x="1029446" y="1796762"/>
            <a:ext cx="10133108" cy="2554545"/>
          </a:xfrm>
          <a:prstGeom prst="rect">
            <a:avLst/>
          </a:prstGeom>
          <a:noFill/>
        </p:spPr>
        <p:txBody>
          <a:bodyPr wrap="square" rtlCol="0">
            <a:spAutoFit/>
          </a:bodyPr>
          <a:lstStyle/>
          <a:p>
            <a:r>
              <a:rPr lang="en-US" sz="4400" b="1" dirty="0">
                <a:solidFill>
                  <a:srgbClr val="C00000"/>
                </a:solidFill>
                <a:latin typeface="Times New Roman" panose="02020603050405020304" pitchFamily="18" charset="0"/>
                <a:cs typeface="Times New Roman" panose="02020603050405020304" pitchFamily="18" charset="0"/>
              </a:rPr>
              <a:t>PROTEVANGELIUM</a:t>
            </a:r>
          </a:p>
          <a:p>
            <a:r>
              <a:rPr lang="zh-CN" altLang="en-US" sz="4400" b="1" dirty="0">
                <a:solidFill>
                  <a:srgbClr val="C00000"/>
                </a:solidFill>
                <a:latin typeface="Times New Roman" panose="02020603050405020304" pitchFamily="18" charset="0"/>
                <a:cs typeface="Times New Roman" panose="02020603050405020304" pitchFamily="18" charset="0"/>
              </a:rPr>
              <a:t>原初福音</a:t>
            </a:r>
            <a:endParaRPr lang="en-US" sz="4400" b="1" dirty="0">
              <a:solidFill>
                <a:srgbClr val="C00000"/>
              </a:solidFill>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“the first announcement of the gospel”</a:t>
            </a:r>
          </a:p>
          <a:p>
            <a:r>
              <a:rPr lang="zh-CN" altLang="en-US" sz="3600" b="1" dirty="0">
                <a:latin typeface="Times New Roman" panose="02020603050405020304" pitchFamily="18" charset="0"/>
                <a:cs typeface="Times New Roman" panose="02020603050405020304" pitchFamily="18" charset="0"/>
              </a:rPr>
              <a:t>“第一次宣告福音”</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3529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893235" y="1380012"/>
            <a:ext cx="10691279" cy="2862322"/>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“HER offspring”</a:t>
            </a:r>
          </a:p>
          <a:p>
            <a:r>
              <a:rPr lang="zh-CN" altLang="en-US" sz="3600" b="1" dirty="0">
                <a:latin typeface="Times New Roman" panose="02020603050405020304" pitchFamily="18" charset="0"/>
                <a:cs typeface="Times New Roman" panose="02020603050405020304" pitchFamily="18" charset="0"/>
              </a:rPr>
              <a:t>“女人的后裔”</a:t>
            </a:r>
            <a:endParaRPr lang="en-US" sz="3600" b="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virgin birth of the Messiah (offspring of a woman)</a:t>
            </a:r>
          </a:p>
          <a:p>
            <a:pPr marL="571500" indent="-571500">
              <a:buFont typeface="Arial" panose="020B0604020202020204" pitchFamily="34" charset="0"/>
              <a:buChar char="•"/>
            </a:pPr>
            <a:r>
              <a:rPr lang="zh-CN" altLang="en-US" sz="3600" dirty="0">
                <a:latin typeface="Times New Roman" panose="02020603050405020304" pitchFamily="18" charset="0"/>
                <a:cs typeface="Times New Roman" panose="02020603050405020304" pitchFamily="18" charset="0"/>
              </a:rPr>
              <a:t>弥赛亚由童女所生（女人的后裔）</a:t>
            </a:r>
            <a:endParaRPr lang="en-US" sz="3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8701500" y="520529"/>
            <a:ext cx="2985497"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PROTEVANGELIUM</a:t>
            </a:r>
          </a:p>
          <a:p>
            <a:r>
              <a:rPr lang="zh-CN" altLang="en-US" sz="2400" dirty="0">
                <a:solidFill>
                  <a:srgbClr val="C00000"/>
                </a:solidFill>
                <a:latin typeface="Times New Roman" panose="02020603050405020304" pitchFamily="18" charset="0"/>
                <a:cs typeface="Times New Roman" panose="02020603050405020304" pitchFamily="18" charset="0"/>
              </a:rPr>
              <a:t>原初福音</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9710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3E21D6B-9790-8B4E-8407-7C7323F622D8}"/>
              </a:ext>
            </a:extLst>
          </p:cNvPr>
          <p:cNvSpPr txBox="1"/>
          <p:nvPr/>
        </p:nvSpPr>
        <p:spPr>
          <a:xfrm>
            <a:off x="876416" y="2367171"/>
            <a:ext cx="10169346" cy="3877985"/>
          </a:xfrm>
          <a:prstGeom prst="rect">
            <a:avLst/>
          </a:prstGeom>
          <a:noFill/>
          <a:effectLst>
            <a:outerShdw blurRad="50800" dist="38100" dir="2700000" algn="tl" rotWithShape="0">
              <a:prstClr val="black">
                <a:alpha val="92000"/>
              </a:prstClr>
            </a:outerShdw>
          </a:effectLst>
        </p:spPr>
        <p:txBody>
          <a:bodyPr wrap="square" rtlCol="0">
            <a:spAutoFit/>
          </a:bodyPr>
          <a:lstStyle/>
          <a:p>
            <a:pPr algn="ctr"/>
            <a:r>
              <a:rPr lang="en-US" sz="6600" dirty="0">
                <a:solidFill>
                  <a:schemeClr val="accent4">
                    <a:lumMod val="40000"/>
                    <a:lumOff val="60000"/>
                  </a:schemeClr>
                </a:solidFill>
                <a:latin typeface="Times New Roman" panose="02020603050405020304" pitchFamily="18" charset="0"/>
                <a:cs typeface="Times New Roman" panose="02020603050405020304" pitchFamily="18" charset="0"/>
              </a:rPr>
              <a:t>Lesson 2</a:t>
            </a:r>
          </a:p>
          <a:p>
            <a:pPr algn="ctr"/>
            <a:r>
              <a:rPr lang="zh-CN" altLang="en-US" sz="6600" dirty="0">
                <a:solidFill>
                  <a:schemeClr val="accent4">
                    <a:lumMod val="40000"/>
                    <a:lumOff val="60000"/>
                  </a:schemeClr>
                </a:solidFill>
                <a:latin typeface="Times New Roman" panose="02020603050405020304" pitchFamily="18" charset="0"/>
                <a:cs typeface="Times New Roman" panose="02020603050405020304" pitchFamily="18" charset="0"/>
              </a:rPr>
              <a:t>第二课</a:t>
            </a:r>
            <a:endParaRPr lang="en-US" sz="6600" dirty="0">
              <a:solidFill>
                <a:schemeClr val="accent4">
                  <a:lumMod val="40000"/>
                  <a:lumOff val="60000"/>
                </a:schemeClr>
              </a:solidFill>
              <a:latin typeface="Times New Roman" panose="02020603050405020304" pitchFamily="18" charset="0"/>
              <a:cs typeface="Times New Roman" panose="02020603050405020304" pitchFamily="18" charset="0"/>
            </a:endParaRPr>
          </a:p>
          <a:p>
            <a:pPr algn="ctr"/>
            <a:endParaRPr lang="en-US" dirty="0">
              <a:solidFill>
                <a:schemeClr val="bg1"/>
              </a:solidFill>
              <a:latin typeface="Times New Roman" panose="02020603050405020304" pitchFamily="18" charset="0"/>
              <a:cs typeface="Times New Roman" panose="02020603050405020304" pitchFamily="18" charset="0"/>
            </a:endParaRPr>
          </a:p>
          <a:p>
            <a:pPr algn="ctr"/>
            <a:r>
              <a:rPr lang="en-US" sz="4800" dirty="0">
                <a:solidFill>
                  <a:schemeClr val="bg1"/>
                </a:solidFill>
                <a:latin typeface="Times New Roman" panose="02020603050405020304" pitchFamily="18" charset="0"/>
                <a:cs typeface="Times New Roman" panose="02020603050405020304" pitchFamily="18" charset="0"/>
              </a:rPr>
              <a:t>The First Gospel Promise</a:t>
            </a:r>
          </a:p>
          <a:p>
            <a:pPr algn="ctr"/>
            <a:r>
              <a:rPr lang="zh-CN" altLang="en-US" sz="4800" dirty="0">
                <a:solidFill>
                  <a:schemeClr val="bg1"/>
                </a:solidFill>
                <a:latin typeface="Times New Roman" panose="02020603050405020304" pitchFamily="18" charset="0"/>
                <a:cs typeface="Times New Roman" panose="02020603050405020304" pitchFamily="18" charset="0"/>
              </a:rPr>
              <a:t>第一个福音的应许</a:t>
            </a:r>
            <a:endParaRPr lang="en-US" sz="4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455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893235" y="1380012"/>
            <a:ext cx="10691279" cy="3970318"/>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“STRIKE his heel”</a:t>
            </a:r>
          </a:p>
          <a:p>
            <a:r>
              <a:rPr lang="zh-CN" altLang="en-US" sz="3600" b="1" dirty="0">
                <a:latin typeface="Times New Roman" panose="02020603050405020304" pitchFamily="18" charset="0"/>
                <a:cs typeface="Times New Roman" panose="02020603050405020304" pitchFamily="18" charset="0"/>
              </a:rPr>
              <a:t>“伤他的脚跟”</a:t>
            </a:r>
            <a:endParaRPr lang="en-US" sz="3600" b="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virgin birth of the Messiah (offspring of a woman)</a:t>
            </a:r>
          </a:p>
          <a:p>
            <a:r>
              <a:rPr lang="zh-CN" altLang="en-US" sz="3600" dirty="0">
                <a:latin typeface="Times New Roman" panose="02020603050405020304" pitchFamily="18" charset="0"/>
                <a:cs typeface="Times New Roman" panose="02020603050405020304" pitchFamily="18" charset="0"/>
              </a:rPr>
              <a:t>     弥赛亚由童女所生（女人的后裔）</a:t>
            </a: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suffering of the Messiah (“strike his heel”)</a:t>
            </a:r>
          </a:p>
          <a:p>
            <a:r>
              <a:rPr lang="en-US" sz="3600" dirty="0">
                <a:latin typeface="Times New Roman" panose="02020603050405020304" pitchFamily="18" charset="0"/>
                <a:cs typeface="Times New Roman" panose="02020603050405020304" pitchFamily="18" charset="0"/>
              </a:rPr>
              <a:t>     </a:t>
            </a:r>
            <a:r>
              <a:rPr lang="zh-CN" altLang="en-US" sz="3600" dirty="0">
                <a:latin typeface="Times New Roman" panose="02020603050405020304" pitchFamily="18" charset="0"/>
                <a:cs typeface="Times New Roman" panose="02020603050405020304" pitchFamily="18" charset="0"/>
              </a:rPr>
              <a:t>弥赛亚的受难（伤他的脚跟）</a:t>
            </a:r>
            <a:endParaRPr lang="en-US" sz="3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8701500" y="520529"/>
            <a:ext cx="2985497"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PROTEVANGELIUM</a:t>
            </a:r>
          </a:p>
          <a:p>
            <a:r>
              <a:rPr lang="zh-CN" altLang="en-US" sz="2400" dirty="0">
                <a:solidFill>
                  <a:srgbClr val="C00000"/>
                </a:solidFill>
                <a:latin typeface="Times New Roman" panose="02020603050405020304" pitchFamily="18" charset="0"/>
                <a:cs typeface="Times New Roman" panose="02020603050405020304" pitchFamily="18" charset="0"/>
              </a:rPr>
              <a:t>原初福音</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66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893235" y="1380012"/>
            <a:ext cx="10691279" cy="452431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“STRIKE his heel”</a:t>
            </a:r>
          </a:p>
          <a:p>
            <a:r>
              <a:rPr lang="zh-CN" altLang="en-US" sz="3200" b="1" dirty="0">
                <a:latin typeface="Times New Roman" panose="02020603050405020304" pitchFamily="18" charset="0"/>
                <a:cs typeface="Times New Roman" panose="02020603050405020304" pitchFamily="18" charset="0"/>
              </a:rPr>
              <a:t>“伤他的脚跟”</a:t>
            </a:r>
            <a:endParaRPr lang="en-US" sz="3200" b="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virgin birth of the Messiah (offspring of a woman)</a:t>
            </a:r>
          </a:p>
          <a:p>
            <a:r>
              <a:rPr lang="zh-CN" altLang="en-US" sz="3200" dirty="0">
                <a:latin typeface="Times New Roman" panose="02020603050405020304" pitchFamily="18" charset="0"/>
                <a:cs typeface="Times New Roman" panose="02020603050405020304" pitchFamily="18" charset="0"/>
              </a:rPr>
              <a:t>     弥赛亚由童女所生（女人的后裔）</a:t>
            </a:r>
            <a:endParaRPr lang="en-US" sz="32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suffering of the Messiah (“strike his heel”)</a:t>
            </a:r>
          </a:p>
          <a:p>
            <a:r>
              <a:rPr lang="en-US" sz="3200"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cs typeface="Times New Roman" panose="02020603050405020304" pitchFamily="18" charset="0"/>
              </a:rPr>
              <a:t>弥赛亚的受难（伤他的脚跟）</a:t>
            </a:r>
            <a:endParaRPr lang="en-US" sz="32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resurrection of the Messiah (“heel” not head) – a wound from which one recovers</a:t>
            </a:r>
          </a:p>
          <a:p>
            <a:r>
              <a:rPr lang="en-US" sz="3200"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cs typeface="Times New Roman" panose="02020603050405020304" pitchFamily="18" charset="0"/>
              </a:rPr>
              <a:t>弥赛亚的复活（“脚跟”而不是头）</a:t>
            </a:r>
            <a:r>
              <a:rPr lang="en-US" altLang="zh-CN" sz="3200"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cs typeface="Times New Roman" panose="02020603050405020304" pitchFamily="18" charset="0"/>
              </a:rPr>
              <a:t>可医治的伤</a:t>
            </a:r>
            <a:endParaRPr lang="en-US" sz="3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8701500" y="520529"/>
            <a:ext cx="2985497"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PROTEVANGELIUM</a:t>
            </a:r>
          </a:p>
          <a:p>
            <a:r>
              <a:rPr lang="zh-CN" altLang="en-US" sz="2400" dirty="0">
                <a:solidFill>
                  <a:srgbClr val="C00000"/>
                </a:solidFill>
                <a:latin typeface="Times New Roman" panose="02020603050405020304" pitchFamily="18" charset="0"/>
                <a:cs typeface="Times New Roman" panose="02020603050405020304" pitchFamily="18" charset="0"/>
              </a:rPr>
              <a:t>原初福音</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602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893235" y="1380012"/>
            <a:ext cx="10691279" cy="4832092"/>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“CRUSH your HEAD”</a:t>
            </a:r>
          </a:p>
          <a:p>
            <a:r>
              <a:rPr lang="zh-CN" altLang="en-US" sz="2800" b="1" dirty="0">
                <a:latin typeface="Times New Roman" panose="02020603050405020304" pitchFamily="18" charset="0"/>
                <a:cs typeface="Times New Roman" panose="02020603050405020304" pitchFamily="18" charset="0"/>
              </a:rPr>
              <a:t>“伤你的头”</a:t>
            </a:r>
            <a:endParaRPr lang="en-US" sz="2800" b="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virgin birth of the Messiah (offspring of a woman)</a:t>
            </a:r>
          </a:p>
          <a:p>
            <a:r>
              <a:rPr lang="zh-CN" altLang="en-US" sz="2800" dirty="0">
                <a:latin typeface="Times New Roman" panose="02020603050405020304" pitchFamily="18" charset="0"/>
                <a:cs typeface="Times New Roman" panose="02020603050405020304" pitchFamily="18" charset="0"/>
              </a:rPr>
              <a:t>     弥赛亚由童女所生（女人的后裔）</a:t>
            </a:r>
            <a:endParaRPr lang="en-US" sz="28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suffering of the Messiah (“strike his heel”)</a:t>
            </a:r>
          </a:p>
          <a:p>
            <a:r>
              <a:rPr lang="en-US"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弥赛亚的受难（伤他的脚跟）</a:t>
            </a:r>
            <a:endParaRPr lang="en-US" sz="28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resurrection of the Messiah (“heel” not head) – a wound from which one recovers</a:t>
            </a:r>
          </a:p>
          <a:p>
            <a:r>
              <a:rPr lang="en-US"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弥赛亚的复活（“脚跟”而不是头）</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可医治的伤</a:t>
            </a:r>
            <a:endParaRPr lang="en-US" sz="28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defeat of Satan (“crush your head”)</a:t>
            </a:r>
          </a:p>
          <a:p>
            <a:r>
              <a:rPr lang="en-US"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击败撒旦（“伤你的头”）</a:t>
            </a:r>
            <a:endParaRPr lang="en-US"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8701500" y="520529"/>
            <a:ext cx="2985497"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PROTEVANGELIUM</a:t>
            </a:r>
          </a:p>
          <a:p>
            <a:r>
              <a:rPr lang="zh-CN" altLang="en-US" sz="2400" dirty="0">
                <a:solidFill>
                  <a:srgbClr val="C00000"/>
                </a:solidFill>
                <a:latin typeface="Times New Roman" panose="02020603050405020304" pitchFamily="18" charset="0"/>
                <a:cs typeface="Times New Roman" panose="02020603050405020304" pitchFamily="18" charset="0"/>
              </a:rPr>
              <a:t>原初福音</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9729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1764774" y="2037237"/>
            <a:ext cx="8922278" cy="3162725"/>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The Eternal Decision</a:t>
            </a:r>
          </a:p>
          <a:p>
            <a:r>
              <a:rPr lang="zh-CN" altLang="en-US" sz="3600" b="1" dirty="0">
                <a:latin typeface="Times New Roman" panose="02020603050405020304" pitchFamily="18" charset="0"/>
                <a:cs typeface="Times New Roman" panose="02020603050405020304" pitchFamily="18" charset="0"/>
              </a:rPr>
              <a:t>永恒中的决定</a:t>
            </a:r>
            <a:endParaRPr lang="en-US" sz="3600" b="1"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“He was chosen before the creation of the world but was revealed in these last times for your sake.” (1 Peter 1:20)</a:t>
            </a:r>
          </a:p>
          <a:p>
            <a:pPr>
              <a:lnSpc>
                <a:spcPct val="115000"/>
              </a:lnSpc>
              <a:spcAft>
                <a:spcPts val="1000"/>
              </a:spcAft>
            </a:pPr>
            <a:r>
              <a:rPr lang="zh-CN" altLang="en-US" sz="1800" dirty="0">
                <a:effectLst/>
                <a:latin typeface="Default Chinese Simplified"/>
              </a:rPr>
              <a:t>基督在创世以前是预先被　神知道的，却在这末世才为你们显现。（</a:t>
            </a:r>
            <a:r>
              <a:rPr lang="zh-CN" altLang="en-US" sz="1800" dirty="0">
                <a:effectLst/>
                <a:latin typeface="Calibri" panose="020F0502020204030204" pitchFamily="34" charset="0"/>
              </a:rPr>
              <a:t>彼得前书 </a:t>
            </a:r>
            <a:r>
              <a:rPr lang="en-US" altLang="zh-CN" sz="1800" dirty="0">
                <a:effectLst/>
                <a:latin typeface="Calibri" panose="020F0502020204030204" pitchFamily="34" charset="0"/>
              </a:rPr>
              <a:t>1:20</a:t>
            </a:r>
            <a:r>
              <a:rPr lang="zh-CN" altLang="en-US" sz="1800" dirty="0">
                <a:effectLst/>
                <a:latin typeface="Calibri" panose="020F0502020204030204" pitchFamily="34" charset="0"/>
              </a:rPr>
              <a:t>）</a:t>
            </a:r>
          </a:p>
        </p:txBody>
      </p:sp>
      <p:sp>
        <p:nvSpPr>
          <p:cNvPr id="11" name="TextBox 10">
            <a:extLst>
              <a:ext uri="{FF2B5EF4-FFF2-40B4-BE49-F238E27FC236}">
                <a16:creationId xmlns:a16="http://schemas.microsoft.com/office/drawing/2014/main" id="{96668BB5-4240-E145-9B8C-F68AE4BCF16D}"/>
              </a:ext>
            </a:extLst>
          </p:cNvPr>
          <p:cNvSpPr txBox="1"/>
          <p:nvPr/>
        </p:nvSpPr>
        <p:spPr>
          <a:xfrm>
            <a:off x="8701500" y="520529"/>
            <a:ext cx="2985497"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PROTEVANGELIUM</a:t>
            </a:r>
          </a:p>
          <a:p>
            <a:r>
              <a:rPr lang="zh-CN" altLang="en-US" sz="2400" dirty="0">
                <a:solidFill>
                  <a:srgbClr val="C00000"/>
                </a:solidFill>
                <a:latin typeface="Times New Roman" panose="02020603050405020304" pitchFamily="18" charset="0"/>
                <a:cs typeface="Times New Roman" panose="02020603050405020304" pitchFamily="18" charset="0"/>
              </a:rPr>
              <a:t>原初福音</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096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1885333" y="1657350"/>
            <a:ext cx="8443912"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Father, God of grace, you knew us, </a:t>
            </a:r>
          </a:p>
          <a:p>
            <a:r>
              <a:rPr lang="zh-CN" altLang="en-US" sz="2400" dirty="0">
                <a:latin typeface="Times New Roman" panose="02020603050405020304" pitchFamily="18" charset="0"/>
                <a:cs typeface="Times New Roman" panose="02020603050405020304" pitchFamily="18" charset="0"/>
              </a:rPr>
              <a:t>天父，慈爱的神，你认识我们，</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Chose us, named us as your own, </a:t>
            </a:r>
          </a:p>
          <a:p>
            <a:r>
              <a:rPr lang="zh-CN" altLang="en-US" sz="2400" dirty="0">
                <a:latin typeface="Times New Roman" panose="02020603050405020304" pitchFamily="18" charset="0"/>
                <a:cs typeface="Times New Roman" panose="02020603050405020304" pitchFamily="18" charset="0"/>
              </a:rPr>
              <a:t>拣选我们，称我们为你的儿女，</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Through eternal ages planning </a:t>
            </a:r>
          </a:p>
          <a:p>
            <a:r>
              <a:rPr lang="zh-CN" altLang="en-US" sz="2400" dirty="0">
                <a:latin typeface="Times New Roman" panose="02020603050405020304" pitchFamily="18" charset="0"/>
                <a:cs typeface="Times New Roman" panose="02020603050405020304" pitchFamily="18" charset="0"/>
              </a:rPr>
              <a:t>在创世以前预先计划</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redeem us in your Son. </a:t>
            </a:r>
          </a:p>
          <a:p>
            <a:r>
              <a:rPr lang="zh-CN" altLang="en-US" sz="2400" dirty="0">
                <a:latin typeface="Times New Roman" panose="02020603050405020304" pitchFamily="18" charset="0"/>
                <a:cs typeface="Times New Roman" panose="02020603050405020304" pitchFamily="18" charset="0"/>
              </a:rPr>
              <a:t>藉你儿子来救赎我们。</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Praise the Father, God who loved us</a:t>
            </a:r>
          </a:p>
          <a:p>
            <a:r>
              <a:rPr lang="zh-CN" altLang="en-US" sz="2400" dirty="0">
                <a:latin typeface="Times New Roman" panose="02020603050405020304" pitchFamily="18" charset="0"/>
                <a:cs typeface="Times New Roman" panose="02020603050405020304" pitchFamily="18" charset="0"/>
              </a:rPr>
              <a:t>赞美天父，爱我们的神</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Ere creation was begun!</a:t>
            </a:r>
          </a:p>
          <a:p>
            <a:r>
              <a:rPr lang="zh-CN" altLang="en-US" sz="2400" dirty="0">
                <a:latin typeface="Times New Roman" panose="02020603050405020304" pitchFamily="18" charset="0"/>
                <a:cs typeface="Times New Roman" panose="02020603050405020304" pitchFamily="18" charset="0"/>
              </a:rPr>
              <a:t>始于创世之先！</a:t>
            </a:r>
            <a:endParaRPr lang="en-US"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8701500" y="520529"/>
            <a:ext cx="2985497"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PROTEVANGELIUM</a:t>
            </a:r>
          </a:p>
          <a:p>
            <a:r>
              <a:rPr lang="zh-CN" altLang="en-US" sz="2400" dirty="0">
                <a:solidFill>
                  <a:srgbClr val="C00000"/>
                </a:solidFill>
                <a:latin typeface="Times New Roman" panose="02020603050405020304" pitchFamily="18" charset="0"/>
                <a:cs typeface="Times New Roman" panose="02020603050405020304" pitchFamily="18" charset="0"/>
              </a:rPr>
              <a:t>原初福音</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790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1642445" y="1714500"/>
            <a:ext cx="8929688"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 your creatures, sinned against you,</a:t>
            </a:r>
          </a:p>
          <a:p>
            <a:r>
              <a:rPr lang="zh-CN" altLang="en-US" sz="2400" dirty="0">
                <a:latin typeface="Times New Roman" panose="02020603050405020304" pitchFamily="18" charset="0"/>
                <a:cs typeface="Times New Roman" panose="02020603050405020304" pitchFamily="18" charset="0"/>
              </a:rPr>
              <a:t>我们，是你的受造之物，得罪了你，</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And our guilt was crimson red. </a:t>
            </a:r>
          </a:p>
          <a:p>
            <a:r>
              <a:rPr lang="zh-CN" altLang="en-US" sz="2400" dirty="0">
                <a:latin typeface="Times New Roman" panose="02020603050405020304" pitchFamily="18" charset="0"/>
                <a:cs typeface="Times New Roman" panose="02020603050405020304" pitchFamily="18" charset="0"/>
              </a:rPr>
              <a:t>我们的罪红如丹颜。</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Son of God, you came incarnate, </a:t>
            </a:r>
          </a:p>
          <a:p>
            <a:r>
              <a:rPr lang="zh-CN" altLang="en-US" sz="2400" dirty="0">
                <a:latin typeface="Times New Roman" panose="02020603050405020304" pitchFamily="18" charset="0"/>
                <a:cs typeface="Times New Roman" panose="02020603050405020304" pitchFamily="18" charset="0"/>
              </a:rPr>
              <a:t>神的儿子，降世为人，</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Crushed the crafty serpent’s head, </a:t>
            </a:r>
          </a:p>
          <a:p>
            <a:r>
              <a:rPr lang="zh-CN" altLang="en-US" sz="2400" dirty="0">
                <a:latin typeface="Times New Roman" panose="02020603050405020304" pitchFamily="18" charset="0"/>
                <a:cs typeface="Times New Roman" panose="02020603050405020304" pitchFamily="18" charset="0"/>
              </a:rPr>
              <a:t>打伤狡猾的蛇头，</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Died our death, now live triumphant: </a:t>
            </a:r>
          </a:p>
          <a:p>
            <a:r>
              <a:rPr lang="zh-CN" altLang="en-US" sz="2400" dirty="0">
                <a:latin typeface="Times New Roman" panose="02020603050405020304" pitchFamily="18" charset="0"/>
                <a:cs typeface="Times New Roman" panose="02020603050405020304" pitchFamily="18" charset="0"/>
              </a:rPr>
              <a:t>为我们而死，如今得胜永活：</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Praise the firstborn from the dead!</a:t>
            </a:r>
          </a:p>
          <a:p>
            <a:r>
              <a:rPr lang="zh-CN" altLang="en-US" sz="2400" dirty="0">
                <a:latin typeface="Times New Roman" panose="02020603050405020304" pitchFamily="18" charset="0"/>
                <a:cs typeface="Times New Roman" panose="02020603050405020304" pitchFamily="18" charset="0"/>
              </a:rPr>
              <a:t>赞美归于脱离死亡、头生的儿子！</a:t>
            </a:r>
            <a:endParaRPr lang="en-US"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8701500" y="520529"/>
            <a:ext cx="2985497"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PROTEVANGELIUM</a:t>
            </a:r>
          </a:p>
          <a:p>
            <a:r>
              <a:rPr lang="zh-CN" altLang="en-US" sz="2400" dirty="0">
                <a:solidFill>
                  <a:srgbClr val="C00000"/>
                </a:solidFill>
                <a:latin typeface="Times New Roman" panose="02020603050405020304" pitchFamily="18" charset="0"/>
                <a:cs typeface="Times New Roman" panose="02020603050405020304" pitchFamily="18" charset="0"/>
              </a:rPr>
              <a:t>原初</a:t>
            </a:r>
            <a:r>
              <a:rPr lang="zh-CN" altLang="en-US" sz="2400">
                <a:solidFill>
                  <a:srgbClr val="C00000"/>
                </a:solidFill>
                <a:latin typeface="Times New Roman" panose="02020603050405020304" pitchFamily="18" charset="0"/>
                <a:cs typeface="Times New Roman" panose="02020603050405020304" pitchFamily="18" charset="0"/>
              </a:rPr>
              <a:t>福音</a:t>
            </a:r>
            <a:endParaRPr lang="en-US" sz="240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8882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B78367-BEB7-C346-AC2F-51841FA22B53}"/>
              </a:ext>
            </a:extLst>
          </p:cNvPr>
          <p:cNvSpPr txBox="1"/>
          <p:nvPr/>
        </p:nvSpPr>
        <p:spPr>
          <a:xfrm>
            <a:off x="1029446" y="1796762"/>
            <a:ext cx="10133108" cy="2123658"/>
          </a:xfrm>
          <a:prstGeom prst="rect">
            <a:avLst/>
          </a:prstGeom>
          <a:noFill/>
        </p:spPr>
        <p:txBody>
          <a:bodyPr wrap="square" rtlCol="0">
            <a:spAutoFit/>
          </a:bodyPr>
          <a:lstStyle/>
          <a:p>
            <a:r>
              <a:rPr lang="en-US" sz="4400" b="1" dirty="0">
                <a:solidFill>
                  <a:srgbClr val="C00000"/>
                </a:solidFill>
                <a:latin typeface="Times New Roman" panose="02020603050405020304" pitchFamily="18" charset="0"/>
                <a:cs typeface="Times New Roman" panose="02020603050405020304" pitchFamily="18" charset="0"/>
              </a:rPr>
              <a:t>WHAT DOES THIS VERSE TEACH US ABOUT GOD?</a:t>
            </a:r>
          </a:p>
          <a:p>
            <a:r>
              <a:rPr lang="zh-CN" altLang="en-US" sz="4400" b="1" dirty="0">
                <a:solidFill>
                  <a:srgbClr val="C00000"/>
                </a:solidFill>
                <a:latin typeface="Times New Roman" panose="02020603050405020304" pitchFamily="18" charset="0"/>
                <a:cs typeface="Times New Roman" panose="02020603050405020304" pitchFamily="18" charset="0"/>
              </a:rPr>
              <a:t>这节经文向我们显明神是一位怎样的神？</a:t>
            </a:r>
            <a:endParaRPr lang="en-US" sz="4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8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1244184" y="1843950"/>
            <a:ext cx="9398832" cy="4235840"/>
          </a:xfrm>
          <a:prstGeom prst="rect">
            <a:avLst/>
          </a:prstGeom>
        </p:spPr>
        <p:txBody>
          <a:bodyPr wrap="square">
            <a:spAutoFit/>
          </a:bodyPr>
          <a:lstStyle/>
          <a:p>
            <a:r>
              <a:rPr lang="en-US" sz="4000" b="1" dirty="0">
                <a:latin typeface="Times New Roman" panose="02020603050405020304" pitchFamily="18" charset="0"/>
                <a:ea typeface="Times New Roman" panose="02020603050405020304" pitchFamily="18" charset="0"/>
              </a:rPr>
              <a:t>Genesis 3:15</a:t>
            </a:r>
          </a:p>
          <a:p>
            <a:r>
              <a:rPr lang="en-US" sz="4000" dirty="0">
                <a:latin typeface="Times New Roman" panose="02020603050405020304" pitchFamily="18" charset="0"/>
                <a:ea typeface="Times New Roman" panose="02020603050405020304" pitchFamily="18" charset="0"/>
              </a:rPr>
              <a:t>“And I will put enmity between you and the woman, and between your offspring and hers; he will crush your head, and you will strike his heel.”</a:t>
            </a:r>
          </a:p>
          <a:p>
            <a:pPr marL="0" marR="0">
              <a:lnSpc>
                <a:spcPct val="115000"/>
              </a:lnSpc>
              <a:spcBef>
                <a:spcPts val="0"/>
              </a:spcBef>
              <a:spcAft>
                <a:spcPts val="1000"/>
              </a:spcAft>
            </a:pPr>
            <a:r>
              <a:rPr lang="zh-CN" altLang="en-US" sz="1800" dirty="0">
                <a:effectLst/>
                <a:latin typeface="Calibri" panose="020F0502020204030204" pitchFamily="34" charset="0"/>
              </a:rPr>
              <a:t>创世记 </a:t>
            </a:r>
            <a:r>
              <a:rPr lang="en-US" altLang="zh-CN" sz="1800" dirty="0">
                <a:effectLst/>
                <a:latin typeface="Calibri" panose="020F0502020204030204" pitchFamily="34" charset="0"/>
              </a:rPr>
              <a:t>3</a:t>
            </a:r>
            <a:r>
              <a:rPr lang="zh-CN" altLang="en-US" sz="1800" dirty="0">
                <a:effectLst/>
                <a:latin typeface="Calibri" panose="020F0502020204030204" pitchFamily="34" charset="0"/>
              </a:rPr>
              <a:t>：</a:t>
            </a:r>
            <a:r>
              <a:rPr lang="en-US" altLang="zh-CN" sz="1800" dirty="0">
                <a:effectLst/>
                <a:latin typeface="Calibri" panose="020F0502020204030204" pitchFamily="34" charset="0"/>
              </a:rPr>
              <a:t>15</a:t>
            </a:r>
            <a:r>
              <a:rPr lang="zh-CN" altLang="en-US" sz="1800" dirty="0">
                <a:effectLst/>
                <a:latin typeface="Calibri" panose="020F0502020204030204" pitchFamily="34" charset="0"/>
              </a:rPr>
              <a:t> </a:t>
            </a:r>
            <a:endParaRPr lang="en-US" altLang="zh-CN" sz="1800" dirty="0">
              <a:effectLst/>
              <a:latin typeface="Calibri" panose="020F0502020204030204" pitchFamily="34" charset="0"/>
            </a:endParaRPr>
          </a:p>
          <a:p>
            <a:pPr marL="0" marR="0">
              <a:lnSpc>
                <a:spcPct val="115000"/>
              </a:lnSpc>
              <a:spcBef>
                <a:spcPts val="0"/>
              </a:spcBef>
              <a:spcAft>
                <a:spcPts val="1000"/>
              </a:spcAft>
            </a:pPr>
            <a:r>
              <a:rPr lang="zh-CN" altLang="en-US" sz="1800" dirty="0">
                <a:effectLst/>
                <a:latin typeface="Default Chinese Simplified"/>
              </a:rPr>
              <a:t>我又要叫你和女人彼此为仇；</a:t>
            </a:r>
            <a:r>
              <a:rPr lang="zh-CN" altLang="en-US" sz="1800" dirty="0">
                <a:effectLst/>
                <a:latin typeface="Calibri" panose="020F0502020204030204" pitchFamily="34" charset="0"/>
              </a:rPr>
              <a:t> </a:t>
            </a:r>
            <a:r>
              <a:rPr lang="zh-CN" altLang="en-US" sz="1800" dirty="0">
                <a:effectLst/>
                <a:latin typeface="Default Chinese Simplified"/>
              </a:rPr>
              <a:t>你的后裔和女人的后裔也彼此为仇。</a:t>
            </a:r>
            <a:r>
              <a:rPr lang="zh-CN" altLang="en-US" sz="1800" dirty="0">
                <a:effectLst/>
                <a:latin typeface="Calibri" panose="020F0502020204030204" pitchFamily="34" charset="0"/>
              </a:rPr>
              <a:t> </a:t>
            </a:r>
            <a:r>
              <a:rPr lang="zh-CN" altLang="en-US" sz="1800" dirty="0">
                <a:effectLst/>
                <a:latin typeface="Default Chinese Simplified"/>
              </a:rPr>
              <a:t>女人的后裔要伤你的头；</a:t>
            </a:r>
            <a:r>
              <a:rPr lang="zh-CN" altLang="en-US" sz="1800" dirty="0">
                <a:effectLst/>
                <a:latin typeface="Calibri" panose="020F0502020204030204" pitchFamily="34" charset="0"/>
              </a:rPr>
              <a:t> </a:t>
            </a:r>
            <a:r>
              <a:rPr lang="zh-CN" altLang="en-US" sz="1800" dirty="0">
                <a:effectLst/>
                <a:latin typeface="Default Chinese Simplified"/>
              </a:rPr>
              <a:t>你要伤他的脚跟。</a:t>
            </a:r>
            <a:r>
              <a:rPr lang="zh-CN" altLang="en-US" sz="1800" dirty="0">
                <a:effectLst/>
                <a:latin typeface="Calibri" panose="020F0502020204030204" pitchFamily="34" charset="0"/>
              </a:rPr>
              <a:t> </a:t>
            </a:r>
          </a:p>
        </p:txBody>
      </p:sp>
      <p:sp>
        <p:nvSpPr>
          <p:cNvPr id="3" name="Rectangle 2">
            <a:extLst>
              <a:ext uri="{FF2B5EF4-FFF2-40B4-BE49-F238E27FC236}">
                <a16:creationId xmlns:a16="http://schemas.microsoft.com/office/drawing/2014/main" id="{2FB56441-4B1D-BA40-9ABA-9FA4D6CCE6C7}"/>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6068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rcRect/>
          <a:stretch/>
        </p:blipFill>
        <p:spPr>
          <a:xfrm>
            <a:off x="5404644" y="871734"/>
            <a:ext cx="6081117" cy="5114531"/>
          </a:xfrm>
          <a:prstGeom prst="rect">
            <a:avLst/>
          </a:prstGeom>
          <a:effectLst>
            <a:softEdge rad="495300"/>
          </a:effectLst>
        </p:spPr>
      </p:pic>
      <p:sp>
        <p:nvSpPr>
          <p:cNvPr id="7" name="Rectangle 6"/>
          <p:cNvSpPr/>
          <p:nvPr/>
        </p:nvSpPr>
        <p:spPr>
          <a:xfrm>
            <a:off x="1780576" y="1503347"/>
            <a:ext cx="3177473" cy="1446550"/>
          </a:xfrm>
          <a:prstGeom prst="rect">
            <a:avLst/>
          </a:prstGeom>
        </p:spPr>
        <p:txBody>
          <a:bodyPr wrap="none">
            <a:spAutoFit/>
          </a:bodyPr>
          <a:lstStyle/>
          <a:p>
            <a:pPr lvl="0"/>
            <a:r>
              <a:rPr lang="en-US" sz="4400" b="1" dirty="0">
                <a:solidFill>
                  <a:srgbClr val="C00000"/>
                </a:solidFill>
                <a:latin typeface="Times New Roman" panose="02020603050405020304" pitchFamily="18" charset="0"/>
                <a:cs typeface="Times New Roman" panose="02020603050405020304" pitchFamily="18" charset="0"/>
              </a:rPr>
              <a:t>The Context</a:t>
            </a:r>
          </a:p>
          <a:p>
            <a:pPr lvl="0"/>
            <a:r>
              <a:rPr lang="zh-CN" altLang="en-US" sz="4400" b="1" dirty="0">
                <a:solidFill>
                  <a:srgbClr val="C00000"/>
                </a:solidFill>
                <a:latin typeface="Times New Roman" panose="02020603050405020304" pitchFamily="18" charset="0"/>
                <a:cs typeface="Times New Roman" panose="02020603050405020304" pitchFamily="18" charset="0"/>
              </a:rPr>
              <a:t>背景</a:t>
            </a:r>
            <a:endParaRPr lang="en-US" sz="4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77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1239864" y="1443841"/>
            <a:ext cx="10133108" cy="4981877"/>
          </a:xfrm>
          <a:prstGeom prst="rect">
            <a:avLst/>
          </a:prstGeom>
          <a:noFill/>
        </p:spPr>
        <p:txBody>
          <a:bodyPr wrap="square" rtlCol="0">
            <a:spAutoFit/>
          </a:bodyPr>
          <a:lstStyle/>
          <a:p>
            <a:r>
              <a:rPr lang="en-US" sz="4400" b="1" dirty="0">
                <a:solidFill>
                  <a:srgbClr val="C00000"/>
                </a:solidFill>
                <a:latin typeface="Times New Roman" panose="02020603050405020304" pitchFamily="18" charset="0"/>
                <a:cs typeface="Times New Roman" panose="02020603050405020304" pitchFamily="18" charset="0"/>
              </a:rPr>
              <a:t>VERSE 14</a:t>
            </a:r>
          </a:p>
          <a:p>
            <a:r>
              <a:rPr lang="zh-CN" altLang="en-US" sz="4400" b="1" dirty="0">
                <a:solidFill>
                  <a:srgbClr val="C00000"/>
                </a:solidFill>
                <a:latin typeface="Times New Roman" panose="02020603050405020304" pitchFamily="18" charset="0"/>
                <a:cs typeface="Times New Roman" panose="02020603050405020304" pitchFamily="18" charset="0"/>
              </a:rPr>
              <a:t>第</a:t>
            </a:r>
            <a:r>
              <a:rPr lang="en-US" altLang="zh-CN" sz="4400" b="1" dirty="0">
                <a:solidFill>
                  <a:srgbClr val="C00000"/>
                </a:solidFill>
                <a:latin typeface="Times New Roman" panose="02020603050405020304" pitchFamily="18" charset="0"/>
                <a:cs typeface="Times New Roman" panose="02020603050405020304" pitchFamily="18" charset="0"/>
              </a:rPr>
              <a:t>14</a:t>
            </a:r>
            <a:r>
              <a:rPr lang="zh-CN" altLang="en-US" sz="4400" b="1" dirty="0">
                <a:solidFill>
                  <a:srgbClr val="C00000"/>
                </a:solidFill>
                <a:latin typeface="Times New Roman" panose="02020603050405020304" pitchFamily="18" charset="0"/>
                <a:cs typeface="Times New Roman" panose="02020603050405020304" pitchFamily="18" charset="0"/>
              </a:rPr>
              <a:t>节</a:t>
            </a:r>
            <a:endParaRPr lang="en-US" sz="4400" b="1" dirty="0">
              <a:solidFill>
                <a:srgbClr val="C00000"/>
              </a:solidFill>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“Because you have done this, “Cursed are you above all the livestock and all the wild animals! You will crawl on your belly and you will eat dust all the days of your life.”</a:t>
            </a:r>
          </a:p>
          <a:p>
            <a:pPr marL="0" marR="0">
              <a:lnSpc>
                <a:spcPct val="115000"/>
              </a:lnSpc>
              <a:spcBef>
                <a:spcPts val="0"/>
              </a:spcBef>
              <a:spcAft>
                <a:spcPts val="1000"/>
              </a:spcAft>
            </a:pPr>
            <a:r>
              <a:rPr lang="zh-CN" altLang="en-US" sz="1800" dirty="0">
                <a:effectLst/>
                <a:latin typeface="Default Chinese Simplified"/>
              </a:rPr>
              <a:t>耶和华　神对蛇说：</a:t>
            </a:r>
            <a:r>
              <a:rPr lang="zh-CN" altLang="en-US" sz="1800" dirty="0">
                <a:effectLst/>
                <a:latin typeface="Calibri" panose="020F0502020204030204" pitchFamily="34" charset="0"/>
              </a:rPr>
              <a:t> </a:t>
            </a:r>
            <a:r>
              <a:rPr lang="zh-CN" altLang="en-US" sz="1800" dirty="0">
                <a:effectLst/>
                <a:latin typeface="Default Chinese Simplified"/>
              </a:rPr>
              <a:t>你既做了这事，就必受咒诅，</a:t>
            </a:r>
            <a:r>
              <a:rPr lang="zh-CN" altLang="en-US" sz="1800" dirty="0">
                <a:effectLst/>
                <a:latin typeface="Calibri" panose="020F0502020204030204" pitchFamily="34" charset="0"/>
              </a:rPr>
              <a:t> </a:t>
            </a:r>
            <a:r>
              <a:rPr lang="zh-CN" altLang="en-US" sz="1800" dirty="0">
                <a:effectLst/>
                <a:latin typeface="Default Chinese Simplified"/>
              </a:rPr>
              <a:t>比一切的牲畜野兽更甚；</a:t>
            </a:r>
            <a:r>
              <a:rPr lang="zh-CN" altLang="en-US" sz="1800" dirty="0">
                <a:effectLst/>
                <a:latin typeface="Calibri" panose="020F0502020204030204" pitchFamily="34" charset="0"/>
              </a:rPr>
              <a:t> </a:t>
            </a:r>
            <a:r>
              <a:rPr lang="zh-CN" altLang="en-US" sz="1800" dirty="0">
                <a:effectLst/>
                <a:latin typeface="Default Chinese Simplified"/>
              </a:rPr>
              <a:t>你必用肚子行走，</a:t>
            </a:r>
            <a:r>
              <a:rPr lang="zh-CN" altLang="en-US" sz="1800" dirty="0">
                <a:effectLst/>
                <a:latin typeface="Calibri" panose="020F0502020204030204" pitchFamily="34" charset="0"/>
              </a:rPr>
              <a:t> </a:t>
            </a:r>
            <a:r>
              <a:rPr lang="zh-CN" altLang="en-US" sz="1800" dirty="0">
                <a:effectLst/>
                <a:latin typeface="Default Chinese Simplified"/>
              </a:rPr>
              <a:t>终身吃土。</a:t>
            </a:r>
            <a:r>
              <a:rPr lang="zh-CN" altLang="en-US" sz="1800" dirty="0">
                <a:effectLst/>
                <a:latin typeface="Calibri" panose="020F0502020204030204" pitchFamily="34" charset="0"/>
              </a:rPr>
              <a:t> </a:t>
            </a:r>
          </a:p>
          <a:p>
            <a:endParaRPr lang="en-US" sz="36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801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5867" y="1857984"/>
            <a:ext cx="1168400" cy="631216"/>
          </a:xfrm>
          <a:prstGeom prst="rect">
            <a:avLst/>
          </a:prstGeom>
          <a:solidFill>
            <a:srgbClr val="FFFF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B78367-BEB7-C346-AC2F-51841FA22B53}"/>
              </a:ext>
            </a:extLst>
          </p:cNvPr>
          <p:cNvSpPr txBox="1"/>
          <p:nvPr/>
        </p:nvSpPr>
        <p:spPr>
          <a:xfrm>
            <a:off x="1971485" y="1857984"/>
            <a:ext cx="8790206" cy="203882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“Now the serpent was more crafty than any of the wild animals the Lord God had made.” Genesis 3:1</a:t>
            </a:r>
          </a:p>
          <a:p>
            <a:pPr marL="0" marR="0">
              <a:lnSpc>
                <a:spcPct val="115000"/>
              </a:lnSpc>
              <a:spcBef>
                <a:spcPts val="0"/>
              </a:spcBef>
              <a:spcAft>
                <a:spcPts val="1000"/>
              </a:spcAft>
            </a:pPr>
            <a:r>
              <a:rPr lang="zh-CN" altLang="en-US" sz="1600" dirty="0">
                <a:effectLst/>
                <a:latin typeface="Default Chinese Simplified"/>
              </a:rPr>
              <a:t>耶和华　神所造的，惟有蛇比田野一切的活物更狡猾。蛇对女人说：「　神岂是真说不许你们吃园中所有树上的果子吗？」</a:t>
            </a:r>
            <a:r>
              <a:rPr lang="zh-CN" altLang="en-US" sz="1600" dirty="0">
                <a:effectLst/>
                <a:latin typeface="Calibri" panose="020F0502020204030204" pitchFamily="34" charset="0"/>
              </a:rPr>
              <a:t> </a:t>
            </a:r>
            <a:endParaRPr lang="en-US" altLang="zh-CN" sz="1600" dirty="0">
              <a:effectLst/>
              <a:latin typeface="Calibri" panose="020F0502020204030204" pitchFamily="34" charset="0"/>
            </a:endParaRPr>
          </a:p>
          <a:p>
            <a:pPr marL="0" marR="0">
              <a:lnSpc>
                <a:spcPct val="115000"/>
              </a:lnSpc>
              <a:spcBef>
                <a:spcPts val="0"/>
              </a:spcBef>
              <a:spcAft>
                <a:spcPts val="1000"/>
              </a:spcAft>
            </a:pPr>
            <a:r>
              <a:rPr lang="zh-CN" altLang="en-US" sz="1600" dirty="0">
                <a:effectLst/>
                <a:latin typeface="Calibri" panose="020F0502020204030204" pitchFamily="34" charset="0"/>
              </a:rPr>
              <a:t>创世记 </a:t>
            </a:r>
            <a:r>
              <a:rPr lang="en-US" altLang="zh-CN" sz="1600" dirty="0">
                <a:effectLst/>
                <a:latin typeface="Calibri" panose="020F0502020204030204" pitchFamily="34" charset="0"/>
              </a:rPr>
              <a:t>3:1</a:t>
            </a:r>
            <a:endParaRPr lang="zh-CN" altLang="en-US" sz="1600" dirty="0">
              <a:effectLst/>
              <a:latin typeface="Calibri" panose="020F0502020204030204" pitchFamily="34"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758077" y="717183"/>
            <a:ext cx="1544012"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VERSE 14</a:t>
            </a:r>
          </a:p>
          <a:p>
            <a:r>
              <a:rPr lang="zh-CN" altLang="en-US" sz="2400" dirty="0">
                <a:solidFill>
                  <a:srgbClr val="C00000"/>
                </a:solidFill>
                <a:latin typeface="Times New Roman" panose="02020603050405020304" pitchFamily="18" charset="0"/>
                <a:cs typeface="Times New Roman" panose="02020603050405020304" pitchFamily="18" charset="0"/>
              </a:rPr>
              <a:t>第</a:t>
            </a:r>
            <a:r>
              <a:rPr lang="en-US" altLang="zh-CN" sz="2400" dirty="0">
                <a:solidFill>
                  <a:srgbClr val="C00000"/>
                </a:solidFill>
                <a:latin typeface="Times New Roman" panose="02020603050405020304" pitchFamily="18" charset="0"/>
                <a:cs typeface="Times New Roman" panose="02020603050405020304" pitchFamily="18" charset="0"/>
              </a:rPr>
              <a:t>14</a:t>
            </a:r>
            <a:r>
              <a:rPr lang="zh-CN" altLang="en-US" sz="2400" dirty="0">
                <a:solidFill>
                  <a:srgbClr val="C00000"/>
                </a:solidFill>
                <a:latin typeface="Times New Roman" panose="02020603050405020304" pitchFamily="18" charset="0"/>
                <a:cs typeface="Times New Roman" panose="02020603050405020304" pitchFamily="18" charset="0"/>
              </a:rPr>
              <a:t>节</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953907" y="4802200"/>
            <a:ext cx="184731" cy="461665"/>
          </a:xfrm>
          <a:prstGeom prst="rect">
            <a:avLst/>
          </a:prstGeom>
        </p:spPr>
        <p:txBody>
          <a:bodyPr wrap="none">
            <a:spAutoFit/>
          </a:bodyPr>
          <a:lstStyle/>
          <a:p>
            <a:endParaRPr lang="en-US" sz="2400" dirty="0">
              <a:latin typeface="Arial" panose="020B0604020202020204" pitchFamily="34" charset="0"/>
              <a:cs typeface="Arial" panose="020B0604020202020204" pitchFamily="34" charset="0"/>
            </a:endParaRPr>
          </a:p>
        </p:txBody>
      </p:sp>
      <p:sp>
        <p:nvSpPr>
          <p:cNvPr id="4" name="Rectangle 3"/>
          <p:cNvSpPr/>
          <p:nvPr/>
        </p:nvSpPr>
        <p:spPr>
          <a:xfrm>
            <a:off x="3076222" y="3858296"/>
            <a:ext cx="6062133" cy="1277786"/>
          </a:xfrm>
          <a:prstGeom prst="rect">
            <a:avLst/>
          </a:prstGeom>
        </p:spPr>
        <p:txBody>
          <a:bodyPr wrap="square">
            <a:spAutoFit/>
          </a:bodyPr>
          <a:lstStyle/>
          <a:p>
            <a:pPr lvl="0"/>
            <a:r>
              <a:rPr lang="en-US" sz="2400" i="1" dirty="0">
                <a:solidFill>
                  <a:prstClr val="black"/>
                </a:solidFill>
                <a:latin typeface="Arial" panose="020B0604020202020204" pitchFamily="34" charset="0"/>
                <a:cs typeface="Arial" panose="020B0604020202020204" pitchFamily="34" charset="0"/>
              </a:rPr>
              <a:t>“be as shrewd as snakes” (Matthew 10:16) </a:t>
            </a:r>
          </a:p>
          <a:p>
            <a:pPr marL="0" marR="0">
              <a:lnSpc>
                <a:spcPct val="115000"/>
              </a:lnSpc>
              <a:spcBef>
                <a:spcPts val="0"/>
              </a:spcBef>
              <a:spcAft>
                <a:spcPts val="1000"/>
              </a:spcAft>
            </a:pPr>
            <a:r>
              <a:rPr lang="zh-CN" altLang="en-US" sz="1800" dirty="0">
                <a:effectLst/>
                <a:latin typeface="Default Chinese Simplified"/>
              </a:rPr>
              <a:t>“你们要灵巧像蛇”（</a:t>
            </a:r>
            <a:r>
              <a:rPr lang="zh-CN" altLang="en-US" sz="1800" dirty="0">
                <a:effectLst/>
                <a:latin typeface="Calibri" panose="020F0502020204030204" pitchFamily="34" charset="0"/>
              </a:rPr>
              <a:t>马太福音 </a:t>
            </a:r>
            <a:r>
              <a:rPr lang="en-US" altLang="zh-CN" sz="1800" dirty="0">
                <a:effectLst/>
                <a:latin typeface="Calibri" panose="020F0502020204030204" pitchFamily="34" charset="0"/>
              </a:rPr>
              <a:t>10:16</a:t>
            </a:r>
            <a:r>
              <a:rPr lang="zh-CN" altLang="en-US" sz="1800" dirty="0">
                <a:effectLst/>
                <a:latin typeface="Calibri" panose="020F0502020204030204" pitchFamily="34" charset="0"/>
              </a:rPr>
              <a:t> ）</a:t>
            </a:r>
          </a:p>
          <a:p>
            <a:pPr lvl="0"/>
            <a:endParaRPr lang="en-US" sz="2400" i="1" dirty="0">
              <a:solidFill>
                <a:prstClr val="black"/>
              </a:solidFill>
              <a:latin typeface="Arial" panose="020B0604020202020204" pitchFamily="34" charset="0"/>
              <a:cs typeface="Arial" panose="020B0604020202020204" pitchFamily="34" charset="0"/>
            </a:endParaRPr>
          </a:p>
        </p:txBody>
      </p:sp>
      <p:sp>
        <p:nvSpPr>
          <p:cNvPr id="7" name="Rectangle 6"/>
          <p:cNvSpPr/>
          <p:nvPr/>
        </p:nvSpPr>
        <p:spPr>
          <a:xfrm>
            <a:off x="561622" y="4782738"/>
            <a:ext cx="11091333" cy="1754326"/>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“crafty” </a:t>
            </a:r>
          </a:p>
          <a:p>
            <a:r>
              <a:rPr lang="zh-CN" altLang="en-US" b="1" dirty="0">
                <a:latin typeface="Times New Roman" panose="02020603050405020304" pitchFamily="18" charset="0"/>
                <a:cs typeface="Times New Roman" panose="02020603050405020304" pitchFamily="18" charset="0"/>
              </a:rPr>
              <a:t>“</a:t>
            </a:r>
            <a:r>
              <a:rPr lang="zh-CN" altLang="en-US" dirty="0">
                <a:effectLst/>
                <a:latin typeface="Default Chinese Simplified"/>
              </a:rPr>
              <a:t>狡猾</a:t>
            </a:r>
            <a:r>
              <a:rPr lang="zh-CN" altLang="en-US" b="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positive sense it can mean wise and discerning, sensible. </a:t>
            </a:r>
          </a:p>
          <a:p>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按照褒义来理解，是指聪明、有辨别力，敏感。</a:t>
            </a:r>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negative it can mean tricky, cunning, with a focus on treachery.</a:t>
            </a:r>
          </a:p>
          <a:p>
            <a:r>
              <a:rPr 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按照贬义来理解，是指狡猾、狡诈，含有欺骗和背叛的意思。</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17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1530083" y="2182505"/>
            <a:ext cx="8790206" cy="353205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Was this an animal or Satan? </a:t>
            </a:r>
          </a:p>
          <a:p>
            <a:r>
              <a:rPr lang="zh-CN" altLang="en-US" sz="4800" dirty="0">
                <a:latin typeface="Times New Roman" panose="02020603050405020304" pitchFamily="18" charset="0"/>
                <a:cs typeface="Times New Roman" panose="02020603050405020304" pitchFamily="18" charset="0"/>
              </a:rPr>
              <a:t>是指动物还是撒旦？</a:t>
            </a:r>
            <a:endParaRPr lang="en-US" sz="48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r>
              <a:rPr lang="en-US" sz="3600" i="1" dirty="0">
                <a:latin typeface="Times New Roman" panose="02020603050405020304" pitchFamily="18" charset="0"/>
                <a:cs typeface="Times New Roman" panose="02020603050405020304" pitchFamily="18" charset="0"/>
              </a:rPr>
              <a:t>“Satan himself masquerades as an angel of light” – 2 Corinthians 11:14</a:t>
            </a:r>
          </a:p>
          <a:p>
            <a:pPr marL="0" marR="0">
              <a:lnSpc>
                <a:spcPct val="115000"/>
              </a:lnSpc>
              <a:spcBef>
                <a:spcPts val="0"/>
              </a:spcBef>
              <a:spcAft>
                <a:spcPts val="1000"/>
              </a:spcAft>
            </a:pPr>
            <a:r>
              <a:rPr lang="zh-CN" altLang="en-US" sz="1800" dirty="0">
                <a:effectLst/>
                <a:latin typeface="Default Chinese Simplified"/>
              </a:rPr>
              <a:t>“撒但也装作光明的天使。”</a:t>
            </a:r>
            <a:r>
              <a:rPr lang="zh-CN" altLang="en-US" sz="1800" dirty="0">
                <a:effectLst/>
                <a:latin typeface="Calibri" panose="020F0502020204030204" pitchFamily="34" charset="0"/>
              </a:rPr>
              <a:t>  </a:t>
            </a:r>
            <a:r>
              <a:rPr lang="en-US" altLang="zh-CN" sz="1800" dirty="0">
                <a:effectLst/>
                <a:latin typeface="Calibri" panose="020F0502020204030204" pitchFamily="34" charset="0"/>
              </a:rPr>
              <a:t>- </a:t>
            </a:r>
            <a:r>
              <a:rPr lang="zh-CN" altLang="en-US" sz="1800" dirty="0">
                <a:effectLst/>
                <a:latin typeface="Calibri" panose="020F0502020204030204" pitchFamily="34" charset="0"/>
              </a:rPr>
              <a:t>哥林多后书 </a:t>
            </a:r>
            <a:r>
              <a:rPr lang="en-US" altLang="zh-CN" sz="1800" dirty="0">
                <a:effectLst/>
                <a:latin typeface="Calibri" panose="020F0502020204030204" pitchFamily="34" charset="0"/>
              </a:rPr>
              <a:t>11:14</a:t>
            </a:r>
            <a:r>
              <a:rPr lang="zh-CN" altLang="en-US" sz="1800" dirty="0">
                <a:effectLst/>
                <a:latin typeface="Calibri" panose="020F0502020204030204" pitchFamily="34" charset="0"/>
              </a:rPr>
              <a:t>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758077" y="717183"/>
            <a:ext cx="1544012"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VERSE 14</a:t>
            </a:r>
          </a:p>
          <a:p>
            <a:r>
              <a:rPr lang="zh-CN" altLang="en-US" sz="2400" dirty="0">
                <a:solidFill>
                  <a:srgbClr val="C00000"/>
                </a:solidFill>
                <a:latin typeface="Times New Roman" panose="02020603050405020304" pitchFamily="18" charset="0"/>
                <a:cs typeface="Times New Roman" panose="02020603050405020304" pitchFamily="18" charset="0"/>
              </a:rPr>
              <a:t>第</a:t>
            </a:r>
            <a:r>
              <a:rPr lang="en-US" altLang="zh-CN" sz="2400" dirty="0">
                <a:solidFill>
                  <a:srgbClr val="C00000"/>
                </a:solidFill>
                <a:latin typeface="Times New Roman" panose="02020603050405020304" pitchFamily="18" charset="0"/>
                <a:cs typeface="Times New Roman" panose="02020603050405020304" pitchFamily="18" charset="0"/>
              </a:rPr>
              <a:t>14</a:t>
            </a:r>
            <a:r>
              <a:rPr lang="zh-CN" altLang="en-US" sz="2400" dirty="0">
                <a:solidFill>
                  <a:srgbClr val="C00000"/>
                </a:solidFill>
                <a:latin typeface="Times New Roman" panose="02020603050405020304" pitchFamily="18" charset="0"/>
                <a:cs typeface="Times New Roman" panose="02020603050405020304" pitchFamily="18" charset="0"/>
              </a:rPr>
              <a:t>节</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953907" y="4802200"/>
            <a:ext cx="184731" cy="461665"/>
          </a:xfrm>
          <a:prstGeom prst="rect">
            <a:avLst/>
          </a:prstGeom>
        </p:spPr>
        <p:txBody>
          <a:bodyPr wrap="none">
            <a:spAutoFit/>
          </a:bodyPr>
          <a:lstStyle/>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2105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6668BB5-4240-E145-9B8C-F68AE4BCF16D}"/>
              </a:ext>
            </a:extLst>
          </p:cNvPr>
          <p:cNvSpPr txBox="1"/>
          <p:nvPr/>
        </p:nvSpPr>
        <p:spPr>
          <a:xfrm>
            <a:off x="10223810" y="462931"/>
            <a:ext cx="1544012"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VERSE 14</a:t>
            </a:r>
          </a:p>
          <a:p>
            <a:r>
              <a:rPr lang="zh-CN" altLang="en-US" sz="2400" dirty="0">
                <a:solidFill>
                  <a:srgbClr val="C00000"/>
                </a:solidFill>
                <a:latin typeface="Times New Roman" panose="02020603050405020304" pitchFamily="18" charset="0"/>
                <a:cs typeface="Times New Roman" panose="02020603050405020304" pitchFamily="18" charset="0"/>
              </a:rPr>
              <a:t>第</a:t>
            </a:r>
            <a:r>
              <a:rPr lang="en-US" altLang="zh-CN" sz="2400" dirty="0">
                <a:solidFill>
                  <a:srgbClr val="C00000"/>
                </a:solidFill>
                <a:latin typeface="Times New Roman" panose="02020603050405020304" pitchFamily="18" charset="0"/>
                <a:cs typeface="Times New Roman" panose="02020603050405020304" pitchFamily="18" charset="0"/>
              </a:rPr>
              <a:t>14</a:t>
            </a:r>
            <a:r>
              <a:rPr lang="zh-CN" altLang="en-US" sz="2400" dirty="0">
                <a:solidFill>
                  <a:srgbClr val="C00000"/>
                </a:solidFill>
                <a:latin typeface="Times New Roman" panose="02020603050405020304" pitchFamily="18" charset="0"/>
                <a:cs typeface="Times New Roman" panose="02020603050405020304" pitchFamily="18" charset="0"/>
              </a:rPr>
              <a:t>节</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70933" y="307681"/>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953907" y="4802200"/>
            <a:ext cx="184731" cy="461665"/>
          </a:xfrm>
          <a:prstGeom prst="rect">
            <a:avLst/>
          </a:prstGeom>
        </p:spPr>
        <p:txBody>
          <a:bodyPr wrap="none">
            <a:spAutoFit/>
          </a:bodyPr>
          <a:lstStyle/>
          <a:p>
            <a:endParaRPr lang="en-US" sz="2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6B78367-BEB7-C346-AC2F-51841FA22B53}"/>
              </a:ext>
            </a:extLst>
          </p:cNvPr>
          <p:cNvSpPr txBox="1"/>
          <p:nvPr/>
        </p:nvSpPr>
        <p:spPr>
          <a:xfrm>
            <a:off x="600372" y="320456"/>
            <a:ext cx="10753511" cy="6294031"/>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Was this an animal or Satan?</a:t>
            </a:r>
          </a:p>
          <a:p>
            <a:r>
              <a:rPr lang="zh-CN" altLang="en-US" sz="4000" dirty="0">
                <a:latin typeface="Times New Roman" panose="02020603050405020304" pitchFamily="18" charset="0"/>
                <a:cs typeface="Times New Roman" panose="02020603050405020304" pitchFamily="18" charset="0"/>
              </a:rPr>
              <a:t>是指动物还是撒旦？</a:t>
            </a:r>
            <a:r>
              <a:rPr lang="en-US" sz="4000" dirty="0">
                <a:latin typeface="Times New Roman" panose="02020603050405020304" pitchFamily="18" charset="0"/>
                <a:cs typeface="Times New Roman" panose="02020603050405020304" pitchFamily="18" charset="0"/>
              </a:rPr>
              <a:t> </a:t>
            </a:r>
          </a:p>
          <a:p>
            <a:endParaRPr lang="en-US" sz="11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Revelation 12:9 “The great dragon was hurled down, that </a:t>
            </a:r>
            <a:r>
              <a:rPr lang="en-US" sz="2400" i="1" dirty="0">
                <a:highlight>
                  <a:srgbClr val="FFFF00"/>
                </a:highlight>
                <a:latin typeface="Times New Roman" panose="02020603050405020304" pitchFamily="18" charset="0"/>
                <a:cs typeface="Times New Roman" panose="02020603050405020304" pitchFamily="18" charset="0"/>
              </a:rPr>
              <a:t>ancient serpent called the devil, or Satan</a:t>
            </a:r>
            <a:r>
              <a:rPr lang="en-US" sz="2400" i="1" dirty="0">
                <a:latin typeface="Times New Roman" panose="02020603050405020304" pitchFamily="18" charset="0"/>
                <a:cs typeface="Times New Roman" panose="02020603050405020304" pitchFamily="18" charset="0"/>
              </a:rPr>
              <a:t>, who leads the whole world astray. He was hurled to the earth, and his angels with him.” </a:t>
            </a:r>
          </a:p>
          <a:p>
            <a:pPr marL="457200" indent="-45720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启示录 </a:t>
            </a:r>
            <a:r>
              <a:rPr lang="en-US" altLang="zh-CN" sz="2400" dirty="0">
                <a:latin typeface="Times New Roman" panose="02020603050405020304" pitchFamily="18" charset="0"/>
                <a:cs typeface="Times New Roman" panose="02020603050405020304" pitchFamily="18" charset="0"/>
              </a:rPr>
              <a:t>12:9 </a:t>
            </a:r>
            <a:r>
              <a:rPr lang="zh-CN" altLang="en-US" sz="2400" dirty="0">
                <a:highlight>
                  <a:srgbClr val="FFFF00"/>
                </a:highlight>
                <a:latin typeface="Times New Roman" panose="02020603050405020304" pitchFamily="18" charset="0"/>
                <a:cs typeface="Times New Roman" panose="02020603050405020304" pitchFamily="18" charset="0"/>
              </a:rPr>
              <a:t>大龙就是那古蛇，名叫魔鬼，又叫撒但，</a:t>
            </a:r>
            <a:r>
              <a:rPr lang="zh-CN" altLang="en-US" sz="2400" dirty="0">
                <a:latin typeface="Times New Roman" panose="02020603050405020304" pitchFamily="18" charset="0"/>
                <a:cs typeface="Times New Roman" panose="02020603050405020304" pitchFamily="18" charset="0"/>
              </a:rPr>
              <a:t>是迷惑普天下的。它被摔在地上，它的使者也一同被摔下去。</a:t>
            </a:r>
            <a:endParaRPr lang="en-US" sz="2400" i="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Revelation 20:2 “seized the dragon, that ancient serpent, </a:t>
            </a:r>
            <a:r>
              <a:rPr lang="en-US" sz="2400" i="1" dirty="0">
                <a:highlight>
                  <a:srgbClr val="FFFF00"/>
                </a:highlight>
                <a:latin typeface="Times New Roman" panose="02020603050405020304" pitchFamily="18" charset="0"/>
                <a:cs typeface="Times New Roman" panose="02020603050405020304" pitchFamily="18" charset="0"/>
              </a:rPr>
              <a:t>who is the devil, or Satan</a:t>
            </a:r>
            <a:r>
              <a:rPr lang="en-US" sz="2400" i="1" dirty="0">
                <a:latin typeface="Times New Roman" panose="02020603050405020304" pitchFamily="18" charset="0"/>
                <a:cs typeface="Times New Roman" panose="02020603050405020304" pitchFamily="18" charset="0"/>
              </a:rPr>
              <a:t>, and bound him for a thousand years.” </a:t>
            </a:r>
          </a:p>
          <a:p>
            <a:pPr marL="571500" indent="-57150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启示录 </a:t>
            </a:r>
            <a:r>
              <a:rPr lang="en-US" altLang="zh-CN" sz="2400" dirty="0">
                <a:latin typeface="Times New Roman" panose="02020603050405020304" pitchFamily="18" charset="0"/>
                <a:cs typeface="Times New Roman" panose="02020603050405020304" pitchFamily="18" charset="0"/>
              </a:rPr>
              <a:t>20</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 </a:t>
            </a:r>
            <a:r>
              <a:rPr lang="zh-CN" altLang="en-US" sz="2400" dirty="0">
                <a:latin typeface="Times New Roman" panose="02020603050405020304" pitchFamily="18" charset="0"/>
                <a:cs typeface="Times New Roman" panose="02020603050405020304" pitchFamily="18" charset="0"/>
              </a:rPr>
              <a:t>他捉住那龙，就是古蛇，</a:t>
            </a:r>
            <a:r>
              <a:rPr lang="zh-CN" altLang="en-US" sz="2400" dirty="0">
                <a:highlight>
                  <a:srgbClr val="FFFF00"/>
                </a:highlight>
                <a:latin typeface="Times New Roman" panose="02020603050405020304" pitchFamily="18" charset="0"/>
                <a:cs typeface="Times New Roman" panose="02020603050405020304" pitchFamily="18" charset="0"/>
              </a:rPr>
              <a:t>又叫魔鬼，也叫撒但</a:t>
            </a:r>
            <a:r>
              <a:rPr lang="zh-CN" altLang="en-US" sz="2400" dirty="0">
                <a:latin typeface="Times New Roman" panose="02020603050405020304" pitchFamily="18" charset="0"/>
                <a:cs typeface="Times New Roman" panose="02020603050405020304" pitchFamily="18" charset="0"/>
              </a:rPr>
              <a:t>，把它捆绑一千年</a:t>
            </a:r>
            <a:endParaRPr lang="en-US" sz="2400" i="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2 Corinthians 11:3,14 “Eve was deceived by the serpent's cunning ... </a:t>
            </a:r>
            <a:r>
              <a:rPr lang="en-US" sz="2400" i="1" dirty="0">
                <a:highlight>
                  <a:srgbClr val="FFFF00"/>
                </a:highlight>
                <a:latin typeface="Times New Roman" panose="02020603050405020304" pitchFamily="18" charset="0"/>
                <a:cs typeface="Times New Roman" panose="02020603050405020304" pitchFamily="18" charset="0"/>
              </a:rPr>
              <a:t>Satan himself masquerades </a:t>
            </a:r>
            <a:r>
              <a:rPr lang="en-US" sz="2400" i="1" dirty="0">
                <a:latin typeface="Times New Roman" panose="02020603050405020304" pitchFamily="18" charset="0"/>
                <a:cs typeface="Times New Roman" panose="02020603050405020304" pitchFamily="18" charset="0"/>
              </a:rPr>
              <a:t>as an angel of light.”</a:t>
            </a:r>
          </a:p>
          <a:p>
            <a:pPr marL="571500" indent="-571500">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哥林多后书 </a:t>
            </a:r>
            <a:r>
              <a:rPr lang="en-US" altLang="zh-CN" sz="2400" dirty="0">
                <a:latin typeface="Times New Roman" panose="02020603050405020304" pitchFamily="18" charset="0"/>
                <a:cs typeface="Times New Roman" panose="02020603050405020304" pitchFamily="18" charset="0"/>
              </a:rPr>
              <a:t>11</a:t>
            </a:r>
            <a:r>
              <a:rPr 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,14</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就像蛇用诡诈诱惑了夏娃一样</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因为连</a:t>
            </a:r>
            <a:r>
              <a:rPr lang="zh-CN" altLang="en-US" sz="2400" dirty="0">
                <a:highlight>
                  <a:srgbClr val="FFFF00"/>
                </a:highlight>
                <a:latin typeface="Times New Roman" panose="02020603050405020304" pitchFamily="18" charset="0"/>
                <a:cs typeface="Times New Roman" panose="02020603050405020304" pitchFamily="18" charset="0"/>
              </a:rPr>
              <a:t>撒但也装作</a:t>
            </a:r>
            <a:r>
              <a:rPr lang="zh-CN" altLang="en-US" sz="2400" dirty="0">
                <a:latin typeface="Times New Roman" panose="02020603050405020304" pitchFamily="18" charset="0"/>
                <a:cs typeface="Times New Roman" panose="02020603050405020304" pitchFamily="18" charset="0"/>
              </a:rPr>
              <a:t>光明的天使。</a:t>
            </a:r>
          </a:p>
        </p:txBody>
      </p:sp>
    </p:spTree>
    <p:extLst>
      <p:ext uri="{BB962C8B-B14F-4D97-AF65-F5344CB8AC3E}">
        <p14:creationId xmlns:p14="http://schemas.microsoft.com/office/powerpoint/2010/main" val="3773535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5816</TotalTime>
  <Words>4957</Words>
  <Application>Microsoft Office PowerPoint</Application>
  <PresentationFormat>Widescreen</PresentationFormat>
  <Paragraphs>261</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Default Chinese Simplified</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Balza</dc:creator>
  <cp:lastModifiedBy>Jia Lu</cp:lastModifiedBy>
  <cp:revision>88</cp:revision>
  <dcterms:created xsi:type="dcterms:W3CDTF">2020-04-13T16:13:00Z</dcterms:created>
  <dcterms:modified xsi:type="dcterms:W3CDTF">2021-01-14T20:15:35Z</dcterms:modified>
</cp:coreProperties>
</file>