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394" r:id="rId3"/>
    <p:sldId id="395" r:id="rId4"/>
    <p:sldId id="392" r:id="rId5"/>
    <p:sldId id="531" r:id="rId6"/>
    <p:sldId id="532" r:id="rId7"/>
    <p:sldId id="533" r:id="rId8"/>
    <p:sldId id="534" r:id="rId9"/>
    <p:sldId id="535" r:id="rId10"/>
    <p:sldId id="536" r:id="rId11"/>
    <p:sldId id="537" r:id="rId12"/>
    <p:sldId id="538" r:id="rId13"/>
    <p:sldId id="539" r:id="rId14"/>
    <p:sldId id="540" r:id="rId15"/>
    <p:sldId id="541" r:id="rId16"/>
    <p:sldId id="542" r:id="rId17"/>
    <p:sldId id="543" r:id="rId18"/>
    <p:sldId id="545" r:id="rId19"/>
    <p:sldId id="546" r:id="rId20"/>
    <p:sldId id="354" r:id="rId21"/>
    <p:sldId id="547" r:id="rId22"/>
    <p:sldId id="508" r:id="rId23"/>
    <p:sldId id="515" r:id="rId24"/>
    <p:sldId id="548" r:id="rId25"/>
    <p:sldId id="556" r:id="rId26"/>
    <p:sldId id="550" r:id="rId27"/>
    <p:sldId id="557" r:id="rId28"/>
    <p:sldId id="558" r:id="rId29"/>
    <p:sldId id="559" r:id="rId30"/>
    <p:sldId id="560" r:id="rId31"/>
    <p:sldId id="561" r:id="rId32"/>
    <p:sldId id="562" r:id="rId33"/>
    <p:sldId id="549" r:id="rId34"/>
    <p:sldId id="551" r:id="rId35"/>
    <p:sldId id="554" r:id="rId36"/>
    <p:sldId id="555" r:id="rId37"/>
    <p:sldId id="552" r:id="rId38"/>
    <p:sldId id="5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BFF"/>
    <a:srgbClr val="FFE5FC"/>
    <a:srgbClr val="C7FAB1"/>
    <a:srgbClr val="F0EEB9"/>
    <a:srgbClr val="FFF2CC"/>
    <a:srgbClr val="CDC2F0"/>
    <a:srgbClr val="FFFF11"/>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94"/>
  </p:normalViewPr>
  <p:slideViewPr>
    <p:cSldViewPr snapToGrid="0" snapToObjects="1">
      <p:cViewPr varScale="1">
        <p:scale>
          <a:sx n="68" d="100"/>
          <a:sy n="68" d="100"/>
        </p:scale>
        <p:origin x="150" y="60"/>
      </p:cViewPr>
      <p:guideLst>
        <p:guide orient="horz" pos="2160"/>
        <p:guide pos="386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2/5/2021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2/5/2021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011327" y="1317052"/>
            <a:ext cx="10169346" cy="4708981"/>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Welcome to Bible Class</a:t>
            </a:r>
          </a:p>
          <a:p>
            <a:pPr algn="ctr"/>
            <a:r>
              <a:rPr lang="zh-CN" altLang="en-US" sz="7200" dirty="0">
                <a:solidFill>
                  <a:schemeClr val="bg1"/>
                </a:solidFill>
                <a:latin typeface="Times New Roman" panose="02020603050405020304" pitchFamily="18" charset="0"/>
                <a:cs typeface="Times New Roman" panose="02020603050405020304" pitchFamily="18" charset="0"/>
              </a:rPr>
              <a:t>欢迎参加圣经课程</a:t>
            </a:r>
            <a:endParaRPr lang="en-US" sz="72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Old Testament</a:t>
            </a:r>
          </a:p>
          <a:p>
            <a:pPr algn="ctr"/>
            <a:r>
              <a:rPr lang="zh-CN" altLang="en-US" sz="6000" dirty="0">
                <a:solidFill>
                  <a:schemeClr val="accent4">
                    <a:lumMod val="40000"/>
                    <a:lumOff val="60000"/>
                  </a:schemeClr>
                </a:solidFill>
                <a:latin typeface="Times New Roman" panose="02020603050405020304" pitchFamily="18" charset="0"/>
                <a:cs typeface="Times New Roman" panose="02020603050405020304" pitchFamily="18" charset="0"/>
              </a:rPr>
              <a:t>旧约中的弥赛亚</a:t>
            </a:r>
            <a:endParaRPr lang="en-US" sz="6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47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highlight>
                  <a:srgbClr val="FFFF00"/>
                </a:highlight>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highlight>
                  <a:srgbClr val="FFFF00"/>
                </a:highlight>
                <a:latin typeface="Times New Roman" panose="02020603050405020304" pitchFamily="18" charset="0"/>
              </a:rPr>
              <a:t>犹大是个小狮子。我儿阿，你抓了食便上去。你屈下身去，卧如公狮，蹲如母狮，谁敢惹你。</a:t>
            </a:r>
            <a:r>
              <a:rPr lang="zh-CN" altLang="en-US" sz="2400" dirty="0"/>
              <a:t>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6" name="Picture 5" descr="A lion lying in the grass&#10;&#10;Description automatically generated">
            <a:extLst>
              <a:ext uri="{FF2B5EF4-FFF2-40B4-BE49-F238E27FC236}">
                <a16:creationId xmlns:a16="http://schemas.microsoft.com/office/drawing/2014/main" id="{CF46CB48-02BA-734C-AF7B-767AF34F6974}"/>
              </a:ext>
            </a:extLst>
          </p:cNvPr>
          <p:cNvPicPr>
            <a:picLocks noChangeAspect="1"/>
          </p:cNvPicPr>
          <p:nvPr/>
        </p:nvPicPr>
        <p:blipFill rotWithShape="1">
          <a:blip r:embed="rId2"/>
          <a:srcRect t="9593" b="13379"/>
          <a:stretch/>
        </p:blipFill>
        <p:spPr>
          <a:xfrm>
            <a:off x="6350976" y="1755797"/>
            <a:ext cx="5345724" cy="2745139"/>
          </a:xfrm>
          <a:prstGeom prst="rect">
            <a:avLst/>
          </a:prstGeom>
          <a:effectLst>
            <a:softEdge rad="215900"/>
          </a:effectLst>
        </p:spPr>
      </p:pic>
    </p:spTree>
    <p:extLst>
      <p:ext uri="{BB962C8B-B14F-4D97-AF65-F5344CB8AC3E}">
        <p14:creationId xmlns:p14="http://schemas.microsoft.com/office/powerpoint/2010/main" val="315727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37097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highlight>
                  <a:srgbClr val="FFFF00"/>
                </a:highlight>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altLang="zh-CN" sz="2400" dirty="0">
              <a:latin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highlight>
                  <a:srgbClr val="FFFF00"/>
                </a:highlight>
                <a:latin typeface="Times New Roman" panose="02020603050405020304" pitchFamily="18" charset="0"/>
              </a:rPr>
              <a:t>犹大是个小狮子。我儿阿，你抓了食便上去。你屈下身去，卧如公狮，蹲如母狮，谁敢惹你。</a:t>
            </a:r>
            <a:r>
              <a:rPr lang="zh-CN" altLang="en-US" sz="2400" dirty="0"/>
              <a:t>圭必不离犹大，杖必不离他两脚之间，直等细罗来到，万民都必归顺。犹大把小驴拴在葡萄树上，把驴驹拴在美好的葡萄树上。他在葡萄酒中洗了衣服，在葡萄汁中洗了袍褂。他的眼睛必因酒红润。他的牙齿必因奶白亮。</a:t>
            </a:r>
          </a:p>
          <a:p>
            <a:endParaRPr lang="en-US" sz="2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C354D44-A2F9-DD47-835F-B8800F4BFD54}"/>
              </a:ext>
            </a:extLst>
          </p:cNvPr>
          <p:cNvSpPr/>
          <p:nvPr/>
        </p:nvSpPr>
        <p:spPr>
          <a:xfrm>
            <a:off x="962025" y="2388874"/>
            <a:ext cx="10267950" cy="193899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“Like a lion they crouch and lie down, like a lioness—who dares to rouse them? “May those who bless you be blessed and those who curse you be cursed!” (Numbers 24:9) </a:t>
            </a:r>
          </a:p>
          <a:p>
            <a:r>
              <a:rPr lang="zh-CN" altLang="en-US" sz="2400" dirty="0">
                <a:solidFill>
                  <a:schemeClr val="bg1"/>
                </a:solidFill>
                <a:latin typeface="Times New Roman" panose="02020603050405020304" pitchFamily="18" charset="0"/>
                <a:cs typeface="Times New Roman" panose="02020603050405020304" pitchFamily="18" charset="0"/>
              </a:rPr>
              <a:t>他蹲如公狮，卧如母狮，谁敢惹他，凡给你祝福的，愿他蒙福。凡咒诅你的，愿他受咒诅。（民</a:t>
            </a:r>
            <a:r>
              <a:rPr lang="en-US" altLang="zh-CN" sz="2400" dirty="0">
                <a:solidFill>
                  <a:schemeClr val="bg1"/>
                </a:solidFill>
                <a:latin typeface="Times New Roman" panose="02020603050405020304" pitchFamily="18" charset="0"/>
                <a:cs typeface="Times New Roman" panose="02020603050405020304" pitchFamily="18" charset="0"/>
              </a:rPr>
              <a:t>24:9</a:t>
            </a:r>
            <a:r>
              <a:rPr lang="zh-CN" alt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338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highlight>
                  <a:srgbClr val="FFFF00"/>
                </a:highlight>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altLang="zh-CN" sz="2400" dirty="0">
              <a:latin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highlight>
                  <a:srgbClr val="FFFF00"/>
                </a:highlight>
                <a:latin typeface="Times New Roman" panose="02020603050405020304" pitchFamily="18" charset="0"/>
              </a:rPr>
              <a:t>犹大是个小狮子。我儿阿，你抓了食便上去。你屈下身去，卧如公狮，蹲如母狮，谁敢惹你。</a:t>
            </a:r>
            <a:r>
              <a:rPr lang="zh-CN" altLang="en-US" sz="2400" dirty="0"/>
              <a:t>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C354D44-A2F9-DD47-835F-B8800F4BFD54}"/>
              </a:ext>
            </a:extLst>
          </p:cNvPr>
          <p:cNvSpPr/>
          <p:nvPr/>
        </p:nvSpPr>
        <p:spPr>
          <a:xfrm>
            <a:off x="611364" y="2459504"/>
            <a:ext cx="10991850" cy="193899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“Then one of the elders said to me, “Do not weep! See, the Lion of the tribe of Judah, the Root of David, has triumphed. He is able to open the scroll and its seven seals.” (Revelation 5:5) </a:t>
            </a:r>
          </a:p>
          <a:p>
            <a:r>
              <a:rPr lang="zh-CN" altLang="en-US" sz="2400" dirty="0">
                <a:solidFill>
                  <a:schemeClr val="bg1"/>
                </a:solidFill>
                <a:latin typeface="Times New Roman" panose="02020603050405020304" pitchFamily="18" charset="0"/>
                <a:cs typeface="Times New Roman" panose="02020603050405020304" pitchFamily="18" charset="0"/>
              </a:rPr>
              <a:t>长老中有一位对我说，不要哭。看哪，犹大支派中的狮子，大卫的根，他已得胜，能以展开那书卷，揭开那七印。（启</a:t>
            </a:r>
            <a:r>
              <a:rPr lang="en-US" altLang="zh-CN" sz="2400" dirty="0">
                <a:solidFill>
                  <a:schemeClr val="bg1"/>
                </a:solidFill>
                <a:latin typeface="Times New Roman" panose="02020603050405020304" pitchFamily="18" charset="0"/>
                <a:cs typeface="Times New Roman" panose="02020603050405020304" pitchFamily="18" charset="0"/>
              </a:rPr>
              <a:t>5:5</a:t>
            </a:r>
            <a:r>
              <a:rPr lang="zh-CN" altLang="en-US" sz="2400" dirty="0">
                <a:solidFill>
                  <a:schemeClr val="bg1"/>
                </a:solidFill>
                <a:latin typeface="Times New Roman" panose="02020603050405020304" pitchFamily="18" charset="0"/>
                <a:cs typeface="Times New Roman" panose="02020603050405020304" pitchFamily="18" charset="0"/>
              </a:rPr>
              <a:t>）</a:t>
            </a:r>
            <a:r>
              <a:rPr lang="en-US" altLang="zh-CN" sz="2400" dirty="0">
                <a:solidFill>
                  <a:schemeClr val="bg1"/>
                </a:solidFill>
                <a:latin typeface="Times New Roman" panose="02020603050405020304" pitchFamily="18" charset="0"/>
                <a:cs typeface="Times New Roman" panose="02020603050405020304" pitchFamily="18" charset="0"/>
              </a:rPr>
              <a:t> </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56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55564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dirty="0">
                <a:solidFill>
                  <a:schemeClr val="bg1">
                    <a:lumMod val="75000"/>
                  </a:schemeClr>
                </a:solidFill>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baseline="30000" dirty="0">
                <a:solidFill>
                  <a:schemeClr val="bg1">
                    <a:lumMod val="75000"/>
                  </a:schemeClr>
                </a:solidFill>
                <a:latin typeface="Times New Roman" panose="02020603050405020304" pitchFamily="18" charset="0"/>
                <a:ea typeface="Times New Roman" panose="02020603050405020304" pitchFamily="18" charset="0"/>
              </a:rPr>
              <a:t> 9 </a:t>
            </a:r>
            <a:r>
              <a:rPr lang="en-US" dirty="0">
                <a:solidFill>
                  <a:schemeClr val="bg1">
                    <a:lumMod val="75000"/>
                  </a:schemeClr>
                </a:solidFill>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p>
          <a:p>
            <a:pPr lvl="1"/>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a:t>
            </a:r>
          </a:p>
          <a:p>
            <a:pPr lvl="1"/>
            <a:r>
              <a:rPr lang="en-US" sz="2400" dirty="0">
                <a:latin typeface="Times New Roman" panose="02020603050405020304" pitchFamily="18" charset="0"/>
                <a:ea typeface="Times New Roman" panose="02020603050405020304" pitchFamily="18" charset="0"/>
              </a:rPr>
              <a:t>nor the ruler’s staff from between his feet, </a:t>
            </a:r>
          </a:p>
          <a:p>
            <a:pPr lvl="1"/>
            <a:r>
              <a:rPr lang="en-US" sz="2400" dirty="0">
                <a:latin typeface="Times New Roman" panose="02020603050405020304" pitchFamily="18" charset="0"/>
                <a:ea typeface="Times New Roman" panose="02020603050405020304" pitchFamily="18" charset="0"/>
              </a:rPr>
              <a:t>until he comes to whom it belongs </a:t>
            </a:r>
          </a:p>
          <a:p>
            <a:pPr lvl="1"/>
            <a:r>
              <a:rPr lang="en-US" sz="2400" dirty="0">
                <a:latin typeface="Times New Roman" panose="02020603050405020304" pitchFamily="18" charset="0"/>
                <a:ea typeface="Times New Roman" panose="02020603050405020304" pitchFamily="18" charset="0"/>
              </a:rPr>
              <a:t>and the obedience of the nations is his.</a:t>
            </a:r>
            <a:r>
              <a:rPr lang="en-US" sz="2400" baseline="30000" dirty="0">
                <a:latin typeface="Times New Roman" panose="02020603050405020304" pitchFamily="18" charset="0"/>
                <a:ea typeface="Times New Roman" panose="02020603050405020304" pitchFamily="18" charset="0"/>
              </a:rPr>
              <a:t> </a:t>
            </a:r>
          </a:p>
          <a:p>
            <a:r>
              <a:rPr lang="en-US" baseline="30000" dirty="0">
                <a:solidFill>
                  <a:schemeClr val="bg1">
                    <a:lumMod val="75000"/>
                  </a:schemeClr>
                </a:solidFill>
                <a:latin typeface="Times New Roman" panose="02020603050405020304" pitchFamily="18" charset="0"/>
                <a:ea typeface="Times New Roman" panose="02020603050405020304" pitchFamily="18" charset="0"/>
              </a:rPr>
              <a:t>11 </a:t>
            </a:r>
            <a:r>
              <a:rPr lang="en-US" dirty="0">
                <a:solidFill>
                  <a:schemeClr val="bg1">
                    <a:lumMod val="75000"/>
                  </a:schemeClr>
                </a:solidFill>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baseline="30000" dirty="0">
                <a:solidFill>
                  <a:schemeClr val="bg1">
                    <a:lumMod val="75000"/>
                  </a:schemeClr>
                </a:solidFill>
                <a:latin typeface="Times New Roman" panose="02020603050405020304" pitchFamily="18" charset="0"/>
                <a:ea typeface="Times New Roman" panose="02020603050405020304" pitchFamily="18" charset="0"/>
              </a:rPr>
              <a:t>12</a:t>
            </a:r>
            <a:r>
              <a:rPr lang="en-US" dirty="0">
                <a:solidFill>
                  <a:schemeClr val="bg1">
                    <a:lumMod val="75000"/>
                  </a:schemeClr>
                </a:solidFill>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创</a:t>
            </a:r>
            <a:r>
              <a:rPr lang="en-US" altLang="zh-CN" sz="2000" dirty="0">
                <a:latin typeface="宋体" panose="02010600030101010101" pitchFamily="2" charset="-122"/>
                <a:ea typeface="宋体" panose="02010600030101010101" pitchFamily="2" charset="-122"/>
              </a:rPr>
              <a:t>49:8-12</a:t>
            </a:r>
          </a:p>
          <a:p>
            <a:r>
              <a:rPr lang="zh-CN" altLang="en-US" dirty="0">
                <a:solidFill>
                  <a:schemeClr val="bg1">
                    <a:lumMod val="75000"/>
                  </a:schemeClr>
                </a:solidFill>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dirty="0">
              <a:solidFill>
                <a:schemeClr val="bg1">
                  <a:lumMod val="75000"/>
                </a:schemeClr>
              </a:solidFill>
              <a:latin typeface="Times New Roman" panose="02020603050405020304" pitchFamily="18" charset="0"/>
            </a:endParaRPr>
          </a:p>
          <a:p>
            <a:pPr lvl="1"/>
            <a:r>
              <a:rPr lang="zh-CN" altLang="en-US" sz="2000" dirty="0">
                <a:latin typeface="Times New Roman" panose="02020603050405020304" pitchFamily="18" charset="0"/>
              </a:rPr>
              <a:t>圭必不离犹大，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直等细罗来到，</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万民都必归顺。</a:t>
            </a:r>
            <a:endParaRPr lang="en-US" altLang="zh-CN" sz="2000" dirty="0">
              <a:latin typeface="Times New Roman" panose="02020603050405020304" pitchFamily="18" charset="0"/>
            </a:endParaRPr>
          </a:p>
          <a:p>
            <a:r>
              <a:rPr lang="zh-CN" altLang="en-US" dirty="0">
                <a:solidFill>
                  <a:schemeClr val="bg1">
                    <a:lumMod val="75000"/>
                  </a:schemeClr>
                </a:solidFill>
                <a:latin typeface="Times New Roman" panose="02020603050405020304" pitchFamily="18" charset="0"/>
              </a:rPr>
              <a:t>犹大把小驴拴在葡萄树上，把驴驹拴在美好的葡萄树上。他在葡萄酒中洗了衣服，在葡萄汁中洗了袍褂。他的眼睛必因酒红润。他的牙齿必因奶白亮。</a:t>
            </a:r>
          </a:p>
          <a:p>
            <a:endParaRPr lang="en-US" dirty="0">
              <a:solidFill>
                <a:schemeClr val="bg1">
                  <a:lumMod val="75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90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55564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dirty="0">
                <a:solidFill>
                  <a:schemeClr val="bg1">
                    <a:lumMod val="75000"/>
                  </a:schemeClr>
                </a:solidFill>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baseline="30000" dirty="0">
                <a:solidFill>
                  <a:schemeClr val="bg1">
                    <a:lumMod val="75000"/>
                  </a:schemeClr>
                </a:solidFill>
                <a:latin typeface="Times New Roman" panose="02020603050405020304" pitchFamily="18" charset="0"/>
                <a:ea typeface="Times New Roman" panose="02020603050405020304" pitchFamily="18" charset="0"/>
              </a:rPr>
              <a:t> 9 </a:t>
            </a:r>
            <a:r>
              <a:rPr lang="en-US" dirty="0">
                <a:solidFill>
                  <a:schemeClr val="bg1">
                    <a:lumMod val="75000"/>
                  </a:schemeClr>
                </a:solidFill>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p>
          <a:p>
            <a:pPr lvl="1"/>
            <a:r>
              <a:rPr lang="en-US" sz="2400" baseline="30000" dirty="0">
                <a:latin typeface="Times New Roman" panose="02020603050405020304" pitchFamily="18" charset="0"/>
                <a:ea typeface="Times New Roman" panose="02020603050405020304" pitchFamily="18" charset="0"/>
              </a:rPr>
              <a:t>10 </a:t>
            </a:r>
            <a:r>
              <a:rPr lang="en-US" sz="2400" dirty="0">
                <a:highlight>
                  <a:srgbClr val="FFFF00"/>
                </a:highlight>
                <a:latin typeface="Times New Roman" panose="02020603050405020304" pitchFamily="18" charset="0"/>
                <a:ea typeface="Times New Roman" panose="02020603050405020304" pitchFamily="18" charset="0"/>
              </a:rPr>
              <a:t>The scepter </a:t>
            </a:r>
            <a:r>
              <a:rPr lang="en-US" sz="2400" dirty="0">
                <a:latin typeface="Times New Roman" panose="02020603050405020304" pitchFamily="18" charset="0"/>
                <a:ea typeface="Times New Roman" panose="02020603050405020304" pitchFamily="18" charset="0"/>
              </a:rPr>
              <a:t>will not depart from Judah, </a:t>
            </a:r>
          </a:p>
          <a:p>
            <a:pPr lvl="1"/>
            <a:r>
              <a:rPr lang="en-US" sz="2400" dirty="0">
                <a:latin typeface="Times New Roman" panose="02020603050405020304" pitchFamily="18" charset="0"/>
                <a:ea typeface="Times New Roman" panose="02020603050405020304" pitchFamily="18" charset="0"/>
              </a:rPr>
              <a:t>nor the </a:t>
            </a:r>
            <a:r>
              <a:rPr lang="en-US" sz="2400" u="sng" dirty="0">
                <a:latin typeface="Times New Roman" panose="02020603050405020304" pitchFamily="18" charset="0"/>
                <a:ea typeface="Times New Roman" panose="02020603050405020304" pitchFamily="18" charset="0"/>
              </a:rPr>
              <a:t>ruler’s staff </a:t>
            </a:r>
            <a:r>
              <a:rPr lang="en-US" sz="2400" dirty="0">
                <a:latin typeface="Times New Roman" panose="02020603050405020304" pitchFamily="18" charset="0"/>
                <a:ea typeface="Times New Roman" panose="02020603050405020304" pitchFamily="18" charset="0"/>
              </a:rPr>
              <a:t>from between his feet, </a:t>
            </a:r>
          </a:p>
          <a:p>
            <a:pPr lvl="1"/>
            <a:r>
              <a:rPr lang="en-US" sz="2400" dirty="0">
                <a:latin typeface="Times New Roman" panose="02020603050405020304" pitchFamily="18" charset="0"/>
                <a:ea typeface="Times New Roman" panose="02020603050405020304" pitchFamily="18" charset="0"/>
              </a:rPr>
              <a:t>until he comes to whom it belongs </a:t>
            </a:r>
          </a:p>
          <a:p>
            <a:pPr lvl="1"/>
            <a:r>
              <a:rPr lang="en-US" sz="2400" dirty="0">
                <a:latin typeface="Times New Roman" panose="02020603050405020304" pitchFamily="18" charset="0"/>
                <a:ea typeface="Times New Roman" panose="02020603050405020304" pitchFamily="18" charset="0"/>
              </a:rPr>
              <a:t>and the obedience of the nations is his.</a:t>
            </a:r>
            <a:r>
              <a:rPr lang="en-US" sz="2400" baseline="30000" dirty="0">
                <a:latin typeface="Times New Roman" panose="02020603050405020304" pitchFamily="18" charset="0"/>
                <a:ea typeface="Times New Roman" panose="02020603050405020304" pitchFamily="18" charset="0"/>
              </a:rPr>
              <a:t> </a:t>
            </a:r>
          </a:p>
          <a:p>
            <a:r>
              <a:rPr lang="en-US" baseline="30000" dirty="0">
                <a:solidFill>
                  <a:schemeClr val="bg1">
                    <a:lumMod val="75000"/>
                  </a:schemeClr>
                </a:solidFill>
                <a:latin typeface="Times New Roman" panose="02020603050405020304" pitchFamily="18" charset="0"/>
                <a:ea typeface="Times New Roman" panose="02020603050405020304" pitchFamily="18" charset="0"/>
              </a:rPr>
              <a:t>11 </a:t>
            </a:r>
            <a:r>
              <a:rPr lang="en-US" dirty="0">
                <a:solidFill>
                  <a:schemeClr val="bg1">
                    <a:lumMod val="75000"/>
                  </a:schemeClr>
                </a:solidFill>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baseline="30000" dirty="0">
                <a:solidFill>
                  <a:schemeClr val="bg1">
                    <a:lumMod val="75000"/>
                  </a:schemeClr>
                </a:solidFill>
                <a:latin typeface="Times New Roman" panose="02020603050405020304" pitchFamily="18" charset="0"/>
                <a:ea typeface="Times New Roman" panose="02020603050405020304" pitchFamily="18" charset="0"/>
              </a:rPr>
              <a:t>12</a:t>
            </a:r>
            <a:r>
              <a:rPr lang="en-US" dirty="0">
                <a:solidFill>
                  <a:schemeClr val="bg1">
                    <a:lumMod val="75000"/>
                  </a:schemeClr>
                </a:solidFill>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创</a:t>
            </a:r>
            <a:r>
              <a:rPr lang="en-US" altLang="zh-CN" sz="2000" dirty="0">
                <a:latin typeface="宋体" panose="02010600030101010101" pitchFamily="2" charset="-122"/>
                <a:ea typeface="宋体" panose="02010600030101010101" pitchFamily="2" charset="-122"/>
              </a:rPr>
              <a:t>49:8-12</a:t>
            </a:r>
          </a:p>
          <a:p>
            <a:r>
              <a:rPr lang="zh-CN" altLang="en-US" dirty="0">
                <a:solidFill>
                  <a:schemeClr val="bg1">
                    <a:lumMod val="75000"/>
                  </a:schemeClr>
                </a:solidFill>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dirty="0">
              <a:solidFill>
                <a:schemeClr val="bg1">
                  <a:lumMod val="75000"/>
                </a:schemeClr>
              </a:solidFill>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圭</a:t>
            </a:r>
            <a:r>
              <a:rPr lang="zh-CN" altLang="en-US" sz="2000" dirty="0">
                <a:latin typeface="Times New Roman" panose="02020603050405020304" pitchFamily="18" charset="0"/>
              </a:rPr>
              <a:t>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直等细罗来到，</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万民都必归顺。</a:t>
            </a:r>
            <a:endParaRPr lang="en-US" altLang="zh-CN" sz="2000" dirty="0">
              <a:latin typeface="Times New Roman" panose="02020603050405020304" pitchFamily="18" charset="0"/>
            </a:endParaRPr>
          </a:p>
          <a:p>
            <a:r>
              <a:rPr lang="zh-CN" altLang="en-US" dirty="0">
                <a:solidFill>
                  <a:schemeClr val="bg1">
                    <a:lumMod val="75000"/>
                  </a:schemeClr>
                </a:solidFill>
                <a:latin typeface="Times New Roman" panose="02020603050405020304" pitchFamily="18" charset="0"/>
              </a:rPr>
              <a:t>犹大把小驴拴在葡萄树上，把驴驹拴在美好的葡萄树上。他在葡萄酒中洗了衣服，在葡萄汁中洗了袍褂。他的眼睛必因酒红润。他的牙齿必因奶白亮。</a:t>
            </a:r>
          </a:p>
          <a:p>
            <a:endParaRPr lang="en-US" dirty="0">
              <a:solidFill>
                <a:schemeClr val="bg1">
                  <a:lumMod val="75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10;&#10;Description automatically generated">
            <a:extLst>
              <a:ext uri="{FF2B5EF4-FFF2-40B4-BE49-F238E27FC236}">
                <a16:creationId xmlns:a16="http://schemas.microsoft.com/office/drawing/2014/main" id="{D17C3D67-8D88-014A-9D54-6CA3FCE7BF37}"/>
              </a:ext>
            </a:extLst>
          </p:cNvPr>
          <p:cNvPicPr>
            <a:picLocks noChangeAspect="1"/>
          </p:cNvPicPr>
          <p:nvPr/>
        </p:nvPicPr>
        <p:blipFill>
          <a:blip r:embed="rId2"/>
          <a:stretch>
            <a:fillRect/>
          </a:stretch>
        </p:blipFill>
        <p:spPr>
          <a:xfrm flipH="1">
            <a:off x="7866798" y="474444"/>
            <a:ext cx="3947730" cy="5645002"/>
          </a:xfrm>
          <a:prstGeom prst="rect">
            <a:avLst/>
          </a:prstGeom>
          <a:effectLst>
            <a:softEdge rad="76200"/>
          </a:effectLst>
        </p:spPr>
      </p:pic>
      <p:sp>
        <p:nvSpPr>
          <p:cNvPr id="6" name="Rectangle 5">
            <a:extLst>
              <a:ext uri="{FF2B5EF4-FFF2-40B4-BE49-F238E27FC236}">
                <a16:creationId xmlns:a16="http://schemas.microsoft.com/office/drawing/2014/main" id="{1B3E7321-5EEF-614F-BE79-38C2C7584E3A}"/>
              </a:ext>
            </a:extLst>
          </p:cNvPr>
          <p:cNvSpPr/>
          <p:nvPr/>
        </p:nvSpPr>
        <p:spPr>
          <a:xfrm>
            <a:off x="1065792" y="1959903"/>
            <a:ext cx="6486303" cy="2308324"/>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“For the LORD is our judge, the LORD is our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lawgiver</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the LORD is our king; it is he who will save us.” (Isaiah 33:22). </a:t>
            </a:r>
          </a:p>
          <a:p>
            <a:r>
              <a:rPr lang="zh-CN" altLang="en-US" sz="2400" dirty="0">
                <a:solidFill>
                  <a:schemeClr val="bg1"/>
                </a:solidFill>
                <a:latin typeface="Times New Roman" panose="02020603050405020304" pitchFamily="18" charset="0"/>
                <a:cs typeface="Times New Roman" panose="02020603050405020304" pitchFamily="18" charset="0"/>
              </a:rPr>
              <a:t>因为耶和华是审判我们的，耶和华是给我们设律法的，耶和华是我们的王。他必拯救我们。（赛</a:t>
            </a:r>
            <a:r>
              <a:rPr lang="en-US" altLang="zh-CN" sz="2400" dirty="0">
                <a:solidFill>
                  <a:schemeClr val="bg1"/>
                </a:solidFill>
                <a:latin typeface="Times New Roman" panose="02020603050405020304" pitchFamily="18" charset="0"/>
                <a:cs typeface="Times New Roman" panose="02020603050405020304" pitchFamily="18" charset="0"/>
              </a:rPr>
              <a:t>33:22</a:t>
            </a:r>
            <a:r>
              <a:rPr lang="zh-CN" alt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633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3242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dirty="0">
                <a:solidFill>
                  <a:schemeClr val="bg1">
                    <a:lumMod val="75000"/>
                  </a:schemeClr>
                </a:solidFill>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baseline="30000" dirty="0">
                <a:solidFill>
                  <a:schemeClr val="bg1">
                    <a:lumMod val="75000"/>
                  </a:schemeClr>
                </a:solidFill>
                <a:latin typeface="Times New Roman" panose="02020603050405020304" pitchFamily="18" charset="0"/>
                <a:ea typeface="Times New Roman" panose="02020603050405020304" pitchFamily="18" charset="0"/>
              </a:rPr>
              <a:t> 9 </a:t>
            </a:r>
            <a:r>
              <a:rPr lang="en-US" dirty="0">
                <a:solidFill>
                  <a:schemeClr val="bg1">
                    <a:lumMod val="75000"/>
                  </a:schemeClr>
                </a:solidFill>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p>
          <a:p>
            <a:pPr lvl="1"/>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a:t>
            </a:r>
          </a:p>
          <a:p>
            <a:pPr lvl="1"/>
            <a:r>
              <a:rPr lang="en-US" sz="2400" dirty="0">
                <a:latin typeface="Times New Roman" panose="02020603050405020304" pitchFamily="18" charset="0"/>
                <a:ea typeface="Times New Roman" panose="02020603050405020304" pitchFamily="18" charset="0"/>
              </a:rPr>
              <a:t>nor the ruler’s staff from between his feet, </a:t>
            </a:r>
          </a:p>
          <a:p>
            <a:pPr lvl="1"/>
            <a:r>
              <a:rPr lang="en-US" sz="2400" dirty="0">
                <a:highlight>
                  <a:srgbClr val="FFFF00"/>
                </a:highlight>
                <a:latin typeface="Times New Roman" panose="02020603050405020304" pitchFamily="18" charset="0"/>
                <a:ea typeface="Times New Roman" panose="02020603050405020304" pitchFamily="18" charset="0"/>
              </a:rPr>
              <a:t>until he comes to whom it belongs </a:t>
            </a:r>
          </a:p>
          <a:p>
            <a:pPr lvl="1"/>
            <a:r>
              <a:rPr lang="en-US" sz="2400" dirty="0">
                <a:latin typeface="Times New Roman" panose="02020603050405020304" pitchFamily="18" charset="0"/>
                <a:ea typeface="Times New Roman" panose="02020603050405020304" pitchFamily="18" charset="0"/>
              </a:rPr>
              <a:t>and the obedience of the nations is his.</a:t>
            </a:r>
            <a:r>
              <a:rPr lang="en-US" sz="2400" baseline="30000" dirty="0">
                <a:latin typeface="Times New Roman" panose="02020603050405020304" pitchFamily="18" charset="0"/>
                <a:ea typeface="Times New Roman" panose="02020603050405020304" pitchFamily="18" charset="0"/>
              </a:rPr>
              <a:t> </a:t>
            </a:r>
          </a:p>
          <a:p>
            <a:r>
              <a:rPr lang="en-US" baseline="30000" dirty="0">
                <a:solidFill>
                  <a:schemeClr val="bg1">
                    <a:lumMod val="75000"/>
                  </a:schemeClr>
                </a:solidFill>
                <a:latin typeface="Times New Roman" panose="02020603050405020304" pitchFamily="18" charset="0"/>
                <a:ea typeface="Times New Roman" panose="02020603050405020304" pitchFamily="18" charset="0"/>
              </a:rPr>
              <a:t>11 </a:t>
            </a:r>
            <a:r>
              <a:rPr lang="en-US" dirty="0">
                <a:solidFill>
                  <a:schemeClr val="bg1">
                    <a:lumMod val="75000"/>
                  </a:schemeClr>
                </a:solidFill>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baseline="30000" dirty="0">
                <a:solidFill>
                  <a:schemeClr val="bg1">
                    <a:lumMod val="75000"/>
                  </a:schemeClr>
                </a:solidFill>
                <a:latin typeface="Times New Roman" panose="02020603050405020304" pitchFamily="18" charset="0"/>
                <a:ea typeface="Times New Roman" panose="02020603050405020304" pitchFamily="18" charset="0"/>
              </a:rPr>
              <a:t>12</a:t>
            </a:r>
            <a:r>
              <a:rPr lang="en-US" dirty="0">
                <a:solidFill>
                  <a:schemeClr val="bg1">
                    <a:lumMod val="75000"/>
                  </a:schemeClr>
                </a:solidFill>
                <a:latin typeface="Times New Roman" panose="02020603050405020304" pitchFamily="18" charset="0"/>
                <a:ea typeface="Times New Roman" panose="02020603050405020304" pitchFamily="18" charset="0"/>
              </a:rPr>
              <a:t> His eyes will be darker than wine, his teeth whiter than milk.”</a:t>
            </a:r>
          </a:p>
          <a:p>
            <a:r>
              <a:rPr lang="zh-CN" altLang="en-US" sz="2000" dirty="0">
                <a:latin typeface="宋体" panose="02010600030101010101" pitchFamily="2" charset="-122"/>
                <a:ea typeface="宋体" panose="02010600030101010101" pitchFamily="2" charset="-122"/>
              </a:rPr>
              <a:t>创</a:t>
            </a:r>
            <a:r>
              <a:rPr lang="en-US" altLang="zh-CN" sz="2000" dirty="0">
                <a:latin typeface="宋体" panose="02010600030101010101" pitchFamily="2" charset="-122"/>
                <a:ea typeface="宋体" panose="02010600030101010101" pitchFamily="2" charset="-122"/>
              </a:rPr>
              <a:t>49:8-12</a:t>
            </a:r>
          </a:p>
          <a:p>
            <a:r>
              <a:rPr lang="zh-CN" altLang="en-US" dirty="0">
                <a:solidFill>
                  <a:schemeClr val="bg1">
                    <a:lumMod val="75000"/>
                  </a:schemeClr>
                </a:solidFill>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dirty="0">
              <a:solidFill>
                <a:schemeClr val="bg1">
                  <a:lumMod val="75000"/>
                </a:schemeClr>
              </a:solidFill>
              <a:latin typeface="Times New Roman" panose="02020603050405020304" pitchFamily="18" charset="0"/>
            </a:endParaRPr>
          </a:p>
          <a:p>
            <a:pPr lvl="1"/>
            <a:r>
              <a:rPr lang="zh-CN" altLang="en-US" sz="2000" dirty="0">
                <a:latin typeface="Times New Roman" panose="02020603050405020304" pitchFamily="18" charset="0"/>
              </a:rPr>
              <a:t>圭必不离犹大，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直等细罗来到，</a:t>
            </a:r>
            <a:endParaRPr lang="en-US" altLang="zh-CN" sz="2000" dirty="0">
              <a:highlight>
                <a:srgbClr val="FFFF00"/>
              </a:highlight>
              <a:latin typeface="Times New Roman" panose="02020603050405020304" pitchFamily="18" charset="0"/>
            </a:endParaRPr>
          </a:p>
          <a:p>
            <a:pPr lvl="1"/>
            <a:r>
              <a:rPr lang="zh-CN" altLang="en-US" sz="2000" dirty="0">
                <a:latin typeface="Times New Roman" panose="02020603050405020304" pitchFamily="18" charset="0"/>
              </a:rPr>
              <a:t>万民都必归顺。</a:t>
            </a:r>
            <a:endParaRPr lang="en-US" altLang="zh-CN" sz="2000" dirty="0">
              <a:latin typeface="Times New Roman" panose="02020603050405020304" pitchFamily="18" charset="0"/>
            </a:endParaRPr>
          </a:p>
          <a:p>
            <a:r>
              <a:rPr lang="zh-CN" altLang="en-US" dirty="0">
                <a:solidFill>
                  <a:schemeClr val="bg1">
                    <a:lumMod val="75000"/>
                  </a:schemeClr>
                </a:solidFill>
                <a:latin typeface="Times New Roman" panose="02020603050405020304" pitchFamily="18" charset="0"/>
              </a:rPr>
              <a:t>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DC1100-97D5-2540-91C2-A172856ABB8F}"/>
              </a:ext>
            </a:extLst>
          </p:cNvPr>
          <p:cNvSpPr/>
          <p:nvPr/>
        </p:nvSpPr>
        <p:spPr>
          <a:xfrm>
            <a:off x="837940" y="3112978"/>
            <a:ext cx="10858760" cy="954107"/>
          </a:xfrm>
          <a:prstGeom prst="rect">
            <a:avLst/>
          </a:prstGeom>
          <a:solidFill>
            <a:schemeClr val="tx1"/>
          </a:solidFill>
        </p:spPr>
        <p:txBody>
          <a:bodyPr wrap="square">
            <a:spAutoFit/>
          </a:bodyPr>
          <a:lstStyle/>
          <a:p>
            <a:pPr algn="ct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“until Shiloh come”</a:t>
            </a:r>
          </a:p>
          <a:p>
            <a:pPr algn="ctr"/>
            <a:r>
              <a:rPr lang="zh-CN" altLang="en-US" sz="2800" dirty="0">
                <a:solidFill>
                  <a:schemeClr val="bg1"/>
                </a:solidFill>
                <a:latin typeface="Times New Roman" panose="02020603050405020304" pitchFamily="18" charset="0"/>
                <a:cs typeface="Times New Roman" panose="02020603050405020304" pitchFamily="18" charset="0"/>
              </a:rPr>
              <a:t>“直等到细罗来到”</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9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55564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dirty="0">
                <a:solidFill>
                  <a:schemeClr val="bg1">
                    <a:lumMod val="75000"/>
                  </a:schemeClr>
                </a:solidFill>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baseline="30000" dirty="0">
                <a:solidFill>
                  <a:schemeClr val="bg1">
                    <a:lumMod val="75000"/>
                  </a:schemeClr>
                </a:solidFill>
                <a:latin typeface="Times New Roman" panose="02020603050405020304" pitchFamily="18" charset="0"/>
                <a:ea typeface="Times New Roman" panose="02020603050405020304" pitchFamily="18" charset="0"/>
              </a:rPr>
              <a:t> 9 </a:t>
            </a:r>
            <a:r>
              <a:rPr lang="en-US" dirty="0">
                <a:solidFill>
                  <a:schemeClr val="bg1">
                    <a:lumMod val="75000"/>
                  </a:schemeClr>
                </a:solidFill>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p>
          <a:p>
            <a:pPr lvl="1"/>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a:t>
            </a:r>
          </a:p>
          <a:p>
            <a:pPr lvl="1"/>
            <a:r>
              <a:rPr lang="en-US" sz="2400" dirty="0">
                <a:latin typeface="Times New Roman" panose="02020603050405020304" pitchFamily="18" charset="0"/>
                <a:ea typeface="Times New Roman" panose="02020603050405020304" pitchFamily="18" charset="0"/>
              </a:rPr>
              <a:t>nor the ruler’s staff from between his feet, </a:t>
            </a:r>
          </a:p>
          <a:p>
            <a:pPr lvl="1"/>
            <a:r>
              <a:rPr lang="en-US" sz="2400" dirty="0">
                <a:highlight>
                  <a:srgbClr val="FFFF00"/>
                </a:highlight>
                <a:latin typeface="Times New Roman" panose="02020603050405020304" pitchFamily="18" charset="0"/>
                <a:ea typeface="Times New Roman" panose="02020603050405020304" pitchFamily="18" charset="0"/>
              </a:rPr>
              <a:t>until he comes to whom it belongs </a:t>
            </a:r>
          </a:p>
          <a:p>
            <a:pPr lvl="1"/>
            <a:r>
              <a:rPr lang="en-US" sz="2400" dirty="0">
                <a:latin typeface="Times New Roman" panose="02020603050405020304" pitchFamily="18" charset="0"/>
                <a:ea typeface="Times New Roman" panose="02020603050405020304" pitchFamily="18" charset="0"/>
              </a:rPr>
              <a:t>and the obedience of the nations is his.</a:t>
            </a:r>
            <a:r>
              <a:rPr lang="en-US" sz="2400" baseline="30000" dirty="0">
                <a:latin typeface="Times New Roman" panose="02020603050405020304" pitchFamily="18" charset="0"/>
                <a:ea typeface="Times New Roman" panose="02020603050405020304" pitchFamily="18" charset="0"/>
              </a:rPr>
              <a:t> </a:t>
            </a:r>
          </a:p>
          <a:p>
            <a:r>
              <a:rPr lang="en-US" baseline="30000" dirty="0">
                <a:solidFill>
                  <a:schemeClr val="bg1">
                    <a:lumMod val="75000"/>
                  </a:schemeClr>
                </a:solidFill>
                <a:latin typeface="Times New Roman" panose="02020603050405020304" pitchFamily="18" charset="0"/>
                <a:ea typeface="Times New Roman" panose="02020603050405020304" pitchFamily="18" charset="0"/>
              </a:rPr>
              <a:t>11 </a:t>
            </a:r>
            <a:r>
              <a:rPr lang="en-US" dirty="0">
                <a:solidFill>
                  <a:schemeClr val="bg1">
                    <a:lumMod val="75000"/>
                  </a:schemeClr>
                </a:solidFill>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baseline="30000" dirty="0">
                <a:solidFill>
                  <a:schemeClr val="bg1">
                    <a:lumMod val="75000"/>
                  </a:schemeClr>
                </a:solidFill>
                <a:latin typeface="Times New Roman" panose="02020603050405020304" pitchFamily="18" charset="0"/>
                <a:ea typeface="Times New Roman" panose="02020603050405020304" pitchFamily="18" charset="0"/>
              </a:rPr>
              <a:t>12</a:t>
            </a:r>
            <a:r>
              <a:rPr lang="en-US" dirty="0">
                <a:solidFill>
                  <a:schemeClr val="bg1">
                    <a:lumMod val="75000"/>
                  </a:schemeClr>
                </a:solidFill>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创</a:t>
            </a:r>
            <a:r>
              <a:rPr lang="en-US" altLang="zh-CN" sz="2000" dirty="0">
                <a:latin typeface="宋体" panose="02010600030101010101" pitchFamily="2" charset="-122"/>
                <a:ea typeface="宋体" panose="02010600030101010101" pitchFamily="2" charset="-122"/>
              </a:rPr>
              <a:t>49:8-12</a:t>
            </a:r>
          </a:p>
          <a:p>
            <a:r>
              <a:rPr lang="zh-CN" altLang="en-US" dirty="0">
                <a:solidFill>
                  <a:schemeClr val="bg1">
                    <a:lumMod val="75000"/>
                  </a:schemeClr>
                </a:solidFill>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dirty="0">
              <a:solidFill>
                <a:schemeClr val="bg1">
                  <a:lumMod val="75000"/>
                </a:schemeClr>
              </a:solidFill>
              <a:latin typeface="Times New Roman" panose="02020603050405020304" pitchFamily="18" charset="0"/>
            </a:endParaRPr>
          </a:p>
          <a:p>
            <a:pPr lvl="1"/>
            <a:r>
              <a:rPr lang="zh-CN" altLang="en-US" sz="2000" dirty="0">
                <a:latin typeface="Times New Roman" panose="02020603050405020304" pitchFamily="18" charset="0"/>
              </a:rPr>
              <a:t>圭必不离犹大，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直等细罗来到，</a:t>
            </a:r>
            <a:endParaRPr lang="en-US" altLang="zh-CN" sz="2000" dirty="0">
              <a:highlight>
                <a:srgbClr val="FFFF00"/>
              </a:highlight>
              <a:latin typeface="Times New Roman" panose="02020603050405020304" pitchFamily="18" charset="0"/>
            </a:endParaRPr>
          </a:p>
          <a:p>
            <a:pPr lvl="1"/>
            <a:r>
              <a:rPr lang="zh-CN" altLang="en-US" sz="2000" dirty="0">
                <a:latin typeface="Times New Roman" panose="02020603050405020304" pitchFamily="18" charset="0"/>
              </a:rPr>
              <a:t>万民都必归顺。</a:t>
            </a:r>
            <a:endParaRPr lang="en-US" altLang="zh-CN" sz="2000" dirty="0">
              <a:latin typeface="Times New Roman" panose="02020603050405020304" pitchFamily="18" charset="0"/>
            </a:endParaRPr>
          </a:p>
          <a:p>
            <a:r>
              <a:rPr lang="zh-CN" altLang="en-US" dirty="0">
                <a:solidFill>
                  <a:schemeClr val="bg1">
                    <a:lumMod val="75000"/>
                  </a:schemeClr>
                </a:solidFill>
                <a:latin typeface="Times New Roman" panose="02020603050405020304" pitchFamily="18" charset="0"/>
              </a:rPr>
              <a:t>犹大把小驴拴在葡萄树上，把驴驹拴在美好的葡萄树上。他在葡萄酒中洗了衣服，在葡萄汁中洗了袍褂。他的眼睛必因酒红润。他的牙齿必因奶白亮。</a:t>
            </a:r>
          </a:p>
          <a:p>
            <a:endParaRPr lang="en-US" dirty="0">
              <a:solidFill>
                <a:schemeClr val="bg1">
                  <a:lumMod val="75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DC1100-97D5-2540-91C2-A172856ABB8F}"/>
              </a:ext>
            </a:extLst>
          </p:cNvPr>
          <p:cNvSpPr/>
          <p:nvPr/>
        </p:nvSpPr>
        <p:spPr>
          <a:xfrm>
            <a:off x="848784" y="3205311"/>
            <a:ext cx="10965744" cy="830997"/>
          </a:xfrm>
          <a:prstGeom prst="rect">
            <a:avLst/>
          </a:prstGeom>
          <a:solidFill>
            <a:schemeClr val="tx1"/>
          </a:solidFill>
        </p:spPr>
        <p:txBody>
          <a:bodyPr wrap="square">
            <a:spAutoFit/>
          </a:bodyPr>
          <a:lstStyle/>
          <a:p>
            <a:pPr algn="ct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“until Shiloh come”</a:t>
            </a:r>
          </a:p>
          <a:p>
            <a:pPr algn="ctr"/>
            <a:r>
              <a:rPr lang="zh-CN" altLang="en-US" sz="2400" dirty="0">
                <a:solidFill>
                  <a:schemeClr val="bg1"/>
                </a:solidFill>
                <a:latin typeface="Times New Roman" panose="02020603050405020304" pitchFamily="18" charset="0"/>
                <a:cs typeface="Times New Roman" panose="02020603050405020304" pitchFamily="18" charset="0"/>
              </a:rPr>
              <a:t>“直等细罗来到”</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8EAA4E8-AE82-EC44-ACF2-F115A88DE1EF}"/>
              </a:ext>
            </a:extLst>
          </p:cNvPr>
          <p:cNvSpPr/>
          <p:nvPr/>
        </p:nvSpPr>
        <p:spPr>
          <a:xfrm>
            <a:off x="1239865" y="871863"/>
            <a:ext cx="9391972" cy="1200329"/>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 will not be restored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until he comes to whom it rightfully belongs</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to him I will give it.” (Ezekiel 21:27 )</a:t>
            </a:r>
          </a:p>
          <a:p>
            <a:r>
              <a:rPr lang="zh-CN" altLang="en-US" sz="2400" dirty="0">
                <a:solidFill>
                  <a:schemeClr val="bg1"/>
                </a:solidFill>
                <a:latin typeface="Times New Roman" panose="02020603050405020304" pitchFamily="18" charset="0"/>
                <a:cs typeface="Times New Roman" panose="02020603050405020304" pitchFamily="18" charset="0"/>
              </a:rPr>
              <a:t>“这国也必不再有，</a:t>
            </a:r>
            <a:r>
              <a:rPr lang="zh-CN" altLang="en-US" sz="2400" dirty="0">
                <a:solidFill>
                  <a:srgbClr val="FFFF00"/>
                </a:solidFill>
                <a:latin typeface="Times New Roman" panose="02020603050405020304" pitchFamily="18" charset="0"/>
                <a:cs typeface="Times New Roman" panose="02020603050405020304" pitchFamily="18" charset="0"/>
              </a:rPr>
              <a:t>直等到那应得的人来到</a:t>
            </a:r>
            <a:r>
              <a:rPr lang="zh-CN" altLang="en-US" sz="2400" dirty="0">
                <a:solidFill>
                  <a:schemeClr val="bg1"/>
                </a:solidFill>
                <a:latin typeface="Times New Roman" panose="02020603050405020304" pitchFamily="18" charset="0"/>
                <a:cs typeface="Times New Roman" panose="02020603050405020304" pitchFamily="18" charset="0"/>
              </a:rPr>
              <a:t>，我就赐给他。”（结</a:t>
            </a:r>
            <a:r>
              <a:rPr lang="en-US" altLang="zh-CN" sz="2400" dirty="0">
                <a:solidFill>
                  <a:schemeClr val="bg1"/>
                </a:solidFill>
                <a:latin typeface="Times New Roman" panose="02020603050405020304" pitchFamily="18" charset="0"/>
                <a:cs typeface="Times New Roman" panose="02020603050405020304" pitchFamily="18" charset="0"/>
              </a:rPr>
              <a:t>21:27</a:t>
            </a:r>
            <a:r>
              <a:rPr lang="zh-CN" alt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324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27864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dirty="0">
                <a:solidFill>
                  <a:schemeClr val="bg1">
                    <a:lumMod val="75000"/>
                  </a:schemeClr>
                </a:solidFill>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baseline="30000" dirty="0">
                <a:solidFill>
                  <a:schemeClr val="bg1">
                    <a:lumMod val="75000"/>
                  </a:schemeClr>
                </a:solidFill>
                <a:latin typeface="Times New Roman" panose="02020603050405020304" pitchFamily="18" charset="0"/>
                <a:ea typeface="Times New Roman" panose="02020603050405020304" pitchFamily="18" charset="0"/>
              </a:rPr>
              <a:t> 9 </a:t>
            </a:r>
            <a:r>
              <a:rPr lang="en-US" dirty="0">
                <a:solidFill>
                  <a:schemeClr val="bg1">
                    <a:lumMod val="75000"/>
                  </a:schemeClr>
                </a:solidFill>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p>
          <a:p>
            <a:pPr lvl="1"/>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a:t>
            </a:r>
          </a:p>
          <a:p>
            <a:pPr lvl="1"/>
            <a:r>
              <a:rPr lang="en-US" sz="2400" dirty="0">
                <a:latin typeface="Times New Roman" panose="02020603050405020304" pitchFamily="18" charset="0"/>
                <a:ea typeface="Times New Roman" panose="02020603050405020304" pitchFamily="18" charset="0"/>
              </a:rPr>
              <a:t>nor the ruler’s staff from between his feet, </a:t>
            </a:r>
          </a:p>
          <a:p>
            <a:pPr lvl="1"/>
            <a:r>
              <a:rPr lang="en-US" sz="2400" dirty="0">
                <a:latin typeface="Times New Roman" panose="02020603050405020304" pitchFamily="18" charset="0"/>
                <a:ea typeface="Times New Roman" panose="02020603050405020304" pitchFamily="18" charset="0"/>
              </a:rPr>
              <a:t>until he comes to whom it belongs </a:t>
            </a:r>
          </a:p>
          <a:p>
            <a:pPr lvl="1"/>
            <a:r>
              <a:rPr lang="en-US" sz="2400" dirty="0">
                <a:highlight>
                  <a:srgbClr val="FFFF00"/>
                </a:highlight>
                <a:latin typeface="Times New Roman" panose="02020603050405020304" pitchFamily="18" charset="0"/>
                <a:ea typeface="Times New Roman" panose="02020603050405020304" pitchFamily="18" charset="0"/>
              </a:rPr>
              <a:t>and the obedience of the nations is his</a:t>
            </a:r>
            <a:r>
              <a:rPr lang="en-US" sz="2400" dirty="0">
                <a:latin typeface="Times New Roman" panose="02020603050405020304" pitchFamily="18" charset="0"/>
                <a:ea typeface="Times New Roman" panose="02020603050405020304" pitchFamily="18" charset="0"/>
              </a:rPr>
              <a:t>.</a:t>
            </a:r>
            <a:r>
              <a:rPr lang="en-US" sz="2400" baseline="30000" dirty="0">
                <a:latin typeface="Times New Roman" panose="02020603050405020304" pitchFamily="18" charset="0"/>
                <a:ea typeface="Times New Roman" panose="02020603050405020304" pitchFamily="18" charset="0"/>
              </a:rPr>
              <a:t> </a:t>
            </a:r>
          </a:p>
          <a:p>
            <a:r>
              <a:rPr lang="en-US" baseline="30000" dirty="0">
                <a:solidFill>
                  <a:schemeClr val="bg1">
                    <a:lumMod val="75000"/>
                  </a:schemeClr>
                </a:solidFill>
                <a:latin typeface="Times New Roman" panose="02020603050405020304" pitchFamily="18" charset="0"/>
                <a:ea typeface="Times New Roman" panose="02020603050405020304" pitchFamily="18" charset="0"/>
              </a:rPr>
              <a:t>11 </a:t>
            </a:r>
            <a:r>
              <a:rPr lang="en-US" dirty="0">
                <a:solidFill>
                  <a:schemeClr val="bg1">
                    <a:lumMod val="75000"/>
                  </a:schemeClr>
                </a:solidFill>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baseline="30000" dirty="0">
                <a:solidFill>
                  <a:schemeClr val="bg1">
                    <a:lumMod val="75000"/>
                  </a:schemeClr>
                </a:solidFill>
                <a:latin typeface="Times New Roman" panose="02020603050405020304" pitchFamily="18" charset="0"/>
                <a:ea typeface="Times New Roman" panose="02020603050405020304" pitchFamily="18" charset="0"/>
              </a:rPr>
              <a:t>12</a:t>
            </a:r>
            <a:r>
              <a:rPr lang="en-US" dirty="0">
                <a:solidFill>
                  <a:schemeClr val="bg1">
                    <a:lumMod val="75000"/>
                  </a:schemeClr>
                </a:solidFill>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创</a:t>
            </a:r>
            <a:r>
              <a:rPr lang="en-US" altLang="zh-CN" sz="2000" dirty="0">
                <a:latin typeface="宋体" panose="02010600030101010101" pitchFamily="2" charset="-122"/>
                <a:ea typeface="宋体" panose="02010600030101010101" pitchFamily="2" charset="-122"/>
              </a:rPr>
              <a:t>49:8-12</a:t>
            </a:r>
          </a:p>
          <a:p>
            <a:r>
              <a:rPr lang="zh-CN" altLang="en-US" dirty="0">
                <a:solidFill>
                  <a:schemeClr val="bg1">
                    <a:lumMod val="75000"/>
                  </a:schemeClr>
                </a:solidFill>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dirty="0">
              <a:solidFill>
                <a:schemeClr val="bg1">
                  <a:lumMod val="75000"/>
                </a:schemeClr>
              </a:solidFill>
              <a:latin typeface="Times New Roman" panose="02020603050405020304" pitchFamily="18" charset="0"/>
            </a:endParaRPr>
          </a:p>
          <a:p>
            <a:pPr lvl="1"/>
            <a:r>
              <a:rPr lang="zh-CN" altLang="en-US" sz="2000" dirty="0">
                <a:latin typeface="Times New Roman" panose="02020603050405020304" pitchFamily="18" charset="0"/>
              </a:rPr>
              <a:t>圭必不离犹大，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直等细罗来到，</a:t>
            </a:r>
            <a:endParaRPr lang="en-US" altLang="zh-CN" sz="2000" dirty="0">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万民都必归顺。</a:t>
            </a:r>
            <a:endParaRPr lang="en-US" altLang="zh-CN" sz="2000" dirty="0">
              <a:highlight>
                <a:srgbClr val="FFFF00"/>
              </a:highlight>
              <a:latin typeface="Times New Roman" panose="02020603050405020304" pitchFamily="18" charset="0"/>
            </a:endParaRPr>
          </a:p>
          <a:p>
            <a:r>
              <a:rPr lang="zh-CN" altLang="en-US" dirty="0">
                <a:solidFill>
                  <a:schemeClr val="bg1">
                    <a:lumMod val="75000"/>
                  </a:schemeClr>
                </a:solidFill>
                <a:latin typeface="Times New Roman" panose="02020603050405020304" pitchFamily="18" charset="0"/>
              </a:rPr>
              <a:t>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D689B8-658C-8B49-8355-F1589309B680}"/>
              </a:ext>
            </a:extLst>
          </p:cNvPr>
          <p:cNvSpPr/>
          <p:nvPr/>
        </p:nvSpPr>
        <p:spPr>
          <a:xfrm>
            <a:off x="935064" y="3088025"/>
            <a:ext cx="10321871" cy="1569660"/>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Lamb will overcome them because he is Lord of lords and King of kings—and with him will be his called, chosen and faithful followers.” (Revelation 17:14) </a:t>
            </a:r>
          </a:p>
          <a:p>
            <a:r>
              <a:rPr lang="zh-CN" altLang="en-US" sz="2400" dirty="0">
                <a:solidFill>
                  <a:schemeClr val="bg1"/>
                </a:solidFill>
                <a:latin typeface="Times New Roman" panose="02020603050405020304" pitchFamily="18" charset="0"/>
                <a:cs typeface="Times New Roman" panose="02020603050405020304" pitchFamily="18" charset="0"/>
              </a:rPr>
              <a:t>“羔羊必胜过他们，因为羔羊是万主之主，万王之王。同着羔羊的，就是蒙召被选有忠心的，也必得胜。”（启</a:t>
            </a:r>
            <a:r>
              <a:rPr lang="en-US" altLang="zh-CN" sz="2400" dirty="0">
                <a:solidFill>
                  <a:schemeClr val="bg1"/>
                </a:solidFill>
                <a:latin typeface="Times New Roman" panose="02020603050405020304" pitchFamily="18" charset="0"/>
                <a:cs typeface="Times New Roman" panose="02020603050405020304" pitchFamily="18" charset="0"/>
              </a:rPr>
              <a:t>17:14</a:t>
            </a:r>
            <a:r>
              <a:rPr lang="zh-CN" alt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042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617196"/>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0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000" baseline="30000" dirty="0">
                <a:latin typeface="Times New Roman" panose="02020603050405020304" pitchFamily="18" charset="0"/>
                <a:ea typeface="Times New Roman" panose="02020603050405020304" pitchFamily="18" charset="0"/>
              </a:rPr>
              <a:t> 9 </a:t>
            </a:r>
            <a:r>
              <a:rPr lang="en-US" sz="2000" dirty="0">
                <a:latin typeface="Times New Roman" panose="02020603050405020304" pitchFamily="18" charset="0"/>
                <a:ea typeface="Times New Roman" panose="02020603050405020304" pitchFamily="18" charset="0"/>
              </a:rPr>
              <a:t>You are a lion’s cub, </a:t>
            </a:r>
            <a:r>
              <a:rPr lang="en-US" sz="2000" dirty="0">
                <a:highlight>
                  <a:srgbClr val="FFFF00"/>
                </a:highlight>
                <a:latin typeface="Times New Roman" panose="02020603050405020304" pitchFamily="18" charset="0"/>
                <a:ea typeface="Times New Roman" panose="02020603050405020304" pitchFamily="18" charset="0"/>
              </a:rPr>
              <a:t>O Judah</a:t>
            </a:r>
            <a:r>
              <a:rPr lang="en-US" sz="2000" dirty="0">
                <a:latin typeface="Times New Roman" panose="02020603050405020304" pitchFamily="18" charset="0"/>
                <a:ea typeface="Times New Roman" panose="02020603050405020304" pitchFamily="18" charset="0"/>
              </a:rPr>
              <a:t>; you return from the prey, my son. Like </a:t>
            </a:r>
            <a:r>
              <a:rPr lang="en-US" sz="2000" dirty="0">
                <a:highlight>
                  <a:srgbClr val="FFFF00"/>
                </a:highlight>
                <a:latin typeface="Times New Roman" panose="02020603050405020304" pitchFamily="18" charset="0"/>
                <a:ea typeface="Times New Roman" panose="02020603050405020304" pitchFamily="18" charset="0"/>
              </a:rPr>
              <a:t>a lion </a:t>
            </a:r>
            <a:r>
              <a:rPr lang="en-US" sz="2000" dirty="0">
                <a:latin typeface="Times New Roman" panose="02020603050405020304" pitchFamily="18" charset="0"/>
                <a:ea typeface="Times New Roman" panose="02020603050405020304" pitchFamily="18" charset="0"/>
              </a:rPr>
              <a:t>he crouches and lies down, like a lioness who dares to rouse him? </a:t>
            </a:r>
          </a:p>
          <a:p>
            <a:pPr lvl="1"/>
            <a:r>
              <a:rPr lang="en-US" sz="2000" baseline="30000" dirty="0">
                <a:latin typeface="Times New Roman" panose="02020603050405020304" pitchFamily="18" charset="0"/>
                <a:ea typeface="Times New Roman" panose="02020603050405020304" pitchFamily="18" charset="0"/>
              </a:rPr>
              <a:t>10 </a:t>
            </a:r>
            <a:r>
              <a:rPr lang="en-US" sz="2000" dirty="0">
                <a:latin typeface="Times New Roman" panose="02020603050405020304" pitchFamily="18" charset="0"/>
                <a:ea typeface="Times New Roman" panose="02020603050405020304" pitchFamily="18" charset="0"/>
              </a:rPr>
              <a:t>The scepter will not depart from Judah, </a:t>
            </a:r>
          </a:p>
          <a:p>
            <a:pPr lvl="1"/>
            <a:r>
              <a:rPr lang="en-US" sz="2000" dirty="0">
                <a:latin typeface="Times New Roman" panose="02020603050405020304" pitchFamily="18" charset="0"/>
                <a:ea typeface="Times New Roman" panose="02020603050405020304" pitchFamily="18" charset="0"/>
              </a:rPr>
              <a:t>nor the ruler’s staff from between his feet, </a:t>
            </a:r>
          </a:p>
          <a:p>
            <a:pPr lvl="1"/>
            <a:r>
              <a:rPr lang="en-US" sz="2000" dirty="0">
                <a:latin typeface="Times New Roman" panose="02020603050405020304" pitchFamily="18" charset="0"/>
                <a:ea typeface="Times New Roman" panose="02020603050405020304" pitchFamily="18" charset="0"/>
              </a:rPr>
              <a:t>until he comes to whom it belongs </a:t>
            </a:r>
          </a:p>
          <a:p>
            <a:pPr lvl="1"/>
            <a:r>
              <a:rPr lang="en-US" sz="2000" dirty="0">
                <a:latin typeface="Times New Roman" panose="02020603050405020304" pitchFamily="18" charset="0"/>
                <a:ea typeface="Times New Roman" panose="02020603050405020304" pitchFamily="18" charset="0"/>
              </a:rPr>
              <a:t>and the obedience of the nations is his.</a:t>
            </a:r>
            <a:r>
              <a:rPr lang="en-US" sz="2000" baseline="30000" dirty="0">
                <a:latin typeface="Times New Roman" panose="02020603050405020304" pitchFamily="18" charset="0"/>
                <a:ea typeface="Times New Roman" panose="02020603050405020304" pitchFamily="18" charset="0"/>
              </a:rPr>
              <a:t> </a:t>
            </a:r>
          </a:p>
          <a:p>
            <a:r>
              <a:rPr lang="en-US" sz="2000" baseline="30000" dirty="0">
                <a:latin typeface="Times New Roman" panose="02020603050405020304" pitchFamily="18" charset="0"/>
                <a:ea typeface="Times New Roman" panose="02020603050405020304" pitchFamily="18" charset="0"/>
              </a:rPr>
              <a:t>11 </a:t>
            </a:r>
            <a:r>
              <a:rPr lang="en-US" sz="20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000" baseline="30000" dirty="0">
                <a:latin typeface="Times New Roman" panose="02020603050405020304" pitchFamily="18" charset="0"/>
                <a:ea typeface="Times New Roman" panose="02020603050405020304" pitchFamily="18" charset="0"/>
              </a:rPr>
              <a:t>12</a:t>
            </a:r>
            <a:r>
              <a:rPr lang="en-US" sz="2000" dirty="0">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创</a:t>
            </a:r>
            <a:r>
              <a:rPr lang="en-US" altLang="zh-CN" sz="2000" dirty="0">
                <a:latin typeface="Times New Roman" panose="02020603050405020304" pitchFamily="18" charset="0"/>
              </a:rPr>
              <a:t>49:8-12</a:t>
            </a:r>
          </a:p>
          <a:p>
            <a:r>
              <a:rPr lang="zh-CN" altLang="en-US" sz="2000" dirty="0">
                <a:latin typeface="Times New Roman" panose="02020603050405020304" pitchFamily="18" charset="0"/>
              </a:rPr>
              <a:t>犹大阿，你弟兄们必赞美你。你手必掐住仇敌的颈项。你父亲的儿子们必向你下拜。</a:t>
            </a:r>
            <a:r>
              <a:rPr lang="zh-CN" altLang="en-US" sz="2000" dirty="0">
                <a:highlight>
                  <a:srgbClr val="FFFF00"/>
                </a:highlight>
                <a:latin typeface="Times New Roman" panose="02020603050405020304" pitchFamily="18" charset="0"/>
              </a:rPr>
              <a:t>犹大</a:t>
            </a:r>
            <a:r>
              <a:rPr lang="zh-CN" altLang="en-US" sz="2000" dirty="0">
                <a:latin typeface="Times New Roman" panose="02020603050405020304" pitchFamily="18" charset="0"/>
              </a:rPr>
              <a:t>是个小狮子。我儿阿，你抓了食便上去。你屈下身去，卧如</a:t>
            </a:r>
            <a:r>
              <a:rPr lang="zh-CN" altLang="en-US" sz="2000" dirty="0">
                <a:highlight>
                  <a:srgbClr val="FFFF00"/>
                </a:highlight>
                <a:latin typeface="Times New Roman" panose="02020603050405020304" pitchFamily="18" charset="0"/>
              </a:rPr>
              <a:t>公狮</a:t>
            </a:r>
            <a:r>
              <a:rPr lang="zh-CN" altLang="en-US" sz="2000" dirty="0">
                <a:latin typeface="Times New Roman" panose="02020603050405020304" pitchFamily="18" charset="0"/>
              </a:rPr>
              <a:t>，蹲如母狮，谁敢惹你。</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圭必不离犹大，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直等细罗来到，</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万民都必归顺。</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犹大把小驴拴在葡萄树上，把驴驹拴在美好的葡萄树上。他在葡萄酒中洗了衣服，在葡萄汁中洗了袍褂。他的眼睛必因酒红润。他的牙齿必因奶白亮。</a:t>
            </a:r>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D689B8-658C-8B49-8355-F1589309B680}"/>
              </a:ext>
            </a:extLst>
          </p:cNvPr>
          <p:cNvSpPr/>
          <p:nvPr/>
        </p:nvSpPr>
        <p:spPr>
          <a:xfrm>
            <a:off x="1721268" y="2061478"/>
            <a:ext cx="8772041" cy="1200329"/>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“See, the Lion of the tribe of Judah, the Root of David, has triumphed.” (Revelation 5:5)</a:t>
            </a:r>
          </a:p>
          <a:p>
            <a:r>
              <a:rPr lang="zh-CN" altLang="en-US" sz="2400" dirty="0">
                <a:solidFill>
                  <a:schemeClr val="bg1"/>
                </a:solidFill>
                <a:latin typeface="Times New Roman" panose="02020603050405020304" pitchFamily="18" charset="0"/>
                <a:cs typeface="Times New Roman" panose="02020603050405020304" pitchFamily="18" charset="0"/>
              </a:rPr>
              <a:t>“看哪，犹大支派中的狮子，大卫的根，他已得胜”（启</a:t>
            </a:r>
            <a:r>
              <a:rPr lang="en-US" altLang="zh-CN" sz="2400" dirty="0">
                <a:solidFill>
                  <a:schemeClr val="bg1"/>
                </a:solidFill>
                <a:latin typeface="Times New Roman" panose="02020603050405020304" pitchFamily="18" charset="0"/>
                <a:cs typeface="Times New Roman" panose="02020603050405020304" pitchFamily="18" charset="0"/>
              </a:rPr>
              <a:t>5:5</a:t>
            </a:r>
            <a:r>
              <a:rPr lang="zh-CN" alt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989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617196"/>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0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000" baseline="30000" dirty="0">
                <a:latin typeface="Times New Roman" panose="02020603050405020304" pitchFamily="18" charset="0"/>
                <a:ea typeface="Times New Roman" panose="02020603050405020304" pitchFamily="18" charset="0"/>
              </a:rPr>
              <a:t> 9 </a:t>
            </a:r>
            <a:r>
              <a:rPr lang="en-US" sz="20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a:t>
            </a:r>
            <a:r>
              <a:rPr lang="en-US" sz="2000" dirty="0" err="1">
                <a:latin typeface="Times New Roman" panose="02020603050405020304" pitchFamily="18" charset="0"/>
                <a:ea typeface="Times New Roman" panose="02020603050405020304" pitchFamily="18" charset="0"/>
              </a:rPr>
              <a:t>daresto</a:t>
            </a:r>
            <a:r>
              <a:rPr lang="en-US" sz="2000" dirty="0">
                <a:latin typeface="Times New Roman" panose="02020603050405020304" pitchFamily="18" charset="0"/>
                <a:ea typeface="Times New Roman" panose="02020603050405020304" pitchFamily="18" charset="0"/>
              </a:rPr>
              <a:t> rouse him? </a:t>
            </a:r>
          </a:p>
          <a:p>
            <a:pPr lvl="1"/>
            <a:r>
              <a:rPr lang="en-US" sz="2000" baseline="30000" dirty="0">
                <a:latin typeface="Times New Roman" panose="02020603050405020304" pitchFamily="18" charset="0"/>
                <a:ea typeface="Times New Roman" panose="02020603050405020304" pitchFamily="18" charset="0"/>
              </a:rPr>
              <a:t>10 </a:t>
            </a:r>
            <a:r>
              <a:rPr lang="en-US" sz="2000" dirty="0">
                <a:highlight>
                  <a:srgbClr val="FFFF00"/>
                </a:highlight>
                <a:latin typeface="Times New Roman" panose="02020603050405020304" pitchFamily="18" charset="0"/>
                <a:ea typeface="Times New Roman" panose="02020603050405020304" pitchFamily="18" charset="0"/>
              </a:rPr>
              <a:t>The scepter </a:t>
            </a:r>
            <a:r>
              <a:rPr lang="en-US" sz="2000" dirty="0">
                <a:latin typeface="Times New Roman" panose="02020603050405020304" pitchFamily="18" charset="0"/>
                <a:ea typeface="Times New Roman" panose="02020603050405020304" pitchFamily="18" charset="0"/>
              </a:rPr>
              <a:t>will not depart from Judah, </a:t>
            </a:r>
          </a:p>
          <a:p>
            <a:pPr lvl="1"/>
            <a:r>
              <a:rPr lang="en-US" sz="2000" dirty="0">
                <a:latin typeface="Times New Roman" panose="02020603050405020304" pitchFamily="18" charset="0"/>
                <a:ea typeface="Times New Roman" panose="02020603050405020304" pitchFamily="18" charset="0"/>
              </a:rPr>
              <a:t>nor the ruler’s staff from between his feet, </a:t>
            </a:r>
          </a:p>
          <a:p>
            <a:pPr lvl="1"/>
            <a:r>
              <a:rPr lang="en-US" sz="2000" dirty="0">
                <a:latin typeface="Times New Roman" panose="02020603050405020304" pitchFamily="18" charset="0"/>
                <a:ea typeface="Times New Roman" panose="02020603050405020304" pitchFamily="18" charset="0"/>
              </a:rPr>
              <a:t>until he comes to whom it belongs </a:t>
            </a:r>
          </a:p>
          <a:p>
            <a:pPr lvl="1"/>
            <a:r>
              <a:rPr lang="en-US" sz="2000" dirty="0">
                <a:latin typeface="Times New Roman" panose="02020603050405020304" pitchFamily="18" charset="0"/>
                <a:ea typeface="Times New Roman" panose="02020603050405020304" pitchFamily="18" charset="0"/>
              </a:rPr>
              <a:t>and the </a:t>
            </a:r>
            <a:r>
              <a:rPr lang="en-US" sz="2000" dirty="0">
                <a:highlight>
                  <a:srgbClr val="FFFF00"/>
                </a:highlight>
                <a:latin typeface="Times New Roman" panose="02020603050405020304" pitchFamily="18" charset="0"/>
                <a:ea typeface="Times New Roman" panose="02020603050405020304" pitchFamily="18" charset="0"/>
              </a:rPr>
              <a:t>obedience of the nations </a:t>
            </a:r>
            <a:r>
              <a:rPr lang="en-US" sz="2000" dirty="0">
                <a:latin typeface="Times New Roman" panose="02020603050405020304" pitchFamily="18" charset="0"/>
                <a:ea typeface="Times New Roman" panose="02020603050405020304" pitchFamily="18" charset="0"/>
              </a:rPr>
              <a:t>is his.</a:t>
            </a:r>
            <a:r>
              <a:rPr lang="en-US" sz="2000" baseline="30000" dirty="0">
                <a:latin typeface="Times New Roman" panose="02020603050405020304" pitchFamily="18" charset="0"/>
                <a:ea typeface="Times New Roman" panose="02020603050405020304" pitchFamily="18" charset="0"/>
              </a:rPr>
              <a:t> </a:t>
            </a:r>
          </a:p>
          <a:p>
            <a:r>
              <a:rPr lang="en-US" sz="2000" baseline="30000" dirty="0">
                <a:latin typeface="Times New Roman" panose="02020603050405020304" pitchFamily="18" charset="0"/>
                <a:ea typeface="Times New Roman" panose="02020603050405020304" pitchFamily="18" charset="0"/>
              </a:rPr>
              <a:t>11 </a:t>
            </a:r>
            <a:r>
              <a:rPr lang="en-US" sz="20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000" baseline="30000" dirty="0">
                <a:latin typeface="Times New Roman" panose="02020603050405020304" pitchFamily="18" charset="0"/>
                <a:ea typeface="Times New Roman" panose="02020603050405020304" pitchFamily="18" charset="0"/>
              </a:rPr>
              <a:t>12</a:t>
            </a:r>
            <a:r>
              <a:rPr lang="en-US" sz="2000" dirty="0">
                <a:latin typeface="Times New Roman" panose="02020603050405020304" pitchFamily="18" charset="0"/>
                <a:ea typeface="Times New Roman" panose="02020603050405020304" pitchFamily="18" charset="0"/>
              </a:rPr>
              <a:t> His eyes will be darker than wine, his teeth whiter than milk.”</a:t>
            </a:r>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创</a:t>
            </a:r>
            <a:r>
              <a:rPr lang="en-US" altLang="zh-CN" sz="2000" dirty="0">
                <a:latin typeface="Times New Roman" panose="02020603050405020304" pitchFamily="18" charset="0"/>
              </a:rPr>
              <a:t>49:8-12</a:t>
            </a:r>
          </a:p>
          <a:p>
            <a:r>
              <a:rPr lang="zh-CN" altLang="en-US" sz="2000" dirty="0">
                <a:latin typeface="Times New Roman" panose="02020603050405020304" pitchFamily="18" charset="0"/>
              </a:rPr>
              <a:t>犹大阿，你弟兄们必赞美你。你手必掐住仇敌的颈项。你父亲的儿子们必向你下拜。犹大是个小狮子。我儿阿，你抓了食便上去。你屈下身去，卧如公狮，蹲如母狮，谁敢惹你。</a:t>
            </a:r>
            <a:endParaRPr lang="en-US" altLang="zh-CN" sz="2000" dirty="0">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圭</a:t>
            </a:r>
            <a:r>
              <a:rPr lang="zh-CN" altLang="en-US" sz="2000" dirty="0">
                <a:latin typeface="Times New Roman" panose="02020603050405020304" pitchFamily="18" charset="0"/>
              </a:rPr>
              <a:t>必不离犹大，</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杖必不离他两脚之间，</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直等细罗来到，</a:t>
            </a:r>
            <a:endParaRPr lang="en-US" altLang="zh-CN" sz="2000" dirty="0">
              <a:latin typeface="Times New Roman" panose="02020603050405020304" pitchFamily="18" charset="0"/>
            </a:endParaRPr>
          </a:p>
          <a:p>
            <a:pPr lvl="1"/>
            <a:r>
              <a:rPr lang="zh-CN" altLang="en-US" sz="2000" dirty="0">
                <a:highlight>
                  <a:srgbClr val="FFFF00"/>
                </a:highlight>
                <a:latin typeface="Times New Roman" panose="02020603050405020304" pitchFamily="18" charset="0"/>
              </a:rPr>
              <a:t>万民都必归顺</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犹大把小驴拴在葡萄树上，把驴驹拴在美好的葡萄树上。他在葡萄酒中洗了衣服，在葡萄汁中洗了袍褂。他的眼睛必因酒红润。他的牙齿必因奶白亮。</a:t>
            </a:r>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5D689B8-658C-8B49-8355-F1589309B680}"/>
              </a:ext>
            </a:extLst>
          </p:cNvPr>
          <p:cNvSpPr/>
          <p:nvPr/>
        </p:nvSpPr>
        <p:spPr>
          <a:xfrm>
            <a:off x="4642338" y="1221129"/>
            <a:ext cx="7172190" cy="4154984"/>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“Out of his mouth comes a sharp sword with which to strike down the nations.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He will rule them with an iron scepter.”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 treads the winepress of the fury of the wrath of God Almighty. On his robe and on his thigh he has this name written: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King of Kings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Lord of Lords.” (Revelation 19:15–16)</a:t>
            </a:r>
          </a:p>
          <a:p>
            <a:r>
              <a:rPr lang="zh-CN" altLang="en-US" sz="2400" dirty="0">
                <a:solidFill>
                  <a:schemeClr val="bg1"/>
                </a:solidFill>
                <a:latin typeface="Times New Roman" panose="02020603050405020304" pitchFamily="18" charset="0"/>
                <a:cs typeface="Times New Roman" panose="02020603050405020304" pitchFamily="18" charset="0"/>
              </a:rPr>
              <a:t>有利剑从他口中出来，可以击杀列国。</a:t>
            </a:r>
            <a:r>
              <a:rPr lang="zh-CN" altLang="en-US" sz="2400" dirty="0">
                <a:solidFill>
                  <a:srgbClr val="FFFF00"/>
                </a:solidFill>
                <a:latin typeface="Times New Roman" panose="02020603050405020304" pitchFamily="18" charset="0"/>
                <a:cs typeface="Times New Roman" panose="02020603050405020304" pitchFamily="18" charset="0"/>
              </a:rPr>
              <a:t>他必用铁杖辖管他们。</a:t>
            </a:r>
            <a:r>
              <a:rPr lang="zh-CN" altLang="en-US" sz="2400" dirty="0">
                <a:solidFill>
                  <a:schemeClr val="bg1"/>
                </a:solidFill>
                <a:latin typeface="Times New Roman" panose="02020603050405020304" pitchFamily="18" charset="0"/>
                <a:cs typeface="Times New Roman" panose="02020603050405020304" pitchFamily="18" charset="0"/>
              </a:rPr>
              <a:t>并要踹全能神烈怒的酒榨。在他衣服和大腿上，有名写着说，</a:t>
            </a:r>
            <a:r>
              <a:rPr lang="zh-CN" altLang="en-US" sz="2400" dirty="0">
                <a:solidFill>
                  <a:srgbClr val="FFFF00"/>
                </a:solidFill>
                <a:latin typeface="Times New Roman" panose="02020603050405020304" pitchFamily="18" charset="0"/>
                <a:cs typeface="Times New Roman" panose="02020603050405020304" pitchFamily="18" charset="0"/>
              </a:rPr>
              <a:t>万王之王</a:t>
            </a:r>
            <a:r>
              <a:rPr lang="zh-CN" altLang="en-US" sz="2400" dirty="0">
                <a:solidFill>
                  <a:schemeClr val="bg1"/>
                </a:solidFill>
                <a:latin typeface="Times New Roman" panose="02020603050405020304" pitchFamily="18" charset="0"/>
                <a:cs typeface="Times New Roman" panose="02020603050405020304" pitchFamily="18" charset="0"/>
              </a:rPr>
              <a:t>，万主之主。（启</a:t>
            </a:r>
            <a:r>
              <a:rPr lang="en-US" altLang="zh-CN" sz="2400" dirty="0">
                <a:solidFill>
                  <a:schemeClr val="bg1"/>
                </a:solidFill>
                <a:latin typeface="Times New Roman" panose="02020603050405020304" pitchFamily="18" charset="0"/>
                <a:cs typeface="Times New Roman" panose="02020603050405020304" pitchFamily="18" charset="0"/>
              </a:rPr>
              <a:t>19:15-16</a:t>
            </a:r>
            <a:r>
              <a:rPr lang="zh-CN" altLang="en-US" sz="2400" dirty="0">
                <a:solidFill>
                  <a:schemeClr val="bg1"/>
                </a:solidFill>
                <a:latin typeface="Times New Roman" panose="02020603050405020304" pitchFamily="18"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696FB8A-9D8C-D24B-BB72-5DE4D975460E}"/>
              </a:ext>
            </a:extLst>
          </p:cNvPr>
          <p:cNvSpPr txBox="1"/>
          <p:nvPr/>
        </p:nvSpPr>
        <p:spPr>
          <a:xfrm>
            <a:off x="694231" y="720566"/>
            <a:ext cx="10803537" cy="5416868"/>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zh-CN" altLang="en-US" sz="6600" dirty="0">
                <a:solidFill>
                  <a:schemeClr val="bg1"/>
                </a:solidFill>
                <a:latin typeface="Times New Roman" panose="02020603050405020304" pitchFamily="18" charset="0"/>
                <a:cs typeface="Times New Roman" panose="02020603050405020304" pitchFamily="18" charset="0"/>
              </a:rPr>
              <a:t>第一部分</a:t>
            </a:r>
            <a:r>
              <a:rPr lang="en-US" sz="2800" dirty="0">
                <a:solidFill>
                  <a:schemeClr val="bg1"/>
                </a:solidFill>
                <a:latin typeface="Times New Roman" panose="02020603050405020304" pitchFamily="18" charset="0"/>
                <a:cs typeface="Times New Roman" panose="02020603050405020304" pitchFamily="18" charset="0"/>
              </a:rPr>
              <a:t>Part 1</a:t>
            </a:r>
            <a:endParaRPr lang="zh-CN" altLang="en-US" sz="28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zh-CN" altLang="en-US" sz="5400" dirty="0">
                <a:solidFill>
                  <a:schemeClr val="accent4">
                    <a:lumMod val="40000"/>
                    <a:lumOff val="60000"/>
                  </a:schemeClr>
                </a:solidFill>
                <a:latin typeface="Times New Roman" panose="02020603050405020304" pitchFamily="18" charset="0"/>
                <a:cs typeface="Times New Roman" panose="02020603050405020304" pitchFamily="18" charset="0"/>
              </a:rPr>
              <a:t>律法书中的弥赛亚</a:t>
            </a: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Law</a:t>
            </a:r>
            <a:endPar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2 = The Promise of the Messiah to Adam and Eve</a:t>
            </a:r>
          </a:p>
          <a:p>
            <a:r>
              <a:rPr lang="zh-CN" altLang="en-US" sz="4400" dirty="0">
                <a:solidFill>
                  <a:schemeClr val="accent4">
                    <a:lumMod val="40000"/>
                    <a:lumOff val="60000"/>
                  </a:schemeClr>
                </a:solidFill>
                <a:latin typeface="Times New Roman" panose="02020603050405020304" pitchFamily="18" charset="0"/>
                <a:cs typeface="Times New Roman" panose="02020603050405020304" pitchFamily="18" charset="0"/>
              </a:rPr>
              <a:t>第二课 </a:t>
            </a:r>
            <a:r>
              <a:rPr lang="en-US" altLang="zh-CN" sz="44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4400" dirty="0">
                <a:solidFill>
                  <a:schemeClr val="accent4">
                    <a:lumMod val="40000"/>
                    <a:lumOff val="60000"/>
                  </a:schemeClr>
                </a:solidFill>
                <a:latin typeface="Times New Roman" panose="02020603050405020304" pitchFamily="18" charset="0"/>
                <a:cs typeface="Times New Roman" panose="02020603050405020304" pitchFamily="18" charset="0"/>
              </a:rPr>
              <a:t>应许弥赛亚给亚当和夏娃</a:t>
            </a:r>
          </a:p>
          <a:p>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3 = The Messiah is Promised to Abraham </a:t>
            </a:r>
          </a:p>
          <a:p>
            <a:r>
              <a:rPr lang="zh-CN" altLang="en-US" sz="4400" dirty="0">
                <a:solidFill>
                  <a:schemeClr val="accent4">
                    <a:lumMod val="40000"/>
                    <a:lumOff val="60000"/>
                  </a:schemeClr>
                </a:solidFill>
                <a:latin typeface="Times New Roman" panose="02020603050405020304" pitchFamily="18" charset="0"/>
                <a:cs typeface="Times New Roman" panose="02020603050405020304" pitchFamily="18" charset="0"/>
              </a:rPr>
              <a:t>第三课 </a:t>
            </a:r>
            <a:r>
              <a:rPr lang="en-US" altLang="zh-CN" sz="4400" dirty="0">
                <a:solidFill>
                  <a:schemeClr val="accent4">
                    <a:lumMod val="40000"/>
                    <a:lumOff val="60000"/>
                  </a:schemeClr>
                </a:solidFill>
                <a:latin typeface="Times New Roman" panose="02020603050405020304" pitchFamily="18" charset="0"/>
                <a:cs typeface="Times New Roman" panose="02020603050405020304" pitchFamily="18" charset="0"/>
              </a:rPr>
              <a:t>=</a:t>
            </a:r>
            <a:r>
              <a:rPr lang="zh-CN" altLang="en-US" sz="4400" dirty="0">
                <a:solidFill>
                  <a:schemeClr val="accent4">
                    <a:lumMod val="40000"/>
                    <a:lumOff val="60000"/>
                  </a:schemeClr>
                </a:solidFill>
                <a:latin typeface="Times New Roman" panose="02020603050405020304" pitchFamily="18" charset="0"/>
                <a:cs typeface="Times New Roman" panose="02020603050405020304" pitchFamily="18" charset="0"/>
              </a:rPr>
              <a:t>应许弥赛亚给列祖</a:t>
            </a:r>
          </a:p>
          <a:p>
            <a:r>
              <a:rPr lang="en-US" sz="2400" b="1" dirty="0">
                <a:solidFill>
                  <a:schemeClr val="bg1"/>
                </a:solidFill>
                <a:latin typeface="Times New Roman" panose="02020603050405020304" pitchFamily="18" charset="0"/>
                <a:cs typeface="Times New Roman" panose="02020603050405020304" pitchFamily="18" charset="0"/>
              </a:rPr>
              <a:t>Lesson 4 = The Messiah Promised to the Children of Israel</a:t>
            </a:r>
          </a:p>
          <a:p>
            <a:r>
              <a:rPr lang="zh-CN" altLang="en-US" sz="4800" b="1" dirty="0">
                <a:solidFill>
                  <a:schemeClr val="bg1"/>
                </a:solidFill>
                <a:latin typeface="Times New Roman" panose="02020603050405020304" pitchFamily="18" charset="0"/>
                <a:cs typeface="Times New Roman" panose="02020603050405020304" pitchFamily="18" charset="0"/>
              </a:rPr>
              <a:t>第四课 </a:t>
            </a:r>
            <a:r>
              <a:rPr lang="en-US" altLang="zh-CN" sz="4800" b="1" dirty="0">
                <a:solidFill>
                  <a:schemeClr val="bg1"/>
                </a:solidFill>
                <a:latin typeface="Times New Roman" panose="02020603050405020304" pitchFamily="18" charset="0"/>
                <a:cs typeface="Times New Roman" panose="02020603050405020304" pitchFamily="18" charset="0"/>
              </a:rPr>
              <a:t>= </a:t>
            </a:r>
            <a:r>
              <a:rPr lang="zh-CN" altLang="en-US" sz="4800" b="1" dirty="0">
                <a:solidFill>
                  <a:schemeClr val="bg1"/>
                </a:solidFill>
                <a:latin typeface="Times New Roman" panose="02020603050405020304" pitchFamily="18" charset="0"/>
                <a:cs typeface="Times New Roman" panose="02020603050405020304" pitchFamily="18" charset="0"/>
              </a:rPr>
              <a:t>应许弥赛亚给以色列的子孙</a:t>
            </a:r>
          </a:p>
        </p:txBody>
      </p:sp>
    </p:spTree>
    <p:extLst>
      <p:ext uri="{BB962C8B-B14F-4D97-AF65-F5344CB8AC3E}">
        <p14:creationId xmlns:p14="http://schemas.microsoft.com/office/powerpoint/2010/main" val="23895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65906" y="1145066"/>
            <a:ext cx="11282766" cy="507831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What do we now know about the Messiah?</a:t>
            </a:r>
          </a:p>
          <a:p>
            <a:pPr marL="1200150" lvl="1" indent="-742950">
              <a:buFont typeface="+mj-lt"/>
              <a:buAutoNum type="alphaLcPeriod"/>
            </a:pPr>
            <a:r>
              <a:rPr lang="en-US" sz="2000" dirty="0">
                <a:highlight>
                  <a:srgbClr val="FFFF00"/>
                </a:highlight>
                <a:latin typeface="Times New Roman" panose="02020603050405020304" pitchFamily="18" charset="0"/>
                <a:cs typeface="Times New Roman" panose="02020603050405020304" pitchFamily="18" charset="0"/>
              </a:rPr>
              <a:t>He will come from the line of Judah </a:t>
            </a:r>
            <a:r>
              <a:rPr lang="en-US" sz="2000" dirty="0">
                <a:latin typeface="Times New Roman" panose="02020603050405020304" pitchFamily="18" charset="0"/>
                <a:cs typeface="Times New Roman" panose="02020603050405020304" pitchFamily="18" charset="0"/>
              </a:rPr>
              <a:t>(“For it is clear that our Lord descended from Judah.” - Hebrews 7:14)</a:t>
            </a:r>
          </a:p>
          <a:p>
            <a:pPr marL="1200150" lvl="1" indent="-742950">
              <a:buFont typeface="+mj-lt"/>
              <a:buAutoNum type="alphaLcPeriod"/>
            </a:pPr>
            <a:r>
              <a:rPr lang="en-US" sz="2000" dirty="0">
                <a:highlight>
                  <a:srgbClr val="FFFF00"/>
                </a:highlight>
                <a:latin typeface="Times New Roman" panose="02020603050405020304" pitchFamily="18" charset="0"/>
                <a:cs typeface="Times New Roman" panose="02020603050405020304" pitchFamily="18" charset="0"/>
              </a:rPr>
              <a:t>He will take his prey (be victorious): </a:t>
            </a:r>
            <a:r>
              <a:rPr lang="en-US" sz="2000" dirty="0">
                <a:latin typeface="Times New Roman" panose="02020603050405020304" pitchFamily="18" charset="0"/>
                <a:cs typeface="Times New Roman" panose="02020603050405020304" pitchFamily="18" charset="0"/>
              </a:rPr>
              <a:t>“For he must reign until he has put all his enemies under his feet. The last enemy to be destroyed is death.” (1 Corinthians 15:25–26)</a:t>
            </a:r>
          </a:p>
          <a:p>
            <a:pPr marL="1200150" lvl="1" indent="-742950">
              <a:buFont typeface="+mj-lt"/>
              <a:buAutoNum type="alphaLcPeriod"/>
            </a:pPr>
            <a:r>
              <a:rPr lang="en-US" sz="2000" dirty="0">
                <a:highlight>
                  <a:srgbClr val="FFFF00"/>
                </a:highlight>
                <a:latin typeface="Times New Roman" panose="02020603050405020304" pitchFamily="18" charset="0"/>
                <a:cs typeface="Times New Roman" panose="02020603050405020304" pitchFamily="18" charset="0"/>
              </a:rPr>
              <a:t>He will be a king who will rule over all people</a:t>
            </a:r>
            <a:r>
              <a:rPr lang="en-US" sz="2000" dirty="0">
                <a:latin typeface="Times New Roman" panose="02020603050405020304" pitchFamily="18" charset="0"/>
                <a:cs typeface="Times New Roman" panose="02020603050405020304" pitchFamily="18" charset="0"/>
              </a:rPr>
              <a:t>. “The Root of Jesse will spring up, one who will arise to rule over the nations; the Gentiles will hope in him.”” (Romans 15:12)</a:t>
            </a:r>
          </a:p>
          <a:p>
            <a:pPr marL="1200150" lvl="1" indent="-742950">
              <a:buFont typeface="+mj-lt"/>
              <a:buAutoNum type="alphaLcPeriod"/>
            </a:pPr>
            <a:r>
              <a:rPr lang="en-US" sz="2000" dirty="0">
                <a:highlight>
                  <a:srgbClr val="FFFF00"/>
                </a:highlight>
                <a:latin typeface="Times New Roman" panose="02020603050405020304" pitchFamily="18" charset="0"/>
                <a:cs typeface="Times New Roman" panose="02020603050405020304" pitchFamily="18" charset="0"/>
              </a:rPr>
              <a:t>The obedience of the nations will be given to him </a:t>
            </a:r>
            <a:r>
              <a:rPr lang="en-US" sz="2000" dirty="0">
                <a:latin typeface="Times New Roman" panose="02020603050405020304" pitchFamily="18" charset="0"/>
                <a:cs typeface="Times New Roman" panose="02020603050405020304" pitchFamily="18" charset="0"/>
              </a:rPr>
              <a:t>-- “who have been chosen according to the foreknowledge of God the Father for obedience to Jesus Christ” (1 Peter 1:2)</a:t>
            </a:r>
          </a:p>
          <a:p>
            <a:r>
              <a:rPr lang="en-US"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）关于弥赛亚我们知道什么信息？</a:t>
            </a:r>
            <a:endParaRPr lang="en-US" altLang="zh-CN" sz="2000" dirty="0">
              <a:latin typeface="Times New Roman" panose="02020603050405020304" pitchFamily="18" charset="0"/>
              <a:cs typeface="Times New Roman" panose="02020603050405020304" pitchFamily="18" charset="0"/>
            </a:endParaRPr>
          </a:p>
          <a:p>
            <a:pPr marL="457200" indent="-457200">
              <a:buAutoNum type="alphaLcPeriod"/>
            </a:pPr>
            <a:r>
              <a:rPr lang="zh-CN" altLang="en-US" sz="2000" dirty="0">
                <a:latin typeface="Times New Roman" panose="02020603050405020304" pitchFamily="18" charset="0"/>
                <a:cs typeface="Times New Roman" panose="02020603050405020304" pitchFamily="18" charset="0"/>
              </a:rPr>
              <a:t>他会从犹大而出（我们的主分明是从犹大出来的。</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来</a:t>
            </a:r>
            <a:r>
              <a:rPr lang="en-US" altLang="zh-CN" sz="2000" dirty="0">
                <a:latin typeface="Times New Roman" panose="02020603050405020304" pitchFamily="18" charset="0"/>
                <a:cs typeface="Times New Roman" panose="02020603050405020304" pitchFamily="18" charset="0"/>
              </a:rPr>
              <a:t>7:14</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457200" indent="-457200">
              <a:buAutoNum type="alphaLcPeriod"/>
            </a:pPr>
            <a:r>
              <a:rPr lang="zh-CN" altLang="en-US" sz="2000" dirty="0">
                <a:latin typeface="Times New Roman" panose="02020603050405020304" pitchFamily="18" charset="0"/>
                <a:cs typeface="Times New Roman" panose="02020603050405020304" pitchFamily="18" charset="0"/>
              </a:rPr>
              <a:t>他会取得猎物（得胜）：“因为基督必要作王，等神把一切仇敌，都放在他的脚下。尽末了所毁灭的仇敌，就是死。”（林前</a:t>
            </a:r>
            <a:r>
              <a:rPr lang="en-US" altLang="zh-CN" sz="2000" dirty="0">
                <a:latin typeface="Times New Roman" panose="02020603050405020304" pitchFamily="18" charset="0"/>
                <a:cs typeface="Times New Roman" panose="02020603050405020304" pitchFamily="18" charset="0"/>
              </a:rPr>
              <a:t>15:25-26</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457200" indent="-457200">
              <a:buAutoNum type="alphaLcPeriod"/>
            </a:pPr>
            <a:r>
              <a:rPr lang="zh-CN" altLang="en-US" sz="2000" dirty="0">
                <a:latin typeface="Times New Roman" panose="02020603050405020304" pitchFamily="18" charset="0"/>
                <a:cs typeface="Times New Roman" panose="02020603050405020304" pitchFamily="18" charset="0"/>
              </a:rPr>
              <a:t>他是君王，要统管万民。“又有以赛亚说，将来有耶西的根，就是那兴起来要治理外邦的。外邦人要仰望他。”（罗</a:t>
            </a:r>
            <a:r>
              <a:rPr lang="en-US" altLang="zh-CN" sz="2000" dirty="0">
                <a:latin typeface="Times New Roman" panose="02020603050405020304" pitchFamily="18" charset="0"/>
                <a:cs typeface="Times New Roman" panose="02020603050405020304" pitchFamily="18" charset="0"/>
              </a:rPr>
              <a:t>15:12</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457200" indent="-457200">
              <a:buAutoNum type="alphaLcPeriod"/>
            </a:pPr>
            <a:r>
              <a:rPr lang="zh-CN" altLang="en-US" sz="2000" dirty="0">
                <a:latin typeface="Times New Roman" panose="02020603050405020304" pitchFamily="18" charset="0"/>
                <a:cs typeface="Times New Roman" panose="02020603050405020304" pitchFamily="18" charset="0"/>
              </a:rPr>
              <a:t>万国都要归顺他</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“就是照父神的先见被拣选，以致顺服耶稣基督”（彼前</a:t>
            </a:r>
            <a:r>
              <a:rPr lang="en-US" altLang="zh-CN" sz="2000" dirty="0">
                <a:latin typeface="Times New Roman" panose="02020603050405020304" pitchFamily="18" charset="0"/>
                <a:cs typeface="Times New Roman" panose="02020603050405020304" pitchFamily="18" charset="0"/>
              </a:rPr>
              <a:t>1:2</a:t>
            </a: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944815" y="314069"/>
            <a:ext cx="2484976"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GENESIS 49:8-12</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49:8-12</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396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76416" y="2367171"/>
            <a:ext cx="10169346" cy="3877985"/>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accent4">
                    <a:lumMod val="40000"/>
                    <a:lumOff val="60000"/>
                  </a:schemeClr>
                </a:solidFill>
                <a:latin typeface="Times New Roman" panose="02020603050405020304" pitchFamily="18" charset="0"/>
                <a:cs typeface="Times New Roman" panose="02020603050405020304" pitchFamily="18" charset="0"/>
              </a:rPr>
              <a:t>A STAR OUT OF JACOB</a:t>
            </a:r>
          </a:p>
          <a:p>
            <a:pPr algn="ctr"/>
            <a:r>
              <a:rPr lang="zh-CN" altLang="en-US" sz="6600" dirty="0">
                <a:solidFill>
                  <a:schemeClr val="accent4">
                    <a:lumMod val="40000"/>
                    <a:lumOff val="60000"/>
                  </a:schemeClr>
                </a:solidFill>
                <a:latin typeface="Times New Roman" panose="02020603050405020304" pitchFamily="18" charset="0"/>
                <a:cs typeface="Times New Roman" panose="02020603050405020304" pitchFamily="18" charset="0"/>
              </a:rPr>
              <a:t>雅各之星</a:t>
            </a:r>
            <a:endParaRPr lang="en-US" sz="66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Numbers 24:15-19</a:t>
            </a:r>
          </a:p>
          <a:p>
            <a:pPr algn="ctr"/>
            <a:r>
              <a:rPr lang="zh-CN" altLang="en-US" sz="4800" dirty="0">
                <a:solidFill>
                  <a:schemeClr val="bg1"/>
                </a:solidFill>
                <a:latin typeface="Times New Roman" panose="02020603050405020304" pitchFamily="18" charset="0"/>
                <a:cs typeface="Times New Roman" panose="02020603050405020304" pitchFamily="18" charset="0"/>
              </a:rPr>
              <a:t>民</a:t>
            </a:r>
            <a:r>
              <a:rPr lang="en-US" altLang="zh-CN" sz="4800" dirty="0">
                <a:solidFill>
                  <a:schemeClr val="bg1"/>
                </a:solidFill>
                <a:latin typeface="Times New Roman" panose="02020603050405020304" pitchFamily="18" charset="0"/>
                <a:cs typeface="Times New Roman" panose="02020603050405020304" pitchFamily="18" charset="0"/>
              </a:rPr>
              <a:t>24:15-19</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10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6614"/>
          <a:stretch/>
        </p:blipFill>
        <p:spPr>
          <a:xfrm>
            <a:off x="1332855" y="-160734"/>
            <a:ext cx="8994182" cy="7126265"/>
          </a:xfrm>
          <a:prstGeom prst="rect">
            <a:avLst/>
          </a:prstGeom>
          <a:effectLst>
            <a:softEdge rad="635000"/>
          </a:effectLst>
        </p:spPr>
      </p:pic>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274C6FEE-3B0F-C54F-BE5D-10CB08166CDE}"/>
              </a:ext>
            </a:extLst>
          </p:cNvPr>
          <p:cNvSpPr/>
          <p:nvPr/>
        </p:nvSpPr>
        <p:spPr>
          <a:xfrm>
            <a:off x="8431878" y="1146876"/>
            <a:ext cx="1099580" cy="127473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19156-D8CE-E644-8A6D-A320CF4E6843}"/>
              </a:ext>
            </a:extLst>
          </p:cNvPr>
          <p:cNvSpPr txBox="1"/>
          <p:nvPr/>
        </p:nvSpPr>
        <p:spPr>
          <a:xfrm>
            <a:off x="9531458" y="1307189"/>
            <a:ext cx="2247254" cy="1815882"/>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Balak</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King of Moab</a:t>
            </a:r>
          </a:p>
          <a:p>
            <a:pPr algn="ctr"/>
            <a:r>
              <a:rPr lang="zh-CN" altLang="en-US" sz="2800" dirty="0">
                <a:latin typeface="Times New Roman" panose="02020603050405020304" pitchFamily="18" charset="0"/>
                <a:cs typeface="Times New Roman" panose="02020603050405020304" pitchFamily="18" charset="0"/>
              </a:rPr>
              <a:t>巴勒</a:t>
            </a:r>
            <a:endParaRPr lang="en-US" altLang="zh-CN" sz="2800" dirty="0">
              <a:latin typeface="Times New Roman" panose="02020603050405020304" pitchFamily="18" charset="0"/>
              <a:cs typeface="Times New Roman" panose="02020603050405020304" pitchFamily="18" charset="0"/>
            </a:endParaRPr>
          </a:p>
          <a:p>
            <a:pPr algn="ctr"/>
            <a:r>
              <a:rPr lang="zh-CN" altLang="en-US" sz="2800" dirty="0">
                <a:latin typeface="Times New Roman" panose="02020603050405020304" pitchFamily="18" charset="0"/>
                <a:cs typeface="Times New Roman" panose="02020603050405020304" pitchFamily="18" charset="0"/>
              </a:rPr>
              <a:t>摩押王</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71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612844"/>
            <a:ext cx="11201400" cy="563231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Numbers 24:15-19</a:t>
            </a:r>
          </a:p>
          <a:p>
            <a:r>
              <a:rPr lang="en-US" sz="2400" dirty="0">
                <a:latin typeface="Times New Roman" panose="02020603050405020304" pitchFamily="18" charset="0"/>
                <a:ea typeface="Times New Roman" panose="02020603050405020304" pitchFamily="18" charset="0"/>
              </a:rPr>
              <a:t>Then he uttered his oracle: “The oracle of Balaam son of </a:t>
            </a:r>
            <a:r>
              <a:rPr lang="en-US" sz="2400" dirty="0" err="1">
                <a:latin typeface="Times New Roman" panose="02020603050405020304" pitchFamily="18" charset="0"/>
                <a:ea typeface="Times New Roman" panose="02020603050405020304" pitchFamily="18" charset="0"/>
              </a:rPr>
              <a:t>Beor</a:t>
            </a:r>
            <a:r>
              <a:rPr lang="en-US" sz="2400" dirty="0">
                <a:latin typeface="Times New Roman" panose="02020603050405020304" pitchFamily="18" charset="0"/>
                <a:ea typeface="Times New Roman" panose="02020603050405020304" pitchFamily="18" charset="0"/>
              </a:rPr>
              <a:t>, the oracle of one whose eye sees clearly, </a:t>
            </a:r>
            <a:r>
              <a:rPr lang="en-US" sz="2400" baseline="30000" dirty="0">
                <a:latin typeface="Times New Roman" panose="02020603050405020304" pitchFamily="18" charset="0"/>
                <a:ea typeface="Times New Roman" panose="02020603050405020304" pitchFamily="18" charset="0"/>
              </a:rPr>
              <a:t>16</a:t>
            </a:r>
            <a:r>
              <a:rPr lang="en-US" sz="2400" dirty="0">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latin typeface="Times New Roman" panose="02020603050405020304" pitchFamily="18" charset="0"/>
                <a:ea typeface="Times New Roman" panose="02020603050405020304" pitchFamily="18" charset="0"/>
              </a:rPr>
              <a:t>17</a:t>
            </a:r>
            <a:r>
              <a:rPr lang="en-US" sz="2400" dirty="0">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2400" dirty="0" err="1">
                <a:latin typeface="Times New Roman" panose="02020603050405020304" pitchFamily="18" charset="0"/>
                <a:ea typeface="Times New Roman" panose="02020603050405020304" pitchFamily="18" charset="0"/>
              </a:rPr>
              <a:t>Sheth</a:t>
            </a:r>
            <a:r>
              <a:rPr lang="en-US" sz="2400" dirty="0">
                <a:latin typeface="Times New Roman" panose="02020603050405020304" pitchFamily="18" charset="0"/>
                <a:ea typeface="Times New Roman" panose="02020603050405020304" pitchFamily="18" charset="0"/>
              </a:rPr>
              <a:t>. </a:t>
            </a:r>
            <a:r>
              <a:rPr lang="en-US" sz="2400" baseline="30000" dirty="0">
                <a:latin typeface="Times New Roman" panose="02020603050405020304" pitchFamily="18" charset="0"/>
                <a:ea typeface="Times New Roman" panose="02020603050405020304" pitchFamily="18" charset="0"/>
              </a:rPr>
              <a:t>18</a:t>
            </a:r>
            <a:r>
              <a:rPr lang="en-US" sz="2400" dirty="0">
                <a:latin typeface="Times New Roman" panose="02020603050405020304" pitchFamily="18" charset="0"/>
                <a:ea typeface="Times New Roman" panose="02020603050405020304" pitchFamily="18" charset="0"/>
              </a:rPr>
              <a:t> Edom will be conquered; </a:t>
            </a:r>
            <a:r>
              <a:rPr lang="en-US" sz="2400" dirty="0" err="1">
                <a:latin typeface="Times New Roman" panose="02020603050405020304" pitchFamily="18" charset="0"/>
                <a:ea typeface="Times New Roman" panose="02020603050405020304" pitchFamily="18" charset="0"/>
              </a:rPr>
              <a:t>Seir</a:t>
            </a:r>
            <a:r>
              <a:rPr lang="en-US" sz="2400" dirty="0">
                <a:latin typeface="Times New Roman" panose="02020603050405020304" pitchFamily="18" charset="0"/>
                <a:ea typeface="Times New Roman" panose="02020603050405020304" pitchFamily="18" charset="0"/>
              </a:rPr>
              <a:t>, his enemy, will be conquered, but Israel will grow strong. </a:t>
            </a:r>
            <a:r>
              <a:rPr lang="en-US" sz="2400" baseline="30000" dirty="0">
                <a:latin typeface="Times New Roman" panose="02020603050405020304" pitchFamily="18" charset="0"/>
                <a:ea typeface="Times New Roman" panose="02020603050405020304" pitchFamily="18" charset="0"/>
              </a:rPr>
              <a:t>19</a:t>
            </a:r>
            <a:r>
              <a:rPr lang="en-US" sz="2400" dirty="0">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t>民</a:t>
            </a:r>
            <a:r>
              <a:rPr lang="en-US" altLang="zh-CN" sz="2400" dirty="0"/>
              <a:t>24:15-19</a:t>
            </a:r>
          </a:p>
          <a:p>
            <a:r>
              <a:rPr lang="zh-CN" altLang="en-US" sz="2400" dirty="0"/>
              <a:t>他就题起诗歌说，比珥的儿子巴兰说，眼目闭住的人说，得听神的言语，明白至高者的意旨，看见全能者的异象，眼目睁开而仆倒的人说，我看他却不在现时。我望他却不在近日。有星要出于雅各，有杖要兴于以色列，必打破摩押的四角，毁坏扰乱之子。他必得以东为基业，又得仇敌之地西珥为产业。以色列必行事勇敢。有一位出于雅各的，必掌大权。他要除灭城中的余民。</a:t>
            </a:r>
            <a:endParaRPr lang="en-US" sz="2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5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299" y="250656"/>
            <a:ext cx="11414479" cy="5262979"/>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Numbers 24:15-19</a:t>
            </a:r>
          </a:p>
          <a:p>
            <a:r>
              <a:rPr lang="en-US" sz="2400" dirty="0">
                <a:latin typeface="Times New Roman" panose="02020603050405020304" pitchFamily="18" charset="0"/>
                <a:ea typeface="Times New Roman" panose="02020603050405020304" pitchFamily="18" charset="0"/>
              </a:rPr>
              <a:t>Then he uttered his oracle: “The oracle of </a:t>
            </a:r>
            <a:r>
              <a:rPr lang="en-US" sz="2400" dirty="0">
                <a:highlight>
                  <a:srgbClr val="FFFF00"/>
                </a:highlight>
                <a:latin typeface="Times New Roman" panose="02020603050405020304" pitchFamily="18" charset="0"/>
                <a:ea typeface="Times New Roman" panose="02020603050405020304" pitchFamily="18" charset="0"/>
              </a:rPr>
              <a:t>Balaam son of </a:t>
            </a:r>
            <a:r>
              <a:rPr lang="en-US" sz="2400" dirty="0" err="1">
                <a:highlight>
                  <a:srgbClr val="FFFF00"/>
                </a:highlight>
                <a:latin typeface="Times New Roman" panose="02020603050405020304" pitchFamily="18" charset="0"/>
                <a:ea typeface="Times New Roman" panose="02020603050405020304" pitchFamily="18" charset="0"/>
              </a:rPr>
              <a:t>Beor</a:t>
            </a:r>
            <a:r>
              <a:rPr lang="en-US" sz="2400" dirty="0">
                <a:latin typeface="Times New Roman" panose="02020603050405020304" pitchFamily="18" charset="0"/>
                <a:ea typeface="Times New Roman" panose="02020603050405020304" pitchFamily="18" charset="0"/>
              </a:rPr>
              <a:t>, the oracle of one whose eye sees clearly, </a:t>
            </a:r>
            <a:r>
              <a:rPr lang="en-US" sz="2400" baseline="30000" dirty="0">
                <a:latin typeface="Times New Roman" panose="02020603050405020304" pitchFamily="18" charset="0"/>
                <a:ea typeface="Times New Roman" panose="02020603050405020304" pitchFamily="18" charset="0"/>
              </a:rPr>
              <a:t>16</a:t>
            </a:r>
            <a:r>
              <a:rPr lang="en-US" sz="2400" dirty="0">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latin typeface="Times New Roman" panose="02020603050405020304" pitchFamily="18" charset="0"/>
                <a:ea typeface="Times New Roman" panose="02020603050405020304" pitchFamily="18" charset="0"/>
              </a:rPr>
              <a:t>17</a:t>
            </a:r>
            <a:r>
              <a:rPr lang="en-US" sz="2400" dirty="0">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2400" dirty="0" err="1">
                <a:latin typeface="Times New Roman" panose="02020603050405020304" pitchFamily="18" charset="0"/>
                <a:ea typeface="Times New Roman" panose="02020603050405020304" pitchFamily="18" charset="0"/>
              </a:rPr>
              <a:t>Sheth</a:t>
            </a:r>
            <a:r>
              <a:rPr lang="en-US" sz="2400" dirty="0">
                <a:latin typeface="Times New Roman" panose="02020603050405020304" pitchFamily="18" charset="0"/>
                <a:ea typeface="Times New Roman" panose="02020603050405020304" pitchFamily="18" charset="0"/>
              </a:rPr>
              <a:t>. </a:t>
            </a:r>
            <a:r>
              <a:rPr lang="en-US" sz="2400" baseline="30000" dirty="0">
                <a:latin typeface="Times New Roman" panose="02020603050405020304" pitchFamily="18" charset="0"/>
                <a:ea typeface="Times New Roman" panose="02020603050405020304" pitchFamily="18" charset="0"/>
              </a:rPr>
              <a:t>18</a:t>
            </a:r>
            <a:r>
              <a:rPr lang="en-US" sz="2400" dirty="0">
                <a:latin typeface="Times New Roman" panose="02020603050405020304" pitchFamily="18" charset="0"/>
                <a:ea typeface="Times New Roman" panose="02020603050405020304" pitchFamily="18" charset="0"/>
              </a:rPr>
              <a:t> Edom will be conquered; </a:t>
            </a:r>
            <a:r>
              <a:rPr lang="en-US" sz="2400" dirty="0" err="1">
                <a:latin typeface="Times New Roman" panose="02020603050405020304" pitchFamily="18" charset="0"/>
                <a:ea typeface="Times New Roman" panose="02020603050405020304" pitchFamily="18" charset="0"/>
              </a:rPr>
              <a:t>Seir</a:t>
            </a:r>
            <a:r>
              <a:rPr lang="en-US" sz="2400" dirty="0">
                <a:latin typeface="Times New Roman" panose="02020603050405020304" pitchFamily="18" charset="0"/>
                <a:ea typeface="Times New Roman" panose="02020603050405020304" pitchFamily="18" charset="0"/>
              </a:rPr>
              <a:t>, his enemy, will be conquered, but Israel will grow strong. </a:t>
            </a:r>
            <a:r>
              <a:rPr lang="en-US" sz="2400" baseline="30000" dirty="0">
                <a:latin typeface="Times New Roman" panose="02020603050405020304" pitchFamily="18" charset="0"/>
                <a:ea typeface="Times New Roman" panose="02020603050405020304" pitchFamily="18" charset="0"/>
              </a:rPr>
              <a:t>19</a:t>
            </a:r>
            <a:r>
              <a:rPr lang="en-US" sz="2400" dirty="0">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t>民</a:t>
            </a:r>
            <a:r>
              <a:rPr lang="en-US" altLang="zh-CN" sz="2400" dirty="0"/>
              <a:t>24:15-19</a:t>
            </a:r>
          </a:p>
          <a:p>
            <a:r>
              <a:rPr lang="zh-CN" altLang="en-US" sz="2400" dirty="0"/>
              <a:t>他就题起诗歌说，</a:t>
            </a:r>
            <a:r>
              <a:rPr lang="zh-CN" altLang="en-US" sz="2400" dirty="0">
                <a:highlight>
                  <a:srgbClr val="FFFF00"/>
                </a:highlight>
              </a:rPr>
              <a:t>比珥的儿子巴兰</a:t>
            </a:r>
            <a:r>
              <a:rPr lang="zh-CN" altLang="en-US" sz="2400" dirty="0"/>
              <a:t>说，眼目闭住的人说，得听神的言语，明白至高者的意旨，看见全能者的异象，眼目睁开而仆倒的人说，我看他却不在现时。我望他却不在近日。有星要出于雅各，有杖要兴于以色列，必打破摩押的四角，毁坏扰乱之子。他必得以东为基业，又得仇敌之地西珥为产业。以色列必行事勇敢。有一位出于雅各的，必掌大权。他要除灭城中的余民。</a:t>
            </a:r>
            <a:endParaRPr lang="en-US" sz="2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830957-7DC6-5B4A-AC1F-F1FCACE1DAD2}"/>
              </a:ext>
            </a:extLst>
          </p:cNvPr>
          <p:cNvSpPr/>
          <p:nvPr/>
        </p:nvSpPr>
        <p:spPr>
          <a:xfrm>
            <a:off x="601838" y="5057786"/>
            <a:ext cx="11201399" cy="1200329"/>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Numbers 22:5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Balak</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sent messengers to summon Balaam son of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Beor</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who was at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Pethor</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near the River, in his native land.”</a:t>
            </a:r>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民</a:t>
            </a:r>
            <a:r>
              <a:rPr lang="en-US" altLang="zh-C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22:5</a:t>
            </a:r>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“他差遣使者往大河边的毗夺去，到比珥的儿子巴兰本乡那里，召巴兰来。”</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C02D1D-9CBD-B84B-AEB6-90F8FA4C50D9}"/>
              </a:ext>
            </a:extLst>
          </p:cNvPr>
          <p:cNvPicPr>
            <a:picLocks noChangeAspect="1"/>
          </p:cNvPicPr>
          <p:nvPr/>
        </p:nvPicPr>
        <p:blipFill rotWithShape="1">
          <a:blip r:embed="rId2"/>
          <a:srcRect t="12277" b="12079"/>
          <a:stretch/>
        </p:blipFill>
        <p:spPr>
          <a:xfrm>
            <a:off x="3963879" y="671737"/>
            <a:ext cx="8148760" cy="4091602"/>
          </a:xfrm>
          <a:prstGeom prst="rect">
            <a:avLst/>
          </a:prstGeom>
          <a:effectLst>
            <a:softEdge rad="812800"/>
          </a:effectLst>
        </p:spPr>
      </p:pic>
      <p:sp>
        <p:nvSpPr>
          <p:cNvPr id="7" name="Oval 6">
            <a:extLst>
              <a:ext uri="{FF2B5EF4-FFF2-40B4-BE49-F238E27FC236}">
                <a16:creationId xmlns:a16="http://schemas.microsoft.com/office/drawing/2014/main" id="{455137BC-282D-704A-8A28-B1BFCFFF14A2}"/>
              </a:ext>
            </a:extLst>
          </p:cNvPr>
          <p:cNvSpPr/>
          <p:nvPr/>
        </p:nvSpPr>
        <p:spPr>
          <a:xfrm>
            <a:off x="9467556" y="3000477"/>
            <a:ext cx="1496953" cy="85704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57E737-DC78-D54D-A54A-12F2B3E675D9}"/>
              </a:ext>
            </a:extLst>
          </p:cNvPr>
          <p:cNvSpPr/>
          <p:nvPr/>
        </p:nvSpPr>
        <p:spPr>
          <a:xfrm>
            <a:off x="7123692" y="3436144"/>
            <a:ext cx="718887" cy="65423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5C40E84-9C1E-477C-8732-3A5B1E3CA427}"/>
              </a:ext>
            </a:extLst>
          </p:cNvPr>
          <p:cNvCxnSpPr>
            <a:cxnSpLocks/>
          </p:cNvCxnSpPr>
          <p:nvPr/>
        </p:nvCxnSpPr>
        <p:spPr>
          <a:xfrm flipH="1" flipV="1">
            <a:off x="6741443" y="3251000"/>
            <a:ext cx="314928" cy="3271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4CD652E-8D8C-4DBB-ABF1-A90779AF8F6F}"/>
              </a:ext>
            </a:extLst>
          </p:cNvPr>
          <p:cNvSpPr/>
          <p:nvPr/>
        </p:nvSpPr>
        <p:spPr>
          <a:xfrm>
            <a:off x="5739619" y="2685850"/>
            <a:ext cx="1069146" cy="750296"/>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a:solidFill>
                    <a:schemeClr val="tx1"/>
                  </a:solidFill>
                </a:ln>
              </a:rPr>
              <a:t>迦南</a:t>
            </a:r>
            <a:endParaRPr lang="en-US" dirty="0">
              <a:ln>
                <a:solidFill>
                  <a:schemeClr val="tx1"/>
                </a:solidFill>
              </a:ln>
            </a:endParaRPr>
          </a:p>
        </p:txBody>
      </p:sp>
      <p:sp>
        <p:nvSpPr>
          <p:cNvPr id="13" name="Oval 12">
            <a:extLst>
              <a:ext uri="{FF2B5EF4-FFF2-40B4-BE49-F238E27FC236}">
                <a16:creationId xmlns:a16="http://schemas.microsoft.com/office/drawing/2014/main" id="{C9A049D6-63B7-449E-86FA-5E3154D19CCB}"/>
              </a:ext>
            </a:extLst>
          </p:cNvPr>
          <p:cNvSpPr/>
          <p:nvPr/>
        </p:nvSpPr>
        <p:spPr>
          <a:xfrm>
            <a:off x="8271803" y="2310702"/>
            <a:ext cx="1319630" cy="750296"/>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a:solidFill>
                    <a:schemeClr val="tx1"/>
                  </a:solidFill>
                </a:ln>
              </a:rPr>
              <a:t>巴比伦 吾珥？</a:t>
            </a:r>
            <a:endParaRPr lang="en-US" dirty="0">
              <a:ln>
                <a:solidFill>
                  <a:schemeClr val="tx1"/>
                </a:solidFill>
              </a:ln>
            </a:endParaRPr>
          </a:p>
        </p:txBody>
      </p:sp>
      <p:cxnSp>
        <p:nvCxnSpPr>
          <p:cNvPr id="14" name="Straight Arrow Connector 13">
            <a:extLst>
              <a:ext uri="{FF2B5EF4-FFF2-40B4-BE49-F238E27FC236}">
                <a16:creationId xmlns:a16="http://schemas.microsoft.com/office/drawing/2014/main" id="{09AC05B2-3C21-4DCE-B9BD-8C1544BF7A26}"/>
              </a:ext>
            </a:extLst>
          </p:cNvPr>
          <p:cNvCxnSpPr>
            <a:cxnSpLocks/>
          </p:cNvCxnSpPr>
          <p:nvPr/>
        </p:nvCxnSpPr>
        <p:spPr>
          <a:xfrm flipH="1" flipV="1">
            <a:off x="9366647" y="2882145"/>
            <a:ext cx="314928" cy="3271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15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506589" y="616416"/>
            <a:ext cx="11201400" cy="563231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Numbers 24:15-19</a:t>
            </a:r>
          </a:p>
          <a:p>
            <a:r>
              <a:rPr lang="en-US" sz="2400" dirty="0">
                <a:latin typeface="Times New Roman" panose="02020603050405020304" pitchFamily="18" charset="0"/>
                <a:ea typeface="Times New Roman" panose="02020603050405020304" pitchFamily="18" charset="0"/>
              </a:rPr>
              <a:t>Then he uttered his oracle: “The oracle of Balaam son of </a:t>
            </a:r>
            <a:r>
              <a:rPr lang="en-US" sz="2400" dirty="0" err="1">
                <a:latin typeface="Times New Roman" panose="02020603050405020304" pitchFamily="18" charset="0"/>
                <a:ea typeface="Times New Roman" panose="02020603050405020304" pitchFamily="18" charset="0"/>
              </a:rPr>
              <a:t>Beor</a:t>
            </a:r>
            <a:r>
              <a:rPr lang="en-US" sz="2400" dirty="0">
                <a:latin typeface="Times New Roman" panose="02020603050405020304" pitchFamily="18" charset="0"/>
                <a:ea typeface="Times New Roman" panose="02020603050405020304" pitchFamily="18" charset="0"/>
              </a:rPr>
              <a:t>, the oracle of one whose eye sees clearly, </a:t>
            </a:r>
            <a:r>
              <a:rPr lang="en-US" sz="2400" baseline="30000" dirty="0">
                <a:latin typeface="Times New Roman" panose="02020603050405020304" pitchFamily="18" charset="0"/>
                <a:ea typeface="Times New Roman" panose="02020603050405020304" pitchFamily="18" charset="0"/>
              </a:rPr>
              <a:t>16</a:t>
            </a:r>
            <a:r>
              <a:rPr lang="en-US" sz="2400" dirty="0">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latin typeface="Times New Roman" panose="02020603050405020304" pitchFamily="18" charset="0"/>
                <a:ea typeface="Times New Roman" panose="02020603050405020304" pitchFamily="18" charset="0"/>
              </a:rPr>
              <a:t>17</a:t>
            </a:r>
            <a:r>
              <a:rPr lang="en-US" sz="2400" dirty="0">
                <a:latin typeface="Times New Roman" panose="02020603050405020304" pitchFamily="18" charset="0"/>
                <a:ea typeface="Times New Roman" panose="02020603050405020304" pitchFamily="18" charset="0"/>
              </a:rPr>
              <a:t> “</a:t>
            </a:r>
            <a:r>
              <a:rPr lang="en-US" sz="2400" dirty="0">
                <a:highlight>
                  <a:srgbClr val="FFFF00"/>
                </a:highlight>
                <a:latin typeface="Times New Roman" panose="02020603050405020304" pitchFamily="18" charset="0"/>
                <a:ea typeface="Times New Roman" panose="02020603050405020304" pitchFamily="18" charset="0"/>
              </a:rPr>
              <a:t>I see him, but not now; I behold him, but not near</a:t>
            </a:r>
            <a:r>
              <a:rPr lang="en-US" sz="2400" dirty="0">
                <a:latin typeface="Times New Roman" panose="02020603050405020304" pitchFamily="18" charset="0"/>
                <a:ea typeface="Times New Roman" panose="02020603050405020304" pitchFamily="18" charset="0"/>
              </a:rPr>
              <a:t>. A star will come out of Jacob; a scepter will rise out of Israel. He will crush the foreheads of Moab, the skulls of all the sons of </a:t>
            </a:r>
            <a:r>
              <a:rPr lang="en-US" sz="2400" dirty="0" err="1">
                <a:latin typeface="Times New Roman" panose="02020603050405020304" pitchFamily="18" charset="0"/>
                <a:ea typeface="Times New Roman" panose="02020603050405020304" pitchFamily="18" charset="0"/>
              </a:rPr>
              <a:t>Sheth</a:t>
            </a:r>
            <a:r>
              <a:rPr lang="en-US" sz="2400" dirty="0">
                <a:latin typeface="Times New Roman" panose="02020603050405020304" pitchFamily="18" charset="0"/>
                <a:ea typeface="Times New Roman" panose="02020603050405020304" pitchFamily="18" charset="0"/>
              </a:rPr>
              <a:t>. </a:t>
            </a:r>
            <a:r>
              <a:rPr lang="en-US" sz="2400" baseline="30000" dirty="0">
                <a:latin typeface="Times New Roman" panose="02020603050405020304" pitchFamily="18" charset="0"/>
                <a:ea typeface="Times New Roman" panose="02020603050405020304" pitchFamily="18" charset="0"/>
              </a:rPr>
              <a:t>18</a:t>
            </a:r>
            <a:r>
              <a:rPr lang="en-US" sz="2400" dirty="0">
                <a:latin typeface="Times New Roman" panose="02020603050405020304" pitchFamily="18" charset="0"/>
                <a:ea typeface="Times New Roman" panose="02020603050405020304" pitchFamily="18" charset="0"/>
              </a:rPr>
              <a:t> Edom will be conquered; </a:t>
            </a:r>
            <a:r>
              <a:rPr lang="en-US" sz="2400" dirty="0" err="1">
                <a:latin typeface="Times New Roman" panose="02020603050405020304" pitchFamily="18" charset="0"/>
                <a:ea typeface="Times New Roman" panose="02020603050405020304" pitchFamily="18" charset="0"/>
              </a:rPr>
              <a:t>Seir</a:t>
            </a:r>
            <a:r>
              <a:rPr lang="en-US" sz="2400" dirty="0">
                <a:latin typeface="Times New Roman" panose="02020603050405020304" pitchFamily="18" charset="0"/>
                <a:ea typeface="Times New Roman" panose="02020603050405020304" pitchFamily="18" charset="0"/>
              </a:rPr>
              <a:t>, his enemy, will be conquered, but Israel will grow strong. </a:t>
            </a:r>
            <a:r>
              <a:rPr lang="en-US" sz="2400" baseline="30000" dirty="0">
                <a:latin typeface="Times New Roman" panose="02020603050405020304" pitchFamily="18" charset="0"/>
                <a:ea typeface="Times New Roman" panose="02020603050405020304" pitchFamily="18" charset="0"/>
              </a:rPr>
              <a:t>19</a:t>
            </a:r>
            <a:r>
              <a:rPr lang="en-US" sz="2400" dirty="0">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t>民</a:t>
            </a:r>
            <a:r>
              <a:rPr lang="en-US" altLang="zh-CN" sz="2400" dirty="0"/>
              <a:t>24:15-19</a:t>
            </a:r>
          </a:p>
          <a:p>
            <a:r>
              <a:rPr lang="zh-CN" altLang="en-US" sz="2400" dirty="0"/>
              <a:t>他就题起诗歌说，比珥的儿子巴兰说，眼目闭住的人说，得听神的言语，明白至高者的意旨，看见全能者的异象，眼目睁开而仆倒的人说，</a:t>
            </a:r>
            <a:r>
              <a:rPr lang="zh-CN" altLang="en-US" sz="2400" dirty="0">
                <a:highlight>
                  <a:srgbClr val="FFFF00"/>
                </a:highlight>
                <a:latin typeface="Times New Roman" panose="02020603050405020304" pitchFamily="18" charset="0"/>
              </a:rPr>
              <a:t>我看他却不在现时。我望他却不在近日。</a:t>
            </a:r>
            <a:r>
              <a:rPr lang="zh-CN" altLang="en-US" sz="2400" dirty="0"/>
              <a:t>有星要出于雅各，有杖要兴于以色列，必打破摩押的四角，毁坏扰乱之子。他必得以东为基业，又得仇敌之地西珥为产业。以色列必行事勇敢。有一位出于雅各的，必掌大权。他要除灭城中的余民。</a:t>
            </a:r>
            <a:endParaRPr lang="en-US" sz="2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895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447604"/>
            <a:ext cx="11201400" cy="563231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Numbers 24:15-19</a:t>
            </a:r>
          </a:p>
          <a:p>
            <a:r>
              <a:rPr lang="en-US" sz="2400" dirty="0">
                <a:latin typeface="Times New Roman" panose="02020603050405020304" pitchFamily="18" charset="0"/>
                <a:ea typeface="Times New Roman" panose="02020603050405020304" pitchFamily="18" charset="0"/>
              </a:rPr>
              <a:t>Then he uttered his oracle: “The oracle of Balaam son of </a:t>
            </a:r>
            <a:r>
              <a:rPr lang="en-US" sz="2400" dirty="0" err="1">
                <a:latin typeface="Times New Roman" panose="02020603050405020304" pitchFamily="18" charset="0"/>
                <a:ea typeface="Times New Roman" panose="02020603050405020304" pitchFamily="18" charset="0"/>
              </a:rPr>
              <a:t>Beor</a:t>
            </a:r>
            <a:r>
              <a:rPr lang="en-US" sz="2400" dirty="0">
                <a:latin typeface="Times New Roman" panose="02020603050405020304" pitchFamily="18" charset="0"/>
                <a:ea typeface="Times New Roman" panose="02020603050405020304" pitchFamily="18" charset="0"/>
              </a:rPr>
              <a:t>, the oracle of one whose eye sees clearly, </a:t>
            </a:r>
            <a:r>
              <a:rPr lang="en-US" sz="2400" baseline="30000" dirty="0">
                <a:latin typeface="Times New Roman" panose="02020603050405020304" pitchFamily="18" charset="0"/>
                <a:ea typeface="Times New Roman" panose="02020603050405020304" pitchFamily="18" charset="0"/>
              </a:rPr>
              <a:t>16</a:t>
            </a:r>
            <a:r>
              <a:rPr lang="en-US" sz="2400" dirty="0">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latin typeface="Times New Roman" panose="02020603050405020304" pitchFamily="18" charset="0"/>
                <a:ea typeface="Times New Roman" panose="02020603050405020304" pitchFamily="18" charset="0"/>
              </a:rPr>
              <a:t>17</a:t>
            </a:r>
            <a:r>
              <a:rPr lang="en-US" sz="2400" dirty="0">
                <a:latin typeface="Times New Roman" panose="02020603050405020304" pitchFamily="18" charset="0"/>
                <a:ea typeface="Times New Roman" panose="02020603050405020304" pitchFamily="18" charset="0"/>
              </a:rPr>
              <a:t> “I see him, but not now; I behold him, but not near. </a:t>
            </a:r>
            <a:r>
              <a:rPr lang="en-US" sz="2400" dirty="0">
                <a:highlight>
                  <a:srgbClr val="FFFF00"/>
                </a:highlight>
                <a:latin typeface="Times New Roman" panose="02020603050405020304" pitchFamily="18" charset="0"/>
                <a:ea typeface="Times New Roman" panose="02020603050405020304" pitchFamily="18" charset="0"/>
              </a:rPr>
              <a:t>A star </a:t>
            </a:r>
            <a:r>
              <a:rPr lang="en-US" sz="2400" dirty="0">
                <a:latin typeface="Times New Roman" panose="02020603050405020304" pitchFamily="18" charset="0"/>
                <a:ea typeface="Times New Roman" panose="02020603050405020304" pitchFamily="18" charset="0"/>
              </a:rPr>
              <a:t>will come </a:t>
            </a:r>
            <a:r>
              <a:rPr lang="en-US" sz="2400" dirty="0">
                <a:highlight>
                  <a:srgbClr val="00FFFF"/>
                </a:highlight>
                <a:latin typeface="Times New Roman" panose="02020603050405020304" pitchFamily="18" charset="0"/>
                <a:ea typeface="Times New Roman" panose="02020603050405020304" pitchFamily="18" charset="0"/>
              </a:rPr>
              <a:t>out of Jacob</a:t>
            </a:r>
            <a:r>
              <a:rPr lang="en-US" sz="2400" dirty="0">
                <a:latin typeface="Times New Roman" panose="02020603050405020304" pitchFamily="18" charset="0"/>
                <a:ea typeface="Times New Roman" panose="02020603050405020304" pitchFamily="18" charset="0"/>
              </a:rPr>
              <a:t>; </a:t>
            </a:r>
            <a:r>
              <a:rPr lang="en-US" sz="2400" dirty="0">
                <a:highlight>
                  <a:srgbClr val="C7FAB1"/>
                </a:highlight>
                <a:latin typeface="Times New Roman" panose="02020603050405020304" pitchFamily="18" charset="0"/>
                <a:ea typeface="Times New Roman" panose="02020603050405020304" pitchFamily="18" charset="0"/>
              </a:rPr>
              <a:t>a scepter </a:t>
            </a:r>
            <a:r>
              <a:rPr lang="en-US" sz="2400" dirty="0">
                <a:latin typeface="Times New Roman" panose="02020603050405020304" pitchFamily="18" charset="0"/>
                <a:ea typeface="Times New Roman" panose="02020603050405020304" pitchFamily="18" charset="0"/>
              </a:rPr>
              <a:t>will rise </a:t>
            </a:r>
            <a:r>
              <a:rPr lang="en-US" sz="2400" dirty="0">
                <a:highlight>
                  <a:srgbClr val="00FFFF"/>
                </a:highlight>
                <a:latin typeface="Times New Roman" panose="02020603050405020304" pitchFamily="18" charset="0"/>
                <a:ea typeface="Times New Roman" panose="02020603050405020304" pitchFamily="18" charset="0"/>
              </a:rPr>
              <a:t>out of Israel</a:t>
            </a:r>
            <a:r>
              <a:rPr lang="en-US" sz="2400" dirty="0">
                <a:latin typeface="Times New Roman" panose="02020603050405020304" pitchFamily="18" charset="0"/>
                <a:ea typeface="Times New Roman" panose="02020603050405020304" pitchFamily="18" charset="0"/>
              </a:rPr>
              <a:t>. He will crush the foreheads of Moab, the skulls of all the sons of </a:t>
            </a:r>
            <a:r>
              <a:rPr lang="en-US" sz="2400" dirty="0" err="1">
                <a:latin typeface="Times New Roman" panose="02020603050405020304" pitchFamily="18" charset="0"/>
                <a:ea typeface="Times New Roman" panose="02020603050405020304" pitchFamily="18" charset="0"/>
              </a:rPr>
              <a:t>Sheth</a:t>
            </a:r>
            <a:r>
              <a:rPr lang="en-US" sz="2400" dirty="0">
                <a:latin typeface="Times New Roman" panose="02020603050405020304" pitchFamily="18" charset="0"/>
                <a:ea typeface="Times New Roman" panose="02020603050405020304" pitchFamily="18" charset="0"/>
              </a:rPr>
              <a:t>. </a:t>
            </a:r>
            <a:r>
              <a:rPr lang="en-US" sz="2400" baseline="30000" dirty="0">
                <a:latin typeface="Times New Roman" panose="02020603050405020304" pitchFamily="18" charset="0"/>
                <a:ea typeface="Times New Roman" panose="02020603050405020304" pitchFamily="18" charset="0"/>
              </a:rPr>
              <a:t>18</a:t>
            </a:r>
            <a:r>
              <a:rPr lang="en-US" sz="2400" dirty="0">
                <a:latin typeface="Times New Roman" panose="02020603050405020304" pitchFamily="18" charset="0"/>
                <a:ea typeface="Times New Roman" panose="02020603050405020304" pitchFamily="18" charset="0"/>
              </a:rPr>
              <a:t> Edom will be conquered; </a:t>
            </a:r>
            <a:r>
              <a:rPr lang="en-US" sz="2400" dirty="0" err="1">
                <a:latin typeface="Times New Roman" panose="02020603050405020304" pitchFamily="18" charset="0"/>
                <a:ea typeface="Times New Roman" panose="02020603050405020304" pitchFamily="18" charset="0"/>
              </a:rPr>
              <a:t>Seir</a:t>
            </a:r>
            <a:r>
              <a:rPr lang="en-US" sz="2400" dirty="0">
                <a:latin typeface="Times New Roman" panose="02020603050405020304" pitchFamily="18" charset="0"/>
                <a:ea typeface="Times New Roman" panose="02020603050405020304" pitchFamily="18" charset="0"/>
              </a:rPr>
              <a:t>, </a:t>
            </a:r>
            <a:r>
              <a:rPr lang="en-US" sz="2400" dirty="0">
                <a:highlight>
                  <a:srgbClr val="FFE5FC"/>
                </a:highlight>
                <a:latin typeface="Times New Roman" panose="02020603050405020304" pitchFamily="18" charset="0"/>
                <a:ea typeface="Times New Roman" panose="02020603050405020304" pitchFamily="18" charset="0"/>
              </a:rPr>
              <a:t>his enemy, will be conquered</a:t>
            </a:r>
            <a:r>
              <a:rPr lang="en-US" sz="2400" dirty="0">
                <a:latin typeface="Times New Roman" panose="02020603050405020304" pitchFamily="18" charset="0"/>
                <a:ea typeface="Times New Roman" panose="02020603050405020304" pitchFamily="18" charset="0"/>
              </a:rPr>
              <a:t>, but Israel will grow strong. </a:t>
            </a:r>
            <a:r>
              <a:rPr lang="en-US" sz="2400" baseline="30000" dirty="0">
                <a:latin typeface="Times New Roman" panose="02020603050405020304" pitchFamily="18" charset="0"/>
                <a:ea typeface="Times New Roman" panose="02020603050405020304" pitchFamily="18" charset="0"/>
              </a:rPr>
              <a:t>19</a:t>
            </a:r>
            <a:r>
              <a:rPr lang="en-US" sz="2400" dirty="0">
                <a:latin typeface="Times New Roman" panose="02020603050405020304" pitchFamily="18" charset="0"/>
                <a:ea typeface="Times New Roman" panose="02020603050405020304" pitchFamily="18" charset="0"/>
              </a:rPr>
              <a:t> </a:t>
            </a:r>
            <a:r>
              <a:rPr lang="en-US" sz="2400" dirty="0">
                <a:highlight>
                  <a:srgbClr val="C7FAB1"/>
                </a:highlight>
                <a:latin typeface="Times New Roman" panose="02020603050405020304" pitchFamily="18" charset="0"/>
                <a:ea typeface="Times New Roman" panose="02020603050405020304" pitchFamily="18" charset="0"/>
              </a:rPr>
              <a:t>A ruler </a:t>
            </a:r>
            <a:r>
              <a:rPr lang="en-US" sz="2400" dirty="0">
                <a:latin typeface="Times New Roman" panose="02020603050405020304" pitchFamily="18" charset="0"/>
                <a:ea typeface="Times New Roman" panose="02020603050405020304" pitchFamily="18" charset="0"/>
              </a:rPr>
              <a:t>will come out of Jacob and destroy the survivors of the city.”</a:t>
            </a:r>
          </a:p>
          <a:p>
            <a:r>
              <a:rPr lang="zh-CN" altLang="en-US" sz="2400" dirty="0"/>
              <a:t>民</a:t>
            </a:r>
            <a:r>
              <a:rPr lang="en-US" altLang="zh-CN" sz="2400" dirty="0"/>
              <a:t>24:15-19</a:t>
            </a:r>
          </a:p>
          <a:p>
            <a:r>
              <a:rPr lang="zh-CN" altLang="en-US" sz="2400" dirty="0"/>
              <a:t>他就题起诗歌说，比珥的儿子巴兰说，眼目闭住的人说，得听神的言语，明白至高者的意旨，看见全能者的异象，眼目睁开而仆倒的人说，我看他却不在现时。我望他却不在近日。有</a:t>
            </a:r>
            <a:r>
              <a:rPr lang="zh-CN" altLang="en-US" sz="2400" dirty="0">
                <a:highlight>
                  <a:srgbClr val="FFFF00"/>
                </a:highlight>
              </a:rPr>
              <a:t>星</a:t>
            </a:r>
            <a:r>
              <a:rPr lang="zh-CN" altLang="en-US" sz="2400" dirty="0"/>
              <a:t>要</a:t>
            </a:r>
            <a:r>
              <a:rPr lang="zh-CN" altLang="en-US" sz="2400" dirty="0">
                <a:highlight>
                  <a:srgbClr val="00FFFF"/>
                </a:highlight>
                <a:latin typeface="Times New Roman" panose="02020603050405020304" pitchFamily="18" charset="0"/>
              </a:rPr>
              <a:t>出于雅各</a:t>
            </a:r>
            <a:r>
              <a:rPr lang="zh-CN" altLang="en-US" sz="2400" dirty="0"/>
              <a:t>，</a:t>
            </a:r>
            <a:r>
              <a:rPr lang="zh-CN" altLang="en-US" sz="2400" dirty="0">
                <a:highlight>
                  <a:srgbClr val="C7FAB1"/>
                </a:highlight>
                <a:latin typeface="Times New Roman" panose="02020603050405020304" pitchFamily="18" charset="0"/>
              </a:rPr>
              <a:t>有杖</a:t>
            </a:r>
            <a:r>
              <a:rPr lang="zh-CN" altLang="en-US" sz="2400" dirty="0"/>
              <a:t>要兴</a:t>
            </a:r>
            <a:r>
              <a:rPr lang="zh-CN" altLang="en-US" sz="2400" dirty="0">
                <a:highlight>
                  <a:srgbClr val="00FFFF"/>
                </a:highlight>
                <a:latin typeface="Times New Roman" panose="02020603050405020304" pitchFamily="18" charset="0"/>
              </a:rPr>
              <a:t>于以色列</a:t>
            </a:r>
            <a:r>
              <a:rPr lang="zh-CN" altLang="en-US" sz="2400" dirty="0"/>
              <a:t>，必打破摩押的四角，毁坏扰乱之子。他必得以东为基业，又得仇敌之地西珥为产业。以色列必行事勇敢。</a:t>
            </a:r>
            <a:r>
              <a:rPr lang="zh-CN" altLang="en-US" sz="2400" dirty="0">
                <a:highlight>
                  <a:srgbClr val="C7FAB1"/>
                </a:highlight>
                <a:latin typeface="Times New Roman" panose="02020603050405020304" pitchFamily="18" charset="0"/>
              </a:rPr>
              <a:t>有一位</a:t>
            </a:r>
            <a:r>
              <a:rPr lang="zh-CN" altLang="en-US" sz="2400" dirty="0"/>
              <a:t>出于雅各的，必</a:t>
            </a:r>
            <a:r>
              <a:rPr lang="zh-CN" altLang="en-US" sz="2400" dirty="0">
                <a:highlight>
                  <a:srgbClr val="C7FAB1"/>
                </a:highlight>
                <a:latin typeface="Times New Roman" panose="02020603050405020304" pitchFamily="18" charset="0"/>
              </a:rPr>
              <a:t>掌大权</a:t>
            </a:r>
            <a:r>
              <a:rPr lang="zh-CN" altLang="en-US" sz="2400" dirty="0"/>
              <a:t>。他要除灭城中的余民。</a:t>
            </a:r>
            <a:endParaRPr lang="en-US" sz="2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7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2861681"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NUMBERS 24:15-19</a:t>
            </a:r>
          </a:p>
          <a:p>
            <a:r>
              <a:rPr lang="zh-CN" altLang="en-US" sz="2400" dirty="0">
                <a:solidFill>
                  <a:srgbClr val="C00000"/>
                </a:solidFill>
                <a:latin typeface="Times New Roman" panose="02020603050405020304" pitchFamily="18" charset="0"/>
                <a:cs typeface="Times New Roman" panose="02020603050405020304" pitchFamily="18" charset="0"/>
              </a:rPr>
              <a:t>民</a:t>
            </a:r>
            <a:r>
              <a:rPr lang="en-US" altLang="zh-CN" sz="2400" dirty="0">
                <a:solidFill>
                  <a:srgbClr val="C00000"/>
                </a:solidFill>
                <a:latin typeface="Times New Roman" panose="02020603050405020304" pitchFamily="18" charset="0"/>
                <a:cs typeface="Times New Roman" panose="02020603050405020304" pitchFamily="18" charset="0"/>
              </a:rPr>
              <a:t>24:15-19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58FDCE0-6C2C-124A-848D-80918C708D20}"/>
              </a:ext>
            </a:extLst>
          </p:cNvPr>
          <p:cNvGraphicFramePr>
            <a:graphicFrameLocks noGrp="1"/>
          </p:cNvGraphicFramePr>
          <p:nvPr>
            <p:extLst>
              <p:ext uri="{D42A27DB-BD31-4B8C-83A1-F6EECF244321}">
                <p14:modId xmlns:p14="http://schemas.microsoft.com/office/powerpoint/2010/main" val="1974422197"/>
              </p:ext>
            </p:extLst>
          </p:nvPr>
        </p:nvGraphicFramePr>
        <p:xfrm>
          <a:off x="478302" y="1107156"/>
          <a:ext cx="11282289" cy="5362416"/>
        </p:xfrm>
        <a:graphic>
          <a:graphicData uri="http://schemas.openxmlformats.org/drawingml/2006/table">
            <a:tbl>
              <a:tblPr firstRow="1" firstCol="1" bandRow="1">
                <a:tableStyleId>{5C22544A-7EE6-4342-B048-85BDC9FD1C3A}</a:tableStyleId>
              </a:tblPr>
              <a:tblGrid>
                <a:gridCol w="5695912">
                  <a:extLst>
                    <a:ext uri="{9D8B030D-6E8A-4147-A177-3AD203B41FA5}">
                      <a16:colId xmlns:a16="http://schemas.microsoft.com/office/drawing/2014/main" val="4259793915"/>
                    </a:ext>
                  </a:extLst>
                </a:gridCol>
                <a:gridCol w="5586377">
                  <a:extLst>
                    <a:ext uri="{9D8B030D-6E8A-4147-A177-3AD203B41FA5}">
                      <a16:colId xmlns:a16="http://schemas.microsoft.com/office/drawing/2014/main" val="2561242729"/>
                    </a:ext>
                  </a:extLst>
                </a:gridCol>
              </a:tblGrid>
              <a:tr h="533142">
                <a:tc>
                  <a:txBody>
                    <a:bodyPr/>
                    <a:lstStyle/>
                    <a:p>
                      <a:pPr marL="0" marR="0" indent="0" algn="ctr">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Jacob’s blessing</a:t>
                      </a:r>
                      <a:r>
                        <a:rPr lang="zh-CN" altLang="en-US" sz="2400" dirty="0">
                          <a:solidFill>
                            <a:schemeClr val="tx1"/>
                          </a:solidFill>
                          <a:effectLst/>
                          <a:latin typeface="Times New Roman" panose="02020603050405020304" pitchFamily="18" charset="0"/>
                          <a:cs typeface="Times New Roman" panose="02020603050405020304" pitchFamily="18" charset="0"/>
                        </a:rPr>
                        <a:t>雅各的祝福</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F4EBFF"/>
                    </a:solidFill>
                  </a:tcPr>
                </a:tc>
                <a:tc>
                  <a:txBody>
                    <a:bodyPr/>
                    <a:lstStyle/>
                    <a:p>
                      <a:pPr marL="0" marR="0" indent="0" algn="ctr">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Balaam’s blessing</a:t>
                      </a:r>
                      <a:r>
                        <a:rPr lang="zh-CN" altLang="en-US" sz="2400" dirty="0">
                          <a:solidFill>
                            <a:schemeClr val="tx1"/>
                          </a:solidFill>
                          <a:effectLst/>
                          <a:latin typeface="Times New Roman" panose="02020603050405020304" pitchFamily="18" charset="0"/>
                          <a:cs typeface="Times New Roman" panose="02020603050405020304" pitchFamily="18" charset="0"/>
                        </a:rPr>
                        <a:t>巴兰的祝福</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solidFill>
                      <a:srgbClr val="F4EBFF"/>
                    </a:solidFill>
                  </a:tcPr>
                </a:tc>
                <a:extLst>
                  <a:ext uri="{0D108BD9-81ED-4DB2-BD59-A6C34878D82A}">
                    <a16:rowId xmlns:a16="http://schemas.microsoft.com/office/drawing/2014/main" val="1950418384"/>
                  </a:ext>
                </a:extLst>
              </a:tr>
              <a:tr h="2132568">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b="0" dirty="0">
                          <a:solidFill>
                            <a:schemeClr val="tx1"/>
                          </a:solidFill>
                          <a:effectLst/>
                          <a:latin typeface="Times New Roman" panose="02020603050405020304" pitchFamily="18" charset="0"/>
                          <a:cs typeface="Times New Roman" panose="02020603050405020304" pitchFamily="18" charset="0"/>
                        </a:rPr>
                        <a:t>“Like a lion he crouches and lies down, like a lioness who dares to rouse him?”</a:t>
                      </a:r>
                    </a:p>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b="0" dirty="0">
                          <a:solidFill>
                            <a:schemeClr val="tx1"/>
                          </a:solidFill>
                          <a:effectLst/>
                          <a:latin typeface="Times New Roman" panose="02020603050405020304" pitchFamily="18" charset="0"/>
                          <a:cs typeface="Times New Roman" panose="02020603050405020304" pitchFamily="18" charset="0"/>
                        </a:rPr>
                        <a:t>(Genesis 49:9)</a:t>
                      </a:r>
                      <a:r>
                        <a:rPr lang="zh-CN" altLang="en-US" sz="2400" b="0" dirty="0">
                          <a:solidFill>
                            <a:schemeClr val="tx1"/>
                          </a:solidFill>
                          <a:effectLst/>
                          <a:latin typeface="Times New Roman" panose="02020603050405020304" pitchFamily="18" charset="0"/>
                          <a:cs typeface="Times New Roman" panose="02020603050405020304" pitchFamily="18" charset="0"/>
                        </a:rPr>
                        <a:t> </a:t>
                      </a:r>
                      <a:endParaRPr lang="en-US" altLang="zh-CN" sz="2400" b="0" dirty="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latinLnBrk="0" hangingPunct="1">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zh-CN" altLang="en-US" sz="2400" b="0" kern="1200" dirty="0">
                          <a:solidFill>
                            <a:schemeClr val="tx1"/>
                          </a:solidFill>
                          <a:effectLst/>
                          <a:latin typeface="Times New Roman" panose="02020603050405020304" pitchFamily="18" charset="0"/>
                          <a:cs typeface="Times New Roman" panose="02020603050405020304" pitchFamily="18" charset="0"/>
                        </a:rPr>
                        <a:t>“你屈下身去，卧如公狮，蹲如母狮，谁敢惹你。”（创</a:t>
                      </a:r>
                      <a:r>
                        <a:rPr lang="en-US" altLang="zh-CN" sz="2400" b="0" kern="1200" dirty="0">
                          <a:solidFill>
                            <a:schemeClr val="tx1"/>
                          </a:solidFill>
                          <a:effectLst/>
                          <a:latin typeface="Times New Roman" panose="02020603050405020304" pitchFamily="18" charset="0"/>
                          <a:cs typeface="Times New Roman" panose="02020603050405020304" pitchFamily="18" charset="0"/>
                        </a:rPr>
                        <a:t>49:9</a:t>
                      </a:r>
                      <a:r>
                        <a:rPr lang="zh-CN" altLang="en-US" sz="2400" b="0" kern="1200" dirty="0">
                          <a:solidFill>
                            <a:schemeClr val="tx1"/>
                          </a:solidFill>
                          <a:effectLst/>
                          <a:latin typeface="Times New Roman" panose="02020603050405020304" pitchFamily="18" charset="0"/>
                          <a:cs typeface="Times New Roman" panose="02020603050405020304" pitchFamily="18" charset="0"/>
                        </a:rPr>
                        <a:t>）</a:t>
                      </a:r>
                      <a:endParaRPr lang="en-US" sz="2400" b="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“Like a lion they crouch and lie down, like a lioness—who dares to rouse them?” (Numbers 24:9)</a:t>
                      </a:r>
                    </a:p>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zh-CN" alt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“他蹲如公狮，卧如母狮，谁敢惹他”（民</a:t>
                      </a:r>
                      <a:r>
                        <a:rPr lang="en-US" altLang="zh-C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24:9</a:t>
                      </a:r>
                      <a:r>
                        <a:rPr lang="zh-CN" alt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088194204"/>
                  </a:ext>
                </a:extLst>
              </a:tr>
              <a:tr h="1066283">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b="0" dirty="0">
                          <a:solidFill>
                            <a:schemeClr val="tx1"/>
                          </a:solidFill>
                          <a:effectLst/>
                          <a:latin typeface="Times New Roman" panose="02020603050405020304" pitchFamily="18" charset="0"/>
                          <a:cs typeface="Times New Roman" panose="02020603050405020304" pitchFamily="18" charset="0"/>
                        </a:rPr>
                        <a:t>“The scepter will not depart from Judah” (Genesis 49:10)</a:t>
                      </a:r>
                    </a:p>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zh-CN" alt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“圭必不离犹大”（创</a:t>
                      </a:r>
                      <a:r>
                        <a:rPr lang="en-US" altLang="zh-CN"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49:10</a:t>
                      </a:r>
                      <a:r>
                        <a:rPr lang="zh-CN" alt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“a scepter will rise out of Israel” </a:t>
                      </a:r>
                    </a:p>
                    <a:p>
                      <a:pPr marL="0" marR="0" lvl="0" indent="0" algn="l" defTabSz="914400" rtl="0" eaLnBrk="1" fontAlgn="auto" latinLnBrk="0" hangingPunct="1">
                        <a:lnSpc>
                          <a:spcPct val="100000"/>
                        </a:lnSpc>
                        <a:spcBef>
                          <a:spcPts val="0"/>
                        </a:spcBef>
                        <a:spcAft>
                          <a:spcPts val="0"/>
                        </a:spcAft>
                        <a:buClrTx/>
                        <a:buSzTx/>
                        <a:buFontTx/>
                        <a:buNone/>
                        <a:tabLst>
                          <a:tab pos="-685800" algn="l"/>
                          <a:tab pos="-457200" algn="l"/>
                          <a:tab pos="0" algn="l"/>
                          <a:tab pos="285750" algn="l"/>
                          <a:tab pos="571500" algn="l"/>
                          <a:tab pos="857250" algn="l"/>
                          <a:tab pos="1200150" algn="l"/>
                          <a:tab pos="1543050" algn="l"/>
                          <a:tab pos="1885950" algn="l"/>
                          <a:tab pos="2171700" algn="l"/>
                          <a:tab pos="3200400" algn="l"/>
                        </a:tabLst>
                        <a:defRPr/>
                      </a:pPr>
                      <a:r>
                        <a:rPr lang="en-US" sz="2400" dirty="0">
                          <a:solidFill>
                            <a:schemeClr val="tx1"/>
                          </a:solidFill>
                          <a:effectLst/>
                          <a:latin typeface="Times New Roman" panose="02020603050405020304" pitchFamily="18" charset="0"/>
                          <a:cs typeface="Times New Roman" panose="02020603050405020304" pitchFamily="18" charset="0"/>
                        </a:rPr>
                        <a:t>(Numbers 24:17)</a:t>
                      </a:r>
                    </a:p>
                    <a:p>
                      <a:pPr marL="0" marR="0" lvl="0" indent="0" algn="l" defTabSz="914400" rtl="0" eaLnBrk="1" fontAlgn="auto" latinLnBrk="0" hangingPunct="1">
                        <a:lnSpc>
                          <a:spcPct val="100000"/>
                        </a:lnSpc>
                        <a:spcBef>
                          <a:spcPts val="0"/>
                        </a:spcBef>
                        <a:spcAft>
                          <a:spcPts val="0"/>
                        </a:spcAft>
                        <a:buClrTx/>
                        <a:buSzTx/>
                        <a:buFontTx/>
                        <a:buNone/>
                        <a:tabLst>
                          <a:tab pos="-685800" algn="l"/>
                          <a:tab pos="-457200" algn="l"/>
                          <a:tab pos="0" algn="l"/>
                          <a:tab pos="285750" algn="l"/>
                          <a:tab pos="571500" algn="l"/>
                          <a:tab pos="857250" algn="l"/>
                          <a:tab pos="1200150" algn="l"/>
                          <a:tab pos="1543050" algn="l"/>
                          <a:tab pos="1885950" algn="l"/>
                          <a:tab pos="2171700" algn="l"/>
                          <a:tab pos="3200400" algn="l"/>
                        </a:tabLst>
                        <a:defRPr/>
                      </a:pPr>
                      <a:r>
                        <a:rPr lang="zh-CN" altLang="en-US" sz="2400" dirty="0">
                          <a:solidFill>
                            <a:schemeClr val="tx1"/>
                          </a:solidFill>
                          <a:effectLst/>
                          <a:latin typeface="Times New Roman" panose="02020603050405020304" pitchFamily="18" charset="0"/>
                          <a:cs typeface="Times New Roman" panose="02020603050405020304" pitchFamily="18" charset="0"/>
                        </a:rPr>
                        <a:t> “有杖要兴于以色列”（民</a:t>
                      </a:r>
                      <a:r>
                        <a:rPr lang="en-US" altLang="zh-CN" sz="2400" dirty="0">
                          <a:solidFill>
                            <a:schemeClr val="tx1"/>
                          </a:solidFill>
                          <a:effectLst/>
                          <a:latin typeface="Times New Roman" panose="02020603050405020304" pitchFamily="18" charset="0"/>
                          <a:cs typeface="Times New Roman" panose="02020603050405020304" pitchFamily="18" charset="0"/>
                        </a:rPr>
                        <a:t>24:17</a:t>
                      </a:r>
                      <a:r>
                        <a:rPr lang="zh-CN" altLang="en-US" sz="240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2310521953"/>
                  </a:ext>
                </a:extLst>
              </a:tr>
              <a:tr h="1599426">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b="0" dirty="0">
                          <a:solidFill>
                            <a:schemeClr val="tx1"/>
                          </a:solidFill>
                          <a:effectLst/>
                          <a:latin typeface="Times New Roman" panose="02020603050405020304" pitchFamily="18" charset="0"/>
                          <a:cs typeface="Times New Roman" panose="02020603050405020304" pitchFamily="18" charset="0"/>
                        </a:rPr>
                        <a:t>“nor the ruler’s staff from between his feet, until he comes” (Genesis 49:10)</a:t>
                      </a:r>
                      <a:r>
                        <a:rPr lang="zh-CN" altLang="en-US" sz="2400" b="0" dirty="0">
                          <a:solidFill>
                            <a:schemeClr val="tx1"/>
                          </a:solidFill>
                          <a:effectLst/>
                          <a:latin typeface="Times New Roman" panose="02020603050405020304" pitchFamily="18" charset="0"/>
                          <a:cs typeface="Times New Roman" panose="02020603050405020304" pitchFamily="18" charset="0"/>
                        </a:rPr>
                        <a:t> </a:t>
                      </a:r>
                      <a:endParaRPr lang="en-US" altLang="zh-CN" sz="2400" b="0" dirty="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latinLnBrk="0" hangingPunct="1">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zh-CN" altLang="en-US" sz="2400" b="0" kern="1200" dirty="0">
                          <a:solidFill>
                            <a:schemeClr val="tx1"/>
                          </a:solidFill>
                          <a:effectLst/>
                          <a:latin typeface="Times New Roman" panose="02020603050405020304" pitchFamily="18" charset="0"/>
                          <a:ea typeface="+mn-ea"/>
                          <a:cs typeface="Times New Roman" panose="02020603050405020304" pitchFamily="18" charset="0"/>
                        </a:rPr>
                        <a:t>“杖必不离他两脚之间，直等细罗来到”（创</a:t>
                      </a:r>
                      <a:r>
                        <a:rPr lang="en-US" altLang="zh-CN" sz="2400" b="0" kern="1200" dirty="0">
                          <a:solidFill>
                            <a:schemeClr val="tx1"/>
                          </a:solidFill>
                          <a:effectLst/>
                          <a:latin typeface="Times New Roman" panose="02020603050405020304" pitchFamily="18" charset="0"/>
                          <a:ea typeface="+mn-ea"/>
                          <a:cs typeface="Times New Roman" panose="02020603050405020304" pitchFamily="18" charset="0"/>
                        </a:rPr>
                        <a:t>49:10</a:t>
                      </a:r>
                      <a:r>
                        <a:rPr lang="zh-CN" altLang="en-US" sz="2400" b="0" kern="1200" dirty="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tc>
                  <a:txBody>
                    <a:bodyPr/>
                    <a:lstStyle/>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“A ruler will come out of Jacob” </a:t>
                      </a:r>
                    </a:p>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en-US" sz="2400" dirty="0">
                          <a:solidFill>
                            <a:schemeClr val="tx1"/>
                          </a:solidFill>
                          <a:effectLst/>
                          <a:latin typeface="Times New Roman" panose="02020603050405020304" pitchFamily="18" charset="0"/>
                          <a:cs typeface="Times New Roman" panose="02020603050405020304" pitchFamily="18" charset="0"/>
                        </a:rPr>
                        <a:t>(Numbers 24:19)</a:t>
                      </a:r>
                    </a:p>
                    <a:p>
                      <a:pPr marL="0" marR="0" indent="0" algn="l">
                        <a:spcBef>
                          <a:spcPts val="0"/>
                        </a:spcBef>
                        <a:spcAft>
                          <a:spcPts val="0"/>
                        </a:spcAft>
                        <a:tabLst>
                          <a:tab pos="-685800" algn="l"/>
                          <a:tab pos="-457200" algn="l"/>
                          <a:tab pos="0" algn="l"/>
                          <a:tab pos="285750" algn="l"/>
                          <a:tab pos="571500" algn="l"/>
                          <a:tab pos="857250" algn="l"/>
                          <a:tab pos="1200150" algn="l"/>
                          <a:tab pos="1543050" algn="l"/>
                          <a:tab pos="1885950" algn="l"/>
                          <a:tab pos="2171700" algn="l"/>
                          <a:tab pos="3200400" algn="l"/>
                        </a:tabLst>
                      </a:pPr>
                      <a:r>
                        <a:rPr lang="zh-CN" alt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“有一位出于雅各的，必掌大权。”（民</a:t>
                      </a:r>
                      <a:r>
                        <a:rPr lang="en-US" altLang="zh-C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24:9</a:t>
                      </a:r>
                      <a:r>
                        <a:rPr lang="zh-CN" alt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noFill/>
                  </a:tcPr>
                </a:tc>
                <a:extLst>
                  <a:ext uri="{0D108BD9-81ED-4DB2-BD59-A6C34878D82A}">
                    <a16:rowId xmlns:a16="http://schemas.microsoft.com/office/drawing/2014/main" val="3605315727"/>
                  </a:ext>
                </a:extLst>
              </a:tr>
            </a:tbl>
          </a:graphicData>
        </a:graphic>
      </p:graphicFrame>
    </p:spTree>
    <p:extLst>
      <p:ext uri="{BB962C8B-B14F-4D97-AF65-F5344CB8AC3E}">
        <p14:creationId xmlns:p14="http://schemas.microsoft.com/office/powerpoint/2010/main" val="270478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2861681"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NUMBERS 24:15-19</a:t>
            </a:r>
          </a:p>
          <a:p>
            <a:r>
              <a:rPr lang="zh-CN" altLang="en-US" sz="2400" dirty="0">
                <a:solidFill>
                  <a:srgbClr val="C00000"/>
                </a:solidFill>
                <a:latin typeface="Times New Roman" panose="02020603050405020304" pitchFamily="18" charset="0"/>
                <a:cs typeface="Times New Roman" panose="02020603050405020304" pitchFamily="18" charset="0"/>
              </a:rPr>
              <a:t>民</a:t>
            </a:r>
            <a:r>
              <a:rPr lang="en-US" altLang="zh-CN" sz="2400" dirty="0">
                <a:solidFill>
                  <a:srgbClr val="C00000"/>
                </a:solidFill>
                <a:latin typeface="Times New Roman" panose="02020603050405020304" pitchFamily="18" charset="0"/>
                <a:cs typeface="Times New Roman" panose="02020603050405020304" pitchFamily="18" charset="0"/>
              </a:rPr>
              <a:t>24:15-19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658D2AF-4398-D04B-B979-EAD06B5FA0EE}"/>
              </a:ext>
            </a:extLst>
          </p:cNvPr>
          <p:cNvSpPr/>
          <p:nvPr/>
        </p:nvSpPr>
        <p:spPr>
          <a:xfrm>
            <a:off x="2485785" y="2405670"/>
            <a:ext cx="7233070" cy="1323439"/>
          </a:xfrm>
          <a:prstGeom prst="rect">
            <a:avLst/>
          </a:prstGeom>
        </p:spPr>
        <p:txBody>
          <a:bodyPr wrap="none">
            <a:spAutoFit/>
          </a:bodyPr>
          <a:lstStyle/>
          <a:p>
            <a:pPr marL="742950" indent="-742950">
              <a:buAutoNum type="arabicPeriod" startAt="9"/>
            </a:pPr>
            <a:r>
              <a:rPr lang="en-US" sz="4000" dirty="0">
                <a:latin typeface="Times New Roman" panose="02020603050405020304" pitchFamily="18" charset="0"/>
                <a:cs typeface="Times New Roman" panose="02020603050405020304" pitchFamily="18" charset="0"/>
              </a:rPr>
              <a:t>Who was Balaam referring to?</a:t>
            </a:r>
          </a:p>
          <a:p>
            <a:r>
              <a:rPr lang="en-US" sz="40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巴兰所指的是谁？</a:t>
            </a:r>
            <a:r>
              <a:rPr lang="en-US" sz="4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8315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50656"/>
            <a:ext cx="11201400" cy="6370975"/>
          </a:xfrm>
          <a:prstGeom prst="rect">
            <a:avLst/>
          </a:prstGeom>
        </p:spPr>
        <p:txBody>
          <a:bodyPr wrap="square">
            <a:spAutoFit/>
          </a:bodyPr>
          <a:lstStyle/>
          <a:p>
            <a:r>
              <a:rPr lang="en-US" sz="3400" b="1" dirty="0">
                <a:latin typeface="Times New Roman" panose="02020603050405020304" pitchFamily="18" charset="0"/>
                <a:ea typeface="Times New Roman" panose="02020603050405020304" pitchFamily="18" charset="0"/>
              </a:rPr>
              <a:t>Numbers 24:15-19</a:t>
            </a:r>
          </a:p>
          <a:p>
            <a:r>
              <a:rPr lang="en-US" sz="3400" dirty="0">
                <a:latin typeface="Times New Roman" panose="02020603050405020304" pitchFamily="18" charset="0"/>
                <a:ea typeface="Times New Roman" panose="02020603050405020304" pitchFamily="18" charset="0"/>
              </a:rPr>
              <a:t>Then he uttered his oracle: “The oracle of Balaam son of </a:t>
            </a:r>
            <a:r>
              <a:rPr lang="en-US" sz="3400" dirty="0" err="1">
                <a:latin typeface="Times New Roman" panose="02020603050405020304" pitchFamily="18" charset="0"/>
                <a:ea typeface="Times New Roman" panose="02020603050405020304" pitchFamily="18" charset="0"/>
              </a:rPr>
              <a:t>Beor</a:t>
            </a:r>
            <a:r>
              <a:rPr lang="en-US" sz="3400" dirty="0">
                <a:latin typeface="Times New Roman" panose="02020603050405020304" pitchFamily="18" charset="0"/>
                <a:ea typeface="Times New Roman" panose="02020603050405020304" pitchFamily="18" charset="0"/>
              </a:rPr>
              <a:t>, the oracle of one whose eye sees clearly, </a:t>
            </a:r>
            <a:r>
              <a:rPr lang="en-US" sz="3400" baseline="30000" dirty="0">
                <a:latin typeface="Times New Roman" panose="02020603050405020304" pitchFamily="18" charset="0"/>
                <a:ea typeface="Times New Roman" panose="02020603050405020304" pitchFamily="18" charset="0"/>
              </a:rPr>
              <a:t>16</a:t>
            </a:r>
            <a:r>
              <a:rPr lang="en-US" sz="3400" dirty="0">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3400" baseline="30000" dirty="0">
                <a:latin typeface="Times New Roman" panose="02020603050405020304" pitchFamily="18" charset="0"/>
                <a:ea typeface="Times New Roman" panose="02020603050405020304" pitchFamily="18" charset="0"/>
              </a:rPr>
              <a:t>17</a:t>
            </a:r>
            <a:r>
              <a:rPr lang="en-US" sz="3400" dirty="0">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3400" dirty="0" err="1">
                <a:latin typeface="Times New Roman" panose="02020603050405020304" pitchFamily="18" charset="0"/>
                <a:ea typeface="Times New Roman" panose="02020603050405020304" pitchFamily="18" charset="0"/>
              </a:rPr>
              <a:t>Sheth</a:t>
            </a:r>
            <a:r>
              <a:rPr lang="en-US" sz="3400" dirty="0">
                <a:latin typeface="Times New Roman" panose="02020603050405020304" pitchFamily="18" charset="0"/>
                <a:ea typeface="Times New Roman" panose="02020603050405020304" pitchFamily="18" charset="0"/>
              </a:rPr>
              <a:t>. </a:t>
            </a:r>
            <a:r>
              <a:rPr lang="en-US" sz="3400" baseline="30000" dirty="0">
                <a:latin typeface="Times New Roman" panose="02020603050405020304" pitchFamily="18" charset="0"/>
                <a:ea typeface="Times New Roman" panose="02020603050405020304" pitchFamily="18" charset="0"/>
              </a:rPr>
              <a:t>18</a:t>
            </a:r>
            <a:r>
              <a:rPr lang="en-US" sz="3400" dirty="0">
                <a:latin typeface="Times New Roman" panose="02020603050405020304" pitchFamily="18" charset="0"/>
                <a:ea typeface="Times New Roman" panose="02020603050405020304" pitchFamily="18" charset="0"/>
              </a:rPr>
              <a:t> Edom will be conquered; </a:t>
            </a:r>
            <a:r>
              <a:rPr lang="en-US" sz="3400" dirty="0" err="1">
                <a:latin typeface="Times New Roman" panose="02020603050405020304" pitchFamily="18" charset="0"/>
                <a:ea typeface="Times New Roman" panose="02020603050405020304" pitchFamily="18" charset="0"/>
              </a:rPr>
              <a:t>Seir</a:t>
            </a:r>
            <a:r>
              <a:rPr lang="en-US" sz="3400" dirty="0">
                <a:latin typeface="Times New Roman" panose="02020603050405020304" pitchFamily="18" charset="0"/>
                <a:ea typeface="Times New Roman" panose="02020603050405020304" pitchFamily="18" charset="0"/>
              </a:rPr>
              <a:t>, his enemy, will be conquered, but Israel will grow strong. </a:t>
            </a:r>
            <a:r>
              <a:rPr lang="en-US" sz="3400" baseline="30000" dirty="0">
                <a:latin typeface="Times New Roman" panose="02020603050405020304" pitchFamily="18" charset="0"/>
                <a:ea typeface="Times New Roman" panose="02020603050405020304" pitchFamily="18" charset="0"/>
              </a:rPr>
              <a:t>19</a:t>
            </a:r>
            <a:r>
              <a:rPr lang="en-US" sz="3400" dirty="0">
                <a:latin typeface="Times New Roman" panose="02020603050405020304" pitchFamily="18" charset="0"/>
                <a:ea typeface="Times New Roman" panose="02020603050405020304" pitchFamily="18" charset="0"/>
              </a:rPr>
              <a:t> A ruler will come out of Jacob and destroy the survivors of the city.”</a:t>
            </a:r>
            <a:endParaRPr lang="en-US" sz="34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9C02D1D-9CBD-B84B-AEB6-90F8FA4C50D9}"/>
              </a:ext>
            </a:extLst>
          </p:cNvPr>
          <p:cNvPicPr>
            <a:picLocks noChangeAspect="1"/>
          </p:cNvPicPr>
          <p:nvPr/>
        </p:nvPicPr>
        <p:blipFill rotWithShape="1">
          <a:blip r:embed="rId2"/>
          <a:srcRect t="12277" b="12079"/>
          <a:stretch/>
        </p:blipFill>
        <p:spPr>
          <a:xfrm>
            <a:off x="-82656" y="-400799"/>
            <a:ext cx="12019409" cy="6035108"/>
          </a:xfrm>
          <a:prstGeom prst="rect">
            <a:avLst/>
          </a:prstGeom>
          <a:effectLst>
            <a:softEdge rad="812800"/>
          </a:effectLst>
        </p:spPr>
      </p:pic>
      <p:sp>
        <p:nvSpPr>
          <p:cNvPr id="7" name="Oval 6">
            <a:extLst>
              <a:ext uri="{FF2B5EF4-FFF2-40B4-BE49-F238E27FC236}">
                <a16:creationId xmlns:a16="http://schemas.microsoft.com/office/drawing/2014/main" id="{455137BC-282D-704A-8A28-B1BFCFFF14A2}"/>
              </a:ext>
            </a:extLst>
          </p:cNvPr>
          <p:cNvSpPr/>
          <p:nvPr/>
        </p:nvSpPr>
        <p:spPr>
          <a:xfrm>
            <a:off x="7517477" y="1893009"/>
            <a:ext cx="2509925" cy="1434232"/>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830957-7DC6-5B4A-AC1F-F1FCACE1DAD2}"/>
              </a:ext>
            </a:extLst>
          </p:cNvPr>
          <p:cNvSpPr/>
          <p:nvPr/>
        </p:nvSpPr>
        <p:spPr>
          <a:xfrm>
            <a:off x="440390" y="4849479"/>
            <a:ext cx="11201399" cy="193899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Magi from the east came to Jerusalem and asked, “Where is the one who has been born king of the Jews? We saw his star in the east and have come to worship him.” (Matthew 2:1–2)</a:t>
            </a:r>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有几个博士从东方来到耶路撒冷，说，那生下来作犹太人之王的在哪里？我们在东方看见他的星，特来拜他。（太</a:t>
            </a:r>
            <a:r>
              <a:rPr lang="en-US" altLang="zh-C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2:1-2</a:t>
            </a:r>
            <a:r>
              <a:rPr lang="zh-CN" alt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cxnSp>
        <p:nvCxnSpPr>
          <p:cNvPr id="9" name="Curved Connector 8">
            <a:extLst>
              <a:ext uri="{FF2B5EF4-FFF2-40B4-BE49-F238E27FC236}">
                <a16:creationId xmlns:a16="http://schemas.microsoft.com/office/drawing/2014/main" id="{D47BD949-C166-4F49-8626-BF18D2A9F90A}"/>
              </a:ext>
            </a:extLst>
          </p:cNvPr>
          <p:cNvCxnSpPr>
            <a:cxnSpLocks/>
          </p:cNvCxnSpPr>
          <p:nvPr/>
        </p:nvCxnSpPr>
        <p:spPr>
          <a:xfrm rot="10800000" flipV="1">
            <a:off x="5393411" y="2464230"/>
            <a:ext cx="2124069" cy="1782305"/>
          </a:xfrm>
          <a:prstGeom prst="curvedConnector3">
            <a:avLst>
              <a:gd name="adj1" fmla="val 9159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5634B1F-165C-4182-8D8B-D5BC0EF50682}"/>
              </a:ext>
            </a:extLst>
          </p:cNvPr>
          <p:cNvCxnSpPr>
            <a:cxnSpLocks/>
          </p:cNvCxnSpPr>
          <p:nvPr/>
        </p:nvCxnSpPr>
        <p:spPr>
          <a:xfrm flipV="1">
            <a:off x="9335337" y="1443326"/>
            <a:ext cx="230694" cy="4743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60AF98B-3CB9-4A9C-9DF8-D241960B77F9}"/>
              </a:ext>
            </a:extLst>
          </p:cNvPr>
          <p:cNvSpPr/>
          <p:nvPr/>
        </p:nvSpPr>
        <p:spPr>
          <a:xfrm>
            <a:off x="9020408" y="250656"/>
            <a:ext cx="1685105" cy="117179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a:solidFill>
                    <a:schemeClr val="tx1"/>
                  </a:solidFill>
                </a:ln>
              </a:rPr>
              <a:t>阿卡德</a:t>
            </a:r>
            <a:endParaRPr lang="en-US" altLang="zh-CN" dirty="0">
              <a:ln>
                <a:solidFill>
                  <a:schemeClr val="tx1"/>
                </a:solidFill>
              </a:ln>
            </a:endParaRPr>
          </a:p>
          <a:p>
            <a:pPr algn="ctr"/>
            <a:endParaRPr lang="en-US" altLang="zh-CN" dirty="0">
              <a:ln>
                <a:solidFill>
                  <a:schemeClr val="tx1"/>
                </a:solidFill>
              </a:ln>
            </a:endParaRPr>
          </a:p>
          <a:p>
            <a:pPr algn="ctr"/>
            <a:r>
              <a:rPr lang="zh-CN" altLang="en-US" sz="1600" dirty="0">
                <a:ln>
                  <a:solidFill>
                    <a:schemeClr val="tx1"/>
                  </a:solidFill>
                </a:ln>
              </a:rPr>
              <a:t>巴比伦</a:t>
            </a:r>
            <a:endParaRPr lang="en-US" sz="1600" dirty="0">
              <a:ln>
                <a:solidFill>
                  <a:schemeClr val="tx1"/>
                </a:solidFill>
              </a:ln>
            </a:endParaRPr>
          </a:p>
        </p:txBody>
      </p:sp>
      <p:cxnSp>
        <p:nvCxnSpPr>
          <p:cNvPr id="11" name="Straight Arrow Connector 10">
            <a:extLst>
              <a:ext uri="{FF2B5EF4-FFF2-40B4-BE49-F238E27FC236}">
                <a16:creationId xmlns:a16="http://schemas.microsoft.com/office/drawing/2014/main" id="{313A78C5-265D-4788-A053-DD9D47B9A2CA}"/>
              </a:ext>
            </a:extLst>
          </p:cNvPr>
          <p:cNvCxnSpPr>
            <a:cxnSpLocks/>
          </p:cNvCxnSpPr>
          <p:nvPr/>
        </p:nvCxnSpPr>
        <p:spPr>
          <a:xfrm flipV="1">
            <a:off x="6589792" y="4246535"/>
            <a:ext cx="626934" cy="396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63F33F8-6EAA-4A2F-A8B6-EC5BF30DABBE}"/>
              </a:ext>
            </a:extLst>
          </p:cNvPr>
          <p:cNvSpPr/>
          <p:nvPr/>
        </p:nvSpPr>
        <p:spPr>
          <a:xfrm>
            <a:off x="7216726" y="3871387"/>
            <a:ext cx="1803682" cy="750296"/>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a:solidFill>
                    <a:schemeClr val="tx1"/>
                  </a:solidFill>
                </a:ln>
              </a:rPr>
              <a:t>耶路撒冷</a:t>
            </a:r>
            <a:endParaRPr lang="en-US" dirty="0">
              <a:ln>
                <a:solidFill>
                  <a:schemeClr val="tx1"/>
                </a:solidFill>
              </a:ln>
            </a:endParaRPr>
          </a:p>
        </p:txBody>
      </p:sp>
    </p:spTree>
    <p:extLst>
      <p:ext uri="{BB962C8B-B14F-4D97-AF65-F5344CB8AC3E}">
        <p14:creationId xmlns:p14="http://schemas.microsoft.com/office/powerpoint/2010/main" val="186450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76416" y="2367171"/>
            <a:ext cx="10169346" cy="2123658"/>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accent4">
                    <a:lumMod val="40000"/>
                    <a:lumOff val="60000"/>
                  </a:schemeClr>
                </a:solidFill>
                <a:latin typeface="Times New Roman" panose="02020603050405020304" pitchFamily="18" charset="0"/>
                <a:cs typeface="Times New Roman" panose="02020603050405020304" pitchFamily="18" charset="0"/>
              </a:rPr>
              <a:t>THE LION OF JUDAH</a:t>
            </a: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Genesis 49:8-12</a:t>
            </a:r>
          </a:p>
        </p:txBody>
      </p:sp>
    </p:spTree>
    <p:extLst>
      <p:ext uri="{BB962C8B-B14F-4D97-AF65-F5344CB8AC3E}">
        <p14:creationId xmlns:p14="http://schemas.microsoft.com/office/powerpoint/2010/main" val="4190455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36369"/>
            <a:ext cx="11201400" cy="6001643"/>
          </a:xfrm>
          <a:prstGeom prst="rect">
            <a:avLst/>
          </a:prstGeom>
        </p:spPr>
        <p:txBody>
          <a:bodyPr wrap="square">
            <a:spAutoFit/>
          </a:bodyPr>
          <a:lstStyle/>
          <a:p>
            <a:r>
              <a:rPr lang="en-US" sz="2400" b="1" dirty="0">
                <a:solidFill>
                  <a:schemeClr val="bg2">
                    <a:lumMod val="90000"/>
                  </a:schemeClr>
                </a:solidFill>
                <a:latin typeface="Times New Roman" panose="02020603050405020304" pitchFamily="18" charset="0"/>
                <a:ea typeface="Times New Roman" panose="02020603050405020304" pitchFamily="18" charset="0"/>
              </a:rPr>
              <a:t>Numbers 24:15-19</a:t>
            </a:r>
          </a:p>
          <a:p>
            <a:r>
              <a:rPr lang="en-US" sz="2400" dirty="0">
                <a:solidFill>
                  <a:schemeClr val="bg2">
                    <a:lumMod val="90000"/>
                  </a:schemeClr>
                </a:solidFill>
                <a:latin typeface="Times New Roman" panose="02020603050405020304" pitchFamily="18" charset="0"/>
                <a:ea typeface="Times New Roman" panose="02020603050405020304" pitchFamily="18" charset="0"/>
              </a:rPr>
              <a:t>Then he uttered his oracle: “The oracle of Balaam son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Beor</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whose eye sees clearly,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16</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17</a:t>
            </a:r>
            <a:r>
              <a:rPr lang="en-US" sz="2400" dirty="0">
                <a:solidFill>
                  <a:schemeClr val="bg2">
                    <a:lumMod val="90000"/>
                  </a:schemeClr>
                </a:solidFill>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Sheth</a:t>
            </a:r>
            <a:r>
              <a:rPr lang="en-US" sz="2400" dirty="0">
                <a:solidFill>
                  <a:schemeClr val="bg2">
                    <a:lumMod val="90000"/>
                  </a:schemeClr>
                </a:solidFill>
                <a:latin typeface="Times New Roman" panose="02020603050405020304" pitchFamily="18" charset="0"/>
                <a:ea typeface="Times New Roman" panose="02020603050405020304" pitchFamily="18" charset="0"/>
              </a:rPr>
              <a:t>.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18</a:t>
            </a:r>
            <a:r>
              <a:rPr lang="en-US" sz="2400" dirty="0">
                <a:solidFill>
                  <a:schemeClr val="bg2">
                    <a:lumMod val="90000"/>
                  </a:schemeClr>
                </a:solidFill>
                <a:latin typeface="Times New Roman" panose="02020603050405020304" pitchFamily="18" charset="0"/>
                <a:ea typeface="Times New Roman" panose="02020603050405020304" pitchFamily="18" charset="0"/>
              </a:rPr>
              <a:t> Edom will be conquered; </a:t>
            </a:r>
            <a:r>
              <a:rPr lang="en-US" sz="2400" dirty="0" err="1">
                <a:solidFill>
                  <a:schemeClr val="bg2">
                    <a:lumMod val="90000"/>
                  </a:schemeClr>
                </a:solidFill>
                <a:latin typeface="Times New Roman" panose="02020603050405020304" pitchFamily="18" charset="0"/>
                <a:ea typeface="Times New Roman" panose="02020603050405020304" pitchFamily="18" charset="0"/>
              </a:rPr>
              <a:t>Seir</a:t>
            </a:r>
            <a:r>
              <a:rPr lang="en-US" sz="2400" dirty="0">
                <a:solidFill>
                  <a:schemeClr val="bg2">
                    <a:lumMod val="90000"/>
                  </a:schemeClr>
                </a:solidFill>
                <a:latin typeface="Times New Roman" panose="02020603050405020304" pitchFamily="18" charset="0"/>
                <a:ea typeface="Times New Roman" panose="02020603050405020304" pitchFamily="18" charset="0"/>
              </a:rPr>
              <a:t>, his enemy, will be conquered, but Israel will grow strong.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19</a:t>
            </a:r>
            <a:r>
              <a:rPr lang="en-US" sz="2400" dirty="0">
                <a:solidFill>
                  <a:schemeClr val="bg2">
                    <a:lumMod val="90000"/>
                  </a:schemeClr>
                </a:solidFill>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solidFill>
                  <a:schemeClr val="bg2">
                    <a:lumMod val="90000"/>
                  </a:schemeClr>
                </a:solidFill>
                <a:latin typeface="Times New Roman" panose="02020603050405020304" pitchFamily="18" charset="0"/>
              </a:rPr>
              <a:t>民</a:t>
            </a:r>
            <a:r>
              <a:rPr lang="en-US" altLang="zh-CN" sz="2400" dirty="0">
                <a:solidFill>
                  <a:schemeClr val="bg2">
                    <a:lumMod val="90000"/>
                  </a:schemeClr>
                </a:solidFill>
                <a:latin typeface="Times New Roman" panose="02020603050405020304" pitchFamily="18" charset="0"/>
              </a:rPr>
              <a:t>24:15-19</a:t>
            </a:r>
          </a:p>
          <a:p>
            <a:r>
              <a:rPr lang="zh-CN" altLang="en-US" sz="2400" dirty="0">
                <a:solidFill>
                  <a:schemeClr val="bg2">
                    <a:lumMod val="90000"/>
                  </a:schemeClr>
                </a:solidFill>
                <a:latin typeface="Times New Roman" panose="02020603050405020304" pitchFamily="18" charset="0"/>
              </a:rPr>
              <a:t>他就题起诗歌说，比珥的儿子巴兰说，眼目闭住的人说，得听神的言语，明白至高者的意旨，看见全能者的异象，眼目睁开而仆倒的人说，我看他却不在现时。我望他却不在近日。有星要出于雅各，有杖要兴于以色列，必打破摩押的四角，毁坏扰乱之子。他必得以东为基业，又得仇敌之地西珥为产业。以色列必行事勇敢。有一位出于雅各的，必掌大权。他要除灭城中的余民。</a:t>
            </a:r>
            <a:endParaRPr lang="en-US" sz="2400" dirty="0">
              <a:solidFill>
                <a:schemeClr val="bg2">
                  <a:lumMod val="90000"/>
                </a:schemeClr>
              </a:solidFill>
              <a:latin typeface="Times New Roman" panose="02020603050405020304" pitchFamily="18" charset="0"/>
            </a:endParaRPr>
          </a:p>
          <a:p>
            <a:endParaRPr lang="en-US" sz="2400" dirty="0">
              <a:solidFill>
                <a:schemeClr val="bg2">
                  <a:lumMod val="90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 name="Picture 7" descr="A picture containing outdoor, front, water, sky&#10;&#10;Description automatically generated">
            <a:extLst>
              <a:ext uri="{FF2B5EF4-FFF2-40B4-BE49-F238E27FC236}">
                <a16:creationId xmlns:a16="http://schemas.microsoft.com/office/drawing/2014/main" id="{0D9DA876-D392-034E-8601-4DDD57223B26}"/>
              </a:ext>
            </a:extLst>
          </p:cNvPr>
          <p:cNvPicPr>
            <a:picLocks noChangeAspect="1"/>
          </p:cNvPicPr>
          <p:nvPr/>
        </p:nvPicPr>
        <p:blipFill rotWithShape="1">
          <a:blip r:embed="rId2"/>
          <a:srcRect b="17037"/>
          <a:stretch/>
        </p:blipFill>
        <p:spPr>
          <a:xfrm>
            <a:off x="2143932" y="-146305"/>
            <a:ext cx="7904135" cy="4918128"/>
          </a:xfrm>
          <a:prstGeom prst="rect">
            <a:avLst/>
          </a:prstGeom>
          <a:effectLst>
            <a:softEdge rad="571500"/>
          </a:effectLst>
        </p:spPr>
      </p:pic>
      <p:sp>
        <p:nvSpPr>
          <p:cNvPr id="4" name="Rectangle 3">
            <a:extLst>
              <a:ext uri="{FF2B5EF4-FFF2-40B4-BE49-F238E27FC236}">
                <a16:creationId xmlns:a16="http://schemas.microsoft.com/office/drawing/2014/main" id="{50830957-7DC6-5B4A-AC1F-F1FCACE1DAD2}"/>
              </a:ext>
            </a:extLst>
          </p:cNvPr>
          <p:cNvSpPr/>
          <p:nvPr/>
        </p:nvSpPr>
        <p:spPr>
          <a:xfrm>
            <a:off x="495300" y="4545241"/>
            <a:ext cx="11201399" cy="193899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“Know and understand this: From the issuing of the decree to restore and rebuild Jerusalem until the Anointed One (Messiah), the ruler, comes, there will be seven ‘sevens,’ and sixty-two ‘sevens.’” (Daniel 9:25) </a:t>
            </a:r>
          </a:p>
          <a:p>
            <a:r>
              <a:rPr lang="zh-CN" altLang="en-US" sz="2400" dirty="0">
                <a:solidFill>
                  <a:schemeClr val="bg1"/>
                </a:solidFill>
                <a:latin typeface="Times New Roman" panose="02020603050405020304" pitchFamily="18" charset="0"/>
                <a:cs typeface="Times New Roman" panose="02020603050405020304" pitchFamily="18" charset="0"/>
              </a:rPr>
              <a:t>你当知道，当明白，从出令重新建造耶路撒冷，直到有受膏君的时候，必有七个七和六十二个七。（但</a:t>
            </a:r>
            <a:r>
              <a:rPr lang="en-US" altLang="zh-CN" sz="2400" dirty="0">
                <a:solidFill>
                  <a:schemeClr val="bg1"/>
                </a:solidFill>
                <a:latin typeface="Times New Roman" panose="02020603050405020304" pitchFamily="18" charset="0"/>
                <a:cs typeface="Times New Roman" panose="02020603050405020304" pitchFamily="18" charset="0"/>
              </a:rPr>
              <a:t>9:25</a:t>
            </a:r>
            <a:r>
              <a:rPr lang="zh-CN" alt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69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50656"/>
            <a:ext cx="11201400" cy="6001643"/>
          </a:xfrm>
          <a:prstGeom prst="rect">
            <a:avLst/>
          </a:prstGeom>
        </p:spPr>
        <p:txBody>
          <a:bodyPr wrap="square">
            <a:spAutoFit/>
          </a:bodyPr>
          <a:lstStyle/>
          <a:p>
            <a:r>
              <a:rPr lang="en-US" sz="2400" b="1" dirty="0">
                <a:solidFill>
                  <a:schemeClr val="bg2">
                    <a:lumMod val="90000"/>
                  </a:schemeClr>
                </a:solidFill>
                <a:latin typeface="Times New Roman" panose="02020603050405020304" pitchFamily="18" charset="0"/>
                <a:ea typeface="Times New Roman" panose="02020603050405020304" pitchFamily="18" charset="0"/>
              </a:rPr>
              <a:t>Numbers 24:15-19</a:t>
            </a:r>
          </a:p>
          <a:p>
            <a:r>
              <a:rPr lang="en-US" sz="2400" dirty="0">
                <a:solidFill>
                  <a:schemeClr val="bg2">
                    <a:lumMod val="90000"/>
                  </a:schemeClr>
                </a:solidFill>
                <a:latin typeface="Times New Roman" panose="02020603050405020304" pitchFamily="18" charset="0"/>
                <a:ea typeface="Times New Roman" panose="02020603050405020304" pitchFamily="18" charset="0"/>
              </a:rPr>
              <a:t>Then he uttered his oracle: “The oracle of Balaam son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Beor</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whose eye sees clearly,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16</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17</a:t>
            </a:r>
            <a:r>
              <a:rPr lang="en-US" sz="2400" dirty="0">
                <a:solidFill>
                  <a:schemeClr val="bg2">
                    <a:lumMod val="90000"/>
                  </a:schemeClr>
                </a:solidFill>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Sheth</a:t>
            </a:r>
            <a:r>
              <a:rPr lang="en-US" sz="2400" dirty="0">
                <a:solidFill>
                  <a:schemeClr val="bg2">
                    <a:lumMod val="90000"/>
                  </a:schemeClr>
                </a:solidFill>
                <a:latin typeface="Times New Roman" panose="02020603050405020304" pitchFamily="18" charset="0"/>
                <a:ea typeface="Times New Roman" panose="02020603050405020304" pitchFamily="18" charset="0"/>
              </a:rPr>
              <a:t>.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18</a:t>
            </a:r>
            <a:r>
              <a:rPr lang="en-US" sz="2400" dirty="0">
                <a:solidFill>
                  <a:schemeClr val="bg2">
                    <a:lumMod val="90000"/>
                  </a:schemeClr>
                </a:solidFill>
                <a:latin typeface="Times New Roman" panose="02020603050405020304" pitchFamily="18" charset="0"/>
                <a:ea typeface="Times New Roman" panose="02020603050405020304" pitchFamily="18" charset="0"/>
              </a:rPr>
              <a:t> Edom will be conquered; </a:t>
            </a:r>
            <a:r>
              <a:rPr lang="en-US" sz="2400" dirty="0" err="1">
                <a:solidFill>
                  <a:schemeClr val="bg2">
                    <a:lumMod val="90000"/>
                  </a:schemeClr>
                </a:solidFill>
                <a:latin typeface="Times New Roman" panose="02020603050405020304" pitchFamily="18" charset="0"/>
                <a:ea typeface="Times New Roman" panose="02020603050405020304" pitchFamily="18" charset="0"/>
              </a:rPr>
              <a:t>Seir</a:t>
            </a:r>
            <a:r>
              <a:rPr lang="en-US" sz="2400" dirty="0">
                <a:solidFill>
                  <a:schemeClr val="bg2">
                    <a:lumMod val="90000"/>
                  </a:schemeClr>
                </a:solidFill>
                <a:latin typeface="Times New Roman" panose="02020603050405020304" pitchFamily="18" charset="0"/>
                <a:ea typeface="Times New Roman" panose="02020603050405020304" pitchFamily="18" charset="0"/>
              </a:rPr>
              <a:t>, his enemy, will be conquered, but Israel will grow strong.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19</a:t>
            </a:r>
            <a:r>
              <a:rPr lang="en-US" sz="2400" dirty="0">
                <a:solidFill>
                  <a:schemeClr val="bg2">
                    <a:lumMod val="90000"/>
                  </a:schemeClr>
                </a:solidFill>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solidFill>
                  <a:schemeClr val="bg2">
                    <a:lumMod val="90000"/>
                  </a:schemeClr>
                </a:solidFill>
                <a:latin typeface="Times New Roman" panose="02020603050405020304" pitchFamily="18" charset="0"/>
              </a:rPr>
              <a:t>民</a:t>
            </a:r>
            <a:r>
              <a:rPr lang="en-US" altLang="zh-CN" sz="2400" dirty="0">
                <a:solidFill>
                  <a:schemeClr val="bg2">
                    <a:lumMod val="90000"/>
                  </a:schemeClr>
                </a:solidFill>
                <a:latin typeface="Times New Roman" panose="02020603050405020304" pitchFamily="18" charset="0"/>
              </a:rPr>
              <a:t>24:15-19</a:t>
            </a:r>
          </a:p>
          <a:p>
            <a:r>
              <a:rPr lang="zh-CN" altLang="en-US" sz="2400" dirty="0">
                <a:solidFill>
                  <a:schemeClr val="bg2">
                    <a:lumMod val="90000"/>
                  </a:schemeClr>
                </a:solidFill>
                <a:latin typeface="Times New Roman" panose="02020603050405020304" pitchFamily="18" charset="0"/>
              </a:rPr>
              <a:t>他就题起诗歌说，比珥的儿子巴兰说，眼目闭住的人说，得听神的言语，明白至高者的意旨，看见全能者的异象，眼目睁开而仆倒的人说，我看他却不在现时。我望他却不在近日。有星要出于雅各，有杖要兴于以色列，必打破摩押的四角，毁坏扰乱之子。他必得以东为基业，又得仇敌之地西珥为产业。以色列必行事勇敢。有一位出于雅各的，必掌大权。他要除灭城中的余民。</a:t>
            </a:r>
            <a:endParaRPr lang="en-US" sz="2400" dirty="0">
              <a:solidFill>
                <a:schemeClr val="bg2">
                  <a:lumMod val="90000"/>
                </a:schemeClr>
              </a:solidFill>
              <a:latin typeface="Times New Roman" panose="02020603050405020304" pitchFamily="18" charset="0"/>
            </a:endParaRPr>
          </a:p>
          <a:p>
            <a:endParaRPr lang="en-US" sz="2400" dirty="0">
              <a:solidFill>
                <a:schemeClr val="bg2">
                  <a:lumMod val="90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outdoor, front, water, sky&#10;&#10;Description automatically generated">
            <a:extLst>
              <a:ext uri="{FF2B5EF4-FFF2-40B4-BE49-F238E27FC236}">
                <a16:creationId xmlns:a16="http://schemas.microsoft.com/office/drawing/2014/main" id="{0D9DA876-D392-034E-8601-4DDD57223B26}"/>
              </a:ext>
            </a:extLst>
          </p:cNvPr>
          <p:cNvPicPr>
            <a:picLocks noChangeAspect="1"/>
          </p:cNvPicPr>
          <p:nvPr/>
        </p:nvPicPr>
        <p:blipFill rotWithShape="1">
          <a:blip r:embed="rId2"/>
          <a:srcRect b="17037"/>
          <a:stretch/>
        </p:blipFill>
        <p:spPr>
          <a:xfrm>
            <a:off x="2143932" y="-146305"/>
            <a:ext cx="7904135" cy="4918128"/>
          </a:xfrm>
          <a:prstGeom prst="rect">
            <a:avLst/>
          </a:prstGeom>
          <a:effectLst>
            <a:softEdge rad="571500"/>
          </a:effectLst>
        </p:spPr>
      </p:pic>
      <p:sp>
        <p:nvSpPr>
          <p:cNvPr id="4" name="Rectangle 3">
            <a:extLst>
              <a:ext uri="{FF2B5EF4-FFF2-40B4-BE49-F238E27FC236}">
                <a16:creationId xmlns:a16="http://schemas.microsoft.com/office/drawing/2014/main" id="{50830957-7DC6-5B4A-AC1F-F1FCACE1DAD2}"/>
              </a:ext>
            </a:extLst>
          </p:cNvPr>
          <p:cNvSpPr/>
          <p:nvPr/>
        </p:nvSpPr>
        <p:spPr>
          <a:xfrm>
            <a:off x="495299" y="2886922"/>
            <a:ext cx="11201399" cy="378565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we have the word of the prophets made more certain, and you will do well to pay attention to it, as to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light shining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 a dark place, until the day dawns and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the morning star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rises in your hearts. Above all, you must understand that no prophecy of Scripture came about by the prophet’s own interpretation. For prophecy never had its origin in the will of man, but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men spoke from God as they were carried along by the Holy Spirit</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 Peter 1:19–21)</a:t>
            </a:r>
          </a:p>
          <a:p>
            <a:r>
              <a:rPr lang="zh-CN" altLang="en-US" sz="2400" dirty="0">
                <a:solidFill>
                  <a:schemeClr val="bg1"/>
                </a:solidFill>
                <a:latin typeface="Times New Roman" panose="02020603050405020304" pitchFamily="18" charset="0"/>
                <a:cs typeface="Times New Roman" panose="02020603050405020304" pitchFamily="18" charset="0"/>
              </a:rPr>
              <a:t>我们并有先知更确的预言，如同</a:t>
            </a:r>
            <a:r>
              <a:rPr lang="zh-CN" altLang="en-US" sz="2400" dirty="0">
                <a:solidFill>
                  <a:srgbClr val="FFFF00"/>
                </a:solidFill>
                <a:latin typeface="Times New Roman" panose="02020603050405020304" pitchFamily="18" charset="0"/>
                <a:cs typeface="Times New Roman" panose="02020603050405020304" pitchFamily="18" charset="0"/>
              </a:rPr>
              <a:t>灯照在</a:t>
            </a:r>
            <a:r>
              <a:rPr lang="zh-CN" altLang="en-US" sz="2400" dirty="0">
                <a:solidFill>
                  <a:schemeClr val="bg1"/>
                </a:solidFill>
                <a:latin typeface="Times New Roman" panose="02020603050405020304" pitchFamily="18" charset="0"/>
                <a:cs typeface="Times New Roman" panose="02020603050405020304" pitchFamily="18" charset="0"/>
              </a:rPr>
              <a:t>暗处。你们在这预言上留意，直等到天发亮</a:t>
            </a:r>
            <a:r>
              <a:rPr lang="zh-CN" altLang="en-US" sz="2400" dirty="0">
                <a:solidFill>
                  <a:srgbClr val="FFFF00"/>
                </a:solidFill>
                <a:latin typeface="Times New Roman" panose="02020603050405020304" pitchFamily="18" charset="0"/>
                <a:cs typeface="Times New Roman" panose="02020603050405020304" pitchFamily="18" charset="0"/>
              </a:rPr>
              <a:t>晨星</a:t>
            </a:r>
            <a:r>
              <a:rPr lang="zh-CN" altLang="en-US" sz="2400" dirty="0">
                <a:solidFill>
                  <a:schemeClr val="bg1"/>
                </a:solidFill>
                <a:latin typeface="Times New Roman" panose="02020603050405020304" pitchFamily="18" charset="0"/>
                <a:cs typeface="Times New Roman" panose="02020603050405020304" pitchFamily="18" charset="0"/>
              </a:rPr>
              <a:t>在你们心里出现的时候，才是好的。第一要紧的，该知道经上所有的预言，没有可随私意解说的。因为预言从来没有出于人意的，乃是</a:t>
            </a:r>
            <a:r>
              <a:rPr lang="zh-CN" altLang="en-US" sz="2400" dirty="0">
                <a:solidFill>
                  <a:srgbClr val="FFFF00"/>
                </a:solidFill>
                <a:latin typeface="Times New Roman" panose="02020603050405020304" pitchFamily="18" charset="0"/>
                <a:cs typeface="Times New Roman" panose="02020603050405020304" pitchFamily="18" charset="0"/>
              </a:rPr>
              <a:t>人被圣灵感动说出神的话来</a:t>
            </a:r>
            <a:r>
              <a:rPr lang="zh-CN" altLang="en-US" sz="2400" dirty="0">
                <a:solidFill>
                  <a:schemeClr val="bg1"/>
                </a:solidFill>
                <a:latin typeface="Times New Roman" panose="02020603050405020304" pitchFamily="18" charset="0"/>
                <a:cs typeface="Times New Roman" panose="02020603050405020304" pitchFamily="18" charset="0"/>
              </a:rPr>
              <a:t>。（彼后</a:t>
            </a:r>
            <a:r>
              <a:rPr lang="en-US" altLang="zh-CN" sz="2400" dirty="0">
                <a:solidFill>
                  <a:schemeClr val="bg1"/>
                </a:solidFill>
                <a:latin typeface="Times New Roman" panose="02020603050405020304" pitchFamily="18" charset="0"/>
                <a:cs typeface="Times New Roman" panose="02020603050405020304" pitchFamily="18" charset="0"/>
              </a:rPr>
              <a:t>19-21</a:t>
            </a:r>
            <a:r>
              <a:rPr lang="zh-CN" alt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55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50656"/>
            <a:ext cx="11201400" cy="6001643"/>
          </a:xfrm>
          <a:prstGeom prst="rect">
            <a:avLst/>
          </a:prstGeom>
        </p:spPr>
        <p:txBody>
          <a:bodyPr wrap="square">
            <a:spAutoFit/>
          </a:bodyPr>
          <a:lstStyle/>
          <a:p>
            <a:r>
              <a:rPr lang="en-US" sz="2400" b="1" dirty="0">
                <a:solidFill>
                  <a:schemeClr val="bg2">
                    <a:lumMod val="90000"/>
                  </a:schemeClr>
                </a:solidFill>
                <a:latin typeface="Times New Roman" panose="02020603050405020304" pitchFamily="18" charset="0"/>
                <a:ea typeface="Times New Roman" panose="02020603050405020304" pitchFamily="18" charset="0"/>
              </a:rPr>
              <a:t>Numbers 24:15-19</a:t>
            </a:r>
          </a:p>
          <a:p>
            <a:r>
              <a:rPr lang="en-US" sz="2400" dirty="0">
                <a:solidFill>
                  <a:schemeClr val="bg2">
                    <a:lumMod val="90000"/>
                  </a:schemeClr>
                </a:solidFill>
                <a:latin typeface="Times New Roman" panose="02020603050405020304" pitchFamily="18" charset="0"/>
                <a:ea typeface="Times New Roman" panose="02020603050405020304" pitchFamily="18" charset="0"/>
              </a:rPr>
              <a:t>Then he uttered his oracle: “The oracle of Balaam son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Beor</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whose eye sees clearly,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16</a:t>
            </a:r>
            <a:r>
              <a:rPr lang="en-US" sz="2400" dirty="0">
                <a:solidFill>
                  <a:schemeClr val="bg2">
                    <a:lumMod val="90000"/>
                  </a:schemeClr>
                </a:solidFill>
                <a:latin typeface="Times New Roman" panose="02020603050405020304" pitchFamily="18" charset="0"/>
                <a:ea typeface="Times New Roman" panose="02020603050405020304" pitchFamily="18" charset="0"/>
              </a:rPr>
              <a:t> the oracle of one who hears the words of God, who has knowledge from the Most High, who sees a vision from the Almighty, who falls prostrate, and whose eyes are opened: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17</a:t>
            </a:r>
            <a:r>
              <a:rPr lang="en-US" sz="2400" dirty="0">
                <a:solidFill>
                  <a:schemeClr val="bg2">
                    <a:lumMod val="90000"/>
                  </a:schemeClr>
                </a:solidFill>
                <a:latin typeface="Times New Roman" panose="02020603050405020304" pitchFamily="18" charset="0"/>
                <a:ea typeface="Times New Roman" panose="02020603050405020304" pitchFamily="18" charset="0"/>
              </a:rPr>
              <a:t> “I see him, but not now; I behold him, but not near. A star will come out of Jacob; a scepter will rise out of Israel. He will crush the foreheads of Moab, the skulls of all the sons of </a:t>
            </a:r>
            <a:r>
              <a:rPr lang="en-US" sz="2400" dirty="0" err="1">
                <a:solidFill>
                  <a:schemeClr val="bg2">
                    <a:lumMod val="90000"/>
                  </a:schemeClr>
                </a:solidFill>
                <a:latin typeface="Times New Roman" panose="02020603050405020304" pitchFamily="18" charset="0"/>
                <a:ea typeface="Times New Roman" panose="02020603050405020304" pitchFamily="18" charset="0"/>
              </a:rPr>
              <a:t>Sheth</a:t>
            </a:r>
            <a:r>
              <a:rPr lang="en-US" sz="2400" dirty="0">
                <a:solidFill>
                  <a:schemeClr val="bg2">
                    <a:lumMod val="90000"/>
                  </a:schemeClr>
                </a:solidFill>
                <a:latin typeface="Times New Roman" panose="02020603050405020304" pitchFamily="18" charset="0"/>
                <a:ea typeface="Times New Roman" panose="02020603050405020304" pitchFamily="18" charset="0"/>
              </a:rPr>
              <a:t>.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18</a:t>
            </a:r>
            <a:r>
              <a:rPr lang="en-US" sz="2400" dirty="0">
                <a:solidFill>
                  <a:schemeClr val="bg2">
                    <a:lumMod val="90000"/>
                  </a:schemeClr>
                </a:solidFill>
                <a:latin typeface="Times New Roman" panose="02020603050405020304" pitchFamily="18" charset="0"/>
                <a:ea typeface="Times New Roman" panose="02020603050405020304" pitchFamily="18" charset="0"/>
              </a:rPr>
              <a:t> Edom will be conquered; </a:t>
            </a:r>
            <a:r>
              <a:rPr lang="en-US" sz="2400" dirty="0" err="1">
                <a:solidFill>
                  <a:schemeClr val="bg2">
                    <a:lumMod val="90000"/>
                  </a:schemeClr>
                </a:solidFill>
                <a:latin typeface="Times New Roman" panose="02020603050405020304" pitchFamily="18" charset="0"/>
                <a:ea typeface="Times New Roman" panose="02020603050405020304" pitchFamily="18" charset="0"/>
              </a:rPr>
              <a:t>Seir</a:t>
            </a:r>
            <a:r>
              <a:rPr lang="en-US" sz="2400" dirty="0">
                <a:solidFill>
                  <a:schemeClr val="bg2">
                    <a:lumMod val="90000"/>
                  </a:schemeClr>
                </a:solidFill>
                <a:latin typeface="Times New Roman" panose="02020603050405020304" pitchFamily="18" charset="0"/>
                <a:ea typeface="Times New Roman" panose="02020603050405020304" pitchFamily="18" charset="0"/>
              </a:rPr>
              <a:t>, his enemy, will be conquered, but Israel will grow strong. </a:t>
            </a:r>
            <a:r>
              <a:rPr lang="en-US" sz="2400" baseline="30000" dirty="0">
                <a:solidFill>
                  <a:schemeClr val="bg2">
                    <a:lumMod val="90000"/>
                  </a:schemeClr>
                </a:solidFill>
                <a:latin typeface="Times New Roman" panose="02020603050405020304" pitchFamily="18" charset="0"/>
                <a:ea typeface="Times New Roman" panose="02020603050405020304" pitchFamily="18" charset="0"/>
              </a:rPr>
              <a:t>19</a:t>
            </a:r>
            <a:r>
              <a:rPr lang="en-US" sz="2400" dirty="0">
                <a:solidFill>
                  <a:schemeClr val="bg2">
                    <a:lumMod val="90000"/>
                  </a:schemeClr>
                </a:solidFill>
                <a:latin typeface="Times New Roman" panose="02020603050405020304" pitchFamily="18" charset="0"/>
                <a:ea typeface="Times New Roman" panose="02020603050405020304" pitchFamily="18" charset="0"/>
              </a:rPr>
              <a:t> A ruler will come out of Jacob and destroy the survivors of the city.”</a:t>
            </a:r>
          </a:p>
          <a:p>
            <a:r>
              <a:rPr lang="zh-CN" altLang="en-US" sz="2400" dirty="0">
                <a:solidFill>
                  <a:schemeClr val="bg2">
                    <a:lumMod val="90000"/>
                  </a:schemeClr>
                </a:solidFill>
                <a:latin typeface="Times New Roman" panose="02020603050405020304" pitchFamily="18" charset="0"/>
              </a:rPr>
              <a:t>民</a:t>
            </a:r>
            <a:r>
              <a:rPr lang="en-US" altLang="zh-CN" sz="2400" dirty="0">
                <a:solidFill>
                  <a:schemeClr val="bg2">
                    <a:lumMod val="90000"/>
                  </a:schemeClr>
                </a:solidFill>
                <a:latin typeface="Times New Roman" panose="02020603050405020304" pitchFamily="18" charset="0"/>
              </a:rPr>
              <a:t>24:15-19</a:t>
            </a:r>
          </a:p>
          <a:p>
            <a:r>
              <a:rPr lang="zh-CN" altLang="en-US" sz="2400" dirty="0">
                <a:solidFill>
                  <a:schemeClr val="bg2">
                    <a:lumMod val="90000"/>
                  </a:schemeClr>
                </a:solidFill>
                <a:latin typeface="Times New Roman" panose="02020603050405020304" pitchFamily="18" charset="0"/>
              </a:rPr>
              <a:t>他就题起诗歌说，比珥的儿子巴兰说，眼目闭住的人说，得听神的言语，明白至高者的意旨，看见全能者的异象，眼目睁开而仆倒的人说，我看他却不在现时。我望他却不在近日。有星要出于雅各，有杖要兴于以色列，必打破摩押的四角，毁坏扰乱之子。他必得以东为基业，又得仇敌之地西珥为产业。以色列必行事勇敢。有一位出于雅各的，必掌大权。他要除灭城中的余民。</a:t>
            </a:r>
            <a:endParaRPr lang="en-US" sz="2400" dirty="0">
              <a:solidFill>
                <a:schemeClr val="bg2">
                  <a:lumMod val="90000"/>
                </a:schemeClr>
              </a:solidFill>
              <a:latin typeface="Times New Roman" panose="02020603050405020304" pitchFamily="18" charset="0"/>
            </a:endParaRPr>
          </a:p>
          <a:p>
            <a:endParaRPr lang="en-US" sz="2400" dirty="0">
              <a:solidFill>
                <a:schemeClr val="bg2">
                  <a:lumMod val="90000"/>
                </a:schemeClr>
              </a:solidFill>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outdoor, front, water, sky&#10;&#10;Description automatically generated">
            <a:extLst>
              <a:ext uri="{FF2B5EF4-FFF2-40B4-BE49-F238E27FC236}">
                <a16:creationId xmlns:a16="http://schemas.microsoft.com/office/drawing/2014/main" id="{0D9DA876-D392-034E-8601-4DDD57223B26}"/>
              </a:ext>
            </a:extLst>
          </p:cNvPr>
          <p:cNvPicPr>
            <a:picLocks noChangeAspect="1"/>
          </p:cNvPicPr>
          <p:nvPr/>
        </p:nvPicPr>
        <p:blipFill rotWithShape="1">
          <a:blip r:embed="rId2"/>
          <a:srcRect b="17037"/>
          <a:stretch/>
        </p:blipFill>
        <p:spPr>
          <a:xfrm>
            <a:off x="2143932" y="-146305"/>
            <a:ext cx="7904135" cy="4918128"/>
          </a:xfrm>
          <a:prstGeom prst="rect">
            <a:avLst/>
          </a:prstGeom>
          <a:effectLst>
            <a:softEdge rad="571500"/>
          </a:effectLst>
        </p:spPr>
      </p:pic>
      <p:sp>
        <p:nvSpPr>
          <p:cNvPr id="4" name="Rectangle 3">
            <a:extLst>
              <a:ext uri="{FF2B5EF4-FFF2-40B4-BE49-F238E27FC236}">
                <a16:creationId xmlns:a16="http://schemas.microsoft.com/office/drawing/2014/main" id="{50830957-7DC6-5B4A-AC1F-F1FCACE1DAD2}"/>
              </a:ext>
            </a:extLst>
          </p:cNvPr>
          <p:cNvSpPr/>
          <p:nvPr/>
        </p:nvSpPr>
        <p:spPr>
          <a:xfrm>
            <a:off x="495299" y="2886922"/>
            <a:ext cx="11201399" cy="3785652"/>
          </a:xfrm>
          <a:prstGeom prst="rect">
            <a:avLst/>
          </a:prstGeom>
          <a:solidFill>
            <a:schemeClr val="tx1"/>
          </a:solidFill>
        </p:spPr>
        <p:txBody>
          <a:bodyPr wrap="square">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we have the word of the prophets made more certain, and you will do well to pay attention to it, as to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a light shining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 a dark place, until the day dawns and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the morning star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rises in your hearts. Above all, you must understand that no prophecy of Scripture came about by the prophet’s own interpretation. For prophecy never had its origin in the will of man, but </a:t>
            </a:r>
            <a:r>
              <a:rPr lang="en-US" sz="2400"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men spoke from God as they were carried along by the Holy Spirit</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 Peter 1:19–21)</a:t>
            </a:r>
          </a:p>
          <a:p>
            <a:r>
              <a:rPr lang="zh-CN" altLang="en-US" sz="2400" dirty="0">
                <a:solidFill>
                  <a:schemeClr val="bg1"/>
                </a:solidFill>
                <a:latin typeface="Times New Roman" panose="02020603050405020304" pitchFamily="18" charset="0"/>
                <a:cs typeface="Times New Roman" panose="02020603050405020304" pitchFamily="18" charset="0"/>
              </a:rPr>
              <a:t>我们并有先知更确的预言，如同</a:t>
            </a:r>
            <a:r>
              <a:rPr lang="zh-CN" altLang="en-US" sz="2400" dirty="0">
                <a:solidFill>
                  <a:srgbClr val="FFFF00"/>
                </a:solidFill>
                <a:latin typeface="Times New Roman" panose="02020603050405020304" pitchFamily="18" charset="0"/>
                <a:cs typeface="Times New Roman" panose="02020603050405020304" pitchFamily="18" charset="0"/>
              </a:rPr>
              <a:t>灯照在</a:t>
            </a:r>
            <a:r>
              <a:rPr lang="zh-CN" altLang="en-US" sz="2400" dirty="0">
                <a:solidFill>
                  <a:schemeClr val="bg1"/>
                </a:solidFill>
                <a:latin typeface="Times New Roman" panose="02020603050405020304" pitchFamily="18" charset="0"/>
                <a:cs typeface="Times New Roman" panose="02020603050405020304" pitchFamily="18" charset="0"/>
              </a:rPr>
              <a:t>暗处。你们在这预言上留意，直等到天发亮</a:t>
            </a:r>
            <a:r>
              <a:rPr lang="zh-CN" altLang="en-US" sz="2400" dirty="0">
                <a:solidFill>
                  <a:srgbClr val="FFFF00"/>
                </a:solidFill>
                <a:latin typeface="Times New Roman" panose="02020603050405020304" pitchFamily="18" charset="0"/>
                <a:cs typeface="Times New Roman" panose="02020603050405020304" pitchFamily="18" charset="0"/>
              </a:rPr>
              <a:t>晨星</a:t>
            </a:r>
            <a:r>
              <a:rPr lang="zh-CN" altLang="en-US" sz="2400" dirty="0">
                <a:solidFill>
                  <a:schemeClr val="bg1"/>
                </a:solidFill>
                <a:latin typeface="Times New Roman" panose="02020603050405020304" pitchFamily="18" charset="0"/>
                <a:cs typeface="Times New Roman" panose="02020603050405020304" pitchFamily="18" charset="0"/>
              </a:rPr>
              <a:t>在你们心里出现的时候，才是好的。第一要紧的，该知道经上所有的预言，没有可随私意解说的。因为预言从来没有出于人意的，乃是</a:t>
            </a:r>
            <a:r>
              <a:rPr lang="zh-CN" altLang="en-US" sz="2400" dirty="0">
                <a:solidFill>
                  <a:srgbClr val="FFFF00"/>
                </a:solidFill>
                <a:latin typeface="Times New Roman" panose="02020603050405020304" pitchFamily="18" charset="0"/>
                <a:cs typeface="Times New Roman" panose="02020603050405020304" pitchFamily="18" charset="0"/>
              </a:rPr>
              <a:t>人被圣灵感动说出神的话来</a:t>
            </a:r>
            <a:r>
              <a:rPr lang="zh-CN" altLang="en-US" sz="2400" dirty="0">
                <a:solidFill>
                  <a:schemeClr val="bg1"/>
                </a:solidFill>
                <a:latin typeface="Times New Roman" panose="02020603050405020304" pitchFamily="18" charset="0"/>
                <a:cs typeface="Times New Roman" panose="02020603050405020304" pitchFamily="18" charset="0"/>
              </a:rPr>
              <a:t>。（彼后</a:t>
            </a:r>
            <a:r>
              <a:rPr lang="en-US" altLang="zh-CN" sz="2400" dirty="0">
                <a:solidFill>
                  <a:schemeClr val="bg1"/>
                </a:solidFill>
                <a:latin typeface="Times New Roman" panose="02020603050405020304" pitchFamily="18" charset="0"/>
                <a:cs typeface="Times New Roman" panose="02020603050405020304" pitchFamily="18" charset="0"/>
              </a:rPr>
              <a:t>19-21</a:t>
            </a:r>
            <a:r>
              <a:rPr lang="zh-CN" altLang="en-US"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1CA637-4D59-7042-ACB4-8BF37F84B59D}"/>
              </a:ext>
            </a:extLst>
          </p:cNvPr>
          <p:cNvSpPr/>
          <p:nvPr/>
        </p:nvSpPr>
        <p:spPr>
          <a:xfrm>
            <a:off x="1642500" y="605701"/>
            <a:ext cx="8710048" cy="1815882"/>
          </a:xfrm>
          <a:prstGeom prst="rect">
            <a:avLst/>
          </a:prstGeom>
          <a:solidFill>
            <a:schemeClr val="bg1"/>
          </a:solidFill>
          <a:ln w="38100">
            <a:solidFill>
              <a:srgbClr val="C00000"/>
            </a:solidFill>
          </a:ln>
        </p:spPr>
        <p:txBody>
          <a:bodyPr wrap="square">
            <a:spAutoFit/>
          </a:bodyPr>
          <a:lstStyle/>
          <a:p>
            <a:r>
              <a:rPr lang="en-US" sz="2800" dirty="0">
                <a:latin typeface="Times New Roman" panose="02020603050405020304" pitchFamily="18" charset="0"/>
                <a:ea typeface="Times New Roman" panose="02020603050405020304" pitchFamily="18" charset="0"/>
                <a:cs typeface="Times New Roman" panose="02020603050405020304" pitchFamily="18" charset="0"/>
              </a:rPr>
              <a:t>“I, Jesus, am the Root and the Offspring of David, and the bright Morning Star.” (Revelation 22:16)</a:t>
            </a:r>
          </a:p>
          <a:p>
            <a:r>
              <a:rPr lang="zh-CN" altLang="en-US" sz="2800" dirty="0">
                <a:latin typeface="Times New Roman" panose="02020603050405020304" pitchFamily="18" charset="0"/>
                <a:cs typeface="Times New Roman" panose="02020603050405020304" pitchFamily="18" charset="0"/>
              </a:rPr>
              <a:t>“我耶稣，是大卫的根，又是他的后裔。我是明亮的晨星。”（启</a:t>
            </a:r>
            <a:r>
              <a:rPr lang="en-US" altLang="zh-CN" sz="2800" dirty="0">
                <a:latin typeface="Times New Roman" panose="02020603050405020304" pitchFamily="18" charset="0"/>
                <a:cs typeface="Times New Roman" panose="02020603050405020304" pitchFamily="18" charset="0"/>
              </a:rPr>
              <a:t>22:16</a:t>
            </a:r>
            <a:r>
              <a:rPr lang="zh-CN"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190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76416" y="2367171"/>
            <a:ext cx="10169346" cy="3877985"/>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accent4">
                    <a:lumMod val="40000"/>
                    <a:lumOff val="60000"/>
                  </a:schemeClr>
                </a:solidFill>
                <a:latin typeface="Times New Roman" panose="02020603050405020304" pitchFamily="18" charset="0"/>
                <a:cs typeface="Times New Roman" panose="02020603050405020304" pitchFamily="18" charset="0"/>
              </a:rPr>
              <a:t>A PROPHET LIKE MOSES</a:t>
            </a:r>
          </a:p>
          <a:p>
            <a:pPr algn="ctr"/>
            <a:r>
              <a:rPr lang="zh-CN" altLang="en-US" sz="6600" dirty="0">
                <a:solidFill>
                  <a:schemeClr val="accent4">
                    <a:lumMod val="40000"/>
                    <a:lumOff val="60000"/>
                  </a:schemeClr>
                </a:solidFill>
                <a:latin typeface="Times New Roman" panose="02020603050405020304" pitchFamily="18" charset="0"/>
                <a:cs typeface="Times New Roman" panose="02020603050405020304" pitchFamily="18" charset="0"/>
              </a:rPr>
              <a:t>像摩西的先知</a:t>
            </a:r>
            <a:endParaRPr lang="en-US" sz="66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Deuteronomy 18:15-19</a:t>
            </a:r>
          </a:p>
          <a:p>
            <a:pPr algn="ctr"/>
            <a:r>
              <a:rPr lang="zh-CN" altLang="en-US" sz="4800" dirty="0">
                <a:solidFill>
                  <a:schemeClr val="bg1"/>
                </a:solidFill>
                <a:latin typeface="Times New Roman" panose="02020603050405020304" pitchFamily="18" charset="0"/>
                <a:cs typeface="Times New Roman" panose="02020603050405020304" pitchFamily="18" charset="0"/>
              </a:rPr>
              <a:t>申</a:t>
            </a:r>
            <a:r>
              <a:rPr lang="en-US" altLang="zh-CN" sz="4800" dirty="0">
                <a:solidFill>
                  <a:schemeClr val="bg1"/>
                </a:solidFill>
                <a:latin typeface="Times New Roman" panose="02020603050405020304" pitchFamily="18" charset="0"/>
                <a:cs typeface="Times New Roman" panose="02020603050405020304" pitchFamily="18" charset="0"/>
              </a:rPr>
              <a:t>18:15-19</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506589" y="612844"/>
            <a:ext cx="11201400" cy="5632311"/>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Deuteronomy 18:15-19</a:t>
            </a:r>
          </a:p>
          <a:p>
            <a:r>
              <a:rPr lang="en-US" sz="2400" dirty="0">
                <a:latin typeface="Times New Roman" panose="02020603050405020304" pitchFamily="18" charset="0"/>
                <a:ea typeface="Times New Roman" panose="02020603050405020304" pitchFamily="18" charset="0"/>
              </a:rPr>
              <a:t>“The Lord your God will raise up for you a prophet like me from among your own brothers. You must listen to him. </a:t>
            </a:r>
            <a:r>
              <a:rPr lang="en-US" sz="2400" baseline="30000" dirty="0">
                <a:latin typeface="Times New Roman" panose="02020603050405020304" pitchFamily="18" charset="0"/>
                <a:ea typeface="Times New Roman" panose="02020603050405020304" pitchFamily="18" charset="0"/>
              </a:rPr>
              <a:t>16</a:t>
            </a:r>
            <a:r>
              <a:rPr lang="en-US" sz="2400" dirty="0">
                <a:latin typeface="Times New Roman" panose="02020603050405020304" pitchFamily="18" charset="0"/>
                <a:ea typeface="Times New Roman" panose="02020603050405020304" pitchFamily="18" charset="0"/>
              </a:rPr>
              <a:t>For this is what you asked of the Lord your God at Horeb on the day of the assembly when you said, “Let us not hear the voice of the Lord our God nor see this great fire anymore, or we will die.” </a:t>
            </a:r>
          </a:p>
          <a:p>
            <a:r>
              <a:rPr lang="en-US" sz="2400" baseline="30000" dirty="0">
                <a:latin typeface="Times New Roman" panose="02020603050405020304" pitchFamily="18" charset="0"/>
                <a:ea typeface="Times New Roman" panose="02020603050405020304" pitchFamily="18" charset="0"/>
              </a:rPr>
              <a:t>17</a:t>
            </a:r>
            <a:r>
              <a:rPr lang="en-US" sz="2400" dirty="0">
                <a:latin typeface="Times New Roman" panose="02020603050405020304" pitchFamily="18" charset="0"/>
                <a:ea typeface="Times New Roman" panose="02020603050405020304" pitchFamily="18" charset="0"/>
              </a:rPr>
              <a:t>The Lord said to me: “What they say is good. </a:t>
            </a:r>
            <a:r>
              <a:rPr lang="en-US" sz="2400" baseline="30000" dirty="0">
                <a:latin typeface="Times New Roman" panose="02020603050405020304" pitchFamily="18" charset="0"/>
                <a:ea typeface="Times New Roman" panose="02020603050405020304" pitchFamily="18" charset="0"/>
              </a:rPr>
              <a:t>18</a:t>
            </a:r>
            <a:r>
              <a:rPr lang="en-US" sz="2400" dirty="0">
                <a:latin typeface="Times New Roman" panose="02020603050405020304" pitchFamily="18" charset="0"/>
                <a:ea typeface="Times New Roman" panose="02020603050405020304" pitchFamily="18" charset="0"/>
              </a:rPr>
              <a:t>I will raise up for them a prophet like you from among their brothers; I will put my words in his mouth, and he will tell them everything I command him. </a:t>
            </a:r>
            <a:r>
              <a:rPr lang="en-US" sz="2400" baseline="30000" dirty="0">
                <a:latin typeface="Times New Roman" panose="02020603050405020304" pitchFamily="18" charset="0"/>
                <a:ea typeface="Times New Roman" panose="02020603050405020304" pitchFamily="18" charset="0"/>
              </a:rPr>
              <a:t>19</a:t>
            </a:r>
            <a:r>
              <a:rPr lang="en-US" sz="2400" dirty="0">
                <a:latin typeface="Times New Roman" panose="02020603050405020304" pitchFamily="18" charset="0"/>
                <a:ea typeface="Times New Roman" panose="02020603050405020304" pitchFamily="18" charset="0"/>
              </a:rPr>
              <a:t>If anyone does not listen to my words that the prophet speaks in my name, I myself will call him to account.”</a:t>
            </a:r>
          </a:p>
          <a:p>
            <a:r>
              <a:rPr lang="zh-CN" altLang="en-US" sz="2400" dirty="0">
                <a:latin typeface="Times New Roman" panose="02020603050405020304" pitchFamily="18" charset="0"/>
                <a:ea typeface="Times New Roman" panose="02020603050405020304" pitchFamily="18" charset="0"/>
              </a:rPr>
              <a:t>申</a:t>
            </a:r>
            <a:r>
              <a:rPr lang="en-US" altLang="zh-CN" sz="2400" dirty="0">
                <a:latin typeface="Times New Roman" panose="02020603050405020304" pitchFamily="18" charset="0"/>
                <a:ea typeface="Times New Roman" panose="02020603050405020304" pitchFamily="18" charset="0"/>
              </a:rPr>
              <a:t>18:15-19</a:t>
            </a:r>
          </a:p>
          <a:p>
            <a:r>
              <a:rPr lang="zh-CN" altLang="en-US" sz="2400" dirty="0">
                <a:latin typeface="Times New Roman" panose="02020603050405020304" pitchFamily="18" charset="0"/>
                <a:ea typeface="Times New Roman" panose="02020603050405020304" pitchFamily="18" charset="0"/>
              </a:rPr>
              <a:t>耶和华你的神要从你们弟兄中间给你兴起一位先知，像我，你们要听从他。正如你在何烈山大会的日子求耶和华你神一切的话，说，求你不再叫我听见耶和华我神的声音，也不再叫我看见这大火，免得我死亡。耶和华就对我说，他们所说的是。我必在他们弟兄中间，给他们兴起一位先知象你。我要将当说的话传给他。他要将我一切所吩咐的都传给他们。谁不听他奉我名所说的话，我必讨谁的罪。</a:t>
            </a:r>
            <a:endParaRPr lang="en-US" sz="24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075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63844" y="1151453"/>
            <a:ext cx="10864312" cy="4893647"/>
          </a:xfrm>
          <a:prstGeom prst="rect">
            <a:avLst/>
          </a:prstGeom>
          <a:noFill/>
        </p:spPr>
        <p:txBody>
          <a:bodyPr wrap="square" rtlCol="0">
            <a:spAutoFit/>
          </a:bodyPr>
          <a:lstStyle/>
          <a:p>
            <a:pPr marL="742950" indent="-742950">
              <a:buFont typeface="Wingdings" pitchFamily="2" charset="2"/>
              <a:buChar char="v"/>
            </a:pPr>
            <a:r>
              <a:rPr lang="en-US" sz="2400" dirty="0">
                <a:latin typeface="Times New Roman" panose="02020603050405020304" pitchFamily="18" charset="0"/>
                <a:cs typeface="Times New Roman" panose="02020603050405020304" pitchFamily="18" charset="0"/>
              </a:rPr>
              <a:t>“Are you the Prophet?” He answered, “No.” “Why then do you baptize if you are not the Christ, nor Elijah, nor the Prophet?” (John 1:21,25)</a:t>
            </a:r>
          </a:p>
          <a:p>
            <a:pPr lvl="1"/>
            <a:r>
              <a:rPr lang="zh-CN" altLang="en-US" sz="2400" dirty="0">
                <a:latin typeface="Times New Roman" panose="02020603050405020304" pitchFamily="18" charset="0"/>
                <a:cs typeface="Times New Roman" panose="02020603050405020304" pitchFamily="18" charset="0"/>
              </a:rPr>
              <a:t>“是那先知吗？他回答说，不是。他们就问他说，你既不是基督，不是以利亚，也不是那先知，为什么施洗呢？”（约</a:t>
            </a:r>
            <a:r>
              <a:rPr lang="en-US" altLang="zh-CN" sz="2400" dirty="0">
                <a:latin typeface="Times New Roman" panose="02020603050405020304" pitchFamily="18" charset="0"/>
                <a:cs typeface="Times New Roman" panose="02020603050405020304" pitchFamily="18" charset="0"/>
              </a:rPr>
              <a:t>1:21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25</a:t>
            </a:r>
            <a:r>
              <a:rPr lang="zh-CN" altLang="en-US" sz="2400" dirty="0">
                <a:latin typeface="Times New Roman" panose="02020603050405020304" pitchFamily="18" charset="0"/>
                <a:cs typeface="Times New Roman" panose="02020603050405020304" pitchFamily="18" charset="0"/>
              </a:rPr>
              <a:t>）</a:t>
            </a:r>
          </a:p>
          <a:p>
            <a:pPr marL="742950" indent="-742950">
              <a:buFont typeface="Wingdings" pitchFamily="2" charset="2"/>
              <a:buChar char="v"/>
            </a:pPr>
            <a:r>
              <a:rPr lang="en-US" sz="2400" dirty="0">
                <a:latin typeface="Times New Roman" panose="02020603050405020304" pitchFamily="18" charset="0"/>
                <a:cs typeface="Times New Roman" panose="02020603050405020304" pitchFamily="18" charset="0"/>
              </a:rPr>
              <a:t>“We have found the one Moses wrote about in the Law, and about whom the prophets also wrote—Jesus of Nazareth, the son of Joseph.” (John 1:45)</a:t>
            </a:r>
          </a:p>
          <a:p>
            <a:pPr lvl="1"/>
            <a:r>
              <a:rPr lang="zh-CN" altLang="en-US" sz="2400" dirty="0">
                <a:latin typeface="Times New Roman" panose="02020603050405020304" pitchFamily="18" charset="0"/>
                <a:cs typeface="Times New Roman" panose="02020603050405020304" pitchFamily="18" charset="0"/>
              </a:rPr>
              <a:t>“摩西在律法上所写的，和众先知所记的那一位，我们遇见了，就是约瑟的儿子拿撒勒人耶稣。”（约</a:t>
            </a:r>
            <a:r>
              <a:rPr lang="en-US" altLang="zh-CN" sz="2400" dirty="0">
                <a:latin typeface="Times New Roman" panose="02020603050405020304" pitchFamily="18" charset="0"/>
                <a:cs typeface="Times New Roman" panose="02020603050405020304" pitchFamily="18" charset="0"/>
              </a:rPr>
              <a:t>1:45</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42950" indent="-742950">
              <a:buFont typeface="Wingdings" pitchFamily="2" charset="2"/>
              <a:buChar char="v"/>
            </a:pPr>
            <a:r>
              <a:rPr lang="en-US" sz="2400" dirty="0">
                <a:latin typeface="Times New Roman" panose="02020603050405020304" pitchFamily="18" charset="0"/>
                <a:cs typeface="Times New Roman" panose="02020603050405020304" pitchFamily="18" charset="0"/>
              </a:rPr>
              <a:t>“Surely this is the Prophet who is to come into the world.” (John 6:14)</a:t>
            </a:r>
          </a:p>
          <a:p>
            <a:pPr lvl="1"/>
            <a:r>
              <a:rPr lang="zh-CN" altLang="en-US" sz="2400" dirty="0">
                <a:latin typeface="Times New Roman" panose="02020603050405020304" pitchFamily="18" charset="0"/>
                <a:cs typeface="Times New Roman" panose="02020603050405020304" pitchFamily="18" charset="0"/>
              </a:rPr>
              <a:t>“众人看见耶稣所行的神迹。就说，这真是那要到世间来的先知。”（约</a:t>
            </a:r>
            <a:r>
              <a:rPr lang="en-US" altLang="zh-CN" sz="2400" dirty="0">
                <a:latin typeface="Times New Roman" panose="02020603050405020304" pitchFamily="18" charset="0"/>
                <a:cs typeface="Times New Roman" panose="02020603050405020304" pitchFamily="18" charset="0"/>
              </a:rPr>
              <a:t>6:14</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42950" indent="-742950">
              <a:buFont typeface="Wingdings" pitchFamily="2" charset="2"/>
              <a:buChar char="v"/>
            </a:pPr>
            <a:r>
              <a:rPr lang="en-US" sz="2400" dirty="0">
                <a:latin typeface="Times New Roman" panose="02020603050405020304" pitchFamily="18" charset="0"/>
                <a:cs typeface="Times New Roman" panose="02020603050405020304" pitchFamily="18" charset="0"/>
              </a:rPr>
              <a:t>“Surely this man is the Prophet.” Others said, “He is the Christ.” (John 7:40–41)</a:t>
            </a:r>
          </a:p>
          <a:p>
            <a:pPr lvl="1"/>
            <a:r>
              <a:rPr lang="zh-CN" altLang="en-US" sz="2400" dirty="0">
                <a:latin typeface="Times New Roman" panose="02020603050405020304" pitchFamily="18" charset="0"/>
                <a:cs typeface="Times New Roman" panose="02020603050405020304" pitchFamily="18" charset="0"/>
              </a:rPr>
              <a:t>“众人听见这话，有的说，这真是那先知。有的说，这是基督。但也有的说，基督岂是从加利利出来的吗？”（约</a:t>
            </a:r>
            <a:r>
              <a:rPr lang="en-US" altLang="zh-CN" sz="2400" dirty="0">
                <a:latin typeface="Times New Roman" panose="02020603050405020304" pitchFamily="18" charset="0"/>
                <a:cs typeface="Times New Roman" panose="02020603050405020304" pitchFamily="18" charset="0"/>
              </a:rPr>
              <a:t>7:40-41</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3739935"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DEUTERONOMY 18:15-19</a:t>
            </a:r>
          </a:p>
          <a:p>
            <a:r>
              <a:rPr lang="zh-CN" altLang="en-US" sz="2400" dirty="0">
                <a:solidFill>
                  <a:srgbClr val="C00000"/>
                </a:solidFill>
                <a:latin typeface="Times New Roman" panose="02020603050405020304" pitchFamily="18" charset="0"/>
                <a:cs typeface="Times New Roman" panose="02020603050405020304" pitchFamily="18" charset="0"/>
              </a:rPr>
              <a:t>申</a:t>
            </a:r>
            <a:r>
              <a:rPr lang="en-US" altLang="zh-CN" sz="2400" dirty="0">
                <a:solidFill>
                  <a:srgbClr val="C00000"/>
                </a:solidFill>
                <a:latin typeface="Times New Roman" panose="02020603050405020304" pitchFamily="18" charset="0"/>
                <a:cs typeface="Times New Roman" panose="02020603050405020304" pitchFamily="18" charset="0"/>
              </a:rPr>
              <a:t>18:15-19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2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42440" y="1056013"/>
            <a:ext cx="10755823" cy="5016758"/>
          </a:xfrm>
          <a:prstGeom prst="rect">
            <a:avLst/>
          </a:prstGeom>
          <a:noFill/>
        </p:spPr>
        <p:txBody>
          <a:bodyPr wrap="square" rtlCol="0">
            <a:spAutoFit/>
          </a:bodyPr>
          <a:lstStyle/>
          <a:p>
            <a:pPr marL="514350" indent="-514350">
              <a:buAutoNum type="arabicPeriod" startAt="13"/>
            </a:pPr>
            <a:r>
              <a:rPr lang="en-US" sz="2800" b="1" dirty="0">
                <a:latin typeface="Times New Roman" panose="02020603050405020304" pitchFamily="18" charset="0"/>
                <a:cs typeface="Times New Roman" panose="02020603050405020304" pitchFamily="18" charset="0"/>
              </a:rPr>
              <a:t>How do we know that this passage was a reference to Jesus?</a:t>
            </a:r>
            <a:r>
              <a:rPr lang="zh-CN" altLang="en-US"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      我们怎么知道这段经文是指着耶稣说的？</a:t>
            </a:r>
            <a:endParaRPr lang="en-US" altLang="zh-CN"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“Repent, then, and turn to God, so that your sins may be wiped out, that times of refreshing may come from the Lord, and that he may send the Christ, who has been appointed for you—even Jesus. He must remain in heaven until the time comes for God to restore everything, as he promised long ago through his holy prophets. For Moses said, ‘The Lord your God will raise up for you a prophet like me from among your own people; you must listen to everything he tells you.” (Acts 3:19–22)</a:t>
            </a:r>
          </a:p>
          <a:p>
            <a:r>
              <a:rPr lang="zh-CN" altLang="en-US" sz="2400" dirty="0">
                <a:latin typeface="Times New Roman" panose="02020603050405020304" pitchFamily="18" charset="0"/>
                <a:cs typeface="Times New Roman" panose="02020603050405020304" pitchFamily="18" charset="0"/>
              </a:rPr>
              <a:t>“所以你们当悔改归正，使你们的罪得以涂抹，这样，那安舒的日子，就必从主面前来到。主也必差遣所预定给你们的基督耶稣降临。天必留他，等到万物复兴的时候，就是神从创世以来，借着圣先知的口所说的。摩西曾说，主神要从你们弟兄中间，给你们兴起一位先知像我，凡他向你们所说的，你们都要听从。”（徒</a:t>
            </a:r>
            <a:r>
              <a:rPr lang="en-US" altLang="zh-CN" sz="2400" dirty="0">
                <a:latin typeface="Times New Roman" panose="02020603050405020304" pitchFamily="18" charset="0"/>
                <a:cs typeface="Times New Roman" panose="02020603050405020304" pitchFamily="18" charset="0"/>
              </a:rPr>
              <a:t>3:19-22</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3739935"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DEUTERONOMY 18:15-19</a:t>
            </a:r>
          </a:p>
          <a:p>
            <a:r>
              <a:rPr lang="zh-CN" altLang="en-US" sz="2400" dirty="0">
                <a:solidFill>
                  <a:srgbClr val="C00000"/>
                </a:solidFill>
                <a:latin typeface="Times New Roman" panose="02020603050405020304" pitchFamily="18" charset="0"/>
                <a:cs typeface="Times New Roman" panose="02020603050405020304" pitchFamily="18" charset="0"/>
              </a:rPr>
              <a:t>申</a:t>
            </a:r>
            <a:r>
              <a:rPr lang="en-US" altLang="zh-CN" sz="2400" dirty="0">
                <a:solidFill>
                  <a:srgbClr val="C00000"/>
                </a:solidFill>
                <a:latin typeface="Times New Roman" panose="02020603050405020304" pitchFamily="18" charset="0"/>
                <a:cs typeface="Times New Roman" panose="02020603050405020304" pitchFamily="18" charset="0"/>
              </a:rPr>
              <a:t>18:15-19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7626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65906" y="1594135"/>
            <a:ext cx="11282766" cy="1631216"/>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14) Moses wrote that the Prophet would be “like me.” How was Jesus like Moses?</a:t>
            </a:r>
          </a:p>
          <a:p>
            <a:r>
              <a:rPr lang="zh-CN" altLang="en-US" sz="2800" dirty="0">
                <a:latin typeface="Times New Roman" panose="02020603050405020304" pitchFamily="18" charset="0"/>
                <a:cs typeface="Times New Roman" panose="02020603050405020304" pitchFamily="18" charset="0"/>
              </a:rPr>
              <a:t>摩西说那位先知会“像我”。耶稣怎么像摩西？</a:t>
            </a:r>
          </a:p>
        </p:txBody>
      </p:sp>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3739935"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DEUTERONOMY 18:15-19</a:t>
            </a:r>
          </a:p>
          <a:p>
            <a:r>
              <a:rPr lang="zh-CN" altLang="en-US" sz="2400" dirty="0">
                <a:solidFill>
                  <a:srgbClr val="C00000"/>
                </a:solidFill>
                <a:latin typeface="Times New Roman" panose="02020603050405020304" pitchFamily="18" charset="0"/>
                <a:cs typeface="Times New Roman" panose="02020603050405020304" pitchFamily="18" charset="0"/>
              </a:rPr>
              <a:t>申</a:t>
            </a:r>
            <a:r>
              <a:rPr lang="en-US" altLang="zh-CN" sz="2400" dirty="0">
                <a:solidFill>
                  <a:srgbClr val="C00000"/>
                </a:solidFill>
                <a:latin typeface="Times New Roman" panose="02020603050405020304" pitchFamily="18" charset="0"/>
                <a:cs typeface="Times New Roman" panose="02020603050405020304" pitchFamily="18" charset="0"/>
              </a:rPr>
              <a:t>18:15-19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63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64949" y="1145066"/>
            <a:ext cx="11282766" cy="464742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14) Moses wrote that the Prophet would be “like me.” How was Jesus like Moses?</a:t>
            </a:r>
            <a:r>
              <a:rPr lang="zh-CN" altLang="en-US" sz="2800" b="1" dirty="0">
                <a:latin typeface="Times New Roman" panose="02020603050405020304" pitchFamily="18" charset="0"/>
                <a:cs typeface="Times New Roman" panose="02020603050405020304" pitchFamily="18" charset="0"/>
              </a:rPr>
              <a:t>摩西说那位先知会“像我”。耶稣怎么像摩西？</a:t>
            </a:r>
            <a:endParaRPr lang="en-US" sz="2800" b="1"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Moses and Christ were alike in that both were sent by the will and act of God. </a:t>
            </a:r>
            <a:r>
              <a:rPr lang="zh-CN" altLang="en-US" sz="2000" dirty="0">
                <a:latin typeface="Times New Roman" panose="02020603050405020304" pitchFamily="18" charset="0"/>
                <a:cs typeface="Times New Roman" panose="02020603050405020304" pitchFamily="18" charset="0"/>
              </a:rPr>
              <a:t>摩西和基督都是按照神的旨意由神差遣而来。</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were descendants of Abraham.</a:t>
            </a:r>
            <a:r>
              <a:rPr lang="zh-CN" altLang="en-US" sz="2000" dirty="0">
                <a:latin typeface="Times New Roman" panose="02020603050405020304" pitchFamily="18" charset="0"/>
                <a:cs typeface="Times New Roman" panose="02020603050405020304" pitchFamily="18" charset="0"/>
              </a:rPr>
              <a:t>二者都是亚伯拉罕的子孙。</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grew up in Egypt. </a:t>
            </a:r>
            <a:r>
              <a:rPr lang="zh-CN" altLang="en-US" sz="2000" dirty="0">
                <a:latin typeface="Times New Roman" panose="02020603050405020304" pitchFamily="18" charset="0"/>
                <a:cs typeface="Times New Roman" panose="02020603050405020304" pitchFamily="18" charset="0"/>
              </a:rPr>
              <a:t>都在埃及长大。</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were saved from a childhood death.</a:t>
            </a:r>
            <a:r>
              <a:rPr lang="zh-CN" altLang="en-US" sz="2000" dirty="0">
                <a:latin typeface="Times New Roman" panose="02020603050405020304" pitchFamily="18" charset="0"/>
                <a:cs typeface="Times New Roman" panose="02020603050405020304" pitchFamily="18" charset="0"/>
              </a:rPr>
              <a:t>童年都被从死亡当中拯救出来。</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proclaimed the word of the Lord as the Lord’s prophets.</a:t>
            </a:r>
            <a:r>
              <a:rPr lang="zh-CN" altLang="en-US" sz="2000" dirty="0">
                <a:latin typeface="Times New Roman" panose="02020603050405020304" pitchFamily="18" charset="0"/>
                <a:cs typeface="Times New Roman" panose="02020603050405020304" pitchFamily="18" charset="0"/>
              </a:rPr>
              <a:t>二者都作为主的先知宣讲主的话语。</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were called to free people from slavery (see Galatians 5:1 and Hebrews 2:15).</a:t>
            </a:r>
            <a:r>
              <a:rPr lang="zh-CN" altLang="en-US" sz="2000" dirty="0">
                <a:latin typeface="Times New Roman" panose="02020603050405020304" pitchFamily="18" charset="0"/>
                <a:cs typeface="Times New Roman" panose="02020603050405020304" pitchFamily="18" charset="0"/>
              </a:rPr>
              <a:t>二者都是蒙召带领百姓从奴役当中得到自由（见加</a:t>
            </a:r>
            <a:r>
              <a:rPr lang="en-US" altLang="zh-CN" sz="2000" dirty="0">
                <a:latin typeface="Times New Roman" panose="02020603050405020304" pitchFamily="18" charset="0"/>
                <a:cs typeface="Times New Roman" panose="02020603050405020304" pitchFamily="18" charset="0"/>
              </a:rPr>
              <a:t>5:1</a:t>
            </a:r>
            <a:r>
              <a:rPr lang="zh-CN" altLang="en-US" sz="2000" dirty="0">
                <a:latin typeface="Times New Roman" panose="02020603050405020304" pitchFamily="18" charset="0"/>
                <a:cs typeface="Times New Roman" panose="02020603050405020304" pitchFamily="18" charset="0"/>
              </a:rPr>
              <a:t>和来</a:t>
            </a:r>
            <a:r>
              <a:rPr lang="en-US" altLang="zh-CN" sz="2000" dirty="0">
                <a:latin typeface="Times New Roman" panose="02020603050405020304" pitchFamily="18" charset="0"/>
                <a:cs typeface="Times New Roman" panose="02020603050405020304" pitchFamily="18" charset="0"/>
              </a:rPr>
              <a:t>2:15</a:t>
            </a: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00150" lvl="1" indent="-742950">
              <a:buFont typeface="+mj-lt"/>
              <a:buAutoNum type="arabicPeriod"/>
            </a:pPr>
            <a:r>
              <a:rPr lang="en-US" sz="2000" dirty="0">
                <a:latin typeface="Times New Roman" panose="02020603050405020304" pitchFamily="18" charset="0"/>
                <a:cs typeface="Times New Roman" panose="02020603050405020304" pitchFamily="18" charset="0"/>
              </a:rPr>
              <a:t>Both went up a mountain in order to represent the people in establishing a covenant with God (Moses was the mediator of the Old Covenant, and Jesus was the Mediator of the New Covenant).</a:t>
            </a:r>
            <a:r>
              <a:rPr lang="zh-CN" altLang="en-US" sz="2000" dirty="0">
                <a:latin typeface="Times New Roman" panose="02020603050405020304" pitchFamily="18" charset="0"/>
                <a:cs typeface="Times New Roman" panose="02020603050405020304" pitchFamily="18" charset="0"/>
              </a:rPr>
              <a:t>二者都代表百姓上山，与神立约（摩西乃是旧约中保，耶稣是新约中保）</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987116" y="314069"/>
            <a:ext cx="3739935"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DEUTERONOMY 18:15-19</a:t>
            </a:r>
          </a:p>
          <a:p>
            <a:r>
              <a:rPr lang="zh-CN" altLang="en-US" sz="2400" dirty="0">
                <a:solidFill>
                  <a:srgbClr val="C00000"/>
                </a:solidFill>
                <a:latin typeface="Times New Roman" panose="02020603050405020304" pitchFamily="18" charset="0"/>
                <a:cs typeface="Times New Roman" panose="02020603050405020304" pitchFamily="18" charset="0"/>
              </a:rPr>
              <a:t>申</a:t>
            </a:r>
            <a:r>
              <a:rPr lang="en-US" altLang="zh-CN" sz="2400" dirty="0">
                <a:solidFill>
                  <a:srgbClr val="C00000"/>
                </a:solidFill>
                <a:latin typeface="Times New Roman" panose="02020603050405020304" pitchFamily="18" charset="0"/>
                <a:cs typeface="Times New Roman" panose="02020603050405020304" pitchFamily="18" charset="0"/>
              </a:rPr>
              <a:t>18:15-19</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97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t>犹大是个小狮子。我儿阿，你抓了食便上去。你屈下身去，卧如公狮，蹲如母狮，谁敢惹你。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06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a:t>
            </a:r>
            <a:r>
              <a:rPr lang="en-US" sz="2400" dirty="0">
                <a:highlight>
                  <a:srgbClr val="FFFF00"/>
                </a:highlight>
                <a:latin typeface="Times New Roman" panose="02020603050405020304" pitchFamily="18" charset="0"/>
                <a:ea typeface="Times New Roman" panose="02020603050405020304" pitchFamily="18" charset="0"/>
              </a:rPr>
              <a:t>your brothers will praise you</a:t>
            </a:r>
            <a:r>
              <a:rPr lang="en-US" sz="2400" dirty="0">
                <a:latin typeface="Times New Roman" panose="02020603050405020304" pitchFamily="18" charset="0"/>
                <a:ea typeface="Times New Roman" panose="02020603050405020304" pitchFamily="18" charset="0"/>
              </a:rPr>
              <a:t>;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1600" dirty="0">
                <a:latin typeface="Times New Roman" panose="02020603050405020304" pitchFamily="18" charset="0"/>
                <a:ea typeface="Times New Roman" panose="02020603050405020304" pitchFamily="18" charset="0"/>
              </a:rPr>
              <a:t>The</a:t>
            </a:r>
            <a:r>
              <a:rPr lang="en-US" sz="2400" dirty="0">
                <a:latin typeface="Times New Roman" panose="02020603050405020304" pitchFamily="18" charset="0"/>
                <a:ea typeface="Times New Roman" panose="02020603050405020304" pitchFamily="18" charset="0"/>
              </a:rPr>
              <a:t>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a:t>
            </a:r>
            <a:r>
              <a:rPr lang="zh-CN" altLang="en-US" sz="2400" dirty="0">
                <a:highlight>
                  <a:srgbClr val="FFFF00"/>
                </a:highlight>
                <a:latin typeface="Times New Roman" panose="02020603050405020304" pitchFamily="18" charset="0"/>
              </a:rPr>
              <a:t>你弟兄们必赞美你</a:t>
            </a:r>
            <a:r>
              <a:rPr lang="zh-CN" altLang="en-US" sz="2400" dirty="0"/>
              <a:t>。你手必掐住仇敌的颈项。你父亲的儿子们必向你下拜。</a:t>
            </a:r>
          </a:p>
          <a:p>
            <a:r>
              <a:rPr lang="zh-CN" altLang="en-US" sz="2400" dirty="0"/>
              <a:t>犹大是个小狮子。我儿阿，你抓了食便上去。你屈下身去，卧如公狮，蹲如母狮，谁敢惹你。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8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a:t>
            </a:r>
            <a:r>
              <a:rPr lang="en-US" sz="2400" dirty="0">
                <a:highlight>
                  <a:srgbClr val="FFFF00"/>
                </a:highlight>
                <a:latin typeface="Times New Roman" panose="02020603050405020304" pitchFamily="18" charset="0"/>
                <a:ea typeface="Times New Roman" panose="02020603050405020304" pitchFamily="18" charset="0"/>
              </a:rPr>
              <a:t>your father’s sons will bow down to you.</a:t>
            </a:r>
            <a:r>
              <a:rPr lang="en-US" sz="2400" baseline="30000" dirty="0">
                <a:highlight>
                  <a:srgbClr val="FFFF00"/>
                </a:highlight>
                <a:latin typeface="Times New Roman" panose="02020603050405020304" pitchFamily="18" charset="0"/>
                <a:ea typeface="Times New Roman" panose="02020603050405020304" pitchFamily="18" charset="0"/>
              </a:rPr>
              <a:t> </a:t>
            </a:r>
            <a:r>
              <a:rPr lang="en-US" sz="2400" baseline="30000" dirty="0">
                <a:latin typeface="Times New Roman" panose="02020603050405020304" pitchFamily="18" charset="0"/>
                <a:ea typeface="Times New Roman" panose="02020603050405020304" pitchFamily="18" charset="0"/>
              </a:rPr>
              <a:t>9 </a:t>
            </a:r>
            <a:r>
              <a:rPr lang="en-US" sz="24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a:t>
            </a:r>
            <a:r>
              <a:rPr lang="zh-CN" altLang="en-US" sz="2400" dirty="0">
                <a:highlight>
                  <a:srgbClr val="FFFF00"/>
                </a:highlight>
                <a:latin typeface="Times New Roman" panose="02020603050405020304" pitchFamily="18" charset="0"/>
              </a:rPr>
              <a:t>你父亲的儿子们必向你下拜</a:t>
            </a:r>
            <a:r>
              <a:rPr lang="zh-CN" altLang="en-US" sz="2400" dirty="0"/>
              <a:t>。</a:t>
            </a:r>
          </a:p>
          <a:p>
            <a:r>
              <a:rPr lang="zh-CN" altLang="en-US" sz="2400" dirty="0"/>
              <a:t>犹大是个小狮子。我儿阿，你抓了食便上去。你屈下身去，卧如公狮，蹲如母狮，谁敢惹你。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a:t>
            </a:r>
            <a:r>
              <a:rPr lang="en-US" sz="2400" dirty="0">
                <a:highlight>
                  <a:srgbClr val="FFFF00"/>
                </a:highlight>
                <a:latin typeface="Times New Roman" panose="02020603050405020304" pitchFamily="18" charset="0"/>
                <a:ea typeface="Times New Roman" panose="02020603050405020304" pitchFamily="18" charset="0"/>
              </a:rPr>
              <a:t>your hand will be on the neck of your enemies</a:t>
            </a:r>
            <a:r>
              <a:rPr lang="en-US" sz="2400" dirty="0">
                <a:latin typeface="Times New Roman" panose="02020603050405020304" pitchFamily="18" charset="0"/>
                <a:ea typeface="Times New Roman" panose="02020603050405020304" pitchFamily="18" charset="0"/>
              </a:rPr>
              <a:t>;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latin typeface="Times New Roman" panose="02020603050405020304" pitchFamily="18" charset="0"/>
                <a:ea typeface="Times New Roman" panose="02020603050405020304" pitchFamily="18" charset="0"/>
              </a:rPr>
              <a:t>You are a lion’s cub, O Judah; </a:t>
            </a:r>
            <a:r>
              <a:rPr lang="en-US" sz="2400" dirty="0">
                <a:highlight>
                  <a:srgbClr val="FFFF00"/>
                </a:highlight>
                <a:latin typeface="Times New Roman" panose="02020603050405020304" pitchFamily="18" charset="0"/>
                <a:ea typeface="Times New Roman" panose="02020603050405020304" pitchFamily="18" charset="0"/>
              </a:rPr>
              <a:t>you return from the prey</a:t>
            </a:r>
            <a:r>
              <a:rPr lang="en-US" sz="2400" dirty="0">
                <a:latin typeface="Times New Roman" panose="02020603050405020304" pitchFamily="18" charset="0"/>
                <a:ea typeface="Times New Roman" panose="02020603050405020304" pitchFamily="18" charset="0"/>
              </a:rPr>
              <a:t>,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a:t>
            </a:r>
            <a:r>
              <a:rPr lang="zh-CN" altLang="en-US" sz="2400" dirty="0">
                <a:highlight>
                  <a:srgbClr val="FFFF00"/>
                </a:highlight>
                <a:latin typeface="Times New Roman" panose="02020603050405020304" pitchFamily="18" charset="0"/>
              </a:rPr>
              <a:t>你手必掐住仇敌的颈项</a:t>
            </a:r>
            <a:r>
              <a:rPr lang="zh-CN" altLang="en-US" sz="2400" dirty="0"/>
              <a:t>。你父亲的儿子们必向你下拜。</a:t>
            </a:r>
          </a:p>
          <a:p>
            <a:r>
              <a:rPr lang="zh-CN" altLang="en-US" sz="2400" dirty="0"/>
              <a:t>犹大是个小狮子。我儿阿，</a:t>
            </a:r>
            <a:r>
              <a:rPr lang="zh-CN" altLang="en-US" sz="2400" dirty="0">
                <a:highlight>
                  <a:srgbClr val="FFFF00"/>
                </a:highlight>
                <a:latin typeface="Times New Roman" panose="02020603050405020304" pitchFamily="18" charset="0"/>
              </a:rPr>
              <a:t>你抓了食便上去</a:t>
            </a:r>
            <a:r>
              <a:rPr lang="zh-CN" altLang="en-US" sz="2400" dirty="0"/>
              <a:t>。你屈下身去，卧如公狮，蹲如母狮，谁敢惹你。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3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highlight>
                  <a:srgbClr val="FFFF00"/>
                </a:highlight>
                <a:latin typeface="Times New Roman" panose="02020603050405020304" pitchFamily="18" charset="0"/>
                <a:ea typeface="Times New Roman" panose="02020603050405020304" pitchFamily="18" charset="0"/>
              </a:rPr>
              <a:t>The scepter will not depart from Judah,</a:t>
            </a:r>
            <a:r>
              <a:rPr lang="en-US" sz="2400" dirty="0">
                <a:latin typeface="Times New Roman" panose="02020603050405020304" pitchFamily="18" charset="0"/>
                <a:ea typeface="Times New Roman" panose="02020603050405020304" pitchFamily="18" charset="0"/>
              </a:rPr>
              <a:t>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t>犹大是个小狮子。我儿阿，你抓了食便上去。你屈下身去，卧如公狮，蹲如母狮，谁敢惹你。</a:t>
            </a:r>
            <a:r>
              <a:rPr lang="zh-CN" altLang="en-US" sz="2400" dirty="0">
                <a:highlight>
                  <a:srgbClr val="FFFF00"/>
                </a:highlight>
                <a:latin typeface="Times New Roman" panose="02020603050405020304" pitchFamily="18" charset="0"/>
              </a:rPr>
              <a:t>圭必不离犹大</a:t>
            </a:r>
            <a:r>
              <a:rPr lang="zh-CN" altLang="en-US" sz="2400" dirty="0"/>
              <a:t>，杖必不离他两脚之间，直等细罗来到，万民都必归顺。犹大把小驴拴在葡萄树上，把驴驹拴在美好的葡萄树上。他在葡萄酒中洗了衣服，在葡萄汁中洗了袍褂。他的眼睛必因酒红润。他的牙齿必因奶白亮。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8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12212"/>
            <a:ext cx="11201400" cy="6001643"/>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Genesis 49:8-12</a:t>
            </a:r>
          </a:p>
          <a:p>
            <a:r>
              <a:rPr lang="en-US" sz="2400" dirty="0">
                <a:latin typeface="Times New Roman" panose="02020603050405020304" pitchFamily="18" charset="0"/>
                <a:ea typeface="Times New Roman" panose="02020603050405020304" pitchFamily="18" charset="0"/>
              </a:rPr>
              <a:t>“Judah, your brothers will praise you; your hand will be on the neck of your enemies; your father’s sons will bow down to you.</a:t>
            </a:r>
            <a:r>
              <a:rPr lang="en-US" sz="2400" baseline="30000" dirty="0">
                <a:latin typeface="Times New Roman" panose="02020603050405020304" pitchFamily="18" charset="0"/>
                <a:ea typeface="Times New Roman" panose="02020603050405020304" pitchFamily="18" charset="0"/>
              </a:rPr>
              <a:t> 9 </a:t>
            </a:r>
            <a:r>
              <a:rPr lang="en-US" sz="2400" dirty="0">
                <a:latin typeface="Times New Roman" panose="02020603050405020304" pitchFamily="18" charset="0"/>
                <a:ea typeface="Times New Roman" panose="02020603050405020304" pitchFamily="18" charset="0"/>
              </a:rPr>
              <a:t>You are a lion’s cub, O Judah; you return from the prey, my son. Like a lion he crouches and lies down, like a lioness    who dares to rouse him? </a:t>
            </a:r>
            <a:r>
              <a:rPr lang="en-US" sz="2400" baseline="30000" dirty="0">
                <a:latin typeface="Times New Roman" panose="02020603050405020304" pitchFamily="18" charset="0"/>
                <a:ea typeface="Times New Roman" panose="02020603050405020304" pitchFamily="18" charset="0"/>
              </a:rPr>
              <a:t>10 </a:t>
            </a:r>
            <a:r>
              <a:rPr lang="en-US" sz="2400" dirty="0">
                <a:latin typeface="Times New Roman" panose="02020603050405020304" pitchFamily="18" charset="0"/>
                <a:ea typeface="Times New Roman" panose="02020603050405020304" pitchFamily="18" charset="0"/>
              </a:rPr>
              <a:t>The scepter will not depart from Judah, nor the ruler’s staff from between his feet, until he comes to whom it belongs and the obedience of the nations is his.</a:t>
            </a:r>
            <a:r>
              <a:rPr lang="en-US" sz="2400" baseline="30000" dirty="0">
                <a:latin typeface="Times New Roman" panose="02020603050405020304" pitchFamily="18" charset="0"/>
                <a:ea typeface="Times New Roman" panose="02020603050405020304" pitchFamily="18" charset="0"/>
              </a:rPr>
              <a:t> 11 </a:t>
            </a:r>
            <a:r>
              <a:rPr lang="en-US" sz="2400" dirty="0">
                <a:highlight>
                  <a:srgbClr val="FFFF00"/>
                </a:highlight>
                <a:latin typeface="Times New Roman" panose="02020603050405020304" pitchFamily="18" charset="0"/>
                <a:ea typeface="Times New Roman" panose="02020603050405020304" pitchFamily="18" charset="0"/>
              </a:rPr>
              <a:t>He will tether his donkey to a vine, his colt to the choicest branch; he will wash his garments in wine, his robes in the blood of grapes. </a:t>
            </a:r>
            <a:r>
              <a:rPr lang="en-US" sz="2400" baseline="30000" dirty="0">
                <a:latin typeface="Times New Roman" panose="02020603050405020304" pitchFamily="18" charset="0"/>
                <a:ea typeface="Times New Roman" panose="02020603050405020304" pitchFamily="18" charset="0"/>
              </a:rPr>
              <a:t>12</a:t>
            </a:r>
            <a:r>
              <a:rPr lang="en-US" sz="2400" dirty="0">
                <a:latin typeface="Times New Roman" panose="02020603050405020304" pitchFamily="18" charset="0"/>
                <a:ea typeface="Times New Roman" panose="02020603050405020304" pitchFamily="18" charset="0"/>
              </a:rPr>
              <a:t> His eyes will be darker than wine, his teeth whiter than milk.”</a:t>
            </a:r>
          </a:p>
          <a:p>
            <a:endParaRPr lang="en-US" sz="2400" dirty="0">
              <a:latin typeface="Times New Roman" panose="02020603050405020304" pitchFamily="18" charset="0"/>
              <a:ea typeface="Times New Roman" panose="02020603050405020304" pitchFamily="18" charset="0"/>
            </a:endParaRPr>
          </a:p>
          <a:p>
            <a:r>
              <a:rPr lang="zh-CN" altLang="en-US" sz="2400" dirty="0">
                <a:latin typeface="Times New Roman" panose="02020603050405020304" pitchFamily="18" charset="0"/>
              </a:rPr>
              <a:t>创</a:t>
            </a:r>
            <a:r>
              <a:rPr lang="en-US" altLang="zh-CN" sz="2400" dirty="0">
                <a:latin typeface="Times New Roman" panose="02020603050405020304" pitchFamily="18" charset="0"/>
              </a:rPr>
              <a:t>49:8-12</a:t>
            </a:r>
          </a:p>
          <a:p>
            <a:r>
              <a:rPr lang="zh-CN" altLang="en-US" sz="2400" dirty="0"/>
              <a:t>犹大阿，你弟兄们必赞美你。你手必掐住仇敌的颈项。你父亲的儿子们必向你下拜。</a:t>
            </a:r>
          </a:p>
          <a:p>
            <a:r>
              <a:rPr lang="zh-CN" altLang="en-US" sz="2400" dirty="0"/>
              <a:t>犹大是个小狮子。我儿阿，你抓了食便上去。你屈下身去，卧如公狮，蹲如母狮，谁敢惹你。圭必不离犹大，杖必不离他两脚之间，直等细罗来到，万民都必归顺。犹大把小驴拴在葡萄树上，把驴驹拴在美好的葡萄树上。他在葡萄酒中洗了衣服，在葡萄汁中洗了袍褂。他的眼睛必因酒红润。他的牙齿必因奶白亮。</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86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7534</TotalTime>
  <Words>10980</Words>
  <Application>Microsoft Office PowerPoint</Application>
  <PresentationFormat>Widescreen</PresentationFormat>
  <Paragraphs>329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宋体</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Mei Li</cp:lastModifiedBy>
  <cp:revision>140</cp:revision>
  <dcterms:created xsi:type="dcterms:W3CDTF">2020-04-13T16:13:00Z</dcterms:created>
  <dcterms:modified xsi:type="dcterms:W3CDTF">2021-02-05T20:23:26Z</dcterms:modified>
</cp:coreProperties>
</file>