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8" r:id="rId4"/>
    <p:sldId id="261" r:id="rId5"/>
    <p:sldId id="325" r:id="rId6"/>
    <p:sldId id="326" r:id="rId7"/>
    <p:sldId id="327" r:id="rId8"/>
    <p:sldId id="258" r:id="rId9"/>
    <p:sldId id="283" r:id="rId10"/>
    <p:sldId id="329" r:id="rId11"/>
    <p:sldId id="279" r:id="rId12"/>
    <p:sldId id="287" r:id="rId13"/>
    <p:sldId id="330" r:id="rId14"/>
    <p:sldId id="291" r:id="rId15"/>
    <p:sldId id="331" r:id="rId16"/>
    <p:sldId id="288" r:id="rId17"/>
    <p:sldId id="289" r:id="rId18"/>
    <p:sldId id="292" r:id="rId19"/>
    <p:sldId id="332" r:id="rId20"/>
    <p:sldId id="333" r:id="rId21"/>
    <p:sldId id="301" r:id="rId22"/>
    <p:sldId id="334" r:id="rId23"/>
    <p:sldId id="335" r:id="rId24"/>
    <p:sldId id="303" r:id="rId25"/>
    <p:sldId id="336" r:id="rId26"/>
    <p:sldId id="337" r:id="rId27"/>
    <p:sldId id="338" r:id="rId28"/>
    <p:sldId id="339" r:id="rId29"/>
    <p:sldId id="340" r:id="rId30"/>
    <p:sldId id="341" r:id="rId31"/>
    <p:sldId id="342" r:id="rId32"/>
    <p:sldId id="343" r:id="rId33"/>
    <p:sldId id="344" r:id="rId34"/>
    <p:sldId id="306" r:id="rId35"/>
    <p:sldId id="32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8"/>
    <p:restoredTop sz="94599"/>
  </p:normalViewPr>
  <p:slideViewPr>
    <p:cSldViewPr showGuides="1">
      <p:cViewPr varScale="1">
        <p:scale>
          <a:sx n="93" d="100"/>
          <a:sy n="93" d="100"/>
        </p:scale>
        <p:origin x="69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0C7A56-0551-4E97-A2FF-E5C7906C6DEF}"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284085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0C7A56-0551-4E97-A2FF-E5C7906C6DEF}"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281392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0C7A56-0551-4E97-A2FF-E5C7906C6DEF}"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25649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0C7A56-0551-4E97-A2FF-E5C7906C6DEF}"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150176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C7A56-0551-4E97-A2FF-E5C7906C6DEF}" type="datetimeFigureOut">
              <a:rPr lang="en-US" smtClean="0"/>
              <a:t>9/12/21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77547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0C7A56-0551-4E97-A2FF-E5C7906C6DEF}" type="datetimeFigureOut">
              <a:rPr lang="en-US" smtClean="0"/>
              <a:t>9/12/21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385503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0C7A56-0551-4E97-A2FF-E5C7906C6DEF}" type="datetimeFigureOut">
              <a:rPr lang="en-US" smtClean="0"/>
              <a:t>9/12/21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402278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0C7A56-0551-4E97-A2FF-E5C7906C6DEF}" type="datetimeFigureOut">
              <a:rPr lang="en-US" smtClean="0"/>
              <a:t>9/12/21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232285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C7A56-0551-4E97-A2FF-E5C7906C6DEF}" type="datetimeFigureOut">
              <a:rPr lang="en-US" smtClean="0"/>
              <a:t>9/12/21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335721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C7A56-0551-4E97-A2FF-E5C7906C6DEF}" type="datetimeFigureOut">
              <a:rPr lang="en-US" smtClean="0"/>
              <a:t>9/12/21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58993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C7A56-0551-4E97-A2FF-E5C7906C6DEF}" type="datetimeFigureOut">
              <a:rPr lang="en-US" smtClean="0"/>
              <a:t>9/12/21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0916C-CC6C-4EB5-B4F7-C8769E3F4FA4}" type="slidenum">
              <a:rPr lang="en-US" smtClean="0"/>
              <a:t>‹#›</a:t>
            </a:fld>
            <a:endParaRPr lang="en-US"/>
          </a:p>
        </p:txBody>
      </p:sp>
    </p:spTree>
    <p:extLst>
      <p:ext uri="{BB962C8B-B14F-4D97-AF65-F5344CB8AC3E}">
        <p14:creationId xmlns:p14="http://schemas.microsoft.com/office/powerpoint/2010/main" val="282049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C7A56-0551-4E97-A2FF-E5C7906C6DEF}" type="datetimeFigureOut">
              <a:rPr lang="en-US" smtClean="0"/>
              <a:t>9/12/21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916C-CC6C-4EB5-B4F7-C8769E3F4FA4}" type="slidenum">
              <a:rPr lang="en-US" smtClean="0"/>
              <a:t>‹#›</a:t>
            </a:fld>
            <a:endParaRPr lang="en-US"/>
          </a:p>
        </p:txBody>
      </p:sp>
    </p:spTree>
    <p:extLst>
      <p:ext uri="{BB962C8B-B14F-4D97-AF65-F5344CB8AC3E}">
        <p14:creationId xmlns:p14="http://schemas.microsoft.com/office/powerpoint/2010/main" val="98881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9B8CB-4C5C-9A43-AF38-5BB7C308D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931" y="152400"/>
            <a:ext cx="4165600" cy="3124200"/>
          </a:xfrm>
          <a:prstGeom prst="rect">
            <a:avLst/>
          </a:prstGeom>
        </p:spPr>
      </p:pic>
      <p:sp>
        <p:nvSpPr>
          <p:cNvPr id="10" name="Subtitle 2">
            <a:extLst>
              <a:ext uri="{FF2B5EF4-FFF2-40B4-BE49-F238E27FC236}">
                <a16:creationId xmlns:a16="http://schemas.microsoft.com/office/drawing/2014/main" id="{277CE144-A1B8-5340-A87D-E3B3593F8AF2}"/>
              </a:ext>
            </a:extLst>
          </p:cNvPr>
          <p:cNvSpPr txBox="1">
            <a:spLocks/>
          </p:cNvSpPr>
          <p:nvPr/>
        </p:nvSpPr>
        <p:spPr>
          <a:xfrm>
            <a:off x="1828800" y="3886200"/>
            <a:ext cx="8077200" cy="14838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5400" b="1" dirty="0">
                <a:solidFill>
                  <a:schemeClr val="accent5">
                    <a:lumMod val="40000"/>
                    <a:lumOff val="60000"/>
                  </a:schemeClr>
                </a:solidFill>
              </a:rPr>
              <a:t>关于施洗</a:t>
            </a:r>
            <a:r>
              <a:rPr lang="zh-CN" altLang="en-US" sz="5400" b="1">
                <a:solidFill>
                  <a:schemeClr val="accent5">
                    <a:lumMod val="40000"/>
                    <a:lumOff val="60000"/>
                  </a:schemeClr>
                </a:solidFill>
              </a:rPr>
              <a:t>的圣经学习</a:t>
            </a:r>
            <a:endParaRPr lang="en-US" altLang="zh-CN" sz="5400" b="1" dirty="0">
              <a:solidFill>
                <a:schemeClr val="accent5">
                  <a:lumMod val="40000"/>
                  <a:lumOff val="60000"/>
                </a:schemeClr>
              </a:solidFill>
            </a:endParaRPr>
          </a:p>
          <a:p>
            <a:pPr marL="0" indent="0" algn="ctr">
              <a:buNone/>
            </a:pPr>
            <a:r>
              <a:rPr lang="en-US" sz="2800" i="1" dirty="0">
                <a:solidFill>
                  <a:schemeClr val="accent5">
                    <a:lumMod val="40000"/>
                    <a:lumOff val="6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Bible Study of Baptism</a:t>
            </a:r>
          </a:p>
          <a:p>
            <a:endParaRPr lang="en-US" sz="4000" i="1" dirty="0">
              <a:solidFill>
                <a:schemeClr val="accent5">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2B719DF4-FE7F-4946-8D33-F9DC79E7A56A}"/>
              </a:ext>
            </a:extLst>
          </p:cNvPr>
          <p:cNvSpPr txBox="1">
            <a:spLocks/>
          </p:cNvSpPr>
          <p:nvPr/>
        </p:nvSpPr>
        <p:spPr>
          <a:xfrm>
            <a:off x="1263869" y="1768080"/>
            <a:ext cx="9067800" cy="240743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ja-JP" altLang="en-US" sz="9600">
                <a:solidFill>
                  <a:schemeClr val="bg1"/>
                </a:solidFill>
              </a:rPr>
              <a:t>给万民施洗</a:t>
            </a:r>
            <a:br>
              <a:rPr lang="en-US" altLang="ja-JP" sz="6600" dirty="0">
                <a:solidFill>
                  <a:schemeClr val="bg1"/>
                </a:solidFill>
              </a:rPr>
            </a:b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BAPTISM FOR ALL NATIONS</a:t>
            </a:r>
          </a:p>
        </p:txBody>
      </p:sp>
    </p:spTree>
    <p:extLst>
      <p:ext uri="{BB962C8B-B14F-4D97-AF65-F5344CB8AC3E}">
        <p14:creationId xmlns:p14="http://schemas.microsoft.com/office/powerpoint/2010/main" val="137084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D3C2D3E-E04B-2742-8C24-3B375408F0B0}"/>
              </a:ext>
            </a:extLst>
          </p:cNvPr>
          <p:cNvSpPr txBox="1">
            <a:spLocks/>
          </p:cNvSpPr>
          <p:nvPr/>
        </p:nvSpPr>
        <p:spPr>
          <a:xfrm>
            <a:off x="1219200" y="990600"/>
            <a:ext cx="8991600" cy="17526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ja-JP" altLang="en-US" sz="72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耶稣受洗</a:t>
            </a:r>
            <a:endParaRPr lang="en-US" altLang="ja-JP" sz="72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32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BAPTISM OF JESUS</a:t>
            </a:r>
          </a:p>
          <a:p>
            <a:endPar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Google Shape;245;p30">
            <a:extLst>
              <a:ext uri="{FF2B5EF4-FFF2-40B4-BE49-F238E27FC236}">
                <a16:creationId xmlns:a16="http://schemas.microsoft.com/office/drawing/2014/main" id="{A5FE3B0C-0EC5-5A46-9F3A-FFB50512D41D}"/>
              </a:ext>
            </a:extLst>
          </p:cNvPr>
          <p:cNvSpPr/>
          <p:nvPr/>
        </p:nvSpPr>
        <p:spPr>
          <a:xfrm>
            <a:off x="2224670" y="2819400"/>
            <a:ext cx="6980660" cy="2308284"/>
          </a:xfrm>
          <a:prstGeom prst="rect">
            <a:avLst/>
          </a:prstGeom>
          <a:noFill/>
          <a:ln>
            <a:noFill/>
          </a:ln>
        </p:spPr>
        <p:txBody>
          <a:bodyPr spcFirstLastPara="1" wrap="square" lIns="91425" tIns="45700" rIns="91425" bIns="45700" anchor="t" anchorCtr="0">
            <a:spAutoFit/>
          </a:bodyPr>
          <a:lstStyle/>
          <a:p>
            <a:pPr marL="457200" lvl="0" indent="-457200">
              <a:buClr>
                <a:schemeClr val="lt1"/>
              </a:buClr>
              <a:buSzPts val="3200"/>
              <a:buFont typeface="Arial"/>
              <a:buChar char="•"/>
            </a:pPr>
            <a:r>
              <a:rPr lang="ja-JP" altLang="en-US" sz="3600">
                <a:solidFill>
                  <a:schemeClr val="lt1"/>
                </a:solidFill>
              </a:rPr>
              <a:t>马太福音 </a:t>
            </a:r>
            <a:r>
              <a:rPr lang="en-US" altLang="ja-JP" sz="3600" dirty="0">
                <a:solidFill>
                  <a:schemeClr val="lt1"/>
                </a:solidFill>
              </a:rPr>
              <a:t>3</a:t>
            </a:r>
            <a:r>
              <a:rPr lang="en-US" sz="3600" dirty="0">
                <a:solidFill>
                  <a:schemeClr val="lt1"/>
                </a:solidFill>
              </a:rPr>
              <a:t>:13-17   </a:t>
            </a:r>
            <a:r>
              <a:rPr lang="en-US" sz="2800" dirty="0">
                <a:solidFill>
                  <a:schemeClr val="lt1"/>
                </a:solidFill>
                <a:latin typeface="Times New Roman" panose="02020603050405020304" pitchFamily="18" charset="0"/>
                <a:cs typeface="Times New Roman" panose="02020603050405020304" pitchFamily="18" charset="0"/>
                <a:sym typeface="Arial"/>
              </a:rPr>
              <a:t>Matthew 3:13-17</a:t>
            </a:r>
            <a:endParaRPr sz="2800" dirty="0">
              <a:latin typeface="Times New Roman" panose="02020603050405020304" pitchFamily="18" charset="0"/>
              <a:cs typeface="Times New Roman" panose="02020603050405020304" pitchFamily="18" charset="0"/>
            </a:endParaRPr>
          </a:p>
          <a:p>
            <a:pPr marL="457200" lvl="0" indent="-457200">
              <a:buClr>
                <a:schemeClr val="lt1"/>
              </a:buClr>
              <a:buSzPts val="3200"/>
              <a:buFont typeface="Arial"/>
              <a:buChar char="•"/>
            </a:pPr>
            <a:r>
              <a:rPr lang="ja-JP" altLang="en-US" sz="3600">
                <a:solidFill>
                  <a:schemeClr val="lt1"/>
                </a:solidFill>
              </a:rPr>
              <a:t>马可福音 </a:t>
            </a:r>
            <a:r>
              <a:rPr lang="en-US" altLang="ja-JP" sz="3600" dirty="0">
                <a:solidFill>
                  <a:schemeClr val="lt1"/>
                </a:solidFill>
              </a:rPr>
              <a:t>1:9</a:t>
            </a:r>
            <a:r>
              <a:rPr lang="en-US" sz="3600" dirty="0">
                <a:solidFill>
                  <a:schemeClr val="lt1"/>
                </a:solidFill>
              </a:rPr>
              <a:t>-11    </a:t>
            </a:r>
            <a:r>
              <a:rPr lang="en-US" sz="2800" dirty="0">
                <a:solidFill>
                  <a:schemeClr val="lt1"/>
                </a:solidFill>
                <a:latin typeface="Times New Roman" panose="02020603050405020304" pitchFamily="18" charset="0"/>
                <a:cs typeface="Times New Roman" panose="02020603050405020304" pitchFamily="18" charset="0"/>
                <a:sym typeface="Arial"/>
              </a:rPr>
              <a:t>Mark 1:9-11</a:t>
            </a:r>
            <a:endParaRPr sz="2800" dirty="0">
              <a:latin typeface="Times New Roman" panose="02020603050405020304" pitchFamily="18" charset="0"/>
              <a:cs typeface="Times New Roman" panose="02020603050405020304" pitchFamily="18" charset="0"/>
            </a:endParaRPr>
          </a:p>
          <a:p>
            <a:pPr marL="457200" lvl="0" indent="-457200">
              <a:buClr>
                <a:schemeClr val="lt1"/>
              </a:buClr>
              <a:buSzPts val="3200"/>
              <a:buFont typeface="Arial"/>
              <a:buChar char="•"/>
            </a:pPr>
            <a:r>
              <a:rPr lang="ja-JP" altLang="en-US" sz="3600">
                <a:solidFill>
                  <a:schemeClr val="lt1"/>
                </a:solidFill>
              </a:rPr>
              <a:t>路加福音 </a:t>
            </a:r>
            <a:r>
              <a:rPr lang="en-US" altLang="ja-JP" sz="3600" dirty="0">
                <a:solidFill>
                  <a:schemeClr val="lt1"/>
                </a:solidFill>
              </a:rPr>
              <a:t>3:2</a:t>
            </a:r>
            <a:r>
              <a:rPr lang="en-US" sz="3600" dirty="0">
                <a:solidFill>
                  <a:schemeClr val="lt1"/>
                </a:solidFill>
              </a:rPr>
              <a:t>1-22    </a:t>
            </a:r>
            <a:r>
              <a:rPr lang="en-US" sz="2800" dirty="0">
                <a:solidFill>
                  <a:schemeClr val="lt1"/>
                </a:solidFill>
                <a:latin typeface="Times New Roman" panose="02020603050405020304" pitchFamily="18" charset="0"/>
                <a:cs typeface="Times New Roman" panose="02020603050405020304" pitchFamily="18" charset="0"/>
                <a:sym typeface="Arial"/>
              </a:rPr>
              <a:t>Luke 3:21-22</a:t>
            </a:r>
            <a:endParaRPr sz="2800" dirty="0">
              <a:latin typeface="Times New Roman" panose="02020603050405020304" pitchFamily="18" charset="0"/>
              <a:cs typeface="Times New Roman" panose="02020603050405020304" pitchFamily="18" charset="0"/>
            </a:endParaRPr>
          </a:p>
          <a:p>
            <a:pPr marL="457200" lvl="0" indent="-457200">
              <a:buClr>
                <a:schemeClr val="lt1"/>
              </a:buClr>
              <a:buSzPts val="3200"/>
              <a:buFont typeface="Arial"/>
              <a:buChar char="•"/>
            </a:pPr>
            <a:r>
              <a:rPr lang="ja-JP" altLang="en-US" sz="3600">
                <a:solidFill>
                  <a:schemeClr val="lt1"/>
                </a:solidFill>
              </a:rPr>
              <a:t>约翰福音 </a:t>
            </a:r>
            <a:r>
              <a:rPr lang="en-US" altLang="ja-JP" sz="3600" dirty="0">
                <a:solidFill>
                  <a:schemeClr val="lt1"/>
                </a:solidFill>
              </a:rPr>
              <a:t>1</a:t>
            </a:r>
            <a:r>
              <a:rPr lang="en-US" sz="3600" dirty="0">
                <a:solidFill>
                  <a:schemeClr val="lt1"/>
                </a:solidFill>
              </a:rPr>
              <a:t>:32-34    </a:t>
            </a:r>
            <a:r>
              <a:rPr lang="en-US" sz="2800" dirty="0">
                <a:solidFill>
                  <a:schemeClr val="lt1"/>
                </a:solidFill>
                <a:latin typeface="Times New Roman" panose="02020603050405020304" pitchFamily="18" charset="0"/>
                <a:cs typeface="Times New Roman" panose="02020603050405020304" pitchFamily="18" charset="0"/>
                <a:sym typeface="Arial"/>
              </a:rPr>
              <a:t>John 1:32-34</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51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457200" y="1752600"/>
            <a:ext cx="11277600" cy="2554545"/>
          </a:xfrm>
          <a:prstGeom prst="rect">
            <a:avLst/>
          </a:prstGeom>
        </p:spPr>
        <p:txBody>
          <a:bodyPr wrap="square">
            <a:spAutoFit/>
          </a:bodyPr>
          <a:lstStyle/>
          <a:p>
            <a:pPr lvl="0"/>
            <a:r>
              <a:rPr lang="ja-JP" altLang="en-US" sz="3600">
                <a:solidFill>
                  <a:schemeClr val="accent5">
                    <a:lumMod val="40000"/>
                    <a:lumOff val="60000"/>
                  </a:schemeClr>
                </a:solidFill>
              </a:rPr>
              <a:t>路加福音 </a:t>
            </a:r>
            <a:r>
              <a:rPr lang="en-US" altLang="ja-JP" sz="3600" dirty="0">
                <a:solidFill>
                  <a:schemeClr val="accent5">
                    <a:lumMod val="40000"/>
                    <a:lumOff val="60000"/>
                  </a:schemeClr>
                </a:solidFill>
              </a:rPr>
              <a:t>3:21</a:t>
            </a:r>
            <a:endParaRPr lang="en-US"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ja-JP" altLang="en-US" sz="4400">
                <a:solidFill>
                  <a:srgbClr val="FFFF00"/>
                </a:solidFill>
              </a:rPr>
              <a:t>众百姓都受了洗</a:t>
            </a:r>
            <a:r>
              <a:rPr lang="ja-JP" altLang="en-US" sz="4400">
                <a:solidFill>
                  <a:schemeClr val="bg1"/>
                </a:solidFill>
              </a:rPr>
              <a:t>，耶稣也受了洗，正祷告的时候天就开了，</a:t>
            </a:r>
            <a:endParaRPr lang="en-US" altLang="ja-JP" sz="4400" dirty="0">
              <a:solidFill>
                <a:schemeClr val="bg1"/>
              </a:solidFill>
            </a:endParaRPr>
          </a:p>
          <a:p>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3:21</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all the people were being baptized</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Jesus was baptized too. And as he was praying, heaven was opened …” </a:t>
            </a:r>
            <a:endParaRPr lang="en-US" altLang="ja-JP" b="1" baseline="30000" dirty="0">
              <a:solidFill>
                <a:schemeClr val="bg1"/>
              </a:solidFill>
            </a:endParaRPr>
          </a:p>
        </p:txBody>
      </p:sp>
    </p:spTree>
    <p:extLst>
      <p:ext uri="{BB962C8B-B14F-4D97-AF65-F5344CB8AC3E}">
        <p14:creationId xmlns:p14="http://schemas.microsoft.com/office/powerpoint/2010/main" val="143474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457200" y="1752600"/>
            <a:ext cx="11277600" cy="2831544"/>
          </a:xfrm>
          <a:prstGeom prst="rect">
            <a:avLst/>
          </a:prstGeom>
        </p:spPr>
        <p:txBody>
          <a:bodyPr wrap="square">
            <a:spAutoFit/>
          </a:bodyPr>
          <a:lstStyle/>
          <a:p>
            <a:pPr lvl="0"/>
            <a:r>
              <a:rPr lang="ja-JP" altLang="en-US" sz="36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马太福音 </a:t>
            </a:r>
            <a:r>
              <a:rPr lang="en-US" altLang="ja-JP"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3:14</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约翰想要拦住他，说：</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“我当受你的洗</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，你反倒上我这里来吗？” </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cs typeface="Times New Roman" panose="02020603050405020304" pitchFamily="18" charset="0"/>
              </a:rPr>
              <a:t>Matthew 3:14</a:t>
            </a:r>
          </a:p>
          <a:p>
            <a:pPr lvl="0"/>
            <a:r>
              <a:rPr lang="en-US" dirty="0">
                <a:solidFill>
                  <a:schemeClr val="bg1"/>
                </a:solidFill>
                <a:effectLst>
                  <a:outerShdw blurRad="38100" dist="38100" dir="2700000" algn="tl">
                    <a:srgbClr val="000000">
                      <a:alpha val="43137"/>
                    </a:srgbClr>
                  </a:outerShdw>
                </a:effectLst>
                <a:cs typeface="Times New Roman" panose="02020603050405020304" pitchFamily="18" charset="0"/>
              </a:rPr>
              <a:t>“But John tried to deter him, saying, </a:t>
            </a:r>
            <a:r>
              <a:rPr lang="en-US" dirty="0">
                <a:solidFill>
                  <a:srgbClr val="FFFF00"/>
                </a:solidFill>
                <a:effectLst>
                  <a:outerShdw blurRad="38100" dist="38100" dir="2700000" algn="tl">
                    <a:srgbClr val="000000">
                      <a:alpha val="43137"/>
                    </a:srgbClr>
                  </a:outerShdw>
                </a:effectLst>
                <a:cs typeface="Times New Roman" panose="02020603050405020304" pitchFamily="18" charset="0"/>
              </a:rPr>
              <a:t>“I need to be baptized by you, </a:t>
            </a:r>
            <a:r>
              <a:rPr lang="en-US" dirty="0">
                <a:solidFill>
                  <a:schemeClr val="bg1"/>
                </a:solidFill>
                <a:effectLst>
                  <a:outerShdw blurRad="38100" dist="38100" dir="2700000" algn="tl">
                    <a:srgbClr val="000000">
                      <a:alpha val="43137"/>
                    </a:srgbClr>
                  </a:outerShdw>
                </a:effectLst>
                <a:cs typeface="Times New Roman" panose="02020603050405020304" pitchFamily="18" charset="0"/>
              </a:rPr>
              <a:t>and do you come to me?”</a:t>
            </a:r>
          </a:p>
        </p:txBody>
      </p:sp>
    </p:spTree>
    <p:extLst>
      <p:ext uri="{BB962C8B-B14F-4D97-AF65-F5344CB8AC3E}">
        <p14:creationId xmlns:p14="http://schemas.microsoft.com/office/powerpoint/2010/main" val="173458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DB193D-89F7-1647-9E6D-439A58023223}"/>
              </a:ext>
            </a:extLst>
          </p:cNvPr>
          <p:cNvSpPr/>
          <p:nvPr/>
        </p:nvSpPr>
        <p:spPr>
          <a:xfrm>
            <a:off x="723900" y="990600"/>
            <a:ext cx="10744200" cy="4832092"/>
          </a:xfrm>
          <a:prstGeom prst="rect">
            <a:avLst/>
          </a:prstGeom>
        </p:spPr>
        <p:txBody>
          <a:bodyPr wrap="square">
            <a:spAutoFit/>
          </a:bodyPr>
          <a:lstStyle/>
          <a:p>
            <a:pPr lvl="0">
              <a:tabLst>
                <a:tab pos="365760" algn="l"/>
                <a:tab pos="457200" algn="l"/>
                <a:tab pos="457200" algn="l"/>
              </a:tabLst>
            </a:pPr>
            <a:r>
              <a:rPr lang="en-US" sz="2000" cap="all" dirty="0">
                <a:solidFill>
                  <a:schemeClr val="bg1"/>
                </a:solidFill>
                <a:latin typeface="+mj-lt"/>
                <a:cs typeface="Al Bayan Plain" pitchFamily="2" charset="-78"/>
              </a:rPr>
              <a:t>What was John confessing by this statement?</a:t>
            </a:r>
          </a:p>
          <a:p>
            <a:pPr lvl="0">
              <a:tabLst>
                <a:tab pos="365760" algn="l"/>
                <a:tab pos="457200" algn="l"/>
                <a:tab pos="457200" algn="l"/>
              </a:tabLst>
            </a:pPr>
            <a:r>
              <a:rPr lang="zh-CN" altLang="en-US" sz="3200" b="1" cap="all" dirty="0">
                <a:solidFill>
                  <a:schemeClr val="bg1"/>
                </a:solidFill>
                <a:latin typeface="+mj-lt"/>
                <a:cs typeface="AL BAYAN PLAIN" pitchFamily="2" charset="-78"/>
              </a:rPr>
              <a:t>约翰的这个陈述道出了什么？</a:t>
            </a:r>
            <a:endParaRPr lang="en-US" altLang="zh-CN" sz="3200" b="1" cap="all" dirty="0">
              <a:solidFill>
                <a:schemeClr val="bg1"/>
              </a:solidFill>
              <a:latin typeface="+mj-lt"/>
              <a:cs typeface="AL BAYAN PLAIN" pitchFamily="2" charset="-78"/>
            </a:endParaRPr>
          </a:p>
          <a:p>
            <a:pPr lvl="0">
              <a:tabLst>
                <a:tab pos="365760" algn="l"/>
                <a:tab pos="457200" algn="l"/>
                <a:tab pos="457200" algn="l"/>
              </a:tabLst>
            </a:pPr>
            <a:endParaRPr lang="en-US" sz="3200" b="1" cap="all" dirty="0">
              <a:solidFill>
                <a:schemeClr val="bg1"/>
              </a:solidFill>
              <a:latin typeface="+mj-lt"/>
              <a:cs typeface="AL BAYAN PLAIN" pitchFamily="2" charset="-78"/>
            </a:endParaRPr>
          </a:p>
          <a:p>
            <a:pPr marR="0" lvl="0">
              <a:spcBef>
                <a:spcPts val="0"/>
              </a:spcBef>
              <a:spcAft>
                <a:spcPts val="0"/>
              </a:spcAft>
            </a:pPr>
            <a:r>
              <a:rPr lang="en-US" sz="2400" dirty="0">
                <a:solidFill>
                  <a:schemeClr val="bg1"/>
                </a:solidFill>
                <a:latin typeface="+mj-lt"/>
                <a:cs typeface="Al Bayan Plain" pitchFamily="2" charset="-78"/>
              </a:rPr>
              <a:t>That John knew that Jesus was greater than he?</a:t>
            </a:r>
          </a:p>
          <a:p>
            <a:pPr marL="342900" marR="0" lvl="0" indent="-342900">
              <a:spcBef>
                <a:spcPts val="0"/>
              </a:spcBef>
              <a:spcAft>
                <a:spcPts val="0"/>
              </a:spcAft>
              <a:buFont typeface="+mj-lt"/>
              <a:buAutoNum type="alphaLcParenR"/>
            </a:pPr>
            <a:r>
              <a:rPr lang="en-US" sz="3200" cap="all" dirty="0" err="1">
                <a:solidFill>
                  <a:schemeClr val="bg1"/>
                </a:solidFill>
                <a:latin typeface="+mj-lt"/>
                <a:cs typeface="Al Bayan Plain" pitchFamily="2" charset="-78"/>
              </a:rPr>
              <a:t>约翰知道耶稣比他大</a:t>
            </a:r>
            <a:r>
              <a:rPr lang="zh-CN" altLang="en-US" sz="3200" cap="all" dirty="0">
                <a:solidFill>
                  <a:schemeClr val="bg1"/>
                </a:solidFill>
                <a:latin typeface="+mj-lt"/>
                <a:cs typeface="Al Bayan Plain" pitchFamily="2" charset="-78"/>
              </a:rPr>
              <a:t>？</a:t>
            </a:r>
            <a:endParaRPr lang="en-US" sz="3200" dirty="0">
              <a:solidFill>
                <a:schemeClr val="bg1"/>
              </a:solidFill>
              <a:latin typeface="+mj-lt"/>
              <a:cs typeface="Al Bayan Plain" pitchFamily="2" charset="-78"/>
            </a:endParaRPr>
          </a:p>
          <a:p>
            <a:pPr marR="0" lvl="0">
              <a:spcBef>
                <a:spcPts val="0"/>
              </a:spcBef>
              <a:spcAft>
                <a:spcPts val="0"/>
              </a:spcAft>
            </a:pPr>
            <a:r>
              <a:rPr lang="en-US" sz="2400" dirty="0">
                <a:solidFill>
                  <a:schemeClr val="bg1"/>
                </a:solidFill>
                <a:latin typeface="+mj-lt"/>
                <a:cs typeface="Al Bayan Plain" pitchFamily="2" charset="-78"/>
              </a:rPr>
              <a:t>That he knew that Jesus was sinless, and had no need to repent or be forgiven?</a:t>
            </a:r>
          </a:p>
          <a:p>
            <a:pPr marL="514350" marR="0" lvl="0" indent="-514350">
              <a:spcBef>
                <a:spcPts val="0"/>
              </a:spcBef>
              <a:spcAft>
                <a:spcPts val="0"/>
              </a:spcAft>
              <a:buFont typeface="+mj-lt"/>
              <a:buAutoNum type="alphaLcParenR" startAt="2"/>
            </a:pPr>
            <a:r>
              <a:rPr lang="en-US" sz="3200" cap="all" dirty="0" err="1">
                <a:solidFill>
                  <a:schemeClr val="bg1"/>
                </a:solidFill>
                <a:latin typeface="+mj-lt"/>
                <a:cs typeface="Al Bayan Plain" pitchFamily="2" charset="-78"/>
              </a:rPr>
              <a:t>约翰知道耶稣无罪</a:t>
            </a:r>
            <a:r>
              <a:rPr lang="zh-CN" altLang="en-US" sz="3200" cap="all" dirty="0">
                <a:solidFill>
                  <a:schemeClr val="bg1"/>
                </a:solidFill>
                <a:latin typeface="+mj-lt"/>
                <a:cs typeface="Al Bayan Plain" pitchFamily="2" charset="-78"/>
              </a:rPr>
              <a:t>，不需要悔改或者被赦免？</a:t>
            </a:r>
            <a:endParaRPr lang="en-US" sz="3200" dirty="0">
              <a:solidFill>
                <a:schemeClr val="bg1"/>
              </a:solidFill>
              <a:latin typeface="+mj-lt"/>
              <a:cs typeface="Al Bayan Plain" pitchFamily="2" charset="-78"/>
            </a:endParaRPr>
          </a:p>
          <a:p>
            <a:pPr marR="0" lvl="0">
              <a:spcBef>
                <a:spcPts val="0"/>
              </a:spcBef>
              <a:spcAft>
                <a:spcPts val="0"/>
              </a:spcAft>
            </a:pPr>
            <a:r>
              <a:rPr lang="en-US" sz="2400" dirty="0">
                <a:solidFill>
                  <a:schemeClr val="bg1"/>
                </a:solidFill>
                <a:latin typeface="+mj-lt"/>
                <a:cs typeface="Al Bayan Plain" pitchFamily="2" charset="-78"/>
              </a:rPr>
              <a:t>Both of the above? (and more)</a:t>
            </a:r>
          </a:p>
          <a:p>
            <a:pPr marL="514350" marR="0" lvl="0" indent="-514350">
              <a:spcBef>
                <a:spcPts val="0"/>
              </a:spcBef>
              <a:spcAft>
                <a:spcPts val="0"/>
              </a:spcAft>
              <a:buFont typeface="+mj-lt"/>
              <a:buAutoNum type="alphaLcParenR" startAt="3"/>
            </a:pPr>
            <a:r>
              <a:rPr lang="en-US" sz="3200" dirty="0" err="1">
                <a:solidFill>
                  <a:schemeClr val="bg1"/>
                </a:solidFill>
                <a:latin typeface="+mj-lt"/>
                <a:cs typeface="Al Bayan Plain" pitchFamily="2" charset="-78"/>
              </a:rPr>
              <a:t>以上两者</a:t>
            </a:r>
            <a:r>
              <a:rPr lang="zh-CN" altLang="en-US" sz="3200" dirty="0">
                <a:solidFill>
                  <a:schemeClr val="bg1"/>
                </a:solidFill>
                <a:latin typeface="+mj-lt"/>
                <a:cs typeface="Al Bayan Plain" pitchFamily="2" charset="-78"/>
              </a:rPr>
              <a:t>（或更多）</a:t>
            </a:r>
            <a:r>
              <a:rPr lang="en-US" sz="3200" dirty="0" err="1">
                <a:solidFill>
                  <a:schemeClr val="bg1"/>
                </a:solidFill>
                <a:latin typeface="+mj-lt"/>
                <a:cs typeface="Al Bayan Plain" pitchFamily="2" charset="-78"/>
              </a:rPr>
              <a:t>都对</a:t>
            </a:r>
            <a:r>
              <a:rPr lang="zh-CN" altLang="en-US" sz="3200" dirty="0">
                <a:solidFill>
                  <a:schemeClr val="bg1"/>
                </a:solidFill>
                <a:latin typeface="+mj-lt"/>
                <a:cs typeface="Al Bayan Plain" pitchFamily="2" charset="-78"/>
              </a:rPr>
              <a:t>？</a:t>
            </a:r>
            <a:endParaRPr lang="en-US" sz="3200" dirty="0">
              <a:solidFill>
                <a:schemeClr val="bg1"/>
              </a:solidFill>
              <a:latin typeface="+mj-lt"/>
              <a:cs typeface="Al Bayan Plain" pitchFamily="2" charset="-78"/>
            </a:endParaRPr>
          </a:p>
          <a:p>
            <a:pPr marR="0" lvl="0">
              <a:spcBef>
                <a:spcPts val="0"/>
              </a:spcBef>
              <a:spcAft>
                <a:spcPts val="0"/>
              </a:spcAft>
            </a:pPr>
            <a:r>
              <a:rPr lang="en-US" sz="2400" dirty="0">
                <a:solidFill>
                  <a:schemeClr val="bg1"/>
                </a:solidFill>
                <a:latin typeface="+mj-lt"/>
                <a:cs typeface="Al Bayan Plain" pitchFamily="2" charset="-78"/>
              </a:rPr>
              <a:t>Neither of the above?</a:t>
            </a:r>
          </a:p>
          <a:p>
            <a:pPr marL="514350" marR="0" lvl="0" indent="-514350">
              <a:spcBef>
                <a:spcPts val="0"/>
              </a:spcBef>
              <a:spcAft>
                <a:spcPts val="0"/>
              </a:spcAft>
              <a:buFont typeface="+mj-lt"/>
              <a:buAutoNum type="alphaLcParenR" startAt="4"/>
            </a:pPr>
            <a:r>
              <a:rPr lang="en-US" sz="3200" dirty="0" err="1">
                <a:solidFill>
                  <a:schemeClr val="bg1"/>
                </a:solidFill>
                <a:latin typeface="+mj-lt"/>
                <a:cs typeface="Al Bayan Plain" pitchFamily="2" charset="-78"/>
              </a:rPr>
              <a:t>以上两者都不对</a:t>
            </a:r>
            <a:r>
              <a:rPr lang="zh-CN" altLang="en-US" sz="3200" dirty="0">
                <a:solidFill>
                  <a:schemeClr val="bg1"/>
                </a:solidFill>
                <a:latin typeface="+mj-lt"/>
                <a:cs typeface="Al Bayan Plain" pitchFamily="2" charset="-78"/>
              </a:rPr>
              <a:t>？</a:t>
            </a:r>
            <a:endParaRPr lang="en-US" sz="3200" dirty="0">
              <a:solidFill>
                <a:schemeClr val="bg1"/>
              </a:solidFill>
              <a:latin typeface="+mj-lt"/>
              <a:cs typeface="Al Bayan Plain" pitchFamily="2" charset="-78"/>
            </a:endParaRPr>
          </a:p>
        </p:txBody>
      </p:sp>
    </p:spTree>
    <p:extLst>
      <p:ext uri="{BB962C8B-B14F-4D97-AF65-F5344CB8AC3E}">
        <p14:creationId xmlns:p14="http://schemas.microsoft.com/office/powerpoint/2010/main" val="312360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2057400"/>
            <a:ext cx="9144000" cy="1828800"/>
          </a:xfrm>
        </p:spPr>
        <p:txBody>
          <a:bodyPr>
            <a:noAutofit/>
          </a:bodyPr>
          <a:lstStyle/>
          <a:p>
            <a:r>
              <a:rPr lang="en-US" sz="4000" dirty="0">
                <a:solidFill>
                  <a:schemeClr val="bg1"/>
                </a:solidFill>
                <a:effectLst>
                  <a:outerShdw blurRad="38100" dist="38100" dir="2700000" algn="tl">
                    <a:srgbClr val="000000">
                      <a:alpha val="43137"/>
                    </a:srgbClr>
                  </a:outerShdw>
                </a:effectLst>
                <a:cs typeface="Arial" panose="020B0604020202020204" pitchFamily="34" charset="0"/>
              </a:rPr>
              <a:t>False Teachings About Jesus’ Baptism</a:t>
            </a:r>
            <a:br>
              <a:rPr lang="en-US" sz="6000" dirty="0">
                <a:solidFill>
                  <a:schemeClr val="bg1"/>
                </a:solidFill>
                <a:effectLst>
                  <a:outerShdw blurRad="38100" dist="38100" dir="2700000" algn="tl">
                    <a:srgbClr val="000000">
                      <a:alpha val="43137"/>
                    </a:srgbClr>
                  </a:outerShdw>
                </a:effectLst>
                <a:cs typeface="Arial" panose="020B0604020202020204" pitchFamily="34" charset="0"/>
              </a:rPr>
            </a:br>
            <a:r>
              <a:rPr lang="en-US" sz="6000" dirty="0" err="1">
                <a:solidFill>
                  <a:schemeClr val="bg1"/>
                </a:solidFill>
                <a:effectLst>
                  <a:outerShdw blurRad="38100" dist="38100" dir="2700000" algn="tl">
                    <a:srgbClr val="000000">
                      <a:alpha val="43137"/>
                    </a:srgbClr>
                  </a:outerShdw>
                </a:effectLst>
                <a:cs typeface="Arial" panose="020B0604020202020204" pitchFamily="34" charset="0"/>
              </a:rPr>
              <a:t>有关耶稣受洗的错误教导</a:t>
            </a:r>
            <a:endParaRPr lang="en-US" sz="6000" dirty="0">
              <a:solidFill>
                <a:schemeClr val="bg1"/>
              </a:solidFill>
              <a:effectLst>
                <a:outerShdw blurRad="38100" dist="38100" dir="2700000" algn="tl">
                  <a:srgbClr val="000000">
                    <a:alpha val="43137"/>
                  </a:srgbClr>
                </a:outerShdw>
              </a:effectLst>
              <a:cs typeface="Arial" panose="020B0604020202020204" pitchFamily="34" charset="0"/>
            </a:endParaRPr>
          </a:p>
        </p:txBody>
      </p:sp>
    </p:spTree>
    <p:extLst>
      <p:ext uri="{BB962C8B-B14F-4D97-AF65-F5344CB8AC3E}">
        <p14:creationId xmlns:p14="http://schemas.microsoft.com/office/powerpoint/2010/main" val="148942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FEFF5-6B75-9542-A27D-19A967DA0379}"/>
              </a:ext>
            </a:extLst>
          </p:cNvPr>
          <p:cNvSpPr>
            <a:spLocks noGrp="1"/>
          </p:cNvSpPr>
          <p:nvPr>
            <p:ph type="title"/>
          </p:nvPr>
        </p:nvSpPr>
        <p:spPr/>
        <p:txBody>
          <a:bodyPr>
            <a:normAutofit fontScale="90000"/>
          </a:bodyPr>
          <a:lstStyle/>
          <a:p>
            <a:r>
              <a:rPr lang="en-US" dirty="0">
                <a:solidFill>
                  <a:schemeClr val="bg1"/>
                </a:solidFill>
                <a:effectLst>
                  <a:outerShdw blurRad="38100" dist="38100" dir="2700000" algn="tl">
                    <a:srgbClr val="000000">
                      <a:alpha val="43137"/>
                    </a:srgbClr>
                  </a:outerShdw>
                </a:effectLst>
                <a:cs typeface="Arial" panose="020B0604020202020204" pitchFamily="34" charset="0"/>
              </a:rPr>
              <a:t>False Teachings About Jesus’ Baptism</a:t>
            </a:r>
            <a:br>
              <a:rPr lang="en-US" dirty="0">
                <a:solidFill>
                  <a:schemeClr val="bg1"/>
                </a:solidFill>
                <a:effectLst>
                  <a:outerShdw blurRad="38100" dist="38100" dir="2700000" algn="tl">
                    <a:srgbClr val="000000">
                      <a:alpha val="43137"/>
                    </a:srgbClr>
                  </a:outerShdw>
                </a:effectLst>
                <a:cs typeface="Arial" panose="020B0604020202020204" pitchFamily="34" charset="0"/>
              </a:rPr>
            </a:br>
            <a:r>
              <a:rPr lang="en-US" dirty="0" err="1">
                <a:solidFill>
                  <a:schemeClr val="bg1"/>
                </a:solidFill>
                <a:effectLst>
                  <a:outerShdw blurRad="38100" dist="38100" dir="2700000" algn="tl">
                    <a:srgbClr val="000000">
                      <a:alpha val="43137"/>
                    </a:srgbClr>
                  </a:outerShdw>
                </a:effectLst>
                <a:cs typeface="Arial" panose="020B0604020202020204" pitchFamily="34" charset="0"/>
              </a:rPr>
              <a:t>有关耶稣受洗的错误教导</a:t>
            </a:r>
            <a:endParaRPr lang="en-US" dirty="0">
              <a:cs typeface="Arial" panose="020B0604020202020204" pitchFamily="34" charset="0"/>
            </a:endParaRPr>
          </a:p>
        </p:txBody>
      </p:sp>
      <p:sp>
        <p:nvSpPr>
          <p:cNvPr id="4" name="Content Placeholder 3">
            <a:extLst>
              <a:ext uri="{FF2B5EF4-FFF2-40B4-BE49-F238E27FC236}">
                <a16:creationId xmlns:a16="http://schemas.microsoft.com/office/drawing/2014/main" id="{4B4DF2B7-8CF1-0B4F-88CF-475BD409A1A7}"/>
              </a:ext>
            </a:extLst>
          </p:cNvPr>
          <p:cNvSpPr>
            <a:spLocks noGrp="1"/>
          </p:cNvSpPr>
          <p:nvPr>
            <p:ph idx="1"/>
          </p:nvPr>
        </p:nvSpPr>
        <p:spPr/>
        <p:txBody>
          <a:bodyPr/>
          <a:lstStyle/>
          <a:p>
            <a:pPr marL="400050" lvl="1" indent="0">
              <a:buNone/>
            </a:pPr>
            <a:r>
              <a:rPr lang="en-US" dirty="0">
                <a:solidFill>
                  <a:schemeClr val="bg1"/>
                </a:solidFill>
              </a:rPr>
              <a:t>Jesus wasn’t God until his baptism</a:t>
            </a:r>
          </a:p>
          <a:p>
            <a:r>
              <a:rPr lang="en-US" dirty="0" err="1">
                <a:solidFill>
                  <a:schemeClr val="bg1"/>
                </a:solidFill>
              </a:rPr>
              <a:t>耶稣在受洗之前不是神</a:t>
            </a:r>
            <a:endParaRPr lang="en-US" dirty="0">
              <a:solidFill>
                <a:schemeClr val="bg1"/>
              </a:solidFill>
            </a:endParaRPr>
          </a:p>
          <a:p>
            <a:pPr marL="400050" lvl="1" indent="0">
              <a:buNone/>
            </a:pPr>
            <a:r>
              <a:rPr lang="en-US" dirty="0">
                <a:solidFill>
                  <a:schemeClr val="bg1"/>
                </a:solidFill>
              </a:rPr>
              <a:t>Jesus  did not have any divine powers until his baptism</a:t>
            </a:r>
          </a:p>
          <a:p>
            <a:r>
              <a:rPr lang="en-US" dirty="0" err="1">
                <a:solidFill>
                  <a:schemeClr val="bg1"/>
                </a:solidFill>
              </a:rPr>
              <a:t>耶稣在受洗之前没有神的能力</a:t>
            </a:r>
            <a:endParaRPr lang="en-US" dirty="0">
              <a:solidFill>
                <a:schemeClr val="bg1"/>
              </a:solidFill>
            </a:endParaRPr>
          </a:p>
          <a:p>
            <a:pPr marL="400050" lvl="1" indent="0">
              <a:buNone/>
            </a:pPr>
            <a:r>
              <a:rPr lang="en-US" dirty="0">
                <a:solidFill>
                  <a:schemeClr val="bg1"/>
                </a:solidFill>
              </a:rPr>
              <a:t>Jesus had a religious experience at his baptism that made him realize that he was a prophet of God</a:t>
            </a:r>
          </a:p>
          <a:p>
            <a:r>
              <a:rPr lang="en-US" dirty="0" err="1">
                <a:solidFill>
                  <a:schemeClr val="bg1"/>
                </a:solidFill>
              </a:rPr>
              <a:t>耶稣在受洗时有一个属灵的经历</a:t>
            </a:r>
            <a:r>
              <a:rPr lang="zh-CN" altLang="en-US" dirty="0">
                <a:solidFill>
                  <a:schemeClr val="bg1"/>
                </a:solidFill>
              </a:rPr>
              <a:t>，这</a:t>
            </a:r>
            <a:r>
              <a:rPr lang="en-US" dirty="0" err="1">
                <a:solidFill>
                  <a:schemeClr val="bg1"/>
                </a:solidFill>
              </a:rPr>
              <a:t>经历使他意识到他是神的一个先知</a:t>
            </a:r>
            <a:r>
              <a:rPr lang="zh-CN" altLang="en-U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30776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609600" y="762000"/>
            <a:ext cx="11277600" cy="3231654"/>
          </a:xfrm>
          <a:prstGeom prst="rect">
            <a:avLst/>
          </a:prstGeom>
        </p:spPr>
        <p:txBody>
          <a:bodyPr wrap="square">
            <a:spAutoFit/>
          </a:bodyPr>
          <a:lstStyle/>
          <a:p>
            <a:pPr lvl="0"/>
            <a:r>
              <a:rPr lang="ja-JP" altLang="en-US" sz="44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马太福音 </a:t>
            </a:r>
            <a:r>
              <a:rPr lang="en-US" altLang="ja-JP" sz="44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3:15</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耶稣回答说：“你暂且许我，</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因为我们理当这样尽诸般的义。</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”于是约翰许了他。</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Matthew 3:15</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“Let it be so now;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proper for us to do this to fulfill all righteousness.”</a:t>
            </a:r>
            <a:endParaRPr lang="en-US" altLang="ja-JP" b="1" baseline="30000" dirty="0">
              <a:solidFill>
                <a:srgbClr val="FFFF00"/>
              </a:solidFill>
            </a:endParaRPr>
          </a:p>
        </p:txBody>
      </p:sp>
    </p:spTree>
    <p:extLst>
      <p:ext uri="{BB962C8B-B14F-4D97-AF65-F5344CB8AC3E}">
        <p14:creationId xmlns:p14="http://schemas.microsoft.com/office/powerpoint/2010/main" val="91239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609600" y="2013228"/>
            <a:ext cx="11277600" cy="2831544"/>
          </a:xfrm>
          <a:prstGeom prst="rect">
            <a:avLst/>
          </a:prstGeom>
        </p:spPr>
        <p:txBody>
          <a:bodyPr wrap="square">
            <a:spAutoFit/>
          </a:bodyPr>
          <a:lstStyle/>
          <a:p>
            <a:pPr lvl="0"/>
            <a:r>
              <a:rPr lang="ja-JP" altLang="en-US" sz="36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3:21</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众百姓都受了洗，耶稣也受了洗，正祷告的时候天就开了</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3:21</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all the people were being baptized, Jesus was baptized too. And as he was praying, heaven was opened.” </a:t>
            </a:r>
            <a:endParaRPr lang="en-US" altLang="ja-JP" b="1" baseline="30000" dirty="0">
              <a:solidFill>
                <a:schemeClr val="bg1"/>
              </a:solidFill>
            </a:endParaRPr>
          </a:p>
        </p:txBody>
      </p:sp>
    </p:spTree>
    <p:extLst>
      <p:ext uri="{BB962C8B-B14F-4D97-AF65-F5344CB8AC3E}">
        <p14:creationId xmlns:p14="http://schemas.microsoft.com/office/powerpoint/2010/main" val="106814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457200" y="889843"/>
            <a:ext cx="11277600" cy="5078313"/>
          </a:xfrm>
          <a:prstGeom prst="rect">
            <a:avLst/>
          </a:prstGeom>
        </p:spPr>
        <p:txBody>
          <a:bodyPr wrap="square">
            <a:spAutoFit/>
          </a:bodyPr>
          <a:lstStyle/>
          <a:p>
            <a:pPr lvl="0"/>
            <a:r>
              <a:rPr lang="ja-JP" altLang="en-US" sz="36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3:21-22</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众百姓都受了洗，耶稣也受了洗，正祷告的时候天就开了， 圣灵降临在他身上，形状仿佛鸽子；又有声音从天上来说：“你是我的爱子，我喜悦你。”</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3:21–22 </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all the people were being baptized, Jesus was baptized too. And as he was praying, heaven was opened and the Holy Spirit descended on him in bodily form like a dove. And a voice came from heaven: “You are my Son, whom I love; with you I am well pleased.”</a:t>
            </a:r>
            <a:endParaRPr lang="en-US" altLang="ja-JP" b="1" baseline="30000" dirty="0">
              <a:solidFill>
                <a:schemeClr val="bg1"/>
              </a:solidFill>
            </a:endParaRPr>
          </a:p>
        </p:txBody>
      </p:sp>
    </p:spTree>
    <p:extLst>
      <p:ext uri="{BB962C8B-B14F-4D97-AF65-F5344CB8AC3E}">
        <p14:creationId xmlns:p14="http://schemas.microsoft.com/office/powerpoint/2010/main" val="220527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457200" y="889843"/>
            <a:ext cx="11277600" cy="5078313"/>
          </a:xfrm>
          <a:prstGeom prst="rect">
            <a:avLst/>
          </a:prstGeom>
        </p:spPr>
        <p:txBody>
          <a:bodyPr wrap="square">
            <a:spAutoFit/>
          </a:bodyPr>
          <a:lstStyle/>
          <a:p>
            <a:pPr lvl="0"/>
            <a:r>
              <a:rPr lang="ja-JP" altLang="en-US" sz="36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3:21-22</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众百姓都受了洗，耶稣也受了洗，</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正祷告的时候天就开了</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圣灵降临在他身上，形状仿佛鸽子；又有声音从天上来说：“你是我的爱子，我喜悦你。”</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3:21–22 </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all the people were being baptized, Jesus was baptized too. And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he was praying, heaven was opened </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the Holy Spirit descended on him in bodily form like a dove. And a voice came from heaven: “You are my Son, whom I love; with you I am well pleased.”</a:t>
            </a:r>
            <a:endParaRPr lang="en-US" altLang="ja-JP" b="1" baseline="30000" dirty="0">
              <a:solidFill>
                <a:schemeClr val="bg1"/>
              </a:solidFill>
            </a:endParaRPr>
          </a:p>
        </p:txBody>
      </p:sp>
    </p:spTree>
    <p:extLst>
      <p:ext uri="{BB962C8B-B14F-4D97-AF65-F5344CB8AC3E}">
        <p14:creationId xmlns:p14="http://schemas.microsoft.com/office/powerpoint/2010/main" val="130908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0E74E8E-EB1F-D44E-9CC4-482C7D8B77E2}"/>
              </a:ext>
            </a:extLst>
          </p:cNvPr>
          <p:cNvSpPr txBox="1">
            <a:spLocks/>
          </p:cNvSpPr>
          <p:nvPr/>
        </p:nvSpPr>
        <p:spPr>
          <a:xfrm>
            <a:off x="2971800" y="2438400"/>
            <a:ext cx="5943600" cy="25146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9600" b="1">
                <a:solidFill>
                  <a:schemeClr val="bg1"/>
                </a:solidFill>
              </a:rPr>
              <a:t>开始祷告</a:t>
            </a:r>
            <a:br>
              <a:rPr lang="en-US" altLang="zh-CN" sz="6000" b="1">
                <a:solidFill>
                  <a:schemeClr val="bg1"/>
                </a:solidFill>
              </a:rPr>
            </a:br>
            <a:r>
              <a:rPr lang="en-US" sz="32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Opening Prayer</a:t>
            </a:r>
            <a:endParaRPr lang="en-US" sz="6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94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457200" y="889843"/>
            <a:ext cx="11277600" cy="4462760"/>
          </a:xfrm>
          <a:prstGeom prst="rect">
            <a:avLst/>
          </a:prstGeom>
        </p:spPr>
        <p:txBody>
          <a:bodyPr wrap="square">
            <a:spAutoFit/>
          </a:bodyPr>
          <a:lstStyle/>
          <a:p>
            <a:pPr lvl="0"/>
            <a:r>
              <a:rPr lang="ja-JP" altLang="en-US" sz="36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3:21-22</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众百姓都受了洗，耶稣也受了洗，正祷告的时候天就开了， </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圣灵降临在他身上，形状仿佛鸽子</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；又有声音从天上来说：“你是我的爱子，我喜悦你。”</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3:21–22 </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all the people were being baptized, Jesus was baptized too. And as he was praying, heaven was opened and the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Holy Spirit descended on him in bodily form like a dove</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 voice came from heaven: “You are my Son, whom I love; with you I am well pleased.”</a:t>
            </a:r>
            <a:endParaRPr lang="en-US" altLang="ja-JP" b="1" baseline="30000" dirty="0">
              <a:solidFill>
                <a:schemeClr val="bg1"/>
              </a:solidFill>
            </a:endParaRPr>
          </a:p>
        </p:txBody>
      </p:sp>
      <p:pic>
        <p:nvPicPr>
          <p:cNvPr id="3" name="Picture 2">
            <a:extLst>
              <a:ext uri="{FF2B5EF4-FFF2-40B4-BE49-F238E27FC236}">
                <a16:creationId xmlns:a16="http://schemas.microsoft.com/office/drawing/2014/main" id="{A8934A2B-9786-044E-88FC-A58562810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3200400"/>
            <a:ext cx="4267200" cy="3200400"/>
          </a:xfrm>
          <a:prstGeom prst="rect">
            <a:avLst/>
          </a:prstGeom>
        </p:spPr>
      </p:pic>
    </p:spTree>
    <p:extLst>
      <p:ext uri="{BB962C8B-B14F-4D97-AF65-F5344CB8AC3E}">
        <p14:creationId xmlns:p14="http://schemas.microsoft.com/office/powerpoint/2010/main" val="94482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762000" y="1143000"/>
            <a:ext cx="11049000" cy="4308872"/>
          </a:xfrm>
          <a:prstGeom prst="rect">
            <a:avLst/>
          </a:prstGeom>
        </p:spPr>
        <p:txBody>
          <a:bodyPr wrap="square">
            <a:spAutoFit/>
          </a:bodyPr>
          <a:lstStyle/>
          <a:p>
            <a:pPr lvl="0"/>
            <a:r>
              <a:rPr lang="ja-JP" altLang="en-US" sz="44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以赛亚书 </a:t>
            </a:r>
            <a:r>
              <a:rPr lang="en-US" altLang="ja-JP" sz="44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11:2-3</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耶和华的灵必住在他身上，就是使他有智慧和聪明的灵，谋略和能力的灵，知识和敬畏耶和华的灵。</a:t>
            </a:r>
            <a:r>
              <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他必以敬畏耶和华为乐，行审判不凭眼见，断是非也不凭耳闻；</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Isaiah 11:2-3</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Spirit of the LORD will rest on him—the Spirit of wisdom and of understanding, the Spirit of counsel and of power, the Spirit of knowledge and of the fear of the LORD”</a:t>
            </a:r>
            <a:endParaRPr lang="en-US" altLang="ja-JP" b="1" baseline="30000" dirty="0">
              <a:solidFill>
                <a:schemeClr val="bg1"/>
              </a:solidFill>
            </a:endParaRPr>
          </a:p>
        </p:txBody>
      </p:sp>
    </p:spTree>
    <p:extLst>
      <p:ext uri="{BB962C8B-B14F-4D97-AF65-F5344CB8AC3E}">
        <p14:creationId xmlns:p14="http://schemas.microsoft.com/office/powerpoint/2010/main" val="373500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762000" y="1143000"/>
            <a:ext cx="11049000" cy="4985980"/>
          </a:xfrm>
          <a:prstGeom prst="rect">
            <a:avLst/>
          </a:prstGeom>
        </p:spPr>
        <p:txBody>
          <a:bodyPr wrap="square">
            <a:spAutoFit/>
          </a:bodyPr>
          <a:lstStyle/>
          <a:p>
            <a:pPr lvl="0"/>
            <a:r>
              <a:rPr lang="ja-JP" altLang="en-US" sz="44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以赛亚书 </a:t>
            </a:r>
            <a:r>
              <a:rPr lang="en-US" altLang="ja-JP" sz="44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11:3-5</a:t>
            </a:r>
          </a:p>
          <a:p>
            <a:pPr lvl="0"/>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他必以敬畏耶和华为乐</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，行审判不凭眼见，断是非也不凭耳闻； </a:t>
            </a:r>
            <a:r>
              <a:rPr lang="en-US" altLang="ja-JP" sz="44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却要以公义审判贫穷人，以正直判断世上的谦卑人，以口中的杖击打世界，以嘴里的气杀戮恶人。 </a:t>
            </a:r>
            <a:r>
              <a:rPr lang="en-US" altLang="ja-JP" sz="44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公义必当他的腰带，信实必当他胁下的带子。</a:t>
            </a:r>
            <a:endParaRPr lang="en-US"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Isaiah 11:3-5</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 will delight in the fear of the LORD . . . Righteousness will be his belt and faithfulness the sash around his waist” </a:t>
            </a:r>
            <a:endParaRPr lang="en-US" altLang="ja-JP" b="1" baseline="30000" dirty="0">
              <a:solidFill>
                <a:schemeClr val="bg1"/>
              </a:solidFill>
            </a:endParaRPr>
          </a:p>
        </p:txBody>
      </p:sp>
    </p:spTree>
    <p:extLst>
      <p:ext uri="{BB962C8B-B14F-4D97-AF65-F5344CB8AC3E}">
        <p14:creationId xmlns:p14="http://schemas.microsoft.com/office/powerpoint/2010/main" val="213964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571500" y="643622"/>
            <a:ext cx="11049000" cy="4278094"/>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以赛亚书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42:1-4</a:t>
            </a:r>
          </a:p>
          <a:p>
            <a:pPr lvl="0"/>
            <a:r>
              <a:rPr lang="ja-JP" altLang="en-US" sz="4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“看哪，我的仆人，我所扶持、所拣选，心里所喜悦的，我已将我的灵赐给他，他必将公理传给外邦。 。 。 他凭真实将公理传开。 </a:t>
            </a:r>
            <a:r>
              <a:rPr lang="en-US" altLang="ja-JP" sz="40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altLang="ja-JP"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ja-JP" altLang="en-US" sz="4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他不灰心，也不丧胆，直到他在地上设立公理。 。 。”</a:t>
            </a:r>
            <a:endPar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Isaiah 42:1-4</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“Here is my servant, whom I uphold, my chosen one in whom I delight; I will put my Spirit on him and he will bring justice to the nations. . . . In faithfulness he will bring forth justice; he will not falter or be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discour¬aged</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ja-JP" b="1" baseline="30000" dirty="0">
              <a:solidFill>
                <a:schemeClr val="bg1"/>
              </a:solidFill>
            </a:endParaRPr>
          </a:p>
        </p:txBody>
      </p:sp>
    </p:spTree>
    <p:extLst>
      <p:ext uri="{BB962C8B-B14F-4D97-AF65-F5344CB8AC3E}">
        <p14:creationId xmlns:p14="http://schemas.microsoft.com/office/powerpoint/2010/main" val="82864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838200" y="1295400"/>
            <a:ext cx="10515600" cy="3847207"/>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提多书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3:5-6</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借着重生的洗和圣灵的更新。 圣灵就是神借着耶稣基督</a:t>
            </a:r>
            <a:r>
              <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我们救主厚厚浇灌在我们身上的</a:t>
            </a:r>
            <a:r>
              <a:rPr lang="ja-JP" altLang="en-US" sz="4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4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Titus 3:5-6</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 saved us through the washing of rebirth and renewal by the Holy Spirit, whom he poured out on us generously through Jesus Christ our Savior.” </a:t>
            </a:r>
          </a:p>
        </p:txBody>
      </p:sp>
    </p:spTree>
    <p:extLst>
      <p:ext uri="{BB962C8B-B14F-4D97-AF65-F5344CB8AC3E}">
        <p14:creationId xmlns:p14="http://schemas.microsoft.com/office/powerpoint/2010/main" val="266658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457200" y="1197620"/>
            <a:ext cx="11277600" cy="4462760"/>
          </a:xfrm>
          <a:prstGeom prst="rect">
            <a:avLst/>
          </a:prstGeom>
        </p:spPr>
        <p:txBody>
          <a:bodyPr wrap="square">
            <a:spAutoFit/>
          </a:bodyPr>
          <a:lstStyle/>
          <a:p>
            <a:pPr lvl="0"/>
            <a:r>
              <a:rPr lang="ja-JP" altLang="en-US" sz="36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3:21-22</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众百姓都受了洗，耶稣也受了洗，正祷告的时候天就开了， 圣灵降临在他身上，形状仿佛鸽子；</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又有声音从天上来说：“你是我的爱子，我喜悦你。”</a:t>
            </a:r>
            <a:endParaRPr lang="en-US" altLang="ja-JP" sz="44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3:21–22 </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all the people were being baptized, Jesus was baptized too. And as he was praying, heaven was opened and the Holy Spirit descended on him in bodily form like a dove. And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voice came from heaven: “You are my Son, whom I love; with you I am well pleased.”</a:t>
            </a:r>
            <a:endParaRPr lang="en-US" altLang="ja-JP" b="1" baseline="30000" dirty="0">
              <a:solidFill>
                <a:srgbClr val="FFFF00"/>
              </a:solidFill>
            </a:endParaRPr>
          </a:p>
        </p:txBody>
      </p:sp>
    </p:spTree>
    <p:extLst>
      <p:ext uri="{BB962C8B-B14F-4D97-AF65-F5344CB8AC3E}">
        <p14:creationId xmlns:p14="http://schemas.microsoft.com/office/powerpoint/2010/main" val="4122228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685800" y="838200"/>
            <a:ext cx="10515600" cy="5478423"/>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约翰福音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12:28-30</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父啊，愿你荣耀你的名！”当时就有声音从天上来说：“我已经荣耀了我的名，还要再荣耀。” 站在旁边的众人听见，就说：“打雷了。”还有人说：“有天使对他说话。”</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耶稣说：“这声音不是为我，是为你们来的。 </a:t>
            </a:r>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John 12:28-30</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“Father, glorify your name!” Then a voice came from heaven, “I have glorified it, and will glorify it again.” 29 The crowd that was there and heard it said it had thundered; others said an angel had spoken to him. Jesus said, “This voice was for your benefit, not mine.” </a:t>
            </a:r>
          </a:p>
        </p:txBody>
      </p:sp>
    </p:spTree>
    <p:extLst>
      <p:ext uri="{BB962C8B-B14F-4D97-AF65-F5344CB8AC3E}">
        <p14:creationId xmlns:p14="http://schemas.microsoft.com/office/powerpoint/2010/main" val="304538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457200" y="1197620"/>
            <a:ext cx="11277600" cy="4462760"/>
          </a:xfrm>
          <a:prstGeom prst="rect">
            <a:avLst/>
          </a:prstGeom>
        </p:spPr>
        <p:txBody>
          <a:bodyPr wrap="square">
            <a:spAutoFit/>
          </a:bodyPr>
          <a:lstStyle/>
          <a:p>
            <a:pPr lvl="0"/>
            <a:r>
              <a:rPr lang="ja-JP" altLang="en-US" sz="36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36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3:21-22</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众百姓都受了洗，耶稣也受了洗，正祷告的时候天就开了， 圣灵降临在他身上，形状仿佛鸽子；</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又有声音从天上来说：“你是我的爱子，我喜悦你。”</a:t>
            </a:r>
            <a:endParaRPr lang="en-US" altLang="ja-JP" sz="44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3:21–22 </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all the people were being baptized, Jesus was baptized too. And as he was praying, heaven was opened and the Holy Spirit descended on him in bodily form like a dove. And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voice came from heaven: “You are my Son, whom I love; with you I am well pleased.”</a:t>
            </a:r>
            <a:endParaRPr lang="en-US" altLang="ja-JP" b="1" baseline="30000" dirty="0">
              <a:solidFill>
                <a:srgbClr val="FFFF00"/>
              </a:solidFill>
            </a:endParaRPr>
          </a:p>
        </p:txBody>
      </p:sp>
    </p:spTree>
    <p:extLst>
      <p:ext uri="{BB962C8B-B14F-4D97-AF65-F5344CB8AC3E}">
        <p14:creationId xmlns:p14="http://schemas.microsoft.com/office/powerpoint/2010/main" val="3732269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685800" y="838200"/>
            <a:ext cx="10515600" cy="4524315"/>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约翰福音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1:33-34</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我先前不认识他，只是那差我来用水施洗的对我说：‘你看见圣灵降下来，</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住在谁的身上</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，谁就是用圣灵施洗的。’ 我看见了，就证明这是神的儿子。”</a:t>
            </a:r>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John 1:33-34</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would not have known him, except that the one who sent me to baptize with water told me, ‘The man on whom you see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Spirit come down and remain </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he who will baptize with the Holy Spirit.’ I have seen and I testify that this is the Son of God.”</a:t>
            </a:r>
          </a:p>
        </p:txBody>
      </p:sp>
    </p:spTree>
    <p:extLst>
      <p:ext uri="{BB962C8B-B14F-4D97-AF65-F5344CB8AC3E}">
        <p14:creationId xmlns:p14="http://schemas.microsoft.com/office/powerpoint/2010/main" val="265207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762000" y="1676400"/>
            <a:ext cx="10515600" cy="2893100"/>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耶稣</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被圣灵充满</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，从约旦河回来，</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圣灵将他引到旷野</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4:1</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Jesus,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full of the Holy Spirit</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returned from the Jordan and was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led by the Spirit in the desert</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381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B76FD6BC-9326-DD42-9186-265B31E90BAC}"/>
              </a:ext>
            </a:extLst>
          </p:cNvPr>
          <p:cNvSpPr txBox="1">
            <a:spLocks/>
          </p:cNvSpPr>
          <p:nvPr/>
        </p:nvSpPr>
        <p:spPr>
          <a:xfrm>
            <a:off x="2895600" y="2609850"/>
            <a:ext cx="5943600" cy="16383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7200" b="1" dirty="0">
                <a:solidFill>
                  <a:schemeClr val="bg1"/>
                </a:solidFill>
              </a:rPr>
              <a:t>家庭作业</a:t>
            </a:r>
            <a:br>
              <a:rPr lang="en-US" altLang="zh-CN" sz="6000" b="1" dirty="0">
                <a:solidFill>
                  <a:schemeClr val="bg1"/>
                </a:solidFill>
              </a:rPr>
            </a:br>
            <a:r>
              <a:rPr lang="en-US"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Homework</a:t>
            </a:r>
          </a:p>
        </p:txBody>
      </p:sp>
    </p:spTree>
    <p:extLst>
      <p:ext uri="{BB962C8B-B14F-4D97-AF65-F5344CB8AC3E}">
        <p14:creationId xmlns:p14="http://schemas.microsoft.com/office/powerpoint/2010/main" val="2404045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762000" y="1676400"/>
            <a:ext cx="10515600" cy="2893100"/>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4:14</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耶稣满有圣</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灵的能力</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，回到加利利，他的名声就传遍了四方。</a:t>
            </a:r>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4:14</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Jesus returned to Galilee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power of the Spirit</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news about him spread through the whole countryside.”</a:t>
            </a:r>
          </a:p>
        </p:txBody>
      </p:sp>
    </p:spTree>
    <p:extLst>
      <p:ext uri="{BB962C8B-B14F-4D97-AF65-F5344CB8AC3E}">
        <p14:creationId xmlns:p14="http://schemas.microsoft.com/office/powerpoint/2010/main" val="58486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685800" y="1219200"/>
            <a:ext cx="10515600" cy="3170099"/>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路加福音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4:18</a:t>
            </a:r>
          </a:p>
          <a:p>
            <a:pPr lvl="0"/>
            <a:r>
              <a:rPr lang="en-US" altLang="ja-JP"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主的灵在我身上</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，因为他用膏膏我，叫我传福音给贫穷的人</a:t>
            </a:r>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Luke 4:18</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scroll of the prophet Isaiah was handed to him. Unrolling it, he found the place where it is written: “The </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Spirit of the Lord is on me</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because he has anointed me to preach good news to the poor.”</a:t>
            </a:r>
          </a:p>
        </p:txBody>
      </p:sp>
    </p:spTree>
    <p:extLst>
      <p:ext uri="{BB962C8B-B14F-4D97-AF65-F5344CB8AC3E}">
        <p14:creationId xmlns:p14="http://schemas.microsoft.com/office/powerpoint/2010/main" val="463588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13FDC-0063-ED4D-9E9B-B1D54D492D50}"/>
              </a:ext>
            </a:extLst>
          </p:cNvPr>
          <p:cNvSpPr/>
          <p:nvPr/>
        </p:nvSpPr>
        <p:spPr>
          <a:xfrm>
            <a:off x="762000" y="828288"/>
            <a:ext cx="10515600" cy="5201424"/>
          </a:xfrm>
          <a:prstGeom prst="rect">
            <a:avLst/>
          </a:prstGeom>
        </p:spPr>
        <p:txBody>
          <a:bodyPr wrap="square">
            <a:spAutoFit/>
          </a:bodyPr>
          <a:lstStyle/>
          <a:p>
            <a:pPr lvl="0"/>
            <a:r>
              <a:rPr lang="ja-JP" altLang="en-US" sz="40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使徒行传 </a:t>
            </a:r>
            <a:r>
              <a:rPr lang="en-US" altLang="ja-JP" sz="40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10:37-38</a:t>
            </a:r>
          </a:p>
          <a:p>
            <a:pPr lvl="0"/>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这话在约翰宣传洗礼以后，从加利利起，传遍了犹太。 </a:t>
            </a:r>
            <a:r>
              <a:rPr lang="ja-JP" altLang="en-US" sz="440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神怎样以圣灵和能力膏拿撒勒人耶稣</a:t>
            </a:r>
            <a:r>
              <a:rPr lang="ja-JP" altLang="en-US" sz="44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，这都是你们知道的。他周流四方，行善事，医好凡被魔鬼压制的人，因为神与他同在。</a:t>
            </a:r>
            <a:endPar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r>
              <a:rPr lang="en-US"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Acts 10:37-38</a:t>
            </a:r>
          </a:p>
          <a:p>
            <a:pPr lvl="0"/>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 know what has happened throughout Judea, beginning in Galilee after the baptism that John preached—</a:t>
            </a:r>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God anointed Jesus of Nazareth with the Holy Spirit and power, </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how he went around doing good and healing all who were under the power of the devil, because God was with him.”</a:t>
            </a:r>
          </a:p>
        </p:txBody>
      </p:sp>
    </p:spTree>
    <p:extLst>
      <p:ext uri="{BB962C8B-B14F-4D97-AF65-F5344CB8AC3E}">
        <p14:creationId xmlns:p14="http://schemas.microsoft.com/office/powerpoint/2010/main" val="200684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2F2349-73B7-6B4E-999C-D2C763882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a:effectLst>
            <a:softEdge rad="1085800"/>
          </a:effectLst>
        </p:spPr>
      </p:pic>
      <p:pic>
        <p:nvPicPr>
          <p:cNvPr id="4" name="Picture 3">
            <a:extLst>
              <a:ext uri="{FF2B5EF4-FFF2-40B4-BE49-F238E27FC236}">
                <a16:creationId xmlns:a16="http://schemas.microsoft.com/office/drawing/2014/main" id="{B75E2487-E83F-A742-8B93-C716C92EC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53526">
            <a:off x="6428348" y="1406713"/>
            <a:ext cx="2165070" cy="1623802"/>
          </a:xfrm>
          <a:prstGeom prst="rect">
            <a:avLst/>
          </a:prstGeom>
        </p:spPr>
      </p:pic>
    </p:spTree>
    <p:extLst>
      <p:ext uri="{BB962C8B-B14F-4D97-AF65-F5344CB8AC3E}">
        <p14:creationId xmlns:p14="http://schemas.microsoft.com/office/powerpoint/2010/main" val="2245095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4;p28">
            <a:extLst>
              <a:ext uri="{FF2B5EF4-FFF2-40B4-BE49-F238E27FC236}">
                <a16:creationId xmlns:a16="http://schemas.microsoft.com/office/drawing/2014/main" id="{5582C5A4-708F-CC47-B999-7CFD06B2773C}"/>
              </a:ext>
            </a:extLst>
          </p:cNvPr>
          <p:cNvSpPr txBox="1"/>
          <p:nvPr/>
        </p:nvSpPr>
        <p:spPr>
          <a:xfrm>
            <a:off x="2514600" y="2895600"/>
            <a:ext cx="6858000" cy="178807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4800" dirty="0" err="1">
                <a:solidFill>
                  <a:schemeClr val="lt1"/>
                </a:solidFill>
                <a:latin typeface="Times New Roman"/>
                <a:ea typeface="Times New Roman"/>
                <a:cs typeface="Times New Roman"/>
                <a:sym typeface="Times New Roman"/>
              </a:rPr>
              <a:t>有什么问题吗</a:t>
            </a:r>
            <a:r>
              <a:rPr lang="en-US" sz="4800" dirty="0">
                <a:solidFill>
                  <a:schemeClr val="lt1"/>
                </a:solidFill>
                <a:latin typeface="Times New Roman"/>
                <a:ea typeface="Times New Roman"/>
                <a:cs typeface="Times New Roman"/>
                <a:sym typeface="Times New Roman"/>
              </a:rPr>
              <a:t>？</a:t>
            </a:r>
            <a:endParaRPr sz="48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4800" dirty="0">
                <a:solidFill>
                  <a:schemeClr val="lt1"/>
                </a:solidFill>
                <a:latin typeface="Times New Roman"/>
                <a:ea typeface="Times New Roman"/>
                <a:cs typeface="Times New Roman"/>
                <a:sym typeface="Times New Roman"/>
              </a:rPr>
              <a:t>Questions?</a:t>
            </a:r>
            <a:endParaRPr dirty="0"/>
          </a:p>
        </p:txBody>
      </p:sp>
    </p:spTree>
    <p:extLst>
      <p:ext uri="{BB962C8B-B14F-4D97-AF65-F5344CB8AC3E}">
        <p14:creationId xmlns:p14="http://schemas.microsoft.com/office/powerpoint/2010/main" val="505360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B76FD6BC-9326-DD42-9186-265B31E90BAC}"/>
              </a:ext>
            </a:extLst>
          </p:cNvPr>
          <p:cNvSpPr txBox="1">
            <a:spLocks/>
          </p:cNvSpPr>
          <p:nvPr/>
        </p:nvSpPr>
        <p:spPr>
          <a:xfrm>
            <a:off x="2895600" y="2609850"/>
            <a:ext cx="5943600" cy="16383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7200" b="1" dirty="0">
                <a:solidFill>
                  <a:schemeClr val="bg1"/>
                </a:solidFill>
              </a:rPr>
              <a:t>家庭作业</a:t>
            </a:r>
            <a:br>
              <a:rPr lang="en-US" altLang="zh-CN" sz="6000" b="1" dirty="0">
                <a:solidFill>
                  <a:schemeClr val="bg1"/>
                </a:solidFill>
              </a:rPr>
            </a:br>
            <a:r>
              <a:rPr lang="en-US"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Homework</a:t>
            </a:r>
          </a:p>
        </p:txBody>
      </p:sp>
    </p:spTree>
    <p:extLst>
      <p:ext uri="{BB962C8B-B14F-4D97-AF65-F5344CB8AC3E}">
        <p14:creationId xmlns:p14="http://schemas.microsoft.com/office/powerpoint/2010/main" val="24599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B3B1B6B-B4BF-BD44-8EA7-4136D2B0BCD5}"/>
              </a:ext>
            </a:extLst>
          </p:cNvPr>
          <p:cNvSpPr txBox="1">
            <a:spLocks/>
          </p:cNvSpPr>
          <p:nvPr/>
        </p:nvSpPr>
        <p:spPr>
          <a:xfrm>
            <a:off x="685800" y="990600"/>
            <a:ext cx="101346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0"/>
              </a:spcBef>
              <a:buNone/>
            </a:pPr>
            <a:r>
              <a:rPr lang="ja-JP" altLang="en-US" sz="3600">
                <a:solidFill>
                  <a:schemeClr val="accent5">
                    <a:lumMod val="40000"/>
                    <a:lumOff val="60000"/>
                  </a:schemeClr>
                </a:solidFill>
                <a:latin typeface="Arial" panose="020B0604020202020204" pitchFamily="34" charset="0"/>
                <a:cs typeface="Arial" panose="020B0604020202020204" pitchFamily="34" charset="0"/>
              </a:rPr>
              <a:t>使徒行传 </a:t>
            </a:r>
            <a:r>
              <a:rPr lang="en-US" altLang="ja-JP" sz="3600" dirty="0">
                <a:solidFill>
                  <a:schemeClr val="accent5">
                    <a:lumMod val="40000"/>
                    <a:lumOff val="60000"/>
                  </a:schemeClr>
                </a:solidFill>
                <a:latin typeface="Arial" panose="020B0604020202020204" pitchFamily="34" charset="0"/>
                <a:cs typeface="Arial" panose="020B0604020202020204" pitchFamily="34" charset="0"/>
              </a:rPr>
              <a:t>22:16</a:t>
            </a:r>
          </a:p>
          <a:p>
            <a:pPr marL="0" lvl="1" indent="0">
              <a:spcBef>
                <a:spcPts val="0"/>
              </a:spcBef>
              <a:buNone/>
            </a:pPr>
            <a:r>
              <a:rPr lang="ja-JP" altLang="en-US" sz="3600">
                <a:solidFill>
                  <a:schemeClr val="bg1"/>
                </a:solidFill>
                <a:latin typeface="Arial" panose="020B0604020202020204" pitchFamily="34" charset="0"/>
                <a:cs typeface="Arial" panose="020B0604020202020204" pitchFamily="34" charset="0"/>
              </a:rPr>
              <a:t>现在你为什么耽延呢？起来，求告他的名受洗，洗去你的罪！’</a:t>
            </a:r>
            <a:endParaRPr lang="en-US" sz="36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1800" dirty="0">
                <a:solidFill>
                  <a:schemeClr val="accent5">
                    <a:lumMod val="40000"/>
                    <a:lumOff val="60000"/>
                  </a:schemeClr>
                </a:solidFill>
                <a:latin typeface="Times New Roman" panose="02020603050405020304" pitchFamily="18" charset="0"/>
                <a:cs typeface="Times New Roman" panose="02020603050405020304" pitchFamily="18" charset="0"/>
              </a:rPr>
              <a:t>Acts 22:16</a:t>
            </a:r>
          </a:p>
          <a:p>
            <a:pPr marL="0" lvl="1" indent="0">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“And now what are you waiting for? Get up, be baptized and wash your sins away, calling on his name.”</a:t>
            </a:r>
          </a:p>
          <a:p>
            <a:pPr marL="0" lvl="1" indent="0">
              <a:spcBef>
                <a:spcPts val="0"/>
              </a:spcBef>
              <a:buNone/>
            </a:pPr>
            <a:endParaRPr lang="en-US" sz="1800" dirty="0">
              <a:solidFill>
                <a:schemeClr val="bg1"/>
              </a:solidFill>
              <a:latin typeface="Times New Roman" panose="02020603050405020304" pitchFamily="18" charset="0"/>
              <a:cs typeface="Times New Roman" panose="02020603050405020304" pitchFamily="18" charset="0"/>
            </a:endParaRPr>
          </a:p>
          <a:p>
            <a:pPr marL="0" lvl="1" indent="0">
              <a:spcBef>
                <a:spcPts val="0"/>
              </a:spcBef>
              <a:buNone/>
            </a:pPr>
            <a:r>
              <a:rPr lang="ja-JP" altLang="en-US" sz="4000">
                <a:solidFill>
                  <a:schemeClr val="bg1"/>
                </a:solidFill>
                <a:latin typeface="Arial" panose="020B0604020202020204" pitchFamily="34" charset="0"/>
                <a:cs typeface="Arial" panose="020B0604020202020204" pitchFamily="34" charset="0"/>
              </a:rPr>
              <a:t>根据这节经文，罪是如何“洗去”的？</a:t>
            </a:r>
            <a:endParaRPr lang="en-US" sz="40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2000" dirty="0">
                <a:solidFill>
                  <a:schemeClr val="bg1"/>
                </a:solidFill>
                <a:latin typeface="Arial" panose="020B0604020202020204" pitchFamily="34" charset="0"/>
                <a:cs typeface="Arial" panose="020B0604020202020204" pitchFamily="34" charset="0"/>
              </a:rPr>
              <a:t>According to this verse, how are sins “washed away”? </a:t>
            </a:r>
          </a:p>
        </p:txBody>
      </p:sp>
    </p:spTree>
    <p:extLst>
      <p:ext uri="{BB962C8B-B14F-4D97-AF65-F5344CB8AC3E}">
        <p14:creationId xmlns:p14="http://schemas.microsoft.com/office/powerpoint/2010/main" val="83897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B3B1B6B-B4BF-BD44-8EA7-4136D2B0BCD5}"/>
              </a:ext>
            </a:extLst>
          </p:cNvPr>
          <p:cNvSpPr txBox="1">
            <a:spLocks/>
          </p:cNvSpPr>
          <p:nvPr/>
        </p:nvSpPr>
        <p:spPr>
          <a:xfrm>
            <a:off x="533400" y="1219200"/>
            <a:ext cx="110490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0"/>
              </a:spcBef>
              <a:buNone/>
            </a:pPr>
            <a:r>
              <a:rPr lang="ja-JP" altLang="en-US" sz="3600">
                <a:solidFill>
                  <a:schemeClr val="accent5">
                    <a:lumMod val="40000"/>
                    <a:lumOff val="60000"/>
                  </a:schemeClr>
                </a:solidFill>
                <a:latin typeface="Arial" panose="020B0604020202020204" pitchFamily="34" charset="0"/>
                <a:cs typeface="Arial" panose="020B0604020202020204" pitchFamily="34" charset="0"/>
              </a:rPr>
              <a:t>哥林多前书 </a:t>
            </a:r>
            <a:r>
              <a:rPr lang="en-US" altLang="ja-JP" sz="3600" dirty="0">
                <a:solidFill>
                  <a:schemeClr val="accent5">
                    <a:lumMod val="40000"/>
                    <a:lumOff val="60000"/>
                  </a:schemeClr>
                </a:solidFill>
                <a:latin typeface="Arial" panose="020B0604020202020204" pitchFamily="34" charset="0"/>
                <a:cs typeface="Arial" panose="020B0604020202020204" pitchFamily="34" charset="0"/>
              </a:rPr>
              <a:t>6:11</a:t>
            </a:r>
          </a:p>
          <a:p>
            <a:pPr marL="0" lvl="1" indent="0">
              <a:spcBef>
                <a:spcPts val="0"/>
              </a:spcBef>
              <a:buNone/>
            </a:pPr>
            <a:r>
              <a:rPr lang="ja-JP" altLang="en-US" sz="3600">
                <a:solidFill>
                  <a:schemeClr val="bg1"/>
                </a:solidFill>
                <a:latin typeface="Arial" panose="020B0604020202020204" pitchFamily="34" charset="0"/>
                <a:cs typeface="Arial" panose="020B0604020202020204" pitchFamily="34" charset="0"/>
              </a:rPr>
              <a:t>你们中间也有人从前是这样，但如今你们奉主耶稣基督的名，并借着我们神的灵，已经洗净、成圣、称义了。</a:t>
            </a:r>
            <a:endParaRPr lang="en-US" sz="36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1800" dirty="0">
                <a:solidFill>
                  <a:schemeClr val="accent5">
                    <a:lumMod val="40000"/>
                    <a:lumOff val="60000"/>
                  </a:schemeClr>
                </a:solidFill>
                <a:latin typeface="Times New Roman" panose="02020603050405020304" pitchFamily="18" charset="0"/>
                <a:cs typeface="Times New Roman" panose="02020603050405020304" pitchFamily="18" charset="0"/>
              </a:rPr>
              <a:t>1 Corinthians 6:11</a:t>
            </a:r>
          </a:p>
          <a:p>
            <a:pPr marL="0" lvl="1" indent="0">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“And that is what some of you were. But you were washed, you were sanctified, you were justified in the name of the Lord Jesus Christ and by the Spirit of our God.”</a:t>
            </a:r>
          </a:p>
          <a:p>
            <a:pPr marL="0" lvl="1" indent="0">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  </a:t>
            </a:r>
          </a:p>
          <a:p>
            <a:pPr marL="0" lvl="1" indent="0">
              <a:spcBef>
                <a:spcPts val="0"/>
              </a:spcBef>
              <a:buNone/>
            </a:pPr>
            <a:r>
              <a:rPr lang="ja-JP" altLang="en-US" sz="4000">
                <a:solidFill>
                  <a:schemeClr val="bg1"/>
                </a:solidFill>
                <a:latin typeface="Arial" panose="020B0604020202020204" pitchFamily="34" charset="0"/>
                <a:cs typeface="Arial" panose="020B0604020202020204" pitchFamily="34" charset="0"/>
              </a:rPr>
              <a:t>保罗在这节经文中所说的“你们已经被洗净”是什么意思？</a:t>
            </a:r>
            <a:endParaRPr lang="en-US" sz="40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2000" dirty="0">
                <a:solidFill>
                  <a:schemeClr val="bg1"/>
                </a:solidFill>
                <a:latin typeface="Arial" panose="020B0604020202020204" pitchFamily="34" charset="0"/>
                <a:cs typeface="Arial" panose="020B0604020202020204" pitchFamily="34" charset="0"/>
              </a:rPr>
              <a:t>What did Paul mean by “you were washed” in this verse?</a:t>
            </a:r>
          </a:p>
        </p:txBody>
      </p:sp>
    </p:spTree>
    <p:extLst>
      <p:ext uri="{BB962C8B-B14F-4D97-AF65-F5344CB8AC3E}">
        <p14:creationId xmlns:p14="http://schemas.microsoft.com/office/powerpoint/2010/main" val="321801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B3B1B6B-B4BF-BD44-8EA7-4136D2B0BCD5}"/>
              </a:ext>
            </a:extLst>
          </p:cNvPr>
          <p:cNvSpPr txBox="1">
            <a:spLocks/>
          </p:cNvSpPr>
          <p:nvPr/>
        </p:nvSpPr>
        <p:spPr>
          <a:xfrm>
            <a:off x="609600" y="1066800"/>
            <a:ext cx="108966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0"/>
              </a:spcBef>
              <a:buNone/>
            </a:pPr>
            <a:r>
              <a:rPr lang="ja-JP" altLang="en-US" sz="3600">
                <a:solidFill>
                  <a:schemeClr val="accent5">
                    <a:lumMod val="40000"/>
                    <a:lumOff val="60000"/>
                  </a:schemeClr>
                </a:solidFill>
                <a:latin typeface="Arial" panose="020B0604020202020204" pitchFamily="34" charset="0"/>
                <a:cs typeface="Arial" panose="020B0604020202020204" pitchFamily="34" charset="0"/>
              </a:rPr>
              <a:t>提多书 </a:t>
            </a:r>
            <a:r>
              <a:rPr lang="en-US" altLang="ja-JP" sz="3600" dirty="0">
                <a:solidFill>
                  <a:schemeClr val="accent5">
                    <a:lumMod val="40000"/>
                    <a:lumOff val="60000"/>
                  </a:schemeClr>
                </a:solidFill>
                <a:latin typeface="Arial" panose="020B0604020202020204" pitchFamily="34" charset="0"/>
                <a:cs typeface="Arial" panose="020B0604020202020204" pitchFamily="34" charset="0"/>
              </a:rPr>
              <a:t>3:5</a:t>
            </a:r>
          </a:p>
          <a:p>
            <a:pPr marL="0" lvl="1" indent="0">
              <a:spcBef>
                <a:spcPts val="0"/>
              </a:spcBef>
              <a:buNone/>
            </a:pPr>
            <a:r>
              <a:rPr lang="ja-JP" altLang="en-US" sz="3600">
                <a:solidFill>
                  <a:schemeClr val="bg1"/>
                </a:solidFill>
                <a:latin typeface="Arial" panose="020B0604020202020204" pitchFamily="34" charset="0"/>
                <a:cs typeface="Arial" panose="020B0604020202020204" pitchFamily="34" charset="0"/>
              </a:rPr>
              <a:t>他便救了我们，并不是因我们自己所行的义，乃是照他的怜悯，借着重生的洗和圣灵的更新。</a:t>
            </a:r>
            <a:endParaRPr lang="en-US" altLang="ja-JP" sz="36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1800" dirty="0">
                <a:solidFill>
                  <a:schemeClr val="accent5">
                    <a:lumMod val="40000"/>
                    <a:lumOff val="60000"/>
                  </a:schemeClr>
                </a:solidFill>
                <a:latin typeface="Times New Roman" panose="02020603050405020304" pitchFamily="18" charset="0"/>
                <a:cs typeface="Times New Roman" panose="02020603050405020304" pitchFamily="18" charset="0"/>
              </a:rPr>
              <a:t>Titus 3:5</a:t>
            </a:r>
          </a:p>
          <a:p>
            <a:pPr marL="0" lvl="1" indent="0">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“he saved us, not because of righteous things we had done, but because of his mercy. He saved us through the washing of rebirth and renewal by the Holy Spirit,”</a:t>
            </a:r>
          </a:p>
          <a:p>
            <a:pPr marL="0" lvl="1" indent="0">
              <a:spcBef>
                <a:spcPts val="0"/>
              </a:spcBef>
              <a:buNone/>
            </a:pPr>
            <a:endParaRPr lang="en-US" sz="1800" dirty="0">
              <a:solidFill>
                <a:schemeClr val="bg1"/>
              </a:solidFill>
              <a:latin typeface="Times New Roman" panose="02020603050405020304" pitchFamily="18" charset="0"/>
              <a:cs typeface="Times New Roman" panose="02020603050405020304" pitchFamily="18" charset="0"/>
            </a:endParaRPr>
          </a:p>
          <a:p>
            <a:pPr marL="0" lvl="1" indent="0">
              <a:spcBef>
                <a:spcPts val="0"/>
              </a:spcBef>
              <a:buNone/>
            </a:pPr>
            <a:r>
              <a:rPr lang="ja-JP" altLang="en-US" sz="4400">
                <a:solidFill>
                  <a:schemeClr val="bg1"/>
                </a:solidFill>
                <a:latin typeface="Arial" panose="020B0604020202020204" pitchFamily="34" charset="0"/>
                <a:cs typeface="Arial" panose="020B0604020202020204" pitchFamily="34" charset="0"/>
              </a:rPr>
              <a:t>什么是“重生的洗”？</a:t>
            </a:r>
            <a:endParaRPr lang="en-US" altLang="ja-JP" sz="44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2000" dirty="0">
                <a:solidFill>
                  <a:schemeClr val="bg1"/>
                </a:solidFill>
                <a:latin typeface="Arial" panose="020B0604020202020204" pitchFamily="34" charset="0"/>
                <a:cs typeface="Arial" panose="020B0604020202020204" pitchFamily="34" charset="0"/>
              </a:rPr>
              <a:t>What is a “washing of rebirth?”</a:t>
            </a:r>
          </a:p>
        </p:txBody>
      </p:sp>
    </p:spTree>
    <p:extLst>
      <p:ext uri="{BB962C8B-B14F-4D97-AF65-F5344CB8AC3E}">
        <p14:creationId xmlns:p14="http://schemas.microsoft.com/office/powerpoint/2010/main" val="110961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B3B1B6B-B4BF-BD44-8EA7-4136D2B0BCD5}"/>
              </a:ext>
            </a:extLst>
          </p:cNvPr>
          <p:cNvSpPr txBox="1">
            <a:spLocks/>
          </p:cNvSpPr>
          <p:nvPr/>
        </p:nvSpPr>
        <p:spPr>
          <a:xfrm>
            <a:off x="304800" y="457200"/>
            <a:ext cx="11658600" cy="609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0"/>
              </a:spcBef>
              <a:buNone/>
            </a:pPr>
            <a:r>
              <a:rPr lang="ja-JP" altLang="en-US" sz="3600">
                <a:solidFill>
                  <a:schemeClr val="accent5">
                    <a:lumMod val="40000"/>
                    <a:lumOff val="60000"/>
                  </a:schemeClr>
                </a:solidFill>
                <a:latin typeface="Arial" panose="020B0604020202020204" pitchFamily="34" charset="0"/>
                <a:cs typeface="Arial" panose="020B0604020202020204" pitchFamily="34" charset="0"/>
              </a:rPr>
              <a:t>以弗所书 </a:t>
            </a:r>
            <a:r>
              <a:rPr lang="en-US" altLang="ja-JP" sz="3600" dirty="0">
                <a:solidFill>
                  <a:schemeClr val="accent5">
                    <a:lumMod val="40000"/>
                    <a:lumOff val="60000"/>
                  </a:schemeClr>
                </a:solidFill>
                <a:latin typeface="Arial" panose="020B0604020202020204" pitchFamily="34" charset="0"/>
                <a:cs typeface="Arial" panose="020B0604020202020204" pitchFamily="34" charset="0"/>
              </a:rPr>
              <a:t>5:25-27</a:t>
            </a:r>
          </a:p>
          <a:p>
            <a:pPr marL="0" lvl="1" indent="0">
              <a:spcBef>
                <a:spcPts val="0"/>
              </a:spcBef>
              <a:buNone/>
            </a:pPr>
            <a:r>
              <a:rPr lang="ja-JP" altLang="en-US" sz="3600">
                <a:solidFill>
                  <a:schemeClr val="bg1"/>
                </a:solidFill>
                <a:latin typeface="Arial" panose="020B0604020202020204" pitchFamily="34" charset="0"/>
                <a:cs typeface="Arial" panose="020B0604020202020204" pitchFamily="34" charset="0"/>
              </a:rPr>
              <a:t>你们做丈夫的，要爱你们的妻子，正如基督爱教会，为教会舍己， 要用水借着道把教会洗净，成为圣洁， 可以献给自己，做个荣耀的教会，毫无玷污、皱纹等类的病，乃是圣洁没有瑕疵的。</a:t>
            </a:r>
            <a:endParaRPr lang="en-US" altLang="ja-JP" sz="36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1800" dirty="0">
                <a:solidFill>
                  <a:schemeClr val="accent5">
                    <a:lumMod val="40000"/>
                    <a:lumOff val="60000"/>
                  </a:schemeClr>
                </a:solidFill>
                <a:latin typeface="Times New Roman" panose="02020603050405020304" pitchFamily="18" charset="0"/>
                <a:cs typeface="Times New Roman" panose="02020603050405020304" pitchFamily="18" charset="0"/>
              </a:rPr>
              <a:t>Ephesians 5:25–27</a:t>
            </a:r>
          </a:p>
          <a:p>
            <a:pPr marL="0" lvl="1" indent="0">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“Christ loved the church and gave himself up for her to make her holy, cleansing her by the washing with water through the word, and to present her to himself as a radiant church, without stain or wrinkle or any other blemish, but holy and blameless.” </a:t>
            </a:r>
          </a:p>
          <a:p>
            <a:pPr marL="0" lvl="1" indent="0">
              <a:spcBef>
                <a:spcPts val="0"/>
              </a:spcBef>
              <a:buNone/>
            </a:pPr>
            <a:r>
              <a:rPr lang="ja-JP" altLang="en-US" sz="4800">
                <a:solidFill>
                  <a:schemeClr val="bg1"/>
                </a:solidFill>
                <a:latin typeface="Arial" panose="020B0604020202020204" pitchFamily="34" charset="0"/>
                <a:cs typeface="Arial" panose="020B0604020202020204" pitchFamily="34" charset="0"/>
              </a:rPr>
              <a:t>基督给了教会怎样的洗净？</a:t>
            </a:r>
            <a:endParaRPr lang="en-US" altLang="ja-JP" sz="4800" dirty="0">
              <a:solidFill>
                <a:schemeClr val="bg1"/>
              </a:solidFill>
              <a:latin typeface="Arial" panose="020B0604020202020204" pitchFamily="34" charset="0"/>
              <a:cs typeface="Arial" panose="020B0604020202020204" pitchFamily="34" charset="0"/>
            </a:endParaRPr>
          </a:p>
          <a:p>
            <a:pPr marL="0" lvl="1" indent="0">
              <a:spcBef>
                <a:spcPts val="0"/>
              </a:spcBef>
              <a:buNone/>
            </a:pPr>
            <a:r>
              <a:rPr lang="en-US" sz="2000" dirty="0">
                <a:solidFill>
                  <a:schemeClr val="bg1"/>
                </a:solidFill>
                <a:latin typeface="Arial" panose="020B0604020202020204" pitchFamily="34" charset="0"/>
                <a:cs typeface="Arial" panose="020B0604020202020204" pitchFamily="34" charset="0"/>
              </a:rPr>
              <a:t>What kind of washing did Christ give the church?</a:t>
            </a:r>
          </a:p>
        </p:txBody>
      </p:sp>
    </p:spTree>
    <p:extLst>
      <p:ext uri="{BB962C8B-B14F-4D97-AF65-F5344CB8AC3E}">
        <p14:creationId xmlns:p14="http://schemas.microsoft.com/office/powerpoint/2010/main" val="395645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8B8EE61-935E-D548-AFFF-07B9F367FACF}"/>
              </a:ext>
            </a:extLst>
          </p:cNvPr>
          <p:cNvSpPr txBox="1">
            <a:spLocks/>
          </p:cNvSpPr>
          <p:nvPr/>
        </p:nvSpPr>
        <p:spPr>
          <a:xfrm>
            <a:off x="533400" y="304800"/>
            <a:ext cx="10972800" cy="14478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400" b="1">
                <a:solidFill>
                  <a:schemeClr val="accent5">
                    <a:lumMod val="40000"/>
                    <a:lumOff val="60000"/>
                  </a:schemeClr>
                </a:solidFill>
              </a:rPr>
              <a:t>学习提纲</a:t>
            </a:r>
            <a:br>
              <a:rPr lang="en-US" altLang="zh-CN">
                <a:solidFill>
                  <a:schemeClr val="accent5">
                    <a:lumMod val="40000"/>
                    <a:lumOff val="60000"/>
                  </a:schemeClr>
                </a:solidFill>
              </a:rPr>
            </a:br>
            <a:r>
              <a:rPr lang="en-US" sz="24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 of Our Study </a:t>
            </a:r>
            <a:endParaRPr lang="en-US" sz="24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3895174E-99AE-A74E-B67A-26F5D84B4E5C}"/>
              </a:ext>
            </a:extLst>
          </p:cNvPr>
          <p:cNvSpPr txBox="1">
            <a:spLocks/>
          </p:cNvSpPr>
          <p:nvPr/>
        </p:nvSpPr>
        <p:spPr>
          <a:xfrm>
            <a:off x="2362200" y="1820918"/>
            <a:ext cx="8229600" cy="474016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base">
              <a:buFont typeface="Arial" panose="020B0604020202020204" pitchFamily="34" charset="0"/>
              <a:buNone/>
            </a:pPr>
            <a:r>
              <a:rPr lang="en-US" sz="2800" dirty="0">
                <a:solidFill>
                  <a:schemeClr val="tx1">
                    <a:lumMod val="50000"/>
                    <a:lumOff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zh-CN" altLang="en-US" sz="2800" b="1" dirty="0">
                <a:solidFill>
                  <a:schemeClr val="tx1">
                    <a:lumMod val="50000"/>
                    <a:lumOff val="50000"/>
                  </a:schemeClr>
                </a:solidFill>
              </a:rPr>
              <a:t>洗礼这词的意义</a:t>
            </a:r>
            <a:endParaRPr lang="en-US" sz="2800" b="1" dirty="0">
              <a:solidFill>
                <a:schemeClr val="tx1">
                  <a:lumMod val="50000"/>
                  <a:lumOff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fontAlgn="base">
              <a:buFont typeface="Arial" panose="020B0604020202020204" pitchFamily="34" charset="0"/>
              <a:buNone/>
            </a:pPr>
            <a:r>
              <a:rPr lang="en-US" sz="2000" dirty="0">
                <a:solidFill>
                  <a:schemeClr val="tx1">
                    <a:lumMod val="50000"/>
                    <a:lumOff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Meaning Of The Word “Baptism”</a:t>
            </a:r>
          </a:p>
          <a:p>
            <a:pPr marL="0" indent="0" fontAlgn="base">
              <a:buNone/>
            </a:pPr>
            <a:r>
              <a:rPr lang="en-US" sz="2800" dirty="0">
                <a:solidFill>
                  <a:schemeClr val="tx1">
                    <a:lumMod val="50000"/>
                    <a:lumOff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r>
              <a:rPr lang="zh-CN" altLang="en-US" sz="2800" dirty="0">
                <a:solidFill>
                  <a:schemeClr val="tx1">
                    <a:lumMod val="50000"/>
                    <a:lumOff val="50000"/>
                  </a:schemeClr>
                </a:solidFill>
              </a:rPr>
              <a:t>仪式洗濯与约翰施洗的事工</a:t>
            </a:r>
            <a:endParaRPr lang="en-US" altLang="zh-CN" sz="2800" dirty="0">
              <a:solidFill>
                <a:schemeClr val="tx1">
                  <a:lumMod val="50000"/>
                  <a:lumOff val="50000"/>
                </a:schemeClr>
              </a:solidFill>
            </a:endParaRPr>
          </a:p>
          <a:p>
            <a:pPr marL="0" indent="0" fontAlgn="base">
              <a:buFont typeface="Arial" panose="020B0604020202020204" pitchFamily="34" charset="0"/>
              <a:buNone/>
            </a:pPr>
            <a:r>
              <a:rPr lang="en-US" sz="2000" dirty="0">
                <a:solidFill>
                  <a:schemeClr val="tx1">
                    <a:lumMod val="50000"/>
                    <a:lumOff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Ceremonial Washings and the Ministry of John the Baptist</a:t>
            </a:r>
          </a:p>
          <a:p>
            <a:pPr marL="0" indent="0" fontAlgn="base">
              <a:buFont typeface="Arial" panose="020B0604020202020204" pitchFamily="34" charset="0"/>
              <a:buNone/>
            </a:pPr>
            <a:r>
              <a:rPr lang="en-US" sz="4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r>
              <a:rPr lang="zh-CN" altLang="en-US" sz="4000" b="1" dirty="0">
                <a:solidFill>
                  <a:schemeClr val="bg1"/>
                </a:solidFill>
              </a:rPr>
              <a:t>耶稣受洗</a:t>
            </a:r>
            <a:endParaRPr lang="en-US" sz="4000" b="1" dirty="0">
              <a:solidFill>
                <a:schemeClr val="bg1"/>
              </a:solidFill>
            </a:endParaRPr>
          </a:p>
          <a:p>
            <a:pPr marL="0" indent="0" fontAlgn="base">
              <a:buFont typeface="Arial" panose="020B0604020202020204" pitchFamily="34" charset="0"/>
              <a:buNone/>
            </a:pP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Baptism of Jesus</a:t>
            </a:r>
          </a:p>
          <a:p>
            <a:pPr marL="0" indent="0" fontAlgn="base">
              <a:buFont typeface="Arial" panose="020B0604020202020204" pitchFamily="34" charset="0"/>
              <a:buNone/>
            </a:pPr>
            <a:r>
              <a:rPr lang="en-US" altLang="zh-CN" sz="2800" dirty="0">
                <a:solidFill>
                  <a:schemeClr val="tx1">
                    <a:lumMod val="50000"/>
                    <a:lumOff val="50000"/>
                  </a:schemeClr>
                </a:solidFill>
              </a:rPr>
              <a:t>4. </a:t>
            </a:r>
            <a:r>
              <a:rPr lang="zh-CN" altLang="en-US" sz="2800" b="1" dirty="0">
                <a:solidFill>
                  <a:schemeClr val="tx1">
                    <a:lumMod val="50000"/>
                    <a:lumOff val="50000"/>
                  </a:schemeClr>
                </a:solidFill>
              </a:rPr>
              <a:t>基督设立的洗礼</a:t>
            </a:r>
            <a:endParaRPr lang="en-US" sz="2800" b="1" dirty="0">
              <a:solidFill>
                <a:schemeClr val="tx1">
                  <a:lumMod val="50000"/>
                  <a:lumOff val="50000"/>
                </a:schemeClr>
              </a:solidFill>
            </a:endParaRPr>
          </a:p>
          <a:p>
            <a:pPr marL="0" indent="0" fontAlgn="base">
              <a:buFont typeface="Arial" panose="020B0604020202020204" pitchFamily="34" charset="0"/>
              <a:buNone/>
            </a:pPr>
            <a:r>
              <a:rPr lang="en-US" sz="2000" dirty="0">
                <a:solidFill>
                  <a:schemeClr val="tx1">
                    <a:lumMod val="50000"/>
                    <a:lumOff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Baptism Instituted by Christ</a:t>
            </a:r>
          </a:p>
          <a:p>
            <a:pPr marL="457200" indent="-457200" fontAlgn="base">
              <a:buFont typeface="Arial" panose="020B0604020202020204" pitchFamily="34" charset="0"/>
              <a:buAutoNum type="arabicPeriod" startAt="5"/>
            </a:pPr>
            <a:r>
              <a:rPr lang="zh-CN" altLang="en-US" sz="2800" b="1" dirty="0">
                <a:solidFill>
                  <a:schemeClr val="tx1">
                    <a:lumMod val="50000"/>
                    <a:lumOff val="50000"/>
                  </a:schemeClr>
                </a:solidFill>
              </a:rPr>
              <a:t>早期基督徒进行的洗礼</a:t>
            </a:r>
            <a:endParaRPr lang="en-US" altLang="zh-CN" sz="2800" b="1" dirty="0">
              <a:solidFill>
                <a:schemeClr val="tx1">
                  <a:lumMod val="50000"/>
                  <a:lumOff val="50000"/>
                </a:schemeClr>
              </a:solidFill>
            </a:endParaRPr>
          </a:p>
          <a:p>
            <a:pPr marL="0" indent="0" fontAlgn="base">
              <a:buFont typeface="Arial" panose="020B0604020202020204" pitchFamily="34" charset="0"/>
              <a:buNone/>
            </a:pPr>
            <a:r>
              <a:rPr lang="en-US" sz="2000" dirty="0">
                <a:solidFill>
                  <a:schemeClr val="tx1">
                    <a:lumMod val="50000"/>
                    <a:lumOff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Practice of Baptism among Early Christians</a:t>
            </a:r>
          </a:p>
        </p:txBody>
      </p:sp>
    </p:spTree>
    <p:extLst>
      <p:ext uri="{BB962C8B-B14F-4D97-AF65-F5344CB8AC3E}">
        <p14:creationId xmlns:p14="http://schemas.microsoft.com/office/powerpoint/2010/main" val="251549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609600"/>
            <a:ext cx="9220200" cy="1828800"/>
          </a:xfrm>
        </p:spPr>
        <p:txBody>
          <a:bodyPr>
            <a:noAutofit/>
          </a:bodyPr>
          <a:lstStyle/>
          <a:p>
            <a:r>
              <a:rPr lang="ja-JP" altLang="en-US" sz="7200">
                <a:solidFill>
                  <a:schemeClr val="bg1"/>
                </a:solidFill>
                <a:effectLst>
                  <a:outerShdw blurRad="38100" dist="38100" dir="2700000" algn="tl">
                    <a:srgbClr val="000000">
                      <a:alpha val="43137"/>
                    </a:srgbClr>
                  </a:outerShdw>
                </a:effectLst>
                <a:latin typeface="Al Nile" pitchFamily="2" charset="-78"/>
                <a:cs typeface="Al Bayan Plain" pitchFamily="2" charset="-78"/>
              </a:rPr>
              <a:t>复习与介绍</a:t>
            </a:r>
            <a:br>
              <a:rPr lang="en-US" altLang="ja-JP" sz="6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and Introduction</a:t>
            </a:r>
          </a:p>
        </p:txBody>
      </p:sp>
      <p:sp>
        <p:nvSpPr>
          <p:cNvPr id="3" name="Content Placeholder 3">
            <a:extLst>
              <a:ext uri="{FF2B5EF4-FFF2-40B4-BE49-F238E27FC236}">
                <a16:creationId xmlns:a16="http://schemas.microsoft.com/office/drawing/2014/main" id="{1CDABE14-780A-2241-83B3-F909885BA29A}"/>
              </a:ext>
            </a:extLst>
          </p:cNvPr>
          <p:cNvSpPr txBox="1">
            <a:spLocks/>
          </p:cNvSpPr>
          <p:nvPr/>
        </p:nvSpPr>
        <p:spPr>
          <a:xfrm>
            <a:off x="1600200" y="4038600"/>
            <a:ext cx="9601200" cy="1905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Was the baptism of John another ceremonial washing, or did it have the same purpose and results as a Christian baptism? </a:t>
            </a:r>
          </a:p>
          <a:p>
            <a:pPr marL="0" indent="0" fontAlgn="base">
              <a:buFont typeface="Arial" panose="020B0604020202020204" pitchFamily="34" charset="0"/>
              <a:buNone/>
            </a:pPr>
            <a:r>
              <a:rPr lang="en-US" b="1" dirty="0" err="1">
                <a:solidFill>
                  <a:schemeClr val="bg1"/>
                </a:solidFill>
                <a:effectLst>
                  <a:outerShdw blurRad="38100" dist="38100" dir="2700000" algn="tl">
                    <a:srgbClr val="000000">
                      <a:alpha val="43137"/>
                    </a:srgbClr>
                  </a:outerShdw>
                </a:effectLst>
                <a:latin typeface="Arial Hebrew" pitchFamily="2" charset="-79"/>
                <a:ea typeface="+mj-ea"/>
                <a:cs typeface="Arial Hebrew" pitchFamily="2" charset="-79"/>
              </a:rPr>
              <a:t>约翰的洗礼是另一种仪式洗濯吗</a:t>
            </a:r>
            <a:r>
              <a:rPr lang="zh-CN" altLang="en-US" b="1" dirty="0">
                <a:solidFill>
                  <a:schemeClr val="bg1"/>
                </a:solidFill>
                <a:effectLst>
                  <a:outerShdw blurRad="38100" dist="38100" dir="2700000" algn="tl">
                    <a:srgbClr val="000000">
                      <a:alpha val="43137"/>
                    </a:srgbClr>
                  </a:outerShdw>
                </a:effectLst>
                <a:latin typeface="Arial Hebrew" pitchFamily="2" charset="-79"/>
                <a:ea typeface="+mj-ea"/>
                <a:cs typeface="Arial Hebrew" pitchFamily="2" charset="-79"/>
              </a:rPr>
              <a:t>？它与基督徒的洗礼有着同样的目的与效果吗？</a:t>
            </a:r>
            <a:endParaRPr lang="en-US" b="1" dirty="0">
              <a:solidFill>
                <a:schemeClr val="bg1"/>
              </a:solidFill>
              <a:effectLst>
                <a:outerShdw blurRad="38100" dist="38100" dir="2700000" algn="tl">
                  <a:srgbClr val="000000">
                    <a:alpha val="43137"/>
                  </a:srgbClr>
                </a:outerShdw>
              </a:effectLst>
              <a:latin typeface="Arial Hebrew" pitchFamily="2" charset="-79"/>
              <a:ea typeface="+mj-ea"/>
              <a:cs typeface="Arial Hebrew" pitchFamily="2" charset="-79"/>
            </a:endParaRPr>
          </a:p>
        </p:txBody>
      </p:sp>
      <p:sp>
        <p:nvSpPr>
          <p:cNvPr id="5" name="Title 2">
            <a:extLst>
              <a:ext uri="{FF2B5EF4-FFF2-40B4-BE49-F238E27FC236}">
                <a16:creationId xmlns:a16="http://schemas.microsoft.com/office/drawing/2014/main" id="{83101DA8-5243-2241-8738-997C71097010}"/>
              </a:ext>
            </a:extLst>
          </p:cNvPr>
          <p:cNvSpPr txBox="1">
            <a:spLocks/>
          </p:cNvSpPr>
          <p:nvPr/>
        </p:nvSpPr>
        <p:spPr>
          <a:xfrm>
            <a:off x="2000250" y="2362200"/>
            <a:ext cx="781050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ja-JP" altLang="en-US" sz="540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我们上周学到了什么？</a:t>
            </a:r>
            <a:endParaRPr lang="en-US" altLang="ja-JP" sz="54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3200" dirty="0">
                <a:solidFill>
                  <a:schemeClr val="accent5">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did we learn last week?</a:t>
            </a:r>
          </a:p>
        </p:txBody>
      </p:sp>
    </p:spTree>
    <p:extLst>
      <p:ext uri="{BB962C8B-B14F-4D97-AF65-F5344CB8AC3E}">
        <p14:creationId xmlns:p14="http://schemas.microsoft.com/office/powerpoint/2010/main" val="3240294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5191</TotalTime>
  <Words>2530</Words>
  <Application>Microsoft Macintosh PowerPoint</Application>
  <PresentationFormat>Widescreen</PresentationFormat>
  <Paragraphs>165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 Nile</vt:lpstr>
      <vt:lpstr>Arial</vt:lpstr>
      <vt:lpstr>Arial Hebrew</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复习与介绍 Review and Introduction</vt:lpstr>
      <vt:lpstr>PowerPoint Presentation</vt:lpstr>
      <vt:lpstr>PowerPoint Presentation</vt:lpstr>
      <vt:lpstr>PowerPoint Presentation</vt:lpstr>
      <vt:lpstr>PowerPoint Presentation</vt:lpstr>
      <vt:lpstr>False Teachings About Jesus’ Baptism 有关耶稣受洗的错误教导</vt:lpstr>
      <vt:lpstr>False Teachings About Jesus’ Baptism 有关耶稣受洗的错误教导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 of Renewal</dc:title>
  <dc:creator>Robert</dc:creator>
  <cp:lastModifiedBy>junhui liu</cp:lastModifiedBy>
  <cp:revision>33</cp:revision>
  <dcterms:created xsi:type="dcterms:W3CDTF">2016-04-06T17:23:34Z</dcterms:created>
  <dcterms:modified xsi:type="dcterms:W3CDTF">2021-09-12T21:35:29Z</dcterms:modified>
</cp:coreProperties>
</file>