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391" r:id="rId3"/>
    <p:sldId id="394" r:id="rId4"/>
    <p:sldId id="392" r:id="rId5"/>
    <p:sldId id="393" r:id="rId6"/>
    <p:sldId id="395" r:id="rId7"/>
    <p:sldId id="322" r:id="rId8"/>
    <p:sldId id="354" r:id="rId9"/>
    <p:sldId id="398" r:id="rId10"/>
    <p:sldId id="399" r:id="rId11"/>
    <p:sldId id="400" r:id="rId12"/>
    <p:sldId id="401" r:id="rId13"/>
    <p:sldId id="402" r:id="rId14"/>
    <p:sldId id="403" r:id="rId15"/>
    <p:sldId id="404" r:id="rId16"/>
    <p:sldId id="405" r:id="rId17"/>
    <p:sldId id="406" r:id="rId18"/>
    <p:sldId id="407" r:id="rId19"/>
    <p:sldId id="397" r:id="rId20"/>
    <p:sldId id="408" r:id="rId21"/>
    <p:sldId id="410" r:id="rId22"/>
    <p:sldId id="409" r:id="rId23"/>
    <p:sldId id="411" r:id="rId24"/>
    <p:sldId id="412" r:id="rId25"/>
    <p:sldId id="413" r:id="rId26"/>
    <p:sldId id="414" r:id="rId27"/>
    <p:sldId id="415" r:id="rId28"/>
    <p:sldId id="416" r:id="rId29"/>
    <p:sldId id="417" r:id="rId30"/>
    <p:sldId id="418" r:id="rId31"/>
    <p:sldId id="419" r:id="rId32"/>
    <p:sldId id="420" r:id="rId33"/>
    <p:sldId id="421" r:id="rId34"/>
    <p:sldId id="422" r:id="rId35"/>
    <p:sldId id="423" r:id="rId36"/>
    <p:sldId id="424" r:id="rId37"/>
    <p:sldId id="425" r:id="rId38"/>
    <p:sldId id="426" r:id="rId39"/>
    <p:sldId id="427" r:id="rId40"/>
    <p:sldId id="428" r:id="rId41"/>
    <p:sldId id="429" r:id="rId42"/>
    <p:sldId id="430" r:id="rId43"/>
    <p:sldId id="431" r:id="rId44"/>
    <p:sldId id="432" r:id="rId45"/>
    <p:sldId id="433" r:id="rId46"/>
    <p:sldId id="434" r:id="rId47"/>
    <p:sldId id="435" r:id="rId48"/>
    <p:sldId id="436" r:id="rId49"/>
    <p:sldId id="437" r:id="rId50"/>
    <p:sldId id="438" r:id="rId51"/>
    <p:sldId id="439" r:id="rId52"/>
    <p:sldId id="440" r:id="rId53"/>
    <p:sldId id="447" r:id="rId54"/>
    <p:sldId id="446" r:id="rId55"/>
    <p:sldId id="441" r:id="rId56"/>
    <p:sldId id="442" r:id="rId57"/>
    <p:sldId id="443" r:id="rId58"/>
    <p:sldId id="444" r:id="rId59"/>
    <p:sldId id="445" r:id="rId60"/>
    <p:sldId id="448" r:id="rId61"/>
    <p:sldId id="449" r:id="rId62"/>
    <p:sldId id="450" r:id="rId63"/>
    <p:sldId id="453" r:id="rId64"/>
    <p:sldId id="451" r:id="rId65"/>
    <p:sldId id="454" r:id="rId66"/>
    <p:sldId id="456" r:id="rId67"/>
    <p:sldId id="457" r:id="rId68"/>
    <p:sldId id="455" r:id="rId69"/>
    <p:sldId id="458" r:id="rId70"/>
    <p:sldId id="459" r:id="rId71"/>
    <p:sldId id="460" r:id="rId72"/>
    <p:sldId id="461"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B9"/>
    <a:srgbClr val="CDC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25"/>
    <p:restoredTop sz="94694"/>
  </p:normalViewPr>
  <p:slideViewPr>
    <p:cSldViewPr snapToGrid="0" snapToObjects="1">
      <p:cViewPr varScale="1">
        <p:scale>
          <a:sx n="115" d="100"/>
          <a:sy n="115" d="100"/>
        </p:scale>
        <p:origin x="224" y="32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7B43-29BF-8048-9049-B5019A226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633C2-8CE0-E640-8163-EE8816A28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2C0F5-75FD-EB48-858F-D2A2D964FCDF}"/>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5" name="Footer Placeholder 4">
            <a:extLst>
              <a:ext uri="{FF2B5EF4-FFF2-40B4-BE49-F238E27FC236}">
                <a16:creationId xmlns:a16="http://schemas.microsoft.com/office/drawing/2014/main" id="{A15A0807-0D25-8840-A850-D92B8ADDB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80AC1-298D-6E4F-B5C8-4F59D906B8B6}"/>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34785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D9F9-CAAE-9F4C-A92B-BBC8391629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7161E-0595-FF40-A4A1-219171017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1061F-8A5F-3D4C-AF5B-8BBC62E37847}"/>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5" name="Footer Placeholder 4">
            <a:extLst>
              <a:ext uri="{FF2B5EF4-FFF2-40B4-BE49-F238E27FC236}">
                <a16:creationId xmlns:a16="http://schemas.microsoft.com/office/drawing/2014/main" id="{C476539C-2366-BC4A-87AE-347D4BAF2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22FDA-16A6-EA46-BEB2-C088DCDBB1AF}"/>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6282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9BFC-E5FF-FD49-B182-9F86AD124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C0443-EF0C-CF43-819F-A93918FA1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85C76-2A7E-2F46-AC7D-4271A0B12897}"/>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5" name="Footer Placeholder 4">
            <a:extLst>
              <a:ext uri="{FF2B5EF4-FFF2-40B4-BE49-F238E27FC236}">
                <a16:creationId xmlns:a16="http://schemas.microsoft.com/office/drawing/2014/main" id="{E4779366-9F18-7D40-91A6-CBBE08B71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C81F-7FCB-A546-9A82-17DC89A21E6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78453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A3B4-9F09-B249-A485-1439CE86D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37105-FA3A-4746-99C3-F93E68F85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D72E-85CD-014C-8934-89DDBF29A4EE}"/>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5" name="Footer Placeholder 4">
            <a:extLst>
              <a:ext uri="{FF2B5EF4-FFF2-40B4-BE49-F238E27FC236}">
                <a16:creationId xmlns:a16="http://schemas.microsoft.com/office/drawing/2014/main" id="{3DF43788-B5AF-7C45-96DD-7E96A8D8D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EC45F-41F3-6543-8A7A-42B126616E4C}"/>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8884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564D-DCA7-DA41-872A-0A87A8FFF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658539-3ADD-4449-BE92-E68B99783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1D6551-E8DE-C445-A991-9310DB9EB214}"/>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5" name="Footer Placeholder 4">
            <a:extLst>
              <a:ext uri="{FF2B5EF4-FFF2-40B4-BE49-F238E27FC236}">
                <a16:creationId xmlns:a16="http://schemas.microsoft.com/office/drawing/2014/main" id="{9D61B8F2-54A9-EB40-A0A8-465485295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2070C-AE6E-5A4A-8989-60BC0AB59A48}"/>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8285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6E91-51D7-5C40-8EA4-65C7E08FE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92FE2-CB77-4843-A89A-6ED732BF2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7051E-A17E-124A-BA48-5BE86AADF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91F81-53E4-4247-8EA9-DFC5E15D3C5A}"/>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6" name="Footer Placeholder 5">
            <a:extLst>
              <a:ext uri="{FF2B5EF4-FFF2-40B4-BE49-F238E27FC236}">
                <a16:creationId xmlns:a16="http://schemas.microsoft.com/office/drawing/2014/main" id="{2B651B88-7833-A84F-BE66-153ADAD35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FA801-1E1C-FA4D-9BC2-BFCD52166899}"/>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537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11C-F907-7048-AD1B-017C672A8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402D5-4BE6-A047-80FA-EC4A48D18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DC5FD-3895-E047-BF76-471226B52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F0C3F-D544-EA46-A08A-6B5378016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F1660-C06B-E94E-99A5-C80CF1A32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2913F-7547-AE4F-B71A-8EB292764106}"/>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8" name="Footer Placeholder 7">
            <a:extLst>
              <a:ext uri="{FF2B5EF4-FFF2-40B4-BE49-F238E27FC236}">
                <a16:creationId xmlns:a16="http://schemas.microsoft.com/office/drawing/2014/main" id="{F3544D8E-4BE1-974C-B936-513FD739A5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56FAC-F11A-A244-B549-DEA7C39A066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390088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3C95-13A1-E442-8F13-929C086BEB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E8931-C625-5B42-8B9E-07E4F5551E76}"/>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4" name="Footer Placeholder 3">
            <a:extLst>
              <a:ext uri="{FF2B5EF4-FFF2-40B4-BE49-F238E27FC236}">
                <a16:creationId xmlns:a16="http://schemas.microsoft.com/office/drawing/2014/main" id="{0BD5CAD9-F2D2-D341-A20D-6806B5F64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7474E-657E-9D4A-A8A9-D0F0ED82657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31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1E26F-0365-0743-A3C3-3CF4B85796FE}"/>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3" name="Footer Placeholder 2">
            <a:extLst>
              <a:ext uri="{FF2B5EF4-FFF2-40B4-BE49-F238E27FC236}">
                <a16:creationId xmlns:a16="http://schemas.microsoft.com/office/drawing/2014/main" id="{85124ADF-A88A-9146-953A-F396A2A24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6A796-EF4A-C34D-84DA-F1EC1EA3ACE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1624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3896-3465-194F-A911-438ECDDD2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7082-A86D-F845-8539-404446DCA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8DF39-F998-9148-82A0-5AA278EEC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2B496-A8D4-5D4B-9AB1-A7577A6A4FB5}"/>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6" name="Footer Placeholder 5">
            <a:extLst>
              <a:ext uri="{FF2B5EF4-FFF2-40B4-BE49-F238E27FC236}">
                <a16:creationId xmlns:a16="http://schemas.microsoft.com/office/drawing/2014/main" id="{F188D008-05B2-F945-9F70-BD05DEC77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699E5-76FC-0144-861D-51D5734AA612}"/>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450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3ECF-3825-C442-8EAB-207CBE6CE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2E2C35-F856-C548-B357-5F5881377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B425A-A99E-EA42-9205-DF97CECAA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9419D-DF53-5548-8EFD-19A106A9AB2E}"/>
              </a:ext>
            </a:extLst>
          </p:cNvPr>
          <p:cNvSpPr>
            <a:spLocks noGrp="1"/>
          </p:cNvSpPr>
          <p:nvPr>
            <p:ph type="dt" sz="half" idx="10"/>
          </p:nvPr>
        </p:nvSpPr>
        <p:spPr/>
        <p:txBody>
          <a:bodyPr/>
          <a:lstStyle/>
          <a:p>
            <a:fld id="{76EF4E14-D9FB-1749-8201-C5B6E93ACBC0}" type="datetimeFigureOut">
              <a:rPr lang="en-US" smtClean="0"/>
              <a:t>1/12/21</a:t>
            </a:fld>
            <a:endParaRPr lang="en-US"/>
          </a:p>
        </p:txBody>
      </p:sp>
      <p:sp>
        <p:nvSpPr>
          <p:cNvPr id="6" name="Footer Placeholder 5">
            <a:extLst>
              <a:ext uri="{FF2B5EF4-FFF2-40B4-BE49-F238E27FC236}">
                <a16:creationId xmlns:a16="http://schemas.microsoft.com/office/drawing/2014/main" id="{CBF9113B-EBC6-3944-9BDF-54AC92413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25D86-F153-244A-A125-0E776CBE2ACD}"/>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37088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FEB4-343D-C34A-9FEF-2148C9612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7653F2-6895-2F40-A23B-12D131265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BE03F-566E-9648-B154-B8C117E25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4E14-D9FB-1749-8201-C5B6E93ACBC0}" type="datetimeFigureOut">
              <a:rPr lang="en-US" smtClean="0"/>
              <a:t>1/12/21</a:t>
            </a:fld>
            <a:endParaRPr lang="en-US"/>
          </a:p>
        </p:txBody>
      </p:sp>
      <p:sp>
        <p:nvSpPr>
          <p:cNvPr id="5" name="Footer Placeholder 4">
            <a:extLst>
              <a:ext uri="{FF2B5EF4-FFF2-40B4-BE49-F238E27FC236}">
                <a16:creationId xmlns:a16="http://schemas.microsoft.com/office/drawing/2014/main" id="{C47097E1-C316-7D48-9CA4-B1F01B19F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EFA36-20E9-3B4A-BBF5-CFD356D86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F24BC-8041-EE47-B4D3-F3E5D0DC20D2}" type="slidenum">
              <a:rPr lang="en-US" smtClean="0"/>
              <a:t>‹#›</a:t>
            </a:fld>
            <a:endParaRPr lang="en-US"/>
          </a:p>
        </p:txBody>
      </p:sp>
    </p:spTree>
    <p:extLst>
      <p:ext uri="{BB962C8B-B14F-4D97-AF65-F5344CB8AC3E}">
        <p14:creationId xmlns:p14="http://schemas.microsoft.com/office/powerpoint/2010/main" val="186091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3.wdp"/><Relationship Id="rId4" Type="http://schemas.microsoft.com/office/2007/relationships/hdphoto" Target="../media/hdphoto2.wdp"/></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src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1011327" y="1856313"/>
            <a:ext cx="10169346" cy="3877985"/>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ja-JP" altLang="en-US" sz="6600">
                <a:solidFill>
                  <a:schemeClr val="bg1"/>
                </a:solidFill>
                <a:latin typeface="Times New Roman" panose="02020603050405020304" pitchFamily="18" charset="0"/>
                <a:cs typeface="Times New Roman" panose="02020603050405020304" pitchFamily="18" charset="0"/>
              </a:rPr>
              <a:t>恩典圣经学院 </a:t>
            </a:r>
            <a:r>
              <a:rPr lang="en-US" altLang="ja-JP" sz="6600" dirty="0">
                <a:solidFill>
                  <a:schemeClr val="bg1"/>
                </a:solidFill>
                <a:latin typeface="Times New Roman" panose="02020603050405020304" pitchFamily="18" charset="0"/>
                <a:cs typeface="Times New Roman" panose="02020603050405020304" pitchFamily="18" charset="0"/>
              </a:rPr>
              <a:t>107</a:t>
            </a: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r>
              <a:rPr lang="zh-CN" altLang="en-US" sz="4800" b="1" dirty="0">
                <a:solidFill>
                  <a:schemeClr val="accent6">
                    <a:lumMod val="40000"/>
                    <a:lumOff val="60000"/>
                  </a:schemeClr>
                </a:solidFill>
                <a:effectLst>
                  <a:outerShdw blurRad="50800" dist="38100" dir="2700000" algn="tl" rotWithShape="0">
                    <a:prstClr val="black">
                      <a:alpha val="40000"/>
                    </a:prstClr>
                  </a:outerShdw>
                </a:effectLst>
              </a:rPr>
              <a:t>旧约中的弥赛亚</a:t>
            </a:r>
            <a:endParaRPr lang="en-US" sz="4800" dirty="0">
              <a:solidFill>
                <a:schemeClr val="accent6">
                  <a:lumMod val="40000"/>
                  <a:lumOff val="60000"/>
                </a:schemeClr>
              </a:solidFill>
              <a:effectLst>
                <a:outerShdw blurRad="50800" dist="38100" dir="2700000" algn="tl" rotWithShape="0">
                  <a:prstClr val="black">
                    <a:alpha val="40000"/>
                  </a:prstClr>
                </a:outerShdw>
              </a:effectLst>
            </a:endParaRPr>
          </a:p>
          <a:p>
            <a:pPr algn="ctr"/>
            <a:r>
              <a:rPr lang="en-US" dirty="0">
                <a:solidFill>
                  <a:schemeClr val="accent6">
                    <a:lumMod val="40000"/>
                    <a:lumOff val="60000"/>
                  </a:schemeClr>
                </a:solidFill>
                <a:latin typeface="Times New Roman" panose="02020603050405020304" pitchFamily="18" charset="0"/>
                <a:cs typeface="Times New Roman" panose="02020603050405020304" pitchFamily="18" charset="0"/>
              </a:rPr>
              <a:t>The Messiah in the Old Testament</a:t>
            </a:r>
          </a:p>
        </p:txBody>
      </p:sp>
    </p:spTree>
    <p:extLst>
      <p:ext uri="{BB962C8B-B14F-4D97-AF65-F5344CB8AC3E}">
        <p14:creationId xmlns:p14="http://schemas.microsoft.com/office/powerpoint/2010/main" val="91747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71689" y="1951294"/>
            <a:ext cx="10471200" cy="306628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John 11:27 </a:t>
            </a:r>
          </a:p>
          <a:p>
            <a:r>
              <a:rPr lang="en-US" dirty="0">
                <a:latin typeface="Times New Roman" panose="02020603050405020304" pitchFamily="18" charset="0"/>
                <a:cs typeface="Times New Roman" panose="02020603050405020304" pitchFamily="18" charset="0"/>
              </a:rPr>
              <a:t>“Yes, Lord,” she told him, “I believe that you are the Christ, the Son of God, who was to come into the world.”</a:t>
            </a:r>
          </a:p>
          <a:p>
            <a:pPr marL="0" marR="0">
              <a:lnSpc>
                <a:spcPct val="115000"/>
              </a:lnSpc>
              <a:spcBef>
                <a:spcPts val="0"/>
              </a:spcBef>
              <a:spcAft>
                <a:spcPts val="1000"/>
              </a:spcAft>
            </a:pPr>
            <a:r>
              <a:rPr lang="zh-CN" altLang="en-US" sz="4400" dirty="0">
                <a:effectLst/>
                <a:latin typeface="Calibri" panose="020F0502020204030204" pitchFamily="34" charset="0"/>
              </a:rPr>
              <a:t>约翰福音 </a:t>
            </a:r>
            <a:r>
              <a:rPr lang="en-US" altLang="zh-CN" sz="4400" dirty="0">
                <a:effectLst/>
                <a:latin typeface="Calibri" panose="020F0502020204030204" pitchFamily="34" charset="0"/>
              </a:rPr>
              <a:t>11</a:t>
            </a:r>
            <a:r>
              <a:rPr lang="en-US" sz="4400" dirty="0">
                <a:latin typeface="Times New Roman" panose="02020603050405020304" pitchFamily="18" charset="0"/>
                <a:cs typeface="Times New Roman" panose="02020603050405020304" pitchFamily="18" charset="0"/>
              </a:rPr>
              <a:t>:</a:t>
            </a:r>
            <a:r>
              <a:rPr lang="en-US" altLang="zh-CN" sz="4400" dirty="0">
                <a:effectLst/>
                <a:latin typeface="Calibri" panose="020F0502020204030204" pitchFamily="34" charset="0"/>
              </a:rPr>
              <a:t>27</a:t>
            </a:r>
            <a:r>
              <a:rPr lang="zh-CN" altLang="en-US" sz="4400" dirty="0">
                <a:effectLst/>
                <a:latin typeface="Calibri" panose="020F0502020204030204" pitchFamily="34" charset="0"/>
              </a:rPr>
              <a:t> </a:t>
            </a:r>
            <a:r>
              <a:rPr lang="en-US" altLang="zh-CN" sz="4400" dirty="0">
                <a:effectLst/>
                <a:latin typeface="Calibri" panose="020F0502020204030204" pitchFamily="34" charset="0"/>
              </a:rPr>
              <a:t> </a:t>
            </a:r>
          </a:p>
          <a:p>
            <a:pPr marL="0" marR="0">
              <a:lnSpc>
                <a:spcPct val="115000"/>
              </a:lnSpc>
              <a:spcBef>
                <a:spcPts val="0"/>
              </a:spcBef>
              <a:spcAft>
                <a:spcPts val="1000"/>
              </a:spcAft>
            </a:pPr>
            <a:r>
              <a:rPr lang="en-US" altLang="zh-CN" sz="4400" u="none" strike="noStrike" baseline="30000" dirty="0">
                <a:effectLst/>
                <a:latin typeface="Calibri" panose="020F0502020204030204" pitchFamily="34" charset="0"/>
              </a:rPr>
              <a:t>27</a:t>
            </a:r>
            <a:r>
              <a:rPr lang="zh-CN" altLang="en-US" sz="4400" u="none" strike="noStrike" dirty="0">
                <a:effectLst/>
                <a:latin typeface="Calibri" panose="020F0502020204030204" pitchFamily="34" charset="0"/>
              </a:rPr>
              <a:t> </a:t>
            </a:r>
            <a:r>
              <a:rPr lang="zh-CN" altLang="en-US" sz="4400" dirty="0">
                <a:effectLst/>
                <a:latin typeface="Default Chinese Simplified"/>
              </a:rPr>
              <a:t>马大说：「主啊，是的，我信你是基督，是　神的儿子，就是那要临到世界的。」</a:t>
            </a:r>
            <a:r>
              <a:rPr lang="zh-CN" altLang="en-US" sz="44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58077" y="717183"/>
            <a:ext cx="3662349" cy="892552"/>
          </a:xfrm>
          <a:prstGeom prst="rect">
            <a:avLst/>
          </a:prstGeom>
          <a:noFill/>
        </p:spPr>
        <p:txBody>
          <a:bodyPr wrap="none" rtlCol="0">
            <a:spAutoFit/>
          </a:bodyPr>
          <a:lstStyle/>
          <a:p>
            <a:r>
              <a:rPr lang="en-US" sz="2000"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32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3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98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65246" y="580024"/>
            <a:ext cx="11344532" cy="59175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They expected that the Messiah would …</a:t>
            </a:r>
          </a:p>
          <a:p>
            <a:r>
              <a:rPr lang="zh-CN" altLang="en-US" sz="4000" b="1" dirty="0">
                <a:latin typeface="Times New Roman" panose="02020603050405020304" pitchFamily="18" charset="0"/>
                <a:cs typeface="Times New Roman" panose="02020603050405020304" pitchFamily="18" charset="0"/>
              </a:rPr>
              <a:t>他们盼望弥赛亚将要</a:t>
            </a:r>
            <a:r>
              <a:rPr lang="en-US" altLang="zh-CN" sz="4000" b="1" dirty="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 BORN IN BETHLEHEM</a:t>
            </a:r>
          </a:p>
          <a:p>
            <a:r>
              <a:rPr lang="zh-CN" altLang="en-US" sz="3600" b="1" dirty="0">
                <a:latin typeface="Times New Roman" panose="02020603050405020304" pitchFamily="18" charset="0"/>
                <a:cs typeface="Times New Roman" panose="02020603050405020304" pitchFamily="18" charset="0"/>
              </a:rPr>
              <a:t>降生在伯利恒</a:t>
            </a:r>
            <a:endParaRPr lang="en-US" sz="3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“When he had called together all the people’s chief priests and teachers of the law, he asked them where the Christ was to be born. “In Bethlehem in Judea,” they replied, “for this is what the prophet has written: “ ‘But you, Bethlehem, in the land of Judah, are by no means least among the rulers of Judah; for out of you will come a ruler who will be the shepherd of my people Israel.” (Matthew 2:4–7) </a:t>
            </a:r>
          </a:p>
          <a:p>
            <a:pPr>
              <a:lnSpc>
                <a:spcPct val="115000"/>
              </a:lnSpc>
              <a:spcAft>
                <a:spcPts val="1000"/>
              </a:spcAft>
            </a:pPr>
            <a:r>
              <a:rPr lang="en-US" altLang="zh-CN" sz="3200" u="none" strike="noStrike" baseline="30000" dirty="0">
                <a:effectLst/>
                <a:latin typeface="Calibri" panose="020F0502020204030204" pitchFamily="34" charset="0"/>
              </a:rPr>
              <a:t>4</a:t>
            </a:r>
            <a:r>
              <a:rPr lang="zh-CN" altLang="en-US" sz="3200" u="none" strike="noStrike" dirty="0">
                <a:effectLst/>
                <a:latin typeface="Calibri" panose="020F0502020204030204" pitchFamily="34" charset="0"/>
              </a:rPr>
              <a:t> </a:t>
            </a:r>
            <a:r>
              <a:rPr lang="zh-CN" altLang="en-US" sz="3200" dirty="0">
                <a:effectLst/>
                <a:latin typeface="Default Chinese Simplified"/>
              </a:rPr>
              <a:t>他就召齐了祭司长和民间的文士，问他们说：「基督当生在何处？」</a:t>
            </a:r>
            <a:r>
              <a:rPr lang="en-US" altLang="zh-CN" sz="3200" u="none" strike="noStrike" baseline="30000" dirty="0">
                <a:effectLst/>
                <a:latin typeface="Calibri" panose="020F0502020204030204" pitchFamily="34" charset="0"/>
              </a:rPr>
              <a:t>5</a:t>
            </a:r>
            <a:r>
              <a:rPr lang="zh-CN" altLang="en-US" sz="3200" u="none" strike="noStrike" dirty="0">
                <a:effectLst/>
                <a:latin typeface="Calibri" panose="020F0502020204030204" pitchFamily="34" charset="0"/>
              </a:rPr>
              <a:t> </a:t>
            </a:r>
            <a:r>
              <a:rPr lang="zh-CN" altLang="en-US" sz="3200" dirty="0">
                <a:effectLst/>
                <a:latin typeface="Default Chinese Simplified"/>
              </a:rPr>
              <a:t>他们回答说：「在犹太的伯利恒。因为有先知记着，说：</a:t>
            </a:r>
            <a:r>
              <a:rPr lang="zh-CN" altLang="en-US"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6</a:t>
            </a:r>
            <a:r>
              <a:rPr lang="zh-CN" altLang="en-US" sz="3200" u="none" strike="noStrike" dirty="0">
                <a:effectLst/>
                <a:latin typeface="Calibri" panose="020F0502020204030204" pitchFamily="34" charset="0"/>
              </a:rPr>
              <a:t> </a:t>
            </a:r>
            <a:r>
              <a:rPr lang="zh-CN" altLang="en-US" sz="3200" dirty="0">
                <a:effectLst/>
                <a:latin typeface="Default Chinese Simplified"/>
              </a:rPr>
              <a:t>犹大地的伯利恒啊，</a:t>
            </a:r>
            <a:r>
              <a:rPr lang="zh-CN" altLang="en-US" sz="3200" dirty="0">
                <a:effectLst/>
                <a:latin typeface="Calibri" panose="020F0502020204030204" pitchFamily="34" charset="0"/>
              </a:rPr>
              <a:t> </a:t>
            </a:r>
            <a:r>
              <a:rPr lang="zh-CN" altLang="en-US" sz="3200" dirty="0">
                <a:effectLst/>
                <a:latin typeface="Default Chinese Simplified"/>
              </a:rPr>
              <a:t>你在犹大诸城中并不是最小的；</a:t>
            </a:r>
            <a:r>
              <a:rPr lang="zh-CN" altLang="en-US" sz="3200" dirty="0">
                <a:effectLst/>
                <a:latin typeface="Calibri" panose="020F0502020204030204" pitchFamily="34" charset="0"/>
              </a:rPr>
              <a:t> </a:t>
            </a:r>
            <a:r>
              <a:rPr lang="zh-CN" altLang="en-US" sz="3200" dirty="0">
                <a:effectLst/>
                <a:latin typeface="Default Chinese Simplified"/>
              </a:rPr>
              <a:t>因为将来有一位君王要从你那里出来，</a:t>
            </a:r>
            <a:r>
              <a:rPr lang="zh-CN" altLang="en-US" sz="3200" dirty="0">
                <a:effectLst/>
                <a:latin typeface="Calibri" panose="020F0502020204030204" pitchFamily="34" charset="0"/>
              </a:rPr>
              <a:t> </a:t>
            </a:r>
            <a:r>
              <a:rPr lang="zh-CN" altLang="en-US" sz="3200" dirty="0">
                <a:effectLst/>
                <a:latin typeface="Default Chinese Simplified"/>
              </a:rPr>
              <a:t>牧养我以色列民。」</a:t>
            </a:r>
            <a:r>
              <a:rPr lang="zh-CN" altLang="en-US"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7</a:t>
            </a:r>
            <a:r>
              <a:rPr lang="zh-CN" altLang="en-US" sz="3200" u="none" strike="noStrike" dirty="0">
                <a:effectLst/>
                <a:latin typeface="Calibri" panose="020F0502020204030204" pitchFamily="34" charset="0"/>
              </a:rPr>
              <a:t> </a:t>
            </a:r>
            <a:r>
              <a:rPr lang="zh-CN" altLang="en-US" sz="3200" dirty="0">
                <a:effectLst/>
                <a:latin typeface="Default Chinese Simplified"/>
              </a:rPr>
              <a:t>当下，希律暗暗地召了博士来，细问那星是什么时候出现的，</a:t>
            </a:r>
            <a:r>
              <a:rPr lang="zh-CN" altLang="en-US" sz="3200" dirty="0">
                <a:effectLst/>
                <a:latin typeface="Calibri" panose="020F0502020204030204" pitchFamily="34" charset="0"/>
              </a:rPr>
              <a:t>马太福音 </a:t>
            </a:r>
            <a:r>
              <a:rPr lang="en-US" altLang="zh-CN" sz="3200" dirty="0">
                <a:effectLst/>
                <a:latin typeface="Calibri" panose="020F0502020204030204" pitchFamily="34" charset="0"/>
              </a:rPr>
              <a:t>2</a:t>
            </a:r>
            <a:r>
              <a:rPr lang="zh-CN" altLang="en-US" sz="3200" dirty="0">
                <a:effectLst/>
                <a:latin typeface="Calibri" panose="020F0502020204030204" pitchFamily="34" charset="0"/>
              </a:rPr>
              <a:t>：</a:t>
            </a:r>
            <a:r>
              <a:rPr lang="en-US" altLang="zh-CN" sz="3200" dirty="0">
                <a:effectLst/>
                <a:latin typeface="Calibri" panose="020F0502020204030204" pitchFamily="34" charset="0"/>
              </a:rPr>
              <a:t>4–7</a:t>
            </a:r>
            <a:r>
              <a:rPr lang="zh-CN" altLang="en-US" sz="3200" dirty="0">
                <a:effectLst/>
                <a:latin typeface="Calibri" panose="020F0502020204030204" pitchFamily="34" charset="0"/>
              </a:rPr>
              <a:t> </a:t>
            </a:r>
            <a:endParaRPr lang="en-US"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318604" y="503621"/>
            <a:ext cx="3308150" cy="800219"/>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28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81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000112" y="1428495"/>
            <a:ext cx="9800485" cy="4637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They expected that the Messiah would …</a:t>
            </a:r>
          </a:p>
          <a:p>
            <a:r>
              <a:rPr lang="zh-CN" altLang="en-US" sz="4400" b="1" dirty="0">
                <a:latin typeface="Times New Roman" panose="02020603050405020304" pitchFamily="18" charset="0"/>
                <a:cs typeface="Times New Roman" panose="02020603050405020304" pitchFamily="18" charset="0"/>
              </a:rPr>
              <a:t>他们盼望弥赛亚将要</a:t>
            </a:r>
            <a:r>
              <a:rPr lang="en-US" altLang="zh-CN" sz="4400" b="1" dirty="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 THE SON OF DAVID</a:t>
            </a:r>
          </a:p>
          <a:p>
            <a:r>
              <a:rPr lang="zh-CN" altLang="en-US" sz="4400" b="1" dirty="0">
                <a:latin typeface="Times New Roman" panose="02020603050405020304" pitchFamily="18" charset="0"/>
                <a:cs typeface="Times New Roman" panose="02020603050405020304" pitchFamily="18" charset="0"/>
              </a:rPr>
              <a:t>是大卫的子孙</a:t>
            </a:r>
            <a:endParaRPr lang="en-US" sz="4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do you think about the Christ? Whose son is he?” “The son of David,” they replied. (Matthew 22:42)</a:t>
            </a:r>
          </a:p>
          <a:p>
            <a:pPr>
              <a:lnSpc>
                <a:spcPct val="115000"/>
              </a:lnSpc>
              <a:spcAft>
                <a:spcPts val="1000"/>
              </a:spcAft>
            </a:pPr>
            <a:r>
              <a:rPr lang="zh-CN" altLang="en-US" sz="4000" dirty="0">
                <a:effectLst/>
                <a:latin typeface="Default Chinese Simplified"/>
              </a:rPr>
              <a:t>「</a:t>
            </a:r>
            <a:r>
              <a:rPr lang="en-US" altLang="zh-CN" sz="4000" dirty="0">
                <a:effectLst/>
                <a:latin typeface="Default Chinese Simplified"/>
              </a:rPr>
              <a:t>……</a:t>
            </a:r>
            <a:r>
              <a:rPr lang="zh-CN" altLang="en-US" sz="4000" dirty="0">
                <a:effectLst/>
                <a:latin typeface="Default Chinese Simplified"/>
              </a:rPr>
              <a:t>你们的意见如何？他是谁的子孙呢？」他们回答说：「是大卫的子孙。」</a:t>
            </a:r>
            <a:r>
              <a:rPr lang="zh-CN" altLang="en-US" sz="4000" dirty="0">
                <a:effectLst/>
                <a:latin typeface="Calibri" panose="020F0502020204030204" pitchFamily="34" charset="0"/>
              </a:rPr>
              <a:t>马太福音 </a:t>
            </a:r>
            <a:r>
              <a:rPr lang="en-US" altLang="zh-CN" sz="4000" dirty="0">
                <a:effectLst/>
                <a:latin typeface="Calibri" panose="020F0502020204030204" pitchFamily="34" charset="0"/>
              </a:rPr>
              <a:t>22</a:t>
            </a:r>
            <a:r>
              <a:rPr lang="en-US" altLang="zh-CN" sz="4000" dirty="0">
                <a:latin typeface="Calibri" panose="020F0502020204030204" pitchFamily="34" charset="0"/>
              </a:rPr>
              <a:t>:</a:t>
            </a:r>
            <a:r>
              <a:rPr lang="en-US" altLang="zh-CN" sz="4000" dirty="0">
                <a:effectLst/>
                <a:latin typeface="Calibri" panose="020F0502020204030204" pitchFamily="34" charset="0"/>
              </a:rPr>
              <a:t>42</a:t>
            </a:r>
            <a:endParaRPr lang="zh-CN" altLang="en-US" sz="4000" dirty="0">
              <a:effectLst/>
              <a:latin typeface="Calibri" panose="020F0502020204030204" pitchFamily="34"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7426506" y="505310"/>
            <a:ext cx="4351448"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24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2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39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42944" y="569675"/>
            <a:ext cx="11232744" cy="586269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They expected that the Messiah would …</a:t>
            </a:r>
          </a:p>
          <a:p>
            <a:r>
              <a:rPr lang="zh-CN" altLang="en-US" sz="3600" b="1" dirty="0">
                <a:latin typeface="Times New Roman" panose="02020603050405020304" pitchFamily="18" charset="0"/>
                <a:cs typeface="Times New Roman" panose="02020603050405020304" pitchFamily="18" charset="0"/>
              </a:rPr>
              <a:t>他们盼望弥赛亚将要</a:t>
            </a:r>
            <a:r>
              <a:rPr lang="en-US" altLang="zh-CN" sz="3600" b="1"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HAVE A MYSTERIOUS ORIGIN</a:t>
            </a:r>
          </a:p>
          <a:p>
            <a:r>
              <a:rPr lang="zh-CN" altLang="en-US" sz="3600" dirty="0">
                <a:latin typeface="Times New Roman" panose="02020603050405020304" pitchFamily="18" charset="0"/>
                <a:cs typeface="Times New Roman" panose="02020603050405020304" pitchFamily="18" charset="0"/>
              </a:rPr>
              <a:t>有着神秘的源头</a:t>
            </a:r>
            <a:endParaRPr lang="en-US" sz="3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the Christ comes, no one will know where he is from.” (John 7:26-27)</a:t>
            </a:r>
          </a:p>
          <a:p>
            <a:pPr>
              <a:lnSpc>
                <a:spcPct val="115000"/>
              </a:lnSpc>
              <a:spcAft>
                <a:spcPts val="1000"/>
              </a:spcAft>
            </a:pPr>
            <a:r>
              <a:rPr lang="zh-CN" altLang="en-US" sz="3600" dirty="0">
                <a:effectLst/>
                <a:latin typeface="Default Chinese Simplified"/>
              </a:rPr>
              <a:t>只是基督来的时候，没有人知道他从哪里来。</a:t>
            </a:r>
            <a:r>
              <a:rPr lang="en-US" sz="3600" dirty="0">
                <a:latin typeface="Times New Roman" panose="02020603050405020304" pitchFamily="18" charset="0"/>
                <a:cs typeface="Times New Roman" panose="02020603050405020304" pitchFamily="18" charset="0"/>
              </a:rPr>
              <a:t> (</a:t>
            </a:r>
            <a:r>
              <a:rPr lang="zh-CN" altLang="en-US" sz="3600" dirty="0">
                <a:effectLst/>
                <a:latin typeface="Calibri" panose="020F0502020204030204" pitchFamily="34" charset="0"/>
              </a:rPr>
              <a:t>约翰福音 </a:t>
            </a:r>
            <a:r>
              <a:rPr lang="en-US" altLang="zh-CN" sz="3600" dirty="0">
                <a:effectLst/>
                <a:latin typeface="Calibri" panose="020F0502020204030204" pitchFamily="34" charset="0"/>
              </a:rPr>
              <a:t>7:26–27</a:t>
            </a:r>
            <a:r>
              <a:rPr lang="zh-CN" altLang="en-US" sz="3600" dirty="0">
                <a:effectLst/>
                <a:latin typeface="Calibri" panose="020F0502020204030204" pitchFamily="34" charset="0"/>
              </a:rPr>
              <a:t> </a:t>
            </a:r>
            <a:r>
              <a:rPr lang="en-US"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同时</a:t>
            </a:r>
            <a:endParaRPr lang="en-US" sz="3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can the Christ come from Galilee? Does not the Scripture say that the Christ will come from David’s family and from Bethlehem, the town where David lived?” (John 7:41–42) </a:t>
            </a:r>
          </a:p>
          <a:p>
            <a:pPr>
              <a:lnSpc>
                <a:spcPct val="115000"/>
              </a:lnSpc>
              <a:spcAft>
                <a:spcPts val="1000"/>
              </a:spcAft>
            </a:pPr>
            <a:r>
              <a:rPr lang="zh-CN" altLang="en-US" sz="3600" dirty="0">
                <a:effectLst/>
                <a:latin typeface="Default Chinese Simplified"/>
              </a:rPr>
              <a:t>「基督岂是从加利利出来的吗？</a:t>
            </a:r>
            <a:r>
              <a:rPr lang="en-US" altLang="zh-CN" sz="3600" u="none" strike="noStrike" baseline="30000" dirty="0">
                <a:effectLst/>
                <a:latin typeface="Calibri" panose="020F0502020204030204" pitchFamily="34" charset="0"/>
              </a:rPr>
              <a:t>42</a:t>
            </a:r>
            <a:r>
              <a:rPr lang="zh-CN" altLang="en-US" sz="3600" u="none" strike="noStrike" dirty="0">
                <a:effectLst/>
                <a:latin typeface="Calibri" panose="020F0502020204030204" pitchFamily="34" charset="0"/>
              </a:rPr>
              <a:t> </a:t>
            </a:r>
            <a:r>
              <a:rPr lang="zh-CN" altLang="en-US" sz="3600" dirty="0">
                <a:effectLst/>
                <a:latin typeface="Default Chinese Simplified"/>
              </a:rPr>
              <a:t>经上岂不是说</a:t>
            </a:r>
            <a:r>
              <a:rPr lang="en-US" altLang="zh-CN" sz="3600" dirty="0">
                <a:effectLst/>
                <a:latin typeface="Default Chinese Simplified"/>
              </a:rPr>
              <a:t>『</a:t>
            </a:r>
            <a:r>
              <a:rPr lang="zh-CN" altLang="en-US" sz="3600" dirty="0">
                <a:effectLst/>
                <a:latin typeface="Default Chinese Simplified"/>
              </a:rPr>
              <a:t>基督是大卫的后裔，从大卫本乡伯利恒出来的</a:t>
            </a:r>
            <a:r>
              <a:rPr lang="en-US" altLang="zh-CN" sz="3600" dirty="0">
                <a:effectLst/>
                <a:latin typeface="Default Chinese Simplified"/>
              </a:rPr>
              <a:t>』</a:t>
            </a:r>
            <a:r>
              <a:rPr lang="zh-CN" altLang="en-US" sz="3600" dirty="0">
                <a:effectLst/>
                <a:latin typeface="Default Chinese Simplified"/>
              </a:rPr>
              <a:t>吗？」</a:t>
            </a:r>
            <a:r>
              <a:rPr lang="en-US" altLang="zh-CN" sz="3600" dirty="0">
                <a:effectLst/>
                <a:latin typeface="Calibri" panose="020F0502020204030204" pitchFamily="34" charset="0"/>
              </a:rPr>
              <a:t> (</a:t>
            </a:r>
            <a:r>
              <a:rPr lang="zh-CN" altLang="en-US" sz="3600" dirty="0">
                <a:effectLst/>
                <a:latin typeface="Calibri" panose="020F0502020204030204" pitchFamily="34" charset="0"/>
              </a:rPr>
              <a:t>约翰福音 </a:t>
            </a:r>
            <a:r>
              <a:rPr lang="en-US" altLang="zh-CN" sz="3600" dirty="0">
                <a:effectLst/>
                <a:latin typeface="Calibri" panose="020F0502020204030204" pitchFamily="34" charset="0"/>
              </a:rPr>
              <a:t>7:41–42)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8340906" y="569675"/>
            <a:ext cx="3308150"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24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2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64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22053" y="933726"/>
            <a:ext cx="10586005" cy="436792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They expected that the Messiah would …</a:t>
            </a:r>
          </a:p>
          <a:p>
            <a:r>
              <a:rPr lang="zh-CN" altLang="en-US" sz="4000" b="1" dirty="0">
                <a:latin typeface="Times New Roman" panose="02020603050405020304" pitchFamily="18" charset="0"/>
                <a:cs typeface="Times New Roman" panose="02020603050405020304" pitchFamily="18" charset="0"/>
              </a:rPr>
              <a:t>他们盼望弥赛亚将要</a:t>
            </a:r>
            <a:r>
              <a:rPr lang="en-US" altLang="zh-CN" sz="4000" b="1"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 A TEACHER</a:t>
            </a:r>
          </a:p>
          <a:p>
            <a:r>
              <a:rPr lang="zh-CN" altLang="en-US" sz="4400" b="1" dirty="0">
                <a:latin typeface="Times New Roman" panose="02020603050405020304" pitchFamily="18" charset="0"/>
                <a:cs typeface="Times New Roman" panose="02020603050405020304" pitchFamily="18" charset="0"/>
              </a:rPr>
              <a:t>是一个教师</a:t>
            </a:r>
            <a:endParaRPr lang="en-US" sz="4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know that Messiah” (called Christ) “is coming. When he comes, he will explain everything to us.” (John 4:25-26) </a:t>
            </a:r>
          </a:p>
          <a:p>
            <a:pPr>
              <a:lnSpc>
                <a:spcPct val="115000"/>
              </a:lnSpc>
              <a:spcAft>
                <a:spcPts val="1000"/>
              </a:spcAft>
            </a:pPr>
            <a:r>
              <a:rPr lang="zh-CN" altLang="en-US" sz="3600" dirty="0">
                <a:effectLst/>
                <a:latin typeface="Default Chinese Simplified"/>
              </a:rPr>
              <a:t>妇人说：「我知道弥赛亚（就是那称为基督的）要来；他来了，必将一切的事都告诉我们。」</a:t>
            </a:r>
            <a:r>
              <a:rPr lang="en-US" altLang="zh-CN" sz="3600" u="none" strike="noStrike" baseline="30000" dirty="0">
                <a:effectLst/>
                <a:latin typeface="Calibri" panose="020F0502020204030204" pitchFamily="34" charset="0"/>
              </a:rPr>
              <a:t>26</a:t>
            </a:r>
            <a:r>
              <a:rPr lang="zh-CN" altLang="en-US" sz="3600" u="none" strike="noStrike" dirty="0">
                <a:effectLst/>
                <a:latin typeface="Calibri" panose="020F0502020204030204" pitchFamily="34" charset="0"/>
              </a:rPr>
              <a:t> </a:t>
            </a:r>
            <a:r>
              <a:rPr lang="zh-CN" altLang="en-US" sz="3600" dirty="0">
                <a:effectLst/>
                <a:latin typeface="Default Chinese Simplified"/>
              </a:rPr>
              <a:t>耶稣说：「这和你说话的就是他！」</a:t>
            </a:r>
            <a:r>
              <a:rPr lang="en-US" altLang="zh-CN" sz="3600" dirty="0">
                <a:effectLst/>
                <a:latin typeface="Calibri" panose="020F0502020204030204" pitchFamily="34" charset="0"/>
              </a:rPr>
              <a:t>(</a:t>
            </a:r>
            <a:r>
              <a:rPr lang="zh-CN" altLang="en-US" sz="3600" dirty="0">
                <a:effectLst/>
                <a:latin typeface="Calibri" panose="020F0502020204030204" pitchFamily="34" charset="0"/>
              </a:rPr>
              <a:t>约翰福音 </a:t>
            </a:r>
            <a:r>
              <a:rPr lang="en-US" altLang="zh-CN" sz="3600" dirty="0">
                <a:effectLst/>
                <a:latin typeface="Calibri" panose="020F0502020204030204" pitchFamily="34" charset="0"/>
              </a:rPr>
              <a:t>4</a:t>
            </a:r>
            <a:r>
              <a:rPr lang="zh-CN" altLang="en-US" sz="3600" dirty="0">
                <a:effectLst/>
                <a:latin typeface="Calibri" panose="020F0502020204030204" pitchFamily="34" charset="0"/>
              </a:rPr>
              <a:t>：</a:t>
            </a:r>
            <a:r>
              <a:rPr lang="en-US" altLang="zh-CN" sz="3600" dirty="0">
                <a:effectLst/>
                <a:latin typeface="Calibri" panose="020F0502020204030204" pitchFamily="34" charset="0"/>
              </a:rPr>
              <a:t>25–26)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8474721" y="486335"/>
            <a:ext cx="3308150"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24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2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3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82582" y="1224999"/>
            <a:ext cx="10649414" cy="49434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They expected that the Messiah would …</a:t>
            </a:r>
          </a:p>
          <a:p>
            <a:r>
              <a:rPr lang="zh-CN" altLang="en-US" sz="4000" b="1" dirty="0">
                <a:latin typeface="Times New Roman" panose="02020603050405020304" pitchFamily="18" charset="0"/>
                <a:cs typeface="Times New Roman" panose="02020603050405020304" pitchFamily="18" charset="0"/>
              </a:rPr>
              <a:t>他们盼望弥赛亚将要</a:t>
            </a:r>
            <a:r>
              <a:rPr lang="en-US" altLang="zh-CN" sz="4000" b="1"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REDEEM THE PEOPLE OF ISRAEL</a:t>
            </a:r>
          </a:p>
          <a:p>
            <a:r>
              <a:rPr lang="zh-CN" altLang="en-US" sz="4400" b="1" dirty="0">
                <a:latin typeface="Times New Roman" panose="02020603050405020304" pitchFamily="18" charset="0"/>
                <a:cs typeface="Times New Roman" panose="02020603050405020304" pitchFamily="18" charset="0"/>
              </a:rPr>
              <a:t>救赎以色列的百姓</a:t>
            </a:r>
            <a:endParaRPr lang="en-US" sz="44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chief priests and our rulers handed him over to be sentenced to death, and they crucified him; but we had hoped that he was the one who was going to redeem Israel.” (Luke 24:20–21) </a:t>
            </a:r>
          </a:p>
          <a:p>
            <a:pPr>
              <a:lnSpc>
                <a:spcPct val="115000"/>
              </a:lnSpc>
              <a:spcAft>
                <a:spcPts val="1000"/>
              </a:spcAft>
            </a:pPr>
            <a:r>
              <a:rPr lang="en-US" altLang="zh-CN" sz="3600" u="none" strike="noStrike" baseline="30000" dirty="0">
                <a:effectLst/>
                <a:latin typeface="Calibri" panose="020F0502020204030204" pitchFamily="34" charset="0"/>
              </a:rPr>
              <a:t>20</a:t>
            </a:r>
            <a:r>
              <a:rPr lang="zh-CN" altLang="en-US" sz="3600" u="none" strike="noStrike" dirty="0">
                <a:effectLst/>
                <a:latin typeface="Calibri" panose="020F0502020204030204" pitchFamily="34" charset="0"/>
              </a:rPr>
              <a:t> </a:t>
            </a:r>
            <a:r>
              <a:rPr lang="zh-CN" altLang="en-US" sz="3600" dirty="0">
                <a:effectLst/>
                <a:latin typeface="Default Chinese Simplified"/>
              </a:rPr>
              <a:t>祭司长和我们的官府竟把他解去，定了死罪，钉在十字架上。</a:t>
            </a:r>
            <a:r>
              <a:rPr lang="en-US" altLang="zh-CN" sz="3600" u="none" strike="noStrike" baseline="30000" dirty="0">
                <a:effectLst/>
                <a:latin typeface="Calibri" panose="020F0502020204030204" pitchFamily="34" charset="0"/>
              </a:rPr>
              <a:t>21</a:t>
            </a:r>
            <a:r>
              <a:rPr lang="zh-CN" altLang="en-US" sz="3600" u="none" strike="noStrike" dirty="0">
                <a:effectLst/>
                <a:latin typeface="Calibri" panose="020F0502020204030204" pitchFamily="34" charset="0"/>
              </a:rPr>
              <a:t> </a:t>
            </a:r>
            <a:r>
              <a:rPr lang="zh-CN" altLang="en-US" sz="3600" dirty="0">
                <a:effectLst/>
                <a:latin typeface="Default Chinese Simplified"/>
              </a:rPr>
              <a:t>但我们素来所盼望、要赎以色列民的就是他！不但如此，而且这事成就，现在已经三天了。</a:t>
            </a:r>
            <a:r>
              <a:rPr lang="en-US" altLang="zh-CN" sz="3600" dirty="0">
                <a:effectLst/>
                <a:latin typeface="Calibri" panose="020F0502020204030204" pitchFamily="34" charset="0"/>
              </a:rPr>
              <a:t> (</a:t>
            </a:r>
            <a:r>
              <a:rPr lang="zh-CN" altLang="en-US" sz="3600" dirty="0">
                <a:effectLst/>
                <a:latin typeface="Calibri" panose="020F0502020204030204" pitchFamily="34" charset="0"/>
              </a:rPr>
              <a:t>路加福音 </a:t>
            </a:r>
            <a:r>
              <a:rPr lang="en-US" altLang="zh-CN" sz="3600" dirty="0">
                <a:effectLst/>
                <a:latin typeface="Calibri" panose="020F0502020204030204" pitchFamily="34" charset="0"/>
              </a:rPr>
              <a:t>24</a:t>
            </a:r>
            <a:r>
              <a:rPr lang="zh-CN" altLang="en-US" sz="3600" dirty="0">
                <a:effectLst/>
                <a:latin typeface="Calibri" panose="020F0502020204030204" pitchFamily="34" charset="0"/>
              </a:rPr>
              <a:t>：</a:t>
            </a:r>
            <a:r>
              <a:rPr lang="en-US" altLang="zh-CN" sz="3600" dirty="0">
                <a:effectLst/>
                <a:latin typeface="Calibri" panose="020F0502020204030204" pitchFamily="34" charset="0"/>
              </a:rPr>
              <a:t>20–21)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8385511" y="486335"/>
            <a:ext cx="3308150"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24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2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46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19862" y="1058372"/>
            <a:ext cx="10574854" cy="53019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They expected that the Messiah would …</a:t>
            </a:r>
          </a:p>
          <a:p>
            <a:r>
              <a:rPr lang="zh-CN" altLang="en-US" sz="4000" b="1" dirty="0">
                <a:latin typeface="Times New Roman" panose="02020603050405020304" pitchFamily="18" charset="0"/>
                <a:cs typeface="Times New Roman" panose="02020603050405020304" pitchFamily="18" charset="0"/>
              </a:rPr>
              <a:t>他们盼望弥赛亚将要</a:t>
            </a:r>
            <a:r>
              <a:rPr lang="en-US" altLang="zh-CN" sz="4000" b="1"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NEVER DIE</a:t>
            </a:r>
          </a:p>
          <a:p>
            <a:r>
              <a:rPr lang="zh-CN" altLang="en-US" sz="4400" b="1" dirty="0">
                <a:latin typeface="Times New Roman" panose="02020603050405020304" pitchFamily="18" charset="0"/>
                <a:cs typeface="Times New Roman" panose="02020603050405020304" pitchFamily="18" charset="0"/>
              </a:rPr>
              <a:t>永远活着</a:t>
            </a:r>
            <a:endParaRPr lang="en-US" altLang="zh-CN" sz="44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have heard from the Law that the Christ will remain forever, so how can you say, ‘The Son of Man must be lifted up’? Who is this ‘Son of Man’?” (John 12:34)</a:t>
            </a:r>
          </a:p>
          <a:p>
            <a:pPr>
              <a:lnSpc>
                <a:spcPct val="115000"/>
              </a:lnSpc>
              <a:spcAft>
                <a:spcPts val="1000"/>
              </a:spcAft>
            </a:pPr>
            <a:r>
              <a:rPr lang="en-US" altLang="zh-CN" sz="3600" u="none" strike="noStrike" baseline="30000" dirty="0">
                <a:effectLst/>
                <a:latin typeface="Calibri" panose="020F0502020204030204" pitchFamily="34" charset="0"/>
              </a:rPr>
              <a:t>34</a:t>
            </a:r>
            <a:r>
              <a:rPr lang="zh-CN" altLang="en-US" sz="3600" u="none" strike="noStrike" dirty="0">
                <a:effectLst/>
                <a:latin typeface="Calibri" panose="020F0502020204030204" pitchFamily="34" charset="0"/>
              </a:rPr>
              <a:t> </a:t>
            </a:r>
            <a:r>
              <a:rPr lang="zh-CN" altLang="en-US" sz="3600" dirty="0">
                <a:effectLst/>
                <a:latin typeface="Default Chinese Simplified"/>
              </a:rPr>
              <a:t>众人回答说：「我们听见律法上有话说，基督是永存的，你怎么说</a:t>
            </a:r>
            <a:r>
              <a:rPr lang="en-US" altLang="zh-CN" sz="3600" dirty="0">
                <a:effectLst/>
                <a:latin typeface="Default Chinese Simplified"/>
              </a:rPr>
              <a:t>『</a:t>
            </a:r>
            <a:r>
              <a:rPr lang="zh-CN" altLang="en-US" sz="3600" dirty="0">
                <a:effectLst/>
                <a:latin typeface="Default Chinese Simplified"/>
              </a:rPr>
              <a:t>人子必须被举起来</a:t>
            </a:r>
            <a:r>
              <a:rPr lang="en-US" altLang="zh-CN" sz="3600" dirty="0">
                <a:effectLst/>
                <a:latin typeface="Default Chinese Simplified"/>
              </a:rPr>
              <a:t>』</a:t>
            </a:r>
            <a:r>
              <a:rPr lang="zh-CN" altLang="en-US" sz="3600" dirty="0">
                <a:effectLst/>
                <a:latin typeface="Default Chinese Simplified"/>
              </a:rPr>
              <a:t>呢？这人子是谁呢？」</a:t>
            </a:r>
            <a:r>
              <a:rPr lang="zh-CN" altLang="en-US" sz="3600" dirty="0">
                <a:effectLst/>
                <a:latin typeface="Calibri" panose="020F0502020204030204" pitchFamily="34" charset="0"/>
              </a:rPr>
              <a:t>约翰福音 </a:t>
            </a:r>
            <a:r>
              <a:rPr lang="en-US" altLang="zh-CN" sz="3600" dirty="0">
                <a:effectLst/>
                <a:latin typeface="Calibri" panose="020F0502020204030204" pitchFamily="34" charset="0"/>
              </a:rPr>
              <a:t>12</a:t>
            </a:r>
            <a:r>
              <a:rPr lang="zh-CN" altLang="en-US" sz="3600" dirty="0">
                <a:effectLst/>
                <a:latin typeface="Calibri" panose="020F0502020204030204" pitchFamily="34" charset="0"/>
              </a:rPr>
              <a:t>：</a:t>
            </a:r>
            <a:r>
              <a:rPr lang="en-US" altLang="zh-CN" sz="3600" dirty="0">
                <a:effectLst/>
                <a:latin typeface="Calibri" panose="020F0502020204030204" pitchFamily="34" charset="0"/>
              </a:rPr>
              <a:t>34</a:t>
            </a:r>
            <a:r>
              <a:rPr lang="zh-CN" altLang="en-US" sz="3600" dirty="0">
                <a:effectLst/>
                <a:latin typeface="Calibri" panose="020F0502020204030204" pitchFamily="34" charset="0"/>
              </a:rPr>
              <a:t> </a:t>
            </a:r>
            <a:r>
              <a:rPr lang="en-US" altLang="zh-CN" sz="3600" dirty="0">
                <a:effectLst/>
                <a:latin typeface="Calibri" panose="020F0502020204030204" pitchFamily="34" charset="0"/>
              </a:rPr>
              <a:t>(CUV) </a:t>
            </a:r>
            <a:endParaRPr lang="en-US" sz="3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See Psalm 89:36; Isaiah 9:7; Daniel 7:14 </a:t>
            </a:r>
          </a:p>
          <a:p>
            <a:r>
              <a:rPr lang="zh-CN" altLang="en-US" sz="3600" dirty="0">
                <a:latin typeface="Times New Roman" panose="02020603050405020304" pitchFamily="18" charset="0"/>
                <a:cs typeface="Times New Roman" panose="02020603050405020304" pitchFamily="18" charset="0"/>
              </a:rPr>
              <a:t>参考诗篇</a:t>
            </a:r>
            <a:r>
              <a:rPr lang="en-US" sz="3600" dirty="0">
                <a:latin typeface="Times New Roman" panose="02020603050405020304" pitchFamily="18" charset="0"/>
                <a:cs typeface="Times New Roman" panose="02020603050405020304" pitchFamily="18" charset="0"/>
              </a:rPr>
              <a:t>89:36 </a:t>
            </a:r>
            <a:r>
              <a:rPr lang="zh-CN" altLang="en-US" sz="3600" dirty="0">
                <a:latin typeface="Times New Roman" panose="02020603050405020304" pitchFamily="18" charset="0"/>
                <a:cs typeface="Times New Roman" panose="02020603050405020304" pitchFamily="18" charset="0"/>
              </a:rPr>
              <a:t>；以赛亚书</a:t>
            </a:r>
            <a:r>
              <a:rPr lang="en-US" sz="3600" dirty="0">
                <a:latin typeface="Times New Roman" panose="02020603050405020304" pitchFamily="18" charset="0"/>
                <a:cs typeface="Times New Roman" panose="02020603050405020304" pitchFamily="18" charset="0"/>
              </a:rPr>
              <a:t>9:7 </a:t>
            </a:r>
            <a:r>
              <a:rPr lang="zh-CN" altLang="en-US" sz="3600" dirty="0">
                <a:latin typeface="Times New Roman" panose="02020603050405020304" pitchFamily="18" charset="0"/>
                <a:cs typeface="Times New Roman" panose="02020603050405020304" pitchFamily="18" charset="0"/>
              </a:rPr>
              <a:t>；但以理书</a:t>
            </a:r>
            <a:r>
              <a:rPr lang="en-US" sz="3600" dirty="0">
                <a:latin typeface="Times New Roman" panose="02020603050405020304" pitchFamily="18" charset="0"/>
                <a:cs typeface="Times New Roman" panose="02020603050405020304" pitchFamily="18" charset="0"/>
              </a:rPr>
              <a:t>7:14</a:t>
            </a:r>
          </a:p>
        </p:txBody>
      </p:sp>
      <p:sp>
        <p:nvSpPr>
          <p:cNvPr id="11" name="TextBox 10">
            <a:extLst>
              <a:ext uri="{FF2B5EF4-FFF2-40B4-BE49-F238E27FC236}">
                <a16:creationId xmlns:a16="http://schemas.microsoft.com/office/drawing/2014/main" id="{96668BB5-4240-E145-9B8C-F68AE4BCF16D}"/>
              </a:ext>
            </a:extLst>
          </p:cNvPr>
          <p:cNvSpPr txBox="1"/>
          <p:nvPr/>
        </p:nvSpPr>
        <p:spPr>
          <a:xfrm>
            <a:off x="8396662" y="549915"/>
            <a:ext cx="3308150"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24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2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0455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58077" y="1780310"/>
            <a:ext cx="10797879" cy="384278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Mark 9:31-32</a:t>
            </a:r>
          </a:p>
          <a:p>
            <a:r>
              <a:rPr lang="en-US" dirty="0">
                <a:latin typeface="Times New Roman" panose="02020603050405020304" pitchFamily="18" charset="0"/>
                <a:cs typeface="Times New Roman" panose="02020603050405020304" pitchFamily="18" charset="0"/>
              </a:rPr>
              <a:t>“The Son of Man is going to be betrayed into the hands of men. They will kill him, and after three days he will rise.”</a:t>
            </a:r>
          </a:p>
          <a:p>
            <a:pPr marL="0" marR="0">
              <a:lnSpc>
                <a:spcPct val="115000"/>
              </a:lnSpc>
              <a:spcBef>
                <a:spcPts val="0"/>
              </a:spcBef>
              <a:spcAft>
                <a:spcPts val="1000"/>
              </a:spcAft>
            </a:pPr>
            <a:r>
              <a:rPr lang="zh-CN" altLang="en-US" sz="4000" dirty="0">
                <a:effectLst/>
                <a:latin typeface="Calibri" panose="020F0502020204030204" pitchFamily="34" charset="0"/>
              </a:rPr>
              <a:t>马可福音 </a:t>
            </a:r>
            <a:r>
              <a:rPr lang="en-US" altLang="zh-CN" sz="4000" dirty="0">
                <a:effectLst/>
                <a:latin typeface="Calibri" panose="020F0502020204030204" pitchFamily="34" charset="0"/>
              </a:rPr>
              <a:t>9</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31–32</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marL="0" marR="0">
              <a:lnSpc>
                <a:spcPct val="115000"/>
              </a:lnSpc>
              <a:spcBef>
                <a:spcPts val="0"/>
              </a:spcBef>
              <a:spcAft>
                <a:spcPts val="1000"/>
              </a:spcAft>
            </a:pPr>
            <a:r>
              <a:rPr lang="en-US" altLang="zh-CN" sz="4000" u="none" strike="noStrike" baseline="30000" dirty="0">
                <a:effectLst/>
                <a:latin typeface="Calibri" panose="020F0502020204030204" pitchFamily="34" charset="0"/>
              </a:rPr>
              <a:t>31</a:t>
            </a:r>
            <a:r>
              <a:rPr lang="zh-CN" altLang="en-US" sz="4000" u="none" strike="noStrike" dirty="0">
                <a:effectLst/>
                <a:latin typeface="Calibri" panose="020F0502020204030204" pitchFamily="34" charset="0"/>
              </a:rPr>
              <a:t> </a:t>
            </a:r>
            <a:r>
              <a:rPr lang="zh-CN" altLang="en-US" sz="4000" dirty="0">
                <a:effectLst/>
                <a:latin typeface="Default Chinese Simplified"/>
              </a:rPr>
              <a:t>于是教训门徒，说：「人子将要被交在人手里，他们要杀害他；被杀以后，过三天他要复活。」</a:t>
            </a:r>
            <a:r>
              <a:rPr lang="en-US" altLang="zh-CN" sz="4000" u="none" strike="noStrike" baseline="30000" dirty="0">
                <a:effectLst/>
                <a:latin typeface="Calibri" panose="020F0502020204030204" pitchFamily="34" charset="0"/>
              </a:rPr>
              <a:t>32</a:t>
            </a:r>
            <a:r>
              <a:rPr lang="zh-CN" altLang="en-US" sz="4000" u="none" strike="noStrike" dirty="0">
                <a:effectLst/>
                <a:latin typeface="Calibri" panose="020F0502020204030204" pitchFamily="34" charset="0"/>
              </a:rPr>
              <a:t> </a:t>
            </a:r>
            <a:r>
              <a:rPr lang="zh-CN" altLang="en-US" sz="4000" dirty="0">
                <a:effectLst/>
                <a:latin typeface="Default Chinese Simplified"/>
              </a:rPr>
              <a:t>门徒却不明白这话，又不敢问他。</a:t>
            </a:r>
            <a:r>
              <a:rPr lang="zh-CN" altLang="en-US" sz="40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58077" y="717183"/>
            <a:ext cx="3308150"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24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2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37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676405" y="1644431"/>
            <a:ext cx="10839190" cy="433009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“How foolish you are, and how slow of heart to believe all that the prophets have spoken! Did not the Christ have to suffer these things and then enter his glory?” And beginning with Moses and all the Prophets, he explained to them what was said in all the Scriptures concerning himself” (Luke 24:25–27). </a:t>
            </a:r>
          </a:p>
          <a:p>
            <a:pPr>
              <a:lnSpc>
                <a:spcPct val="115000"/>
              </a:lnSpc>
              <a:spcAft>
                <a:spcPts val="1000"/>
              </a:spcAft>
            </a:pPr>
            <a:r>
              <a:rPr lang="en-US" altLang="zh-CN" sz="4000" u="none" strike="noStrike" baseline="30000" dirty="0">
                <a:effectLst/>
                <a:latin typeface="Calibri" panose="020F0502020204030204" pitchFamily="34" charset="0"/>
              </a:rPr>
              <a:t>25</a:t>
            </a:r>
            <a:r>
              <a:rPr lang="zh-CN" altLang="en-US" sz="4000" u="none" strike="noStrike" dirty="0">
                <a:effectLst/>
                <a:latin typeface="Calibri" panose="020F0502020204030204" pitchFamily="34" charset="0"/>
              </a:rPr>
              <a:t> </a:t>
            </a:r>
            <a:r>
              <a:rPr lang="zh-CN" altLang="en-US" sz="4000" dirty="0">
                <a:effectLst/>
                <a:latin typeface="Default Chinese Simplified"/>
              </a:rPr>
              <a:t>耶稣对他们说：「无知的人哪，先知所说的一切话，你们的心信得太迟钝了。</a:t>
            </a:r>
            <a:r>
              <a:rPr lang="en-US" altLang="zh-CN" sz="4000" u="none" strike="noStrike" baseline="30000" dirty="0">
                <a:effectLst/>
                <a:latin typeface="Calibri" panose="020F0502020204030204" pitchFamily="34" charset="0"/>
              </a:rPr>
              <a:t>26</a:t>
            </a:r>
            <a:r>
              <a:rPr lang="zh-CN" altLang="en-US" sz="4000" u="none" strike="noStrike" dirty="0">
                <a:effectLst/>
                <a:latin typeface="Calibri" panose="020F0502020204030204" pitchFamily="34" charset="0"/>
              </a:rPr>
              <a:t> </a:t>
            </a:r>
            <a:r>
              <a:rPr lang="zh-CN" altLang="en-US" sz="4000" dirty="0">
                <a:effectLst/>
                <a:latin typeface="Default Chinese Simplified"/>
              </a:rPr>
              <a:t>基督这样受害，又进入他的荣耀，岂不是应当的吗？」</a:t>
            </a:r>
            <a:r>
              <a:rPr lang="en-US" altLang="zh-CN" sz="4000" u="none" strike="noStrike" baseline="30000" dirty="0">
                <a:effectLst/>
                <a:latin typeface="Calibri" panose="020F0502020204030204" pitchFamily="34" charset="0"/>
              </a:rPr>
              <a:t>27</a:t>
            </a:r>
            <a:r>
              <a:rPr lang="zh-CN" altLang="en-US" sz="4000" u="none" strike="noStrike" dirty="0">
                <a:effectLst/>
                <a:latin typeface="Calibri" panose="020F0502020204030204" pitchFamily="34" charset="0"/>
              </a:rPr>
              <a:t> </a:t>
            </a:r>
            <a:r>
              <a:rPr lang="zh-CN" altLang="en-US" sz="4000" dirty="0">
                <a:effectLst/>
                <a:latin typeface="Default Chinese Simplified"/>
              </a:rPr>
              <a:t>于是从摩西和众先知起，凡经上所指着自己的话都给他们讲解明白了。</a:t>
            </a:r>
            <a:r>
              <a:rPr lang="zh-CN" altLang="en-US" sz="4000" dirty="0">
                <a:effectLst/>
                <a:latin typeface="Calibri" panose="020F0502020204030204" pitchFamily="34" charset="0"/>
              </a:rPr>
              <a:t>路加福音 </a:t>
            </a:r>
            <a:r>
              <a:rPr lang="en-US" altLang="zh-CN" sz="4000" dirty="0">
                <a:effectLst/>
                <a:latin typeface="Calibri" panose="020F0502020204030204" pitchFamily="34" charset="0"/>
              </a:rPr>
              <a:t>24</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25–27</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58077" y="717183"/>
            <a:ext cx="3308150"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2400" b="1" dirty="0">
                <a:solidFill>
                  <a:schemeClr val="accent6">
                    <a:lumMod val="50000"/>
                  </a:schemeClr>
                </a:solidFill>
                <a:latin typeface="Times New Roman" panose="02020603050405020304" pitchFamily="18" charset="0"/>
                <a:cs typeface="Times New Roman" panose="02020603050405020304" pitchFamily="18" charset="0"/>
              </a:rPr>
              <a:t>对弥赛亚的期盼</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61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5327" y="986641"/>
            <a:ext cx="10133108" cy="4955203"/>
          </a:xfrm>
          <a:prstGeom prst="rect">
            <a:avLst/>
          </a:prstGeom>
          <a:noFill/>
        </p:spPr>
        <p:txBody>
          <a:bodyPr wrap="square" rtlCol="0">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WHAT IS A “MESSIAH”?</a:t>
            </a:r>
          </a:p>
          <a:p>
            <a:r>
              <a:rPr lang="zh-CN" altLang="en-US" sz="4400" b="1" dirty="0">
                <a:solidFill>
                  <a:schemeClr val="accent6">
                    <a:lumMod val="50000"/>
                  </a:schemeClr>
                </a:solidFill>
                <a:latin typeface="Times New Roman" panose="02020603050405020304" pitchFamily="18" charset="0"/>
                <a:cs typeface="Times New Roman" panose="02020603050405020304" pitchFamily="18" charset="0"/>
              </a:rPr>
              <a:t>“弥赛亚”是什么？</a:t>
            </a:r>
            <a:endParaRPr lang="en-US" sz="4400" b="1" dirty="0">
              <a:solidFill>
                <a:schemeClr val="accent6">
                  <a:lumMod val="50000"/>
                </a:schemeClr>
              </a:solidFill>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1028700" lvl="1"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Old Testament word for “Messiah” was “mashiach.” (39 times).</a:t>
            </a:r>
          </a:p>
          <a:p>
            <a:pPr marL="1028700" lvl="1" indent="-571500">
              <a:buFont typeface="Arial" panose="020B0604020202020204" pitchFamily="34" charset="0"/>
              <a:buChar char="•"/>
            </a:pPr>
            <a:r>
              <a:rPr lang="zh-CN" altLang="en-US" sz="3600" dirty="0">
                <a:latin typeface="Times New Roman" panose="02020603050405020304" pitchFamily="18" charset="0"/>
                <a:cs typeface="Times New Roman" panose="02020603050405020304" pitchFamily="18" charset="0"/>
              </a:rPr>
              <a:t>旧约关于弥赛亚的用词是“</a:t>
            </a:r>
            <a:r>
              <a:rPr lang="en-US" sz="3600" dirty="0">
                <a:latin typeface="Times New Roman" panose="02020603050405020304" pitchFamily="18" charset="0"/>
                <a:cs typeface="Times New Roman" panose="02020603050405020304" pitchFamily="18" charset="0"/>
              </a:rPr>
              <a:t>mashiach “ (</a:t>
            </a:r>
            <a:r>
              <a:rPr lang="en-US" altLang="zh-CN" sz="3600" dirty="0">
                <a:latin typeface="Times New Roman" panose="02020603050405020304" pitchFamily="18" charset="0"/>
                <a:cs typeface="Times New Roman" panose="02020603050405020304" pitchFamily="18" charset="0"/>
              </a:rPr>
              <a:t>39</a:t>
            </a:r>
            <a:r>
              <a:rPr lang="zh-CN" altLang="en-US" sz="3600" dirty="0">
                <a:latin typeface="Times New Roman" panose="02020603050405020304" pitchFamily="18" charset="0"/>
                <a:cs typeface="Times New Roman" panose="02020603050405020304" pitchFamily="18" charset="0"/>
              </a:rPr>
              <a:t>次）</a:t>
            </a:r>
            <a:endParaRPr lang="en-US" sz="3600" dirty="0">
              <a:latin typeface="Times New Roman" panose="02020603050405020304" pitchFamily="18" charset="0"/>
              <a:cs typeface="Times New Roman" panose="02020603050405020304" pitchFamily="18" charset="0"/>
            </a:endParaRPr>
          </a:p>
          <a:p>
            <a:pPr marL="1028700" lvl="1"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Always translated “anointed” or “anointed one”.</a:t>
            </a:r>
          </a:p>
          <a:p>
            <a:pPr marL="1028700" lvl="1" indent="-571500">
              <a:buFont typeface="Arial" panose="020B0604020202020204" pitchFamily="34" charset="0"/>
              <a:buChar char="•"/>
            </a:pPr>
            <a:r>
              <a:rPr lang="zh-CN" altLang="en-US" sz="3600" dirty="0">
                <a:latin typeface="Times New Roman" panose="02020603050405020304" pitchFamily="18" charset="0"/>
                <a:cs typeface="Times New Roman" panose="02020603050405020304" pitchFamily="18" charset="0"/>
              </a:rPr>
              <a:t>通常翻译为“受膏的”或“受膏者”</a:t>
            </a:r>
            <a:r>
              <a:rPr lang="en-US" sz="3600" dirty="0">
                <a:latin typeface="Times New Roman" panose="02020603050405020304" pitchFamily="18" charset="0"/>
                <a:cs typeface="Times New Roman" panose="02020603050405020304" pitchFamily="18" charset="0"/>
              </a:rPr>
              <a:t> </a:t>
            </a:r>
          </a:p>
          <a:p>
            <a:pPr marL="1028700" lvl="1"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Septuagint: “</a:t>
            </a:r>
            <a:r>
              <a:rPr lang="en-US" dirty="0" err="1">
                <a:latin typeface="Times New Roman" panose="02020603050405020304" pitchFamily="18" charset="0"/>
                <a:cs typeface="Times New Roman" panose="02020603050405020304" pitchFamily="18" charset="0"/>
              </a:rPr>
              <a:t>christos</a:t>
            </a:r>
            <a:r>
              <a:rPr lang="en-US" dirty="0">
                <a:latin typeface="Times New Roman" panose="02020603050405020304" pitchFamily="18" charset="0"/>
                <a:cs typeface="Times New Roman" panose="02020603050405020304" pitchFamily="18" charset="0"/>
              </a:rPr>
              <a:t>”.  </a:t>
            </a:r>
          </a:p>
          <a:p>
            <a:pPr marL="1028700" lvl="1" indent="-571500">
              <a:buFont typeface="Arial" panose="020B0604020202020204" pitchFamily="34" charset="0"/>
              <a:buChar char="•"/>
            </a:pPr>
            <a:r>
              <a:rPr lang="zh-CN" altLang="en-US" sz="3600" dirty="0">
                <a:latin typeface="Times New Roman" panose="02020603050405020304" pitchFamily="18" charset="0"/>
                <a:cs typeface="Times New Roman" panose="02020603050405020304" pitchFamily="18" charset="0"/>
              </a:rPr>
              <a:t>七十士译本（旧约圣经的希腊文译本）翻译为</a:t>
            </a:r>
            <a:r>
              <a:rPr lang="en-US" sz="3600" dirty="0">
                <a:latin typeface="Times New Roman" panose="02020603050405020304" pitchFamily="18" charset="0"/>
                <a:cs typeface="Times New Roman" panose="02020603050405020304" pitchFamily="18" charset="0"/>
              </a:rPr>
              <a:t>“</a:t>
            </a:r>
            <a:r>
              <a:rPr lang="en-US" sz="3600" dirty="0" err="1">
                <a:latin typeface="Times New Roman" panose="02020603050405020304" pitchFamily="18" charset="0"/>
                <a:cs typeface="Times New Roman" panose="02020603050405020304" pitchFamily="18" charset="0"/>
              </a:rPr>
              <a:t>christos</a:t>
            </a:r>
            <a:r>
              <a:rPr lang="en-US" sz="3600" dirty="0">
                <a:latin typeface="Times New Roman" panose="02020603050405020304" pitchFamily="18" charset="0"/>
                <a:cs typeface="Times New Roman" panose="02020603050405020304" pitchFamily="18" charset="0"/>
              </a:rPr>
              <a:t>”</a:t>
            </a:r>
          </a:p>
          <a:p>
            <a:pPr marL="1028700" lvl="1"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853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91360-62F5-1B45-BF4E-2180A6DA5E3D}"/>
              </a:ext>
            </a:extLst>
          </p:cNvPr>
          <p:cNvSpPr/>
          <p:nvPr/>
        </p:nvSpPr>
        <p:spPr>
          <a:xfrm>
            <a:off x="874989" y="705177"/>
            <a:ext cx="10622261" cy="5447645"/>
          </a:xfrm>
          <a:prstGeom prst="rect">
            <a:avLst/>
          </a:prstGeom>
        </p:spPr>
        <p:txBody>
          <a:bodyPr wrap="square">
            <a:spAutoFit/>
          </a:bodyPr>
          <a:lstStyle/>
          <a:p>
            <a:r>
              <a:rPr lang="zh-CN" altLang="en-US" sz="4000" b="1" u="sng" dirty="0"/>
              <a:t>课程目标</a:t>
            </a:r>
            <a:r>
              <a:rPr lang="en-US" altLang="zh-CN" sz="4000" u="sng" dirty="0"/>
              <a:t>  </a:t>
            </a:r>
            <a:r>
              <a:rPr lang="en-US" sz="1400" b="1" u="sng" dirty="0">
                <a:latin typeface="Times New Roman" panose="02020603050405020304" pitchFamily="18" charset="0"/>
                <a:ea typeface="Times New Roman" panose="02020603050405020304" pitchFamily="18" charset="0"/>
              </a:rPr>
              <a:t>Course Objectives</a:t>
            </a:r>
            <a:r>
              <a:rPr lang="en-US" sz="1400" b="1"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457200"/>
            <a:r>
              <a:rPr lang="zh-CN" altLang="en-US" sz="3600" dirty="0"/>
              <a:t>这门课程将完成以下目标</a:t>
            </a:r>
            <a:r>
              <a:rPr lang="en-US" altLang="zh-CN" sz="3600" dirty="0"/>
              <a:t> </a:t>
            </a:r>
            <a:r>
              <a:rPr lang="en-US" sz="1400" dirty="0">
                <a:solidFill>
                  <a:srgbClr val="000000"/>
                </a:solidFill>
                <a:latin typeface="Times New Roman" panose="02020603050405020304" pitchFamily="18" charset="0"/>
                <a:ea typeface="Times New Roman" panose="02020603050405020304" pitchFamily="18" charset="0"/>
              </a:rPr>
              <a:t>The objectives of this course are to:</a:t>
            </a:r>
            <a:endParaRPr lang="en-US" sz="1400" dirty="0">
              <a:latin typeface="Times New Roman" panose="02020603050405020304" pitchFamily="18" charset="0"/>
              <a:ea typeface="Times New Roman" panose="02020603050405020304" pitchFamily="18" charset="0"/>
            </a:endParaRPr>
          </a:p>
          <a:p>
            <a:pPr marL="514350" indent="-514350">
              <a:buFont typeface="+mj-lt"/>
              <a:buAutoNum type="arabicPeriod"/>
            </a:pPr>
            <a:r>
              <a:rPr lang="zh-CN" altLang="en-US" sz="3600" dirty="0"/>
              <a:t>由经文证明耶稣是将要来救赎世界的弥赛亚。</a:t>
            </a:r>
            <a:endParaRPr lang="en-US" sz="3600" dirty="0"/>
          </a:p>
          <a:p>
            <a:pPr marR="0" lvl="0">
              <a:spcBef>
                <a:spcPts val="0"/>
              </a:spcBef>
              <a:spcAft>
                <a:spcPts val="0"/>
              </a:spcAft>
            </a:pPr>
            <a:r>
              <a:rPr lang="en-US" sz="1400" dirty="0">
                <a:solidFill>
                  <a:srgbClr val="000000"/>
                </a:solidFill>
                <a:latin typeface="Times New Roman" panose="02020603050405020304" pitchFamily="18" charset="0"/>
                <a:ea typeface="SimSun" panose="02010600030101010101" pitchFamily="2" charset="-122"/>
              </a:rPr>
              <a:t>	Prove from the Scriptures that Jesus is the Messiah who has come to redeem the world. </a:t>
            </a:r>
            <a:endParaRPr lang="en-US" sz="1400" dirty="0">
              <a:latin typeface="Times New Roman" panose="02020603050405020304" pitchFamily="18" charset="0"/>
              <a:ea typeface="SimSun" panose="02010600030101010101" pitchFamily="2" charset="-122"/>
            </a:endParaRPr>
          </a:p>
          <a:p>
            <a:pPr marL="514350" indent="-514350">
              <a:buFont typeface="+mj-lt"/>
              <a:buAutoNum type="arabicPeriod" startAt="2"/>
            </a:pPr>
            <a:r>
              <a:rPr lang="zh-CN" altLang="en-US" sz="3600" dirty="0"/>
              <a:t>说明耶稣的生命和事工如何应验了神自伊甸园开始就向我们所发出的应许。</a:t>
            </a:r>
            <a:endParaRPr lang="en-US" sz="3600" dirty="0"/>
          </a:p>
          <a:p>
            <a:pPr marR="0" lvl="0">
              <a:spcBef>
                <a:spcPts val="0"/>
              </a:spcBef>
              <a:spcAft>
                <a:spcPts val="0"/>
              </a:spcAft>
            </a:pPr>
            <a:r>
              <a:rPr lang="en-US" sz="1400" dirty="0">
                <a:solidFill>
                  <a:srgbClr val="000000"/>
                </a:solidFill>
                <a:latin typeface="Times New Roman" panose="02020603050405020304" pitchFamily="18" charset="0"/>
                <a:ea typeface="SimSun" panose="02010600030101010101" pitchFamily="2" charset="-122"/>
              </a:rPr>
              <a:t>	Explain how Jesus’ life and ministry fulfilled the promises that God had been making since the Garden of Eden. </a:t>
            </a:r>
            <a:endParaRPr lang="en-US" sz="1400" dirty="0">
              <a:latin typeface="Times New Roman" panose="02020603050405020304" pitchFamily="18" charset="0"/>
              <a:ea typeface="SimSun" panose="02010600030101010101" pitchFamily="2" charset="-122"/>
            </a:endParaRPr>
          </a:p>
          <a:p>
            <a:pPr marL="514350" indent="-514350">
              <a:buFont typeface="+mj-lt"/>
              <a:buAutoNum type="arabicPeriod" startAt="3"/>
            </a:pPr>
            <a:r>
              <a:rPr lang="zh-CN" altLang="en-US" sz="3600" dirty="0"/>
              <a:t>帮助我们明白弥赛亚的预言如何涵盖祂的第一次来临和第二次来临。</a:t>
            </a:r>
            <a:endParaRPr lang="en-US" sz="3600" dirty="0"/>
          </a:p>
          <a:p>
            <a:pPr marR="0" lvl="0">
              <a:spcBef>
                <a:spcPts val="0"/>
              </a:spcBef>
              <a:spcAft>
                <a:spcPts val="0"/>
              </a:spcAft>
            </a:pPr>
            <a:r>
              <a:rPr lang="en-US" sz="1400" dirty="0">
                <a:solidFill>
                  <a:srgbClr val="000000"/>
                </a:solidFill>
                <a:latin typeface="Times New Roman" panose="02020603050405020304" pitchFamily="18" charset="0"/>
                <a:ea typeface="SimSun" panose="02010600030101010101" pitchFamily="2" charset="-122"/>
              </a:rPr>
              <a:t>	Help us understand how the Messianic prophecies spoke of the Messiah’s first and second comings. </a:t>
            </a:r>
            <a:endParaRPr lang="en-US" sz="1400" dirty="0">
              <a:latin typeface="Times New Roman" panose="02020603050405020304" pitchFamily="18" charset="0"/>
              <a:ea typeface="SimSun" panose="02010600030101010101" pitchFamily="2" charset="-122"/>
            </a:endParaRPr>
          </a:p>
          <a:p>
            <a:r>
              <a:rPr lang="en-US" altLang="zh-CN" sz="3200" dirty="0"/>
              <a:t>4.  </a:t>
            </a:r>
            <a:r>
              <a:rPr lang="zh-CN" altLang="en-US" sz="3600" dirty="0"/>
              <a:t>使我们确信神持守祂所有的应许。</a:t>
            </a:r>
            <a:endParaRPr lang="en-US" sz="3600" dirty="0"/>
          </a:p>
          <a:p>
            <a:r>
              <a:rPr lang="en-US" sz="1400" dirty="0">
                <a:solidFill>
                  <a:srgbClr val="000000"/>
                </a:solidFill>
                <a:latin typeface="Times New Roman" panose="02020603050405020304" pitchFamily="18" charset="0"/>
                <a:ea typeface="Times New Roman" panose="02020603050405020304" pitchFamily="18" charset="0"/>
              </a:rPr>
              <a:t>	Make us confident that God keeps every promise that He makes. </a:t>
            </a:r>
            <a:endParaRPr lang="en-US" sz="14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481284B1-D4AE-8040-B31E-974C2D3C40BA}"/>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40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42830" y="752901"/>
            <a:ext cx="11128917" cy="560153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ANOINT = apply oil to something</a:t>
            </a:r>
          </a:p>
          <a:p>
            <a:r>
              <a:rPr lang="zh-CN" altLang="en-US" sz="3600" b="1" dirty="0">
                <a:latin typeface="Times New Roman" panose="02020603050405020304" pitchFamily="18" charset="0"/>
                <a:cs typeface="Times New Roman" panose="02020603050405020304" pitchFamily="18" charset="0"/>
              </a:rPr>
              <a:t>膏立</a:t>
            </a:r>
            <a:r>
              <a:rPr lang="en-US" altLang="zh-CN" sz="3600" b="1" dirty="0">
                <a:latin typeface="Times New Roman" panose="02020603050405020304" pitchFamily="18" charset="0"/>
                <a:cs typeface="Times New Roman" panose="02020603050405020304" pitchFamily="18" charset="0"/>
              </a:rPr>
              <a:t>= </a:t>
            </a:r>
            <a:r>
              <a:rPr lang="zh-CN" altLang="en-US" sz="3600" b="1" dirty="0">
                <a:latin typeface="Times New Roman" panose="02020603050405020304" pitchFamily="18" charset="0"/>
                <a:cs typeface="Times New Roman" panose="02020603050405020304" pitchFamily="18" charset="0"/>
              </a:rPr>
              <a:t>将油浇在上面</a:t>
            </a: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rubbing a shield with oil (“Get up, you officers, oil the shields!” - Isaiah 21:5)</a:t>
            </a:r>
          </a:p>
          <a:p>
            <a:pPr marL="571500" indent="-571500">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用油抹盾牌（首领啊，你们起来， 用油抹盾牌。</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以赛亚书 </a:t>
            </a:r>
            <a:r>
              <a:rPr lang="en-US" altLang="zh-CN" sz="3200" dirty="0">
                <a:latin typeface="Times New Roman" panose="02020603050405020304" pitchFamily="18" charset="0"/>
                <a:cs typeface="Times New Roman" panose="02020603050405020304" pitchFamily="18" charset="0"/>
              </a:rPr>
              <a:t>21</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5 </a:t>
            </a:r>
            <a:r>
              <a:rPr lang="zh-CN" altLang="en-US"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painting a house (“I will build myself a great palace with spacious upper rooms.” So he makes large windows in it, panels it with cedar and decorates (paints) it in red.” - Jeremiah 22:14)</a:t>
            </a:r>
          </a:p>
          <a:p>
            <a:pPr marL="571500" indent="-571500">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刷房间</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他说：我要为自己盖广大的房、宽敞的楼， 为自己开窗户。 这楼房的护墙板是香柏木的， 楼房是丹色油漆的。</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耶利米书 </a:t>
            </a:r>
            <a:r>
              <a:rPr lang="en-US" altLang="zh-CN" sz="3200" dirty="0">
                <a:latin typeface="Times New Roman" panose="02020603050405020304" pitchFamily="18" charset="0"/>
                <a:cs typeface="Times New Roman" panose="02020603050405020304" pitchFamily="18" charset="0"/>
              </a:rPr>
              <a:t>22:14)</a:t>
            </a:r>
            <a:endParaRPr lang="en-US" sz="3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applying oil to the body (“You drink wine by the bowlful and use the finest lotions, but you do not grieve over the ruin of Joseph.” - Amos 6:6) </a:t>
            </a:r>
          </a:p>
          <a:p>
            <a:pPr marL="571500" indent="-571500">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用油抹身体</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以大碗喝酒，用上等的油抹身， 却不为约瑟的苦难担忧。</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阿摩司书 </a:t>
            </a:r>
            <a:r>
              <a:rPr lang="en-US" altLang="zh-CN" sz="3200" dirty="0">
                <a:latin typeface="Times New Roman" panose="02020603050405020304" pitchFamily="18" charset="0"/>
                <a:cs typeface="Times New Roman" panose="02020603050405020304" pitchFamily="18" charset="0"/>
              </a:rPr>
              <a:t>6</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6)</a:t>
            </a:r>
          </a:p>
        </p:txBody>
      </p:sp>
      <p:sp>
        <p:nvSpPr>
          <p:cNvPr id="11" name="TextBox 10">
            <a:extLst>
              <a:ext uri="{FF2B5EF4-FFF2-40B4-BE49-F238E27FC236}">
                <a16:creationId xmlns:a16="http://schemas.microsoft.com/office/drawing/2014/main" id="{96668BB5-4240-E145-9B8C-F68AE4BCF16D}"/>
              </a:ext>
            </a:extLst>
          </p:cNvPr>
          <p:cNvSpPr txBox="1"/>
          <p:nvPr/>
        </p:nvSpPr>
        <p:spPr>
          <a:xfrm>
            <a:off x="8313119" y="503566"/>
            <a:ext cx="2482603"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WHAT IS A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弥赛亚是什么？</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69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20528" y="503566"/>
            <a:ext cx="11173521" cy="60324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CEREMONIAL ANOINTING</a:t>
            </a:r>
          </a:p>
          <a:p>
            <a:r>
              <a:rPr lang="zh-CN" altLang="en-US" sz="3600" b="1" dirty="0">
                <a:latin typeface="Times New Roman" panose="02020603050405020304" pitchFamily="18" charset="0"/>
                <a:cs typeface="Times New Roman" panose="02020603050405020304" pitchFamily="18" charset="0"/>
              </a:rPr>
              <a:t>膏立的礼仪</a:t>
            </a:r>
            <a:endParaRPr lang="en-US" sz="2400" b="1"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tabernacle, altar or laver </a:t>
            </a:r>
            <a:r>
              <a:rPr lang="en-US" sz="1600" dirty="0">
                <a:latin typeface="Times New Roman" panose="02020603050405020304" pitchFamily="18" charset="0"/>
                <a:cs typeface="Times New Roman" panose="02020603050405020304" pitchFamily="18" charset="0"/>
              </a:rPr>
              <a:t>(“Take the anointing oil and anoint the tabernacle and everything in it; </a:t>
            </a:r>
            <a:r>
              <a:rPr lang="en-US" sz="1600" dirty="0">
                <a:highlight>
                  <a:srgbClr val="FFFF00"/>
                </a:highlight>
                <a:latin typeface="Times New Roman" panose="02020603050405020304" pitchFamily="18" charset="0"/>
                <a:cs typeface="Times New Roman" panose="02020603050405020304" pitchFamily="18" charset="0"/>
              </a:rPr>
              <a:t>consecrate it </a:t>
            </a:r>
            <a:r>
              <a:rPr lang="en-US" sz="1600" dirty="0">
                <a:latin typeface="Times New Roman" panose="02020603050405020304" pitchFamily="18" charset="0"/>
                <a:cs typeface="Times New Roman" panose="02020603050405020304" pitchFamily="18" charset="0"/>
              </a:rPr>
              <a:t>and all its furnishings, and it will be holy. Then anoint the altar of burnt offering and all its utensils; consecrate the altar, and </a:t>
            </a:r>
            <a:r>
              <a:rPr lang="en-US" sz="1600" dirty="0">
                <a:highlight>
                  <a:srgbClr val="FFFF00"/>
                </a:highlight>
                <a:latin typeface="Times New Roman" panose="02020603050405020304" pitchFamily="18" charset="0"/>
                <a:cs typeface="Times New Roman" panose="02020603050405020304" pitchFamily="18" charset="0"/>
              </a:rPr>
              <a:t>it will be most holy</a:t>
            </a:r>
            <a:r>
              <a:rPr lang="en-US" sz="1600" dirty="0">
                <a:latin typeface="Times New Roman" panose="02020603050405020304" pitchFamily="18" charset="0"/>
                <a:cs typeface="Times New Roman" panose="02020603050405020304" pitchFamily="18" charset="0"/>
              </a:rPr>
              <a:t>. Anoint the basin and its stand and consecrate them.” (Exodus 40:9–11)</a:t>
            </a:r>
          </a:p>
          <a:p>
            <a:pPr marL="457200" indent="-457200">
              <a:buFont typeface="Arial" panose="020B0604020202020204" pitchFamily="34" charset="0"/>
              <a:buChar char="•"/>
            </a:pPr>
            <a:r>
              <a:rPr lang="zh-CN" altLang="en-US" sz="3600" dirty="0">
                <a:latin typeface="Times New Roman" panose="02020603050405020304" pitchFamily="18" charset="0"/>
                <a:cs typeface="Times New Roman" panose="02020603050405020304" pitchFamily="18" charset="0"/>
              </a:rPr>
              <a:t>会幕，祭坛或盆 </a:t>
            </a:r>
            <a:r>
              <a:rPr lang="en-US" altLang="zh-CN" sz="3600" dirty="0">
                <a:latin typeface="Times New Roman" panose="02020603050405020304" pitchFamily="18" charset="0"/>
                <a:cs typeface="Times New Roman" panose="02020603050405020304" pitchFamily="18" charset="0"/>
              </a:rPr>
              <a:t>(9 </a:t>
            </a:r>
            <a:r>
              <a:rPr lang="zh-CN" altLang="en-US" sz="3600" dirty="0">
                <a:latin typeface="Times New Roman" panose="02020603050405020304" pitchFamily="18" charset="0"/>
                <a:cs typeface="Times New Roman" panose="02020603050405020304" pitchFamily="18" charset="0"/>
              </a:rPr>
              <a:t>用膏油把帐幕和其中所有的都抹上，使帐幕和一切器具</a:t>
            </a:r>
            <a:r>
              <a:rPr lang="zh-CN" altLang="en-US" sz="3600" dirty="0">
                <a:highlight>
                  <a:srgbClr val="FFFF00"/>
                </a:highlight>
                <a:latin typeface="Times New Roman" panose="02020603050405020304" pitchFamily="18" charset="0"/>
                <a:cs typeface="Times New Roman" panose="02020603050405020304" pitchFamily="18" charset="0"/>
              </a:rPr>
              <a:t>成圣</a:t>
            </a:r>
            <a:r>
              <a:rPr lang="zh-CN" altLang="en-US" sz="3600" dirty="0">
                <a:latin typeface="Times New Roman" panose="02020603050405020304" pitchFamily="18" charset="0"/>
                <a:cs typeface="Times New Roman" panose="02020603050405020304" pitchFamily="18" charset="0"/>
              </a:rPr>
              <a:t>，就都成圣。</a:t>
            </a:r>
            <a:r>
              <a:rPr lang="en-US" altLang="zh-CN" sz="3600" dirty="0">
                <a:latin typeface="Times New Roman" panose="02020603050405020304" pitchFamily="18" charset="0"/>
                <a:cs typeface="Times New Roman" panose="02020603050405020304" pitchFamily="18" charset="0"/>
              </a:rPr>
              <a:t>10 </a:t>
            </a:r>
            <a:r>
              <a:rPr lang="zh-CN" altLang="en-US" sz="3600" dirty="0">
                <a:latin typeface="Times New Roman" panose="02020603050405020304" pitchFamily="18" charset="0"/>
                <a:cs typeface="Times New Roman" panose="02020603050405020304" pitchFamily="18" charset="0"/>
              </a:rPr>
              <a:t>又要抹燔祭坛和一切器具，使坛成圣，就都</a:t>
            </a:r>
            <a:r>
              <a:rPr lang="zh-CN" altLang="en-US" sz="3600" dirty="0">
                <a:highlight>
                  <a:srgbClr val="FFFF00"/>
                </a:highlight>
                <a:latin typeface="Times New Roman" panose="02020603050405020304" pitchFamily="18" charset="0"/>
                <a:cs typeface="Times New Roman" panose="02020603050405020304" pitchFamily="18" charset="0"/>
              </a:rPr>
              <a:t>成为至圣</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11 </a:t>
            </a:r>
            <a:r>
              <a:rPr lang="zh-CN" altLang="en-US" sz="3600" dirty="0">
                <a:latin typeface="Times New Roman" panose="02020603050405020304" pitchFamily="18" charset="0"/>
                <a:cs typeface="Times New Roman" panose="02020603050405020304" pitchFamily="18" charset="0"/>
              </a:rPr>
              <a:t>要抹洗濯盆和盆座，使盆成圣。出埃及记 </a:t>
            </a:r>
            <a:r>
              <a:rPr lang="en-US" altLang="zh-CN" sz="3600" dirty="0">
                <a:latin typeface="Times New Roman" panose="02020603050405020304" pitchFamily="18" charset="0"/>
                <a:cs typeface="Times New Roman" panose="02020603050405020304" pitchFamily="18" charset="0"/>
              </a:rPr>
              <a:t>40</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9–11)</a:t>
            </a:r>
            <a:endParaRPr lang="en-US" sz="36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sin offering </a:t>
            </a:r>
            <a:r>
              <a:rPr lang="en-US" sz="1600" dirty="0">
                <a:latin typeface="Times New Roman" panose="02020603050405020304" pitchFamily="18" charset="0"/>
                <a:cs typeface="Times New Roman" panose="02020603050405020304" pitchFamily="18" charset="0"/>
              </a:rPr>
              <a:t>- “Sacrifice a bull each day as a sin offering to make atonement. Purify the altar by making atonement for it and </a:t>
            </a:r>
            <a:r>
              <a:rPr lang="en-US" sz="1600" dirty="0">
                <a:highlight>
                  <a:srgbClr val="FFFF00"/>
                </a:highlight>
                <a:latin typeface="Times New Roman" panose="02020603050405020304" pitchFamily="18" charset="0"/>
                <a:cs typeface="Times New Roman" panose="02020603050405020304" pitchFamily="18" charset="0"/>
              </a:rPr>
              <a:t>anoint it to consecrate it.” </a:t>
            </a:r>
            <a:r>
              <a:rPr lang="en-US" sz="1600" dirty="0">
                <a:latin typeface="Times New Roman" panose="02020603050405020304" pitchFamily="18" charset="0"/>
                <a:cs typeface="Times New Roman" panose="02020603050405020304" pitchFamily="18" charset="0"/>
              </a:rPr>
              <a:t>(Exodus 29:36)</a:t>
            </a:r>
          </a:p>
          <a:p>
            <a:pPr marL="457200" indent="-457200">
              <a:buFont typeface="Arial" panose="020B0604020202020204" pitchFamily="34" charset="0"/>
              <a:buChar char="•"/>
            </a:pPr>
            <a:r>
              <a:rPr lang="zh-CN" altLang="en-US" sz="3600" dirty="0">
                <a:latin typeface="Times New Roman" panose="02020603050405020304" pitchFamily="18" charset="0"/>
                <a:cs typeface="Times New Roman" panose="02020603050405020304" pitchFamily="18" charset="0"/>
              </a:rPr>
              <a:t>赎罪祭 </a:t>
            </a:r>
            <a:r>
              <a:rPr lang="en-US" altLang="zh-CN"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每天要献公牛一只为赎罪祭。你洁净坛的时候，坛就洁净了；且要用膏抹坛，使坛成圣。出埃及记 </a:t>
            </a:r>
            <a:r>
              <a:rPr lang="en-US" altLang="zh-CN" sz="3600" dirty="0">
                <a:latin typeface="Times New Roman" panose="02020603050405020304" pitchFamily="18" charset="0"/>
                <a:cs typeface="Times New Roman" panose="02020603050405020304" pitchFamily="18" charset="0"/>
              </a:rPr>
              <a:t>29</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36)</a:t>
            </a:r>
            <a:endParaRPr lang="zh-CN" altLang="en-US" sz="3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313119" y="503566"/>
            <a:ext cx="2482603"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WHAT IS A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弥赛亚是什么？</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41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30844" y="538316"/>
            <a:ext cx="11211390" cy="575542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CEREMONIAL ANOINTING OF PEOPLE</a:t>
            </a:r>
          </a:p>
          <a:p>
            <a:r>
              <a:rPr lang="zh-CN" altLang="en-US" sz="3600" b="1" dirty="0">
                <a:latin typeface="Times New Roman" panose="02020603050405020304" pitchFamily="18" charset="0"/>
                <a:cs typeface="Times New Roman" panose="02020603050405020304" pitchFamily="18" charset="0"/>
              </a:rPr>
              <a:t>膏立人的礼仪</a:t>
            </a:r>
            <a:endParaRPr lang="en-US" sz="3600" b="1"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Kings: </a:t>
            </a:r>
            <a:r>
              <a:rPr lang="en-US" sz="1600" dirty="0">
                <a:latin typeface="Times New Roman" panose="02020603050405020304" pitchFamily="18" charset="0"/>
                <a:cs typeface="Times New Roman" panose="02020603050405020304" pitchFamily="18" charset="0"/>
              </a:rPr>
              <a:t>such as Saul and David. </a:t>
            </a:r>
          </a:p>
          <a:p>
            <a:pPr marL="457200" lvl="0" indent="-457200">
              <a:buFont typeface="Arial" panose="020B0604020202020204" pitchFamily="34" charset="0"/>
              <a:buChar char="•"/>
            </a:pPr>
            <a:r>
              <a:rPr lang="zh-CN" altLang="en-US" sz="4000" dirty="0">
                <a:latin typeface="Times New Roman" panose="02020603050405020304" pitchFamily="18" charset="0"/>
                <a:cs typeface="Times New Roman" panose="02020603050405020304" pitchFamily="18" charset="0"/>
              </a:rPr>
              <a:t>君王：如扫罗和大卫</a:t>
            </a:r>
            <a:endParaRPr lang="en-US" sz="4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See 1 Samuel 16:1,13 -- “The LORD said to Samuel, “How long will you mourn for Saul, since I have rejected him as king over Israel? </a:t>
            </a:r>
            <a:r>
              <a:rPr lang="en-US" sz="1600" dirty="0">
                <a:highlight>
                  <a:srgbClr val="FFFF00"/>
                </a:highlight>
                <a:latin typeface="Times New Roman" panose="02020603050405020304" pitchFamily="18" charset="0"/>
                <a:cs typeface="Times New Roman" panose="02020603050405020304" pitchFamily="18" charset="0"/>
              </a:rPr>
              <a:t>Fill your horn with oil </a:t>
            </a:r>
            <a:r>
              <a:rPr lang="en-US" sz="1600" dirty="0">
                <a:latin typeface="Times New Roman" panose="02020603050405020304" pitchFamily="18" charset="0"/>
                <a:cs typeface="Times New Roman" panose="02020603050405020304" pitchFamily="18" charset="0"/>
              </a:rPr>
              <a:t>and be on your way; I am sending you to Jesse of Bethlehem. I have chosen one of his sons to be king.” So Samuel took the horn of oil and </a:t>
            </a:r>
            <a:r>
              <a:rPr lang="en-US" sz="1600" dirty="0">
                <a:highlight>
                  <a:srgbClr val="FFFF00"/>
                </a:highlight>
                <a:latin typeface="Times New Roman" panose="02020603050405020304" pitchFamily="18" charset="0"/>
                <a:cs typeface="Times New Roman" panose="02020603050405020304" pitchFamily="18" charset="0"/>
              </a:rPr>
              <a:t>anointed him </a:t>
            </a:r>
            <a:r>
              <a:rPr lang="en-US" sz="1600" dirty="0">
                <a:latin typeface="Times New Roman" panose="02020603050405020304" pitchFamily="18" charset="0"/>
                <a:cs typeface="Times New Roman" panose="02020603050405020304" pitchFamily="18" charset="0"/>
              </a:rPr>
              <a:t>in the presence of his brothers, and from that day on the Spirit of the LORD came upon David in power.”</a:t>
            </a:r>
          </a:p>
          <a:p>
            <a:pPr marL="457200" lvl="0" indent="-457200">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参考撒母耳记上 </a:t>
            </a:r>
            <a:r>
              <a:rPr lang="en-US" altLang="zh-CN" sz="3200" dirty="0">
                <a:latin typeface="Times New Roman" panose="02020603050405020304" pitchFamily="18" charset="0"/>
                <a:cs typeface="Times New Roman" panose="02020603050405020304" pitchFamily="18" charset="0"/>
              </a:rPr>
              <a:t>16</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 </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13——</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 </a:t>
            </a:r>
            <a:r>
              <a:rPr lang="zh-CN" altLang="en-US" sz="3200" dirty="0">
                <a:latin typeface="Times New Roman" panose="02020603050405020304" pitchFamily="18" charset="0"/>
                <a:cs typeface="Times New Roman" panose="02020603050405020304" pitchFamily="18" charset="0"/>
              </a:rPr>
              <a:t>耶和华对撒母耳说：「我既厌弃扫罗作以色列的王，你为他悲伤要到几时呢？你</a:t>
            </a:r>
            <a:r>
              <a:rPr lang="zh-CN" altLang="en-US" sz="3200" dirty="0">
                <a:highlight>
                  <a:srgbClr val="FFFF00"/>
                </a:highlight>
                <a:latin typeface="Times New Roman" panose="02020603050405020304" pitchFamily="18" charset="0"/>
                <a:cs typeface="Times New Roman" panose="02020603050405020304" pitchFamily="18" charset="0"/>
              </a:rPr>
              <a:t>将膏油盛满了角</a:t>
            </a:r>
            <a:r>
              <a:rPr lang="zh-CN" altLang="en-US" sz="3200" dirty="0">
                <a:latin typeface="Times New Roman" panose="02020603050405020304" pitchFamily="18" charset="0"/>
                <a:cs typeface="Times New Roman" panose="02020603050405020304" pitchFamily="18" charset="0"/>
              </a:rPr>
              <a:t>，我差遣你往伯利恒人耶西那里去；因为我在他众子之内，预定一个作王的。」</a:t>
            </a:r>
            <a:r>
              <a:rPr lang="en-US" altLang="zh-CN" sz="3200" dirty="0">
                <a:latin typeface="Times New Roman" panose="02020603050405020304" pitchFamily="18" charset="0"/>
                <a:cs typeface="Times New Roman" panose="02020603050405020304" pitchFamily="18" charset="0"/>
              </a:rPr>
              <a:t>13 </a:t>
            </a:r>
            <a:r>
              <a:rPr lang="zh-CN" altLang="en-US" sz="3200" dirty="0">
                <a:latin typeface="Times New Roman" panose="02020603050405020304" pitchFamily="18" charset="0"/>
                <a:cs typeface="Times New Roman" panose="02020603050405020304" pitchFamily="18" charset="0"/>
              </a:rPr>
              <a:t>撒母耳就用角里的膏油，在他诸兄中</a:t>
            </a:r>
            <a:r>
              <a:rPr lang="zh-CN" altLang="en-US" sz="3200" dirty="0">
                <a:highlight>
                  <a:srgbClr val="FFFF00"/>
                </a:highlight>
                <a:latin typeface="Times New Roman" panose="02020603050405020304" pitchFamily="18" charset="0"/>
                <a:cs typeface="Times New Roman" panose="02020603050405020304" pitchFamily="18" charset="0"/>
              </a:rPr>
              <a:t>膏了他</a:t>
            </a:r>
            <a:r>
              <a:rPr lang="zh-CN" altLang="en-US" sz="3200" dirty="0">
                <a:latin typeface="Times New Roman" panose="02020603050405020304" pitchFamily="18" charset="0"/>
                <a:cs typeface="Times New Roman" panose="02020603050405020304" pitchFamily="18" charset="0"/>
              </a:rPr>
              <a:t>。从这日起，耶和华的灵就大大感动大卫。撒母耳起身回拉玛去了。“</a:t>
            </a:r>
          </a:p>
        </p:txBody>
      </p:sp>
      <p:sp>
        <p:nvSpPr>
          <p:cNvPr id="11" name="TextBox 10">
            <a:extLst>
              <a:ext uri="{FF2B5EF4-FFF2-40B4-BE49-F238E27FC236}">
                <a16:creationId xmlns:a16="http://schemas.microsoft.com/office/drawing/2014/main" id="{96668BB5-4240-E145-9B8C-F68AE4BCF16D}"/>
              </a:ext>
            </a:extLst>
          </p:cNvPr>
          <p:cNvSpPr txBox="1"/>
          <p:nvPr/>
        </p:nvSpPr>
        <p:spPr>
          <a:xfrm>
            <a:off x="8313119" y="503566"/>
            <a:ext cx="2482603"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WHAT IS A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弥赛亚是什么？</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332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09625" y="1242230"/>
            <a:ext cx="10394606" cy="49859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CEREMONIAL ANOINTING OF PEOPLE</a:t>
            </a:r>
          </a:p>
          <a:p>
            <a:r>
              <a:rPr lang="zh-CN" altLang="en-US" sz="4400" b="1" dirty="0">
                <a:latin typeface="Times New Roman" panose="02020603050405020304" pitchFamily="18" charset="0"/>
                <a:cs typeface="Times New Roman" panose="02020603050405020304" pitchFamily="18" charset="0"/>
              </a:rPr>
              <a:t>膏立人的礼仪</a:t>
            </a:r>
            <a:endParaRPr lang="en-US" sz="4400" b="1"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 priests and other priests: </a:t>
            </a:r>
          </a:p>
          <a:p>
            <a:pPr marL="457200" lvl="0" indent="-457200">
              <a:buFont typeface="Arial" panose="020B0604020202020204" pitchFamily="34" charset="0"/>
              <a:buChar char="•"/>
            </a:pPr>
            <a:r>
              <a:rPr lang="zh-CN" altLang="en-US" sz="4400" b="1" dirty="0">
                <a:latin typeface="Times New Roman" panose="02020603050405020304" pitchFamily="18" charset="0"/>
                <a:cs typeface="Times New Roman" panose="02020603050405020304" pitchFamily="18" charset="0"/>
              </a:rPr>
              <a:t>大祭司和其他祭司</a:t>
            </a:r>
            <a:endParaRPr lang="en-US" sz="4400" b="1"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See Exodus 29:7-9 -- “Take the anointing oil and anoint him by pouring it on his head … in this way you shall ordain Aaron and his sons.”</a:t>
            </a:r>
          </a:p>
          <a:p>
            <a:pPr marL="457200" lvl="0" indent="-457200">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参见出埃及记 </a:t>
            </a:r>
            <a:r>
              <a:rPr lang="en-US" altLang="zh-CN" sz="3200" dirty="0">
                <a:latin typeface="Times New Roman" panose="02020603050405020304" pitchFamily="18" charset="0"/>
                <a:cs typeface="Times New Roman" panose="02020603050405020304" pitchFamily="18" charset="0"/>
              </a:rPr>
              <a:t>29</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7–9 —— </a:t>
            </a:r>
            <a:r>
              <a:rPr lang="zh-CN" altLang="en-US" sz="3200" dirty="0">
                <a:latin typeface="Times New Roman" panose="02020603050405020304" pitchFamily="18" charset="0"/>
                <a:cs typeface="Times New Roman" panose="02020603050405020304" pitchFamily="18" charset="0"/>
              </a:rPr>
              <a:t>就把膏油倒在他头上膏他。</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要叫他的儿子来，给他们穿上内袍。</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给亚伦和他儿子束上腰带，包上裹头巾，他们就凭永远的定例得了祭司的职任。又要将亚伦和他儿子分别为圣。</a:t>
            </a:r>
          </a:p>
          <a:p>
            <a:pPr marL="457200" lvl="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313119" y="503566"/>
            <a:ext cx="2482603"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WHAT IS A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弥赛亚是什么？</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25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215424"/>
            <a:ext cx="10394606" cy="461664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CEREMONIAL ANOINTING OF PEOPLE</a:t>
            </a:r>
          </a:p>
          <a:p>
            <a:r>
              <a:rPr lang="zh-CN" altLang="en-US" sz="4400" b="1" dirty="0">
                <a:latin typeface="Times New Roman" panose="02020603050405020304" pitchFamily="18" charset="0"/>
                <a:cs typeface="Times New Roman" panose="02020603050405020304" pitchFamily="18" charset="0"/>
              </a:rPr>
              <a:t>膏立人的礼仪</a:t>
            </a:r>
            <a:endParaRPr lang="en-US" sz="4400" b="1"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Prophets</a:t>
            </a:r>
            <a:r>
              <a:rPr lang="en-US" dirty="0">
                <a:latin typeface="Times New Roman" panose="02020603050405020304" pitchFamily="18" charset="0"/>
                <a:cs typeface="Times New Roman" panose="02020603050405020304" pitchFamily="18" charset="0"/>
              </a:rPr>
              <a:t>: Twice there is mention of anointing a prophet.</a:t>
            </a:r>
          </a:p>
          <a:p>
            <a:pPr marL="457200" lvl="0" indent="-457200">
              <a:buFont typeface="Arial" panose="020B0604020202020204" pitchFamily="34" charset="0"/>
              <a:buChar char="•"/>
            </a:pPr>
            <a:r>
              <a:rPr lang="zh-CN" altLang="en-US" sz="4000" dirty="0">
                <a:latin typeface="Times New Roman" panose="02020603050405020304" pitchFamily="18" charset="0"/>
                <a:cs typeface="Times New Roman" panose="02020603050405020304" pitchFamily="18" charset="0"/>
              </a:rPr>
              <a:t>先知：两次提到膏立先知</a:t>
            </a:r>
            <a:endParaRPr lang="en-US" sz="40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Example: 1 Kings 19:16 -- “Also, anoint Jehu son of </a:t>
            </a:r>
            <a:r>
              <a:rPr lang="en-US" sz="1600" dirty="0" err="1">
                <a:latin typeface="Times New Roman" panose="02020603050405020304" pitchFamily="18" charset="0"/>
                <a:cs typeface="Times New Roman" panose="02020603050405020304" pitchFamily="18" charset="0"/>
              </a:rPr>
              <a:t>Nimshi</a:t>
            </a:r>
            <a:r>
              <a:rPr lang="en-US" sz="1600" dirty="0">
                <a:latin typeface="Times New Roman" panose="02020603050405020304" pitchFamily="18" charset="0"/>
                <a:cs typeface="Times New Roman" panose="02020603050405020304" pitchFamily="18" charset="0"/>
              </a:rPr>
              <a:t> king over Israel, and anoint Elisha son of </a:t>
            </a:r>
            <a:r>
              <a:rPr lang="en-US" sz="1600" dirty="0" err="1">
                <a:latin typeface="Times New Roman" panose="02020603050405020304" pitchFamily="18" charset="0"/>
                <a:cs typeface="Times New Roman" panose="02020603050405020304" pitchFamily="18" charset="0"/>
              </a:rPr>
              <a:t>Shaphat</a:t>
            </a:r>
            <a:r>
              <a:rPr lang="en-US" sz="1600" dirty="0">
                <a:latin typeface="Times New Roman" panose="02020603050405020304" pitchFamily="18" charset="0"/>
                <a:cs typeface="Times New Roman" panose="02020603050405020304" pitchFamily="18" charset="0"/>
              </a:rPr>
              <a:t> from Abel </a:t>
            </a:r>
            <a:r>
              <a:rPr lang="en-US" sz="1600" dirty="0" err="1">
                <a:latin typeface="Times New Roman" panose="02020603050405020304" pitchFamily="18" charset="0"/>
                <a:cs typeface="Times New Roman" panose="02020603050405020304" pitchFamily="18" charset="0"/>
              </a:rPr>
              <a:t>Meholah</a:t>
            </a:r>
            <a:r>
              <a:rPr lang="en-US" sz="1600" dirty="0">
                <a:latin typeface="Times New Roman" panose="02020603050405020304" pitchFamily="18" charset="0"/>
                <a:cs typeface="Times New Roman" panose="02020603050405020304" pitchFamily="18" charset="0"/>
              </a:rPr>
              <a:t> to succeed you as prophet.”</a:t>
            </a:r>
          </a:p>
          <a:p>
            <a:pPr marL="457200" lvl="0" indent="-457200">
              <a:buFont typeface="Arial" panose="020B0604020202020204" pitchFamily="34" charset="0"/>
              <a:buChar char="•"/>
            </a:pPr>
            <a:r>
              <a:rPr lang="zh-CN" altLang="en-US" sz="3600" dirty="0">
                <a:latin typeface="Times New Roman" panose="02020603050405020304" pitchFamily="18" charset="0"/>
                <a:cs typeface="Times New Roman" panose="02020603050405020304" pitchFamily="18" charset="0"/>
              </a:rPr>
              <a:t>例如：列王纪上 </a:t>
            </a:r>
            <a:r>
              <a:rPr lang="en-US" altLang="zh-CN" sz="3600" dirty="0">
                <a:latin typeface="Times New Roman" panose="02020603050405020304" pitchFamily="18" charset="0"/>
                <a:cs typeface="Times New Roman" panose="02020603050405020304" pitchFamily="18" charset="0"/>
              </a:rPr>
              <a:t>19</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16 —— </a:t>
            </a:r>
            <a:r>
              <a:rPr lang="zh-CN" altLang="en-US" sz="3600" dirty="0">
                <a:latin typeface="Times New Roman" panose="02020603050405020304" pitchFamily="18" charset="0"/>
                <a:cs typeface="Times New Roman" panose="02020603050405020304" pitchFamily="18" charset="0"/>
              </a:rPr>
              <a:t>又膏宁示的孙子耶户作以色列王，并膏亚伯</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米何拉人沙法的儿子以利沙作先知接续你。</a:t>
            </a:r>
          </a:p>
          <a:p>
            <a:pPr marL="457200" lvl="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313119" y="503566"/>
            <a:ext cx="325127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WHAT IS A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弥赛亚是什么？</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4245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861795"/>
            <a:ext cx="10394606" cy="292387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MESSIAH = “anointed one”</a:t>
            </a:r>
          </a:p>
          <a:p>
            <a:r>
              <a:rPr lang="zh-CN" altLang="en-US" sz="4800" b="1" dirty="0">
                <a:latin typeface="Times New Roman" panose="02020603050405020304" pitchFamily="18" charset="0"/>
                <a:cs typeface="Times New Roman" panose="02020603050405020304" pitchFamily="18" charset="0"/>
              </a:rPr>
              <a:t>弥赛亚 </a:t>
            </a:r>
            <a:r>
              <a:rPr lang="en-US" altLang="zh-CN" sz="4800" b="1" dirty="0">
                <a:latin typeface="Times New Roman" panose="02020603050405020304" pitchFamily="18" charset="0"/>
                <a:cs typeface="Times New Roman" panose="02020603050405020304" pitchFamily="18" charset="0"/>
              </a:rPr>
              <a:t>= </a:t>
            </a:r>
            <a:r>
              <a:rPr lang="zh-CN" altLang="en-US" sz="4800" b="1" dirty="0">
                <a:latin typeface="Times New Roman" panose="02020603050405020304" pitchFamily="18" charset="0"/>
                <a:cs typeface="Times New Roman" panose="02020603050405020304" pitchFamily="18" charset="0"/>
              </a:rPr>
              <a:t>“受膏者</a:t>
            </a:r>
            <a:r>
              <a:rPr lang="zh-CN" altLang="en-US" sz="4400" b="1" dirty="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special person set apart from all others, holy and sacred, and dedicated to the Lord’s service and purposes</a:t>
            </a:r>
          </a:p>
          <a:p>
            <a:pPr marL="457200" lvl="0" indent="-457200">
              <a:buFont typeface="Arial" panose="020B0604020202020204" pitchFamily="34" charset="0"/>
              <a:buChar char="•"/>
            </a:pPr>
            <a:r>
              <a:rPr lang="zh-CN" altLang="en-US" sz="4000" dirty="0">
                <a:latin typeface="Times New Roman" panose="02020603050405020304" pitchFamily="18" charset="0"/>
                <a:cs typeface="Times New Roman" panose="02020603050405020304" pitchFamily="18" charset="0"/>
              </a:rPr>
              <a:t>将一个特殊的人与所有人分别开，分别为圣的服事神或被神使用</a:t>
            </a:r>
            <a:endParaRPr lang="en-US" sz="4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313119" y="503566"/>
            <a:ext cx="2482603"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WHAT IS A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弥赛亚是什么？</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77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239864" y="2246728"/>
            <a:ext cx="10133108" cy="1692771"/>
          </a:xfrm>
          <a:prstGeom prst="rect">
            <a:avLst/>
          </a:prstGeom>
          <a:noFill/>
        </p:spPr>
        <p:txBody>
          <a:bodyPr wrap="square" rtlCol="0">
            <a:spAutoFit/>
          </a:bodyPr>
          <a:lstStyle/>
          <a:p>
            <a:r>
              <a:rPr lang="en-US" sz="2400" b="1" dirty="0">
                <a:solidFill>
                  <a:schemeClr val="accent6">
                    <a:lumMod val="50000"/>
                  </a:schemeClr>
                </a:solidFill>
                <a:latin typeface="Times New Roman" panose="02020603050405020304" pitchFamily="18" charset="0"/>
                <a:cs typeface="Times New Roman" panose="02020603050405020304" pitchFamily="18" charset="0"/>
              </a:rPr>
              <a:t>OTHER NAMES OF MESSIAH</a:t>
            </a:r>
          </a:p>
          <a:p>
            <a:r>
              <a:rPr lang="zh-CN" altLang="en-US" sz="8000" b="1" dirty="0">
                <a:solidFill>
                  <a:schemeClr val="accent6">
                    <a:lumMod val="50000"/>
                  </a:schemeClr>
                </a:solidFill>
                <a:latin typeface="Times New Roman" panose="02020603050405020304" pitchFamily="18" charset="0"/>
                <a:cs typeface="Times New Roman" panose="02020603050405020304" pitchFamily="18" charset="0"/>
              </a:rPr>
              <a:t>弥赛亚的其他称呼</a:t>
            </a:r>
            <a:endParaRPr lang="en-US" sz="8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53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602165" y="1174781"/>
            <a:ext cx="11151219" cy="525534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Numbers 24:15-19 </a:t>
            </a:r>
            <a:r>
              <a:rPr lang="en-US" sz="1600" dirty="0">
                <a:latin typeface="Times New Roman" panose="02020603050405020304" pitchFamily="18" charset="0"/>
                <a:cs typeface="Times New Roman" panose="02020603050405020304" pitchFamily="18" charset="0"/>
              </a:rPr>
              <a:t>= “The oracle of Balaam son of </a:t>
            </a:r>
            <a:r>
              <a:rPr lang="en-US" sz="1600" dirty="0" err="1">
                <a:latin typeface="Times New Roman" panose="02020603050405020304" pitchFamily="18" charset="0"/>
                <a:cs typeface="Times New Roman" panose="02020603050405020304" pitchFamily="18" charset="0"/>
              </a:rPr>
              <a:t>Beor</a:t>
            </a:r>
            <a:r>
              <a:rPr lang="en-US" sz="1600" dirty="0">
                <a:latin typeface="Times New Roman" panose="02020603050405020304" pitchFamily="18" charset="0"/>
                <a:cs typeface="Times New Roman" panose="02020603050405020304" pitchFamily="18" charset="0"/>
              </a:rPr>
              <a:t>, the oracle of one whose eye sees clearly, the oracle of one who hears the words of God, who has knowledge from the Most High, who sees a vision from the Almighty, who falls prostrate, and whose eyes are opened: “I see him, but not now; I behold him, but not near. </a:t>
            </a:r>
            <a:r>
              <a:rPr lang="en-US" sz="1600" b="1" dirty="0">
                <a:highlight>
                  <a:srgbClr val="FFFF00"/>
                </a:highlight>
                <a:latin typeface="Times New Roman" panose="02020603050405020304" pitchFamily="18" charset="0"/>
                <a:cs typeface="Times New Roman" panose="02020603050405020304" pitchFamily="18" charset="0"/>
              </a:rPr>
              <a:t>A star </a:t>
            </a:r>
            <a:r>
              <a:rPr lang="en-US" sz="1600" dirty="0">
                <a:latin typeface="Times New Roman" panose="02020603050405020304" pitchFamily="18" charset="0"/>
                <a:cs typeface="Times New Roman" panose="02020603050405020304" pitchFamily="18" charset="0"/>
              </a:rPr>
              <a:t>will come out of Jacob; a scepter will rise out of Israel. He will crush the foreheads of Moab, the skulls of all the sons of </a:t>
            </a:r>
            <a:r>
              <a:rPr lang="en-US" sz="1600" dirty="0" err="1">
                <a:latin typeface="Times New Roman" panose="02020603050405020304" pitchFamily="18" charset="0"/>
                <a:cs typeface="Times New Roman" panose="02020603050405020304" pitchFamily="18" charset="0"/>
              </a:rPr>
              <a:t>Sheth</a:t>
            </a:r>
            <a:r>
              <a:rPr lang="en-US" sz="1600" dirty="0">
                <a:latin typeface="Times New Roman" panose="02020603050405020304" pitchFamily="18" charset="0"/>
                <a:cs typeface="Times New Roman" panose="02020603050405020304" pitchFamily="18" charset="0"/>
              </a:rPr>
              <a:t>. Edom will be conquered; </a:t>
            </a:r>
            <a:r>
              <a:rPr lang="en-US" sz="1600" dirty="0" err="1">
                <a:latin typeface="Times New Roman" panose="02020603050405020304" pitchFamily="18" charset="0"/>
                <a:cs typeface="Times New Roman" panose="02020603050405020304" pitchFamily="18" charset="0"/>
              </a:rPr>
              <a:t>Seir</a:t>
            </a:r>
            <a:r>
              <a:rPr lang="en-US" sz="1600" dirty="0">
                <a:latin typeface="Times New Roman" panose="02020603050405020304" pitchFamily="18" charset="0"/>
                <a:cs typeface="Times New Roman" panose="02020603050405020304" pitchFamily="18" charset="0"/>
              </a:rPr>
              <a:t>, his enemy, will be conquered, but Israel will grow strong. </a:t>
            </a:r>
            <a:r>
              <a:rPr lang="en-US" sz="1600" b="1" dirty="0">
                <a:highlight>
                  <a:srgbClr val="FFFF00"/>
                </a:highlight>
                <a:latin typeface="Times New Roman" panose="02020603050405020304" pitchFamily="18" charset="0"/>
                <a:cs typeface="Times New Roman" panose="02020603050405020304" pitchFamily="18" charset="0"/>
              </a:rPr>
              <a:t>A ruler </a:t>
            </a:r>
            <a:r>
              <a:rPr lang="en-US" sz="1600" dirty="0">
                <a:latin typeface="Times New Roman" panose="02020603050405020304" pitchFamily="18" charset="0"/>
                <a:cs typeface="Times New Roman" panose="02020603050405020304" pitchFamily="18" charset="0"/>
              </a:rPr>
              <a:t>will come out of Jacob and destroy the survivors of the city.”</a:t>
            </a:r>
          </a:p>
          <a:p>
            <a:pPr marL="0" marR="0">
              <a:lnSpc>
                <a:spcPct val="115000"/>
              </a:lnSpc>
              <a:spcBef>
                <a:spcPts val="0"/>
              </a:spcBef>
              <a:spcAft>
                <a:spcPts val="1000"/>
              </a:spcAft>
            </a:pPr>
            <a:r>
              <a:rPr lang="zh-CN" altLang="en-US" sz="3200" dirty="0">
                <a:effectLst/>
                <a:latin typeface="Calibri" panose="020F0502020204030204" pitchFamily="34" charset="0"/>
              </a:rPr>
              <a:t>民数记 </a:t>
            </a:r>
            <a:r>
              <a:rPr lang="en-US" altLang="zh-CN" sz="3200" dirty="0">
                <a:effectLst/>
                <a:latin typeface="Calibri" panose="020F0502020204030204" pitchFamily="34" charset="0"/>
              </a:rPr>
              <a:t>24</a:t>
            </a:r>
            <a:r>
              <a:rPr lang="zh-CN" altLang="en-US" sz="3200" dirty="0">
                <a:effectLst/>
                <a:latin typeface="Calibri" panose="020F0502020204030204" pitchFamily="34" charset="0"/>
              </a:rPr>
              <a:t>：</a:t>
            </a:r>
            <a:r>
              <a:rPr lang="en-US" altLang="zh-CN" sz="3200" dirty="0">
                <a:effectLst/>
                <a:latin typeface="Calibri" panose="020F0502020204030204" pitchFamily="34" charset="0"/>
              </a:rPr>
              <a:t>15–19</a:t>
            </a:r>
            <a:r>
              <a:rPr lang="zh-CN" altLang="en-US" sz="3200" dirty="0">
                <a:effectLst/>
                <a:latin typeface="Calibri" panose="020F0502020204030204" pitchFamily="34" charset="0"/>
              </a:rPr>
              <a:t> </a:t>
            </a:r>
            <a:r>
              <a:rPr lang="en-US" altLang="zh-CN"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15</a:t>
            </a:r>
            <a:r>
              <a:rPr lang="zh-CN" altLang="en-US" sz="3200" u="none" strike="noStrike" dirty="0">
                <a:effectLst/>
                <a:latin typeface="Calibri" panose="020F0502020204030204" pitchFamily="34" charset="0"/>
              </a:rPr>
              <a:t> </a:t>
            </a:r>
            <a:r>
              <a:rPr lang="zh-CN" altLang="en-US" sz="3200" dirty="0">
                <a:effectLst/>
                <a:latin typeface="Default Chinese Simplified"/>
              </a:rPr>
              <a:t>他就题起诗歌说：</a:t>
            </a:r>
            <a:r>
              <a:rPr lang="zh-CN" altLang="en-US" sz="3200" dirty="0">
                <a:effectLst/>
                <a:latin typeface="Calibri" panose="020F0502020204030204" pitchFamily="34" charset="0"/>
              </a:rPr>
              <a:t> </a:t>
            </a:r>
            <a:r>
              <a:rPr lang="zh-CN" altLang="en-US" sz="3200" dirty="0">
                <a:effectLst/>
                <a:latin typeface="Default Chinese Simplified"/>
              </a:rPr>
              <a:t>比珥的儿子巴兰说：</a:t>
            </a:r>
            <a:r>
              <a:rPr lang="zh-CN" altLang="en-US" sz="3200" dirty="0">
                <a:effectLst/>
                <a:latin typeface="Calibri" panose="020F0502020204030204" pitchFamily="34" charset="0"/>
              </a:rPr>
              <a:t> </a:t>
            </a:r>
            <a:r>
              <a:rPr lang="zh-CN" altLang="en-US" sz="3200" dirty="0">
                <a:effectLst/>
                <a:latin typeface="Default Chinese Simplified"/>
              </a:rPr>
              <a:t>眼目闭住的人说，</a:t>
            </a:r>
            <a:r>
              <a:rPr lang="zh-CN" altLang="en-US"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16</a:t>
            </a:r>
            <a:r>
              <a:rPr lang="zh-CN" altLang="en-US" sz="3200" u="none" strike="noStrike" dirty="0">
                <a:effectLst/>
                <a:latin typeface="Calibri" panose="020F0502020204030204" pitchFamily="34" charset="0"/>
              </a:rPr>
              <a:t> </a:t>
            </a:r>
            <a:r>
              <a:rPr lang="zh-CN" altLang="en-US" sz="3200" dirty="0">
                <a:effectLst/>
                <a:latin typeface="Default Chinese Simplified"/>
              </a:rPr>
              <a:t>得听　神的言语，</a:t>
            </a:r>
            <a:r>
              <a:rPr lang="zh-CN" altLang="en-US" sz="3200" dirty="0">
                <a:effectLst/>
                <a:latin typeface="Calibri" panose="020F0502020204030204" pitchFamily="34" charset="0"/>
              </a:rPr>
              <a:t> </a:t>
            </a:r>
            <a:r>
              <a:rPr lang="zh-CN" altLang="en-US" sz="3200" dirty="0">
                <a:effectLst/>
                <a:latin typeface="Default Chinese Simplified"/>
              </a:rPr>
              <a:t>明白至高者的意旨，</a:t>
            </a:r>
            <a:r>
              <a:rPr lang="zh-CN" altLang="en-US" sz="3200" dirty="0">
                <a:effectLst/>
                <a:latin typeface="Calibri" panose="020F0502020204030204" pitchFamily="34" charset="0"/>
              </a:rPr>
              <a:t> </a:t>
            </a:r>
            <a:r>
              <a:rPr lang="zh-CN" altLang="en-US" sz="3200" dirty="0">
                <a:effectLst/>
                <a:latin typeface="Default Chinese Simplified"/>
              </a:rPr>
              <a:t>看见全能者的异象，</a:t>
            </a:r>
            <a:r>
              <a:rPr lang="zh-CN" altLang="en-US" sz="3200" dirty="0">
                <a:effectLst/>
                <a:latin typeface="Calibri" panose="020F0502020204030204" pitchFamily="34" charset="0"/>
              </a:rPr>
              <a:t> </a:t>
            </a:r>
            <a:r>
              <a:rPr lang="zh-CN" altLang="en-US" sz="3200" dirty="0">
                <a:effectLst/>
                <a:latin typeface="Default Chinese Simplified"/>
              </a:rPr>
              <a:t>眼目睁开而仆倒的人说：</a:t>
            </a:r>
            <a:r>
              <a:rPr lang="zh-CN" altLang="en-US"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17</a:t>
            </a:r>
            <a:r>
              <a:rPr lang="zh-CN" altLang="en-US" sz="3200" u="none" strike="noStrike" dirty="0">
                <a:effectLst/>
                <a:latin typeface="Calibri" panose="020F0502020204030204" pitchFamily="34" charset="0"/>
              </a:rPr>
              <a:t> </a:t>
            </a:r>
            <a:r>
              <a:rPr lang="zh-CN" altLang="en-US" sz="3200" dirty="0">
                <a:effectLst/>
                <a:latin typeface="Default Chinese Simplified"/>
              </a:rPr>
              <a:t>我看他却不在现时；</a:t>
            </a:r>
            <a:r>
              <a:rPr lang="zh-CN" altLang="en-US" sz="3200" dirty="0">
                <a:effectLst/>
                <a:latin typeface="Calibri" panose="020F0502020204030204" pitchFamily="34" charset="0"/>
              </a:rPr>
              <a:t> </a:t>
            </a:r>
            <a:r>
              <a:rPr lang="zh-CN" altLang="en-US" sz="3200" dirty="0">
                <a:effectLst/>
                <a:latin typeface="Default Chinese Simplified"/>
              </a:rPr>
              <a:t>我望他却不在近日。</a:t>
            </a:r>
            <a:r>
              <a:rPr lang="zh-CN" altLang="en-US" sz="3200" dirty="0">
                <a:effectLst/>
                <a:latin typeface="Calibri" panose="020F0502020204030204" pitchFamily="34" charset="0"/>
              </a:rPr>
              <a:t> </a:t>
            </a:r>
            <a:r>
              <a:rPr lang="zh-CN" altLang="en-US" sz="3200" dirty="0">
                <a:effectLst/>
                <a:latin typeface="Default Chinese Simplified"/>
              </a:rPr>
              <a:t>有</a:t>
            </a:r>
            <a:r>
              <a:rPr lang="zh-CN" altLang="en-US" sz="3200" dirty="0">
                <a:effectLst/>
                <a:highlight>
                  <a:srgbClr val="FFFF00"/>
                </a:highlight>
                <a:latin typeface="Default Chinese Simplified"/>
              </a:rPr>
              <a:t>星</a:t>
            </a:r>
            <a:r>
              <a:rPr lang="zh-CN" altLang="en-US" sz="3200" dirty="0">
                <a:effectLst/>
                <a:latin typeface="Default Chinese Simplified"/>
              </a:rPr>
              <a:t>要出于雅各，有杖要兴于以色列，</a:t>
            </a:r>
            <a:r>
              <a:rPr lang="zh-CN" altLang="en-US" sz="3200" dirty="0">
                <a:effectLst/>
                <a:latin typeface="Calibri" panose="020F0502020204030204" pitchFamily="34" charset="0"/>
              </a:rPr>
              <a:t> </a:t>
            </a:r>
            <a:r>
              <a:rPr lang="zh-CN" altLang="en-US" sz="3200" dirty="0">
                <a:effectLst/>
                <a:latin typeface="Default Chinese Simplified"/>
              </a:rPr>
              <a:t>必打破摩押的四角，毁坏扰乱之子。</a:t>
            </a:r>
            <a:r>
              <a:rPr lang="zh-CN" altLang="en-US"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18</a:t>
            </a:r>
            <a:r>
              <a:rPr lang="zh-CN" altLang="en-US" sz="3200" u="none" strike="noStrike" dirty="0">
                <a:effectLst/>
                <a:latin typeface="Calibri" panose="020F0502020204030204" pitchFamily="34" charset="0"/>
              </a:rPr>
              <a:t> </a:t>
            </a:r>
            <a:r>
              <a:rPr lang="zh-CN" altLang="en-US" sz="3200" dirty="0">
                <a:effectLst/>
                <a:latin typeface="Default Chinese Simplified"/>
              </a:rPr>
              <a:t>他必得以东为基业，</a:t>
            </a:r>
            <a:r>
              <a:rPr lang="zh-CN" altLang="en-US" sz="3200" dirty="0">
                <a:effectLst/>
                <a:latin typeface="Calibri" panose="020F0502020204030204" pitchFamily="34" charset="0"/>
              </a:rPr>
              <a:t> </a:t>
            </a:r>
            <a:r>
              <a:rPr lang="zh-CN" altLang="en-US" sz="3200" dirty="0">
                <a:effectLst/>
                <a:latin typeface="Default Chinese Simplified"/>
              </a:rPr>
              <a:t>又得仇敌之地西珥为产业；</a:t>
            </a:r>
            <a:r>
              <a:rPr lang="zh-CN" altLang="en-US" sz="3200" dirty="0">
                <a:effectLst/>
                <a:latin typeface="Calibri" panose="020F0502020204030204" pitchFamily="34" charset="0"/>
              </a:rPr>
              <a:t> </a:t>
            </a:r>
            <a:r>
              <a:rPr lang="zh-CN" altLang="en-US" sz="3200" dirty="0">
                <a:effectLst/>
                <a:latin typeface="Default Chinese Simplified"/>
              </a:rPr>
              <a:t>以色列必行事勇敢。</a:t>
            </a:r>
            <a:r>
              <a:rPr lang="zh-CN" altLang="en-US"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19</a:t>
            </a:r>
            <a:r>
              <a:rPr lang="zh-CN" altLang="en-US" sz="3200" u="none" strike="noStrike" dirty="0">
                <a:effectLst/>
                <a:latin typeface="Calibri" panose="020F0502020204030204" pitchFamily="34" charset="0"/>
              </a:rPr>
              <a:t> </a:t>
            </a:r>
            <a:r>
              <a:rPr lang="zh-CN" altLang="en-US" sz="3200" dirty="0">
                <a:effectLst/>
                <a:latin typeface="Default Chinese Simplified"/>
              </a:rPr>
              <a:t>有一位出于雅各的，</a:t>
            </a:r>
            <a:r>
              <a:rPr lang="zh-CN" altLang="en-US" sz="3200" dirty="0">
                <a:effectLst/>
                <a:highlight>
                  <a:srgbClr val="FFFF00"/>
                </a:highlight>
                <a:latin typeface="Default Chinese Simplified"/>
              </a:rPr>
              <a:t>必掌大权</a:t>
            </a:r>
            <a:r>
              <a:rPr lang="zh-CN" altLang="en-US" sz="3200" dirty="0">
                <a:effectLst/>
                <a:latin typeface="Default Chinese Simplified"/>
              </a:rPr>
              <a:t>；</a:t>
            </a:r>
            <a:r>
              <a:rPr lang="zh-CN" altLang="en-US" sz="3200" dirty="0">
                <a:effectLst/>
                <a:latin typeface="Calibri" panose="020F0502020204030204" pitchFamily="34" charset="0"/>
              </a:rPr>
              <a:t> </a:t>
            </a:r>
            <a:r>
              <a:rPr lang="zh-CN" altLang="en-US" sz="3200" dirty="0">
                <a:effectLst/>
                <a:latin typeface="Default Chinese Simplified"/>
              </a:rPr>
              <a:t>他要除灭城中的余民。</a:t>
            </a:r>
            <a:r>
              <a:rPr lang="zh-CN" altLang="en-US" sz="32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8353519" y="427870"/>
            <a:ext cx="3243196"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弥赛亚的其他称呼</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08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34899" y="208919"/>
            <a:ext cx="11474879" cy="644016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Deuteronomy 18:15-18 </a:t>
            </a:r>
            <a:r>
              <a:rPr lang="en-US" sz="1400" dirty="0">
                <a:latin typeface="Times New Roman" panose="02020603050405020304" pitchFamily="18" charset="0"/>
                <a:cs typeface="Times New Roman" panose="02020603050405020304" pitchFamily="18" charset="0"/>
              </a:rPr>
              <a:t>“The LORD your God will raise up for you </a:t>
            </a:r>
            <a:r>
              <a:rPr lang="en-US" sz="1400" b="1" dirty="0">
                <a:highlight>
                  <a:srgbClr val="FFFF00"/>
                </a:highlight>
                <a:latin typeface="Times New Roman" panose="02020603050405020304" pitchFamily="18" charset="0"/>
                <a:cs typeface="Times New Roman" panose="02020603050405020304" pitchFamily="18" charset="0"/>
              </a:rPr>
              <a:t>a prophet </a:t>
            </a:r>
            <a:r>
              <a:rPr lang="en-US" sz="1400" dirty="0">
                <a:latin typeface="Times New Roman" panose="02020603050405020304" pitchFamily="18" charset="0"/>
                <a:cs typeface="Times New Roman" panose="02020603050405020304" pitchFamily="18" charset="0"/>
              </a:rPr>
              <a:t>like me from among your own brothers. You must listen to him. For this is what you asked of the LORD your God at Horeb on the day of the assembly when you said, “Let us not hear the voice of the LORD our God nor see this great fire anymore, or we will die.” The LORD said to me: “What they say is good. I will raise up for them </a:t>
            </a:r>
            <a:r>
              <a:rPr lang="en-US" sz="1400" b="1" dirty="0">
                <a:highlight>
                  <a:srgbClr val="FFFF00"/>
                </a:highlight>
                <a:latin typeface="Times New Roman" panose="02020603050405020304" pitchFamily="18" charset="0"/>
                <a:cs typeface="Times New Roman" panose="02020603050405020304" pitchFamily="18" charset="0"/>
              </a:rPr>
              <a:t>a prophet </a:t>
            </a:r>
            <a:r>
              <a:rPr lang="en-US" sz="1400" dirty="0">
                <a:latin typeface="Times New Roman" panose="02020603050405020304" pitchFamily="18" charset="0"/>
                <a:cs typeface="Times New Roman" panose="02020603050405020304" pitchFamily="18" charset="0"/>
              </a:rPr>
              <a:t>like you from among their brothers; I will put my words in his mouth, and he will tell them everything I command him.”  </a:t>
            </a:r>
            <a:r>
              <a:rPr lang="en-US" sz="1400" i="1" dirty="0">
                <a:latin typeface="Times New Roman" panose="02020603050405020304" pitchFamily="18" charset="0"/>
                <a:cs typeface="Times New Roman" panose="02020603050405020304" pitchFamily="18" charset="0"/>
              </a:rPr>
              <a:t>(see John 1:21 They asked him, “Are you Elijah?” He said, “I am not.” “Are you the Prophet?” He answered, “No.” and also John 6:14 “After the people saw the miraculous sign that Jesus did, they began to say, “Surely this is the Prophet who is to come into the world.”)</a:t>
            </a:r>
          </a:p>
          <a:p>
            <a:pPr marL="0" marR="0">
              <a:lnSpc>
                <a:spcPct val="115000"/>
              </a:lnSpc>
              <a:spcBef>
                <a:spcPts val="0"/>
              </a:spcBef>
              <a:spcAft>
                <a:spcPts val="1000"/>
              </a:spcAft>
            </a:pPr>
            <a:r>
              <a:rPr lang="zh-CN" altLang="en-US" sz="2800" b="1" dirty="0">
                <a:effectLst/>
                <a:latin typeface="Calibri" panose="020F0502020204030204" pitchFamily="34" charset="0"/>
              </a:rPr>
              <a:t>申命记 </a:t>
            </a:r>
            <a:r>
              <a:rPr lang="en-US" altLang="zh-CN" sz="2800" b="1" dirty="0">
                <a:effectLst/>
                <a:latin typeface="Calibri" panose="020F0502020204030204" pitchFamily="34" charset="0"/>
              </a:rPr>
              <a:t>18</a:t>
            </a:r>
            <a:r>
              <a:rPr lang="en-US" altLang="zh-CN" sz="2800" b="1" dirty="0">
                <a:latin typeface="Calibri" panose="020F0502020204030204" pitchFamily="34" charset="0"/>
              </a:rPr>
              <a:t>:</a:t>
            </a:r>
            <a:r>
              <a:rPr lang="en-US" altLang="zh-CN" sz="2800" b="1" dirty="0">
                <a:effectLst/>
                <a:latin typeface="Calibri" panose="020F0502020204030204" pitchFamily="34" charset="0"/>
              </a:rPr>
              <a:t>15–18</a:t>
            </a:r>
            <a:r>
              <a:rPr lang="zh-CN" altLang="en-US" sz="2800" b="1" dirty="0">
                <a:effectLst/>
                <a:latin typeface="Calibri" panose="020F0502020204030204" pitchFamily="34" charset="0"/>
              </a:rPr>
              <a:t> </a:t>
            </a:r>
            <a:r>
              <a:rPr lang="en-US" altLang="zh-CN" sz="2800" b="1" dirty="0">
                <a:effectLst/>
                <a:latin typeface="Calibri" panose="020F0502020204030204" pitchFamily="34" charset="0"/>
              </a:rPr>
              <a:t> </a:t>
            </a:r>
            <a:r>
              <a:rPr lang="zh-CN" altLang="en-US" sz="2800" dirty="0">
                <a:effectLst/>
                <a:latin typeface="Default Chinese Simplified"/>
              </a:rPr>
              <a:t>耶和华</a:t>
            </a:r>
            <a:r>
              <a:rPr lang="en-US" altLang="zh-CN" sz="2800" dirty="0">
                <a:effectLst/>
                <a:latin typeface="Default Chinese Simplified"/>
              </a:rPr>
              <a:t>—</a:t>
            </a:r>
            <a:r>
              <a:rPr lang="zh-CN" altLang="en-US" sz="2800" dirty="0">
                <a:effectLst/>
                <a:latin typeface="Default Chinese Simplified"/>
              </a:rPr>
              <a:t>你的　神要从你们弟兄中间给你兴起一位先知，像我，你们要听从他。</a:t>
            </a:r>
            <a:r>
              <a:rPr lang="en-US" altLang="zh-CN" sz="2800" u="none" strike="noStrike" baseline="30000" dirty="0">
                <a:effectLst/>
                <a:latin typeface="Calibri" panose="020F0502020204030204" pitchFamily="34" charset="0"/>
              </a:rPr>
              <a:t>16</a:t>
            </a:r>
            <a:r>
              <a:rPr lang="zh-CN" altLang="en-US" sz="2800" u="none" strike="noStrike" dirty="0">
                <a:effectLst/>
                <a:latin typeface="Calibri" panose="020F0502020204030204" pitchFamily="34" charset="0"/>
              </a:rPr>
              <a:t> </a:t>
            </a:r>
            <a:r>
              <a:rPr lang="zh-CN" altLang="en-US" sz="2800" dirty="0">
                <a:effectLst/>
                <a:latin typeface="Default Chinese Simplified"/>
              </a:rPr>
              <a:t>正如你在何烈山大会的日子求耶和华</a:t>
            </a:r>
            <a:r>
              <a:rPr lang="en-US" altLang="zh-CN" sz="2800" dirty="0">
                <a:effectLst/>
                <a:latin typeface="Default Chinese Simplified"/>
              </a:rPr>
              <a:t>—</a:t>
            </a:r>
            <a:r>
              <a:rPr lang="zh-CN" altLang="en-US" sz="2800" dirty="0">
                <a:effectLst/>
                <a:latin typeface="Default Chinese Simplified"/>
              </a:rPr>
              <a:t>你　神一切的话，说：</a:t>
            </a:r>
            <a:r>
              <a:rPr lang="en-US" altLang="zh-CN" sz="2800" dirty="0">
                <a:effectLst/>
                <a:latin typeface="Default Chinese Simplified"/>
              </a:rPr>
              <a:t>『</a:t>
            </a:r>
            <a:r>
              <a:rPr lang="zh-CN" altLang="en-US" sz="2800" dirty="0">
                <a:effectLst/>
                <a:latin typeface="Default Chinese Simplified"/>
              </a:rPr>
              <a:t>求你不再叫我听见耶和华</a:t>
            </a:r>
            <a:r>
              <a:rPr lang="en-US" altLang="zh-CN" sz="2800" dirty="0">
                <a:effectLst/>
                <a:latin typeface="Default Chinese Simplified"/>
              </a:rPr>
              <a:t>—</a:t>
            </a:r>
            <a:r>
              <a:rPr lang="zh-CN" altLang="en-US" sz="2800" dirty="0">
                <a:effectLst/>
                <a:latin typeface="Default Chinese Simplified"/>
              </a:rPr>
              <a:t>我　神的声音，也不再叫我看见这大火，免得我死亡。</a:t>
            </a:r>
            <a:r>
              <a:rPr lang="en-US" altLang="zh-CN" sz="2800" dirty="0">
                <a:effectLst/>
                <a:latin typeface="Default Chinese Simplified"/>
              </a:rPr>
              <a:t>』</a:t>
            </a:r>
            <a:r>
              <a:rPr lang="en-US" altLang="zh-CN" sz="2800" u="none" strike="noStrike" baseline="30000" dirty="0">
                <a:effectLst/>
                <a:latin typeface="Calibri" panose="020F0502020204030204" pitchFamily="34" charset="0"/>
              </a:rPr>
              <a:t>17</a:t>
            </a:r>
            <a:r>
              <a:rPr lang="zh-CN" altLang="en-US" sz="2800" u="none" strike="noStrike" dirty="0">
                <a:effectLst/>
                <a:latin typeface="Calibri" panose="020F0502020204030204" pitchFamily="34" charset="0"/>
              </a:rPr>
              <a:t> </a:t>
            </a:r>
            <a:r>
              <a:rPr lang="zh-CN" altLang="en-US" sz="2800" dirty="0">
                <a:effectLst/>
                <a:latin typeface="Default Chinese Simplified"/>
              </a:rPr>
              <a:t>耶和华就对我说：</a:t>
            </a:r>
            <a:r>
              <a:rPr lang="en-US" altLang="zh-CN" sz="2800" dirty="0">
                <a:effectLst/>
                <a:latin typeface="Default Chinese Simplified"/>
              </a:rPr>
              <a:t>『</a:t>
            </a:r>
            <a:r>
              <a:rPr lang="zh-CN" altLang="en-US" sz="2800" dirty="0">
                <a:effectLst/>
                <a:latin typeface="Default Chinese Simplified"/>
              </a:rPr>
              <a:t>他们所说的是。</a:t>
            </a:r>
            <a:r>
              <a:rPr lang="en-US" altLang="zh-CN" sz="2800" u="none" strike="noStrike" baseline="30000" dirty="0">
                <a:effectLst/>
                <a:latin typeface="Calibri" panose="020F0502020204030204" pitchFamily="34" charset="0"/>
              </a:rPr>
              <a:t>18</a:t>
            </a:r>
            <a:r>
              <a:rPr lang="zh-CN" altLang="en-US" sz="2800" u="none" strike="noStrike" dirty="0">
                <a:effectLst/>
                <a:latin typeface="Calibri" panose="020F0502020204030204" pitchFamily="34" charset="0"/>
              </a:rPr>
              <a:t> </a:t>
            </a:r>
            <a:r>
              <a:rPr lang="zh-CN" altLang="en-US" sz="2800" dirty="0">
                <a:effectLst/>
                <a:latin typeface="Default Chinese Simplified"/>
              </a:rPr>
              <a:t>我必在他们弟兄中间给他们兴起一位先知，像你。我要将当说的话传给他；他要将我一切所吩咐的都传给他们。</a:t>
            </a:r>
            <a:r>
              <a:rPr lang="zh-CN" altLang="en-US" sz="2800" dirty="0">
                <a:effectLst/>
                <a:latin typeface="Calibri" panose="020F0502020204030204" pitchFamily="34" charset="0"/>
              </a:rPr>
              <a:t> </a:t>
            </a:r>
            <a:endParaRPr lang="en-US" altLang="zh-CN" sz="2800" dirty="0">
              <a:effectLst/>
              <a:latin typeface="Calibri" panose="020F0502020204030204" pitchFamily="34" charset="0"/>
            </a:endParaRPr>
          </a:p>
          <a:p>
            <a:pPr marL="0" marR="0">
              <a:lnSpc>
                <a:spcPct val="115000"/>
              </a:lnSpc>
              <a:spcBef>
                <a:spcPts val="0"/>
              </a:spcBef>
              <a:spcAft>
                <a:spcPts val="1000"/>
              </a:spcAft>
            </a:pPr>
            <a:r>
              <a:rPr lang="zh-CN" altLang="en-US" sz="2800" dirty="0">
                <a:latin typeface="Calibri" panose="020F0502020204030204" pitchFamily="34" charset="0"/>
              </a:rPr>
              <a:t>参看约翰福音 </a:t>
            </a:r>
            <a:r>
              <a:rPr lang="en-US" altLang="zh-CN" sz="2800" dirty="0">
                <a:latin typeface="Calibri" panose="020F0502020204030204" pitchFamily="34" charset="0"/>
              </a:rPr>
              <a:t>1</a:t>
            </a:r>
            <a:r>
              <a:rPr lang="zh-CN" altLang="en-US" sz="2800" dirty="0">
                <a:latin typeface="Calibri" panose="020F0502020204030204" pitchFamily="34" charset="0"/>
              </a:rPr>
              <a:t>：</a:t>
            </a:r>
            <a:r>
              <a:rPr lang="en-US" altLang="zh-CN" sz="2800" dirty="0">
                <a:latin typeface="Calibri" panose="020F0502020204030204" pitchFamily="34" charset="0"/>
              </a:rPr>
              <a:t>21 </a:t>
            </a:r>
            <a:r>
              <a:rPr lang="zh-CN" altLang="en-US" sz="2800" dirty="0">
                <a:latin typeface="Calibri" panose="020F0502020204030204" pitchFamily="34" charset="0"/>
              </a:rPr>
              <a:t>他们又问他说：「这样，你是谁呢？是以利亚吗？」他说：「我不是。」「是那先知吗？」他回答说：「不是。」以及约翰福音 </a:t>
            </a:r>
            <a:r>
              <a:rPr lang="en-US" altLang="zh-CN" sz="2800" dirty="0">
                <a:latin typeface="Calibri" panose="020F0502020204030204" pitchFamily="34" charset="0"/>
              </a:rPr>
              <a:t>6</a:t>
            </a:r>
            <a:r>
              <a:rPr lang="zh-CN" altLang="en-US" sz="2800" dirty="0">
                <a:latin typeface="Calibri" panose="020F0502020204030204" pitchFamily="34" charset="0"/>
              </a:rPr>
              <a:t>：</a:t>
            </a:r>
            <a:r>
              <a:rPr lang="en-US" altLang="zh-CN" sz="2800" dirty="0">
                <a:latin typeface="Calibri" panose="020F0502020204030204" pitchFamily="34" charset="0"/>
              </a:rPr>
              <a:t>14 </a:t>
            </a:r>
            <a:r>
              <a:rPr lang="zh-CN" altLang="en-US" sz="2800" dirty="0">
                <a:latin typeface="Calibri" panose="020F0502020204030204" pitchFamily="34" charset="0"/>
              </a:rPr>
              <a:t>众人看见耶稣所行的神迹，就说：「这真是那要到世间来的先知！」</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37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075882" y="1895855"/>
            <a:ext cx="10062814" cy="306628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Job 19:25 </a:t>
            </a:r>
          </a:p>
          <a:p>
            <a:r>
              <a:rPr lang="en-US" dirty="0">
                <a:latin typeface="Times New Roman" panose="02020603050405020304" pitchFamily="18" charset="0"/>
                <a:cs typeface="Times New Roman" panose="02020603050405020304" pitchFamily="18" charset="0"/>
              </a:rPr>
              <a:t>“I know that my </a:t>
            </a:r>
            <a:r>
              <a:rPr lang="en-US" b="1" dirty="0">
                <a:highlight>
                  <a:srgbClr val="FFFF00"/>
                </a:highlight>
                <a:latin typeface="Times New Roman" panose="02020603050405020304" pitchFamily="18" charset="0"/>
                <a:cs typeface="Times New Roman" panose="02020603050405020304" pitchFamily="18" charset="0"/>
              </a:rPr>
              <a:t>Redeemer</a:t>
            </a:r>
            <a:r>
              <a:rPr lang="en-US" dirty="0">
                <a:latin typeface="Times New Roman" panose="02020603050405020304" pitchFamily="18" charset="0"/>
                <a:cs typeface="Times New Roman" panose="02020603050405020304" pitchFamily="18" charset="0"/>
              </a:rPr>
              <a:t> lives, and that in the end he will stand upon the earth.” </a:t>
            </a:r>
          </a:p>
          <a:p>
            <a:pPr marL="0" marR="0">
              <a:lnSpc>
                <a:spcPct val="115000"/>
              </a:lnSpc>
              <a:spcBef>
                <a:spcPts val="0"/>
              </a:spcBef>
              <a:spcAft>
                <a:spcPts val="1000"/>
              </a:spcAft>
            </a:pPr>
            <a:r>
              <a:rPr lang="zh-CN" altLang="en-US" sz="4400" dirty="0">
                <a:effectLst/>
                <a:latin typeface="Calibri" panose="020F0502020204030204" pitchFamily="34" charset="0"/>
              </a:rPr>
              <a:t>约伯记 </a:t>
            </a:r>
            <a:r>
              <a:rPr lang="en-US" altLang="zh-CN" sz="4400" dirty="0">
                <a:effectLst/>
                <a:latin typeface="Calibri" panose="020F0502020204030204" pitchFamily="34" charset="0"/>
              </a:rPr>
              <a:t>19</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25</a:t>
            </a:r>
            <a:r>
              <a:rPr lang="zh-CN" altLang="en-US" sz="4400" dirty="0">
                <a:effectLst/>
                <a:latin typeface="Calibri" panose="020F0502020204030204" pitchFamily="34" charset="0"/>
              </a:rPr>
              <a:t> </a:t>
            </a:r>
            <a:endParaRPr lang="en-US" altLang="zh-CN" sz="4400" dirty="0">
              <a:effectLst/>
              <a:latin typeface="Calibri" panose="020F0502020204030204" pitchFamily="34" charset="0"/>
            </a:endParaRPr>
          </a:p>
          <a:p>
            <a:pPr marL="0" marR="0">
              <a:lnSpc>
                <a:spcPct val="115000"/>
              </a:lnSpc>
              <a:spcBef>
                <a:spcPts val="0"/>
              </a:spcBef>
              <a:spcAft>
                <a:spcPts val="1000"/>
              </a:spcAft>
            </a:pPr>
            <a:r>
              <a:rPr lang="zh-CN" altLang="en-US" sz="4400" dirty="0">
                <a:effectLst/>
                <a:latin typeface="Default Chinese Simplified"/>
              </a:rPr>
              <a:t>我知道我的</a:t>
            </a:r>
            <a:r>
              <a:rPr lang="zh-CN" altLang="en-US" sz="4400" dirty="0">
                <a:effectLst/>
                <a:highlight>
                  <a:srgbClr val="FFFF00"/>
                </a:highlight>
                <a:latin typeface="Default Chinese Simplified"/>
              </a:rPr>
              <a:t>救赎主</a:t>
            </a:r>
            <a:r>
              <a:rPr lang="zh-CN" altLang="en-US" sz="4400" dirty="0">
                <a:effectLst/>
                <a:latin typeface="Default Chinese Simplified"/>
              </a:rPr>
              <a:t>活着，</a:t>
            </a:r>
            <a:r>
              <a:rPr lang="zh-CN" altLang="en-US" sz="4400" dirty="0">
                <a:effectLst/>
                <a:latin typeface="Calibri" panose="020F0502020204030204" pitchFamily="34" charset="0"/>
              </a:rPr>
              <a:t> </a:t>
            </a:r>
            <a:r>
              <a:rPr lang="zh-CN" altLang="en-US" sz="4400" dirty="0">
                <a:effectLst/>
                <a:latin typeface="Default Chinese Simplified"/>
              </a:rPr>
              <a:t>末了必站立在地上。</a:t>
            </a:r>
            <a:r>
              <a:rPr lang="zh-CN" altLang="en-US" sz="44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50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src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876416" y="843677"/>
            <a:ext cx="10169346" cy="5170646"/>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6600" dirty="0">
                <a:solidFill>
                  <a:schemeClr val="bg1"/>
                </a:solidFill>
                <a:latin typeface="Times New Roman" panose="02020603050405020304" pitchFamily="18" charset="0"/>
                <a:cs typeface="Times New Roman" panose="02020603050405020304" pitchFamily="18" charset="0"/>
              </a:rPr>
              <a:t>Part 1</a:t>
            </a:r>
          </a:p>
          <a:p>
            <a:pPr algn="ctr"/>
            <a:r>
              <a:rPr lang="zh-CN" altLang="en-US" sz="6600" dirty="0">
                <a:solidFill>
                  <a:schemeClr val="bg1"/>
                </a:solidFill>
                <a:latin typeface="Times New Roman" panose="02020603050405020304" pitchFamily="18" charset="0"/>
                <a:cs typeface="Times New Roman" panose="02020603050405020304" pitchFamily="18" charset="0"/>
              </a:rPr>
              <a:t>第一部分</a:t>
            </a:r>
            <a:endParaRPr lang="en-US" sz="6600"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r>
              <a:rPr lang="ja-JP" altLang="en-US" sz="4800" dirty="0">
                <a:solidFill>
                  <a:schemeClr val="accent6">
                    <a:lumMod val="40000"/>
                    <a:lumOff val="60000"/>
                  </a:schemeClr>
                </a:solidFill>
                <a:latin typeface="Times New Roman" panose="02020603050405020304" pitchFamily="18" charset="0"/>
                <a:cs typeface="Times New Roman" panose="02020603050405020304" pitchFamily="18" charset="0"/>
              </a:rPr>
              <a:t>律法书中的弥赛亚</a:t>
            </a:r>
            <a:endParaRPr lang="en-US" altLang="ja-JP" sz="4800" dirty="0">
              <a:solidFill>
                <a:schemeClr val="accent6">
                  <a:lumMod val="40000"/>
                  <a:lumOff val="60000"/>
                </a:schemeClr>
              </a:solidFill>
              <a:latin typeface="Times New Roman" panose="02020603050405020304" pitchFamily="18" charset="0"/>
              <a:cs typeface="Times New Roman" panose="02020603050405020304" pitchFamily="18" charset="0"/>
            </a:endParaRPr>
          </a:p>
          <a:p>
            <a:pPr algn="ctr"/>
            <a:r>
              <a:rPr lang="en-US" dirty="0">
                <a:solidFill>
                  <a:schemeClr val="accent6">
                    <a:lumMod val="40000"/>
                    <a:lumOff val="60000"/>
                  </a:schemeClr>
                </a:solidFill>
                <a:latin typeface="Times New Roman" panose="02020603050405020304" pitchFamily="18" charset="0"/>
                <a:cs typeface="Times New Roman" panose="02020603050405020304" pitchFamily="18" charset="0"/>
              </a:rPr>
              <a:t>The Messiah in the Law</a:t>
            </a:r>
          </a:p>
        </p:txBody>
      </p:sp>
    </p:spTree>
    <p:extLst>
      <p:ext uri="{BB962C8B-B14F-4D97-AF65-F5344CB8AC3E}">
        <p14:creationId xmlns:p14="http://schemas.microsoft.com/office/powerpoint/2010/main" val="238955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459906"/>
            <a:ext cx="10394606" cy="255454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 Samuel 2:35-36</a:t>
            </a:r>
          </a:p>
          <a:p>
            <a:r>
              <a:rPr lang="en-US" sz="3200" dirty="0">
                <a:latin typeface="Times New Roman" panose="02020603050405020304" pitchFamily="18" charset="0"/>
                <a:cs typeface="Times New Roman" panose="02020603050405020304" pitchFamily="18" charset="0"/>
              </a:rPr>
              <a:t>“I will raise up for myself </a:t>
            </a:r>
            <a:r>
              <a:rPr lang="en-US" sz="3200" b="1" dirty="0">
                <a:highlight>
                  <a:srgbClr val="FFFF00"/>
                </a:highlight>
                <a:latin typeface="Times New Roman" panose="02020603050405020304" pitchFamily="18" charset="0"/>
                <a:cs typeface="Times New Roman" panose="02020603050405020304" pitchFamily="18" charset="0"/>
              </a:rPr>
              <a:t>a faithful priest</a:t>
            </a:r>
            <a:r>
              <a:rPr lang="en-US" sz="3200" dirty="0">
                <a:latin typeface="Times New Roman" panose="02020603050405020304" pitchFamily="18" charset="0"/>
                <a:cs typeface="Times New Roman" panose="02020603050405020304" pitchFamily="18" charset="0"/>
              </a:rPr>
              <a:t>, who will do according to what is in my heart and mind. I will firmly establish his house, and he will minister before my anointed one always.”</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403770" cy="461665"/>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037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8697" y="1524060"/>
            <a:ext cx="10394606" cy="384278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Micah 5:2</a:t>
            </a:r>
          </a:p>
          <a:p>
            <a:r>
              <a:rPr lang="en-US" dirty="0">
                <a:latin typeface="Times New Roman" panose="02020603050405020304" pitchFamily="18" charset="0"/>
                <a:cs typeface="Times New Roman" panose="02020603050405020304" pitchFamily="18" charset="0"/>
              </a:rPr>
              <a:t>“But you, Bethlehem Ephrathah, though you are small among the clans of Judah, out of you will come for me one who will be </a:t>
            </a:r>
            <a:r>
              <a:rPr lang="en-US" b="1" dirty="0">
                <a:highlight>
                  <a:srgbClr val="FFFF00"/>
                </a:highlight>
                <a:latin typeface="Times New Roman" panose="02020603050405020304" pitchFamily="18" charset="0"/>
                <a:cs typeface="Times New Roman" panose="02020603050405020304" pitchFamily="18" charset="0"/>
              </a:rPr>
              <a:t>ruler over Israel</a:t>
            </a:r>
            <a:r>
              <a:rPr lang="en-US" dirty="0">
                <a:latin typeface="Times New Roman" panose="02020603050405020304" pitchFamily="18" charset="0"/>
                <a:cs typeface="Times New Roman" panose="02020603050405020304" pitchFamily="18" charset="0"/>
              </a:rPr>
              <a:t>, whose origins are from of old, from ancient times.”</a:t>
            </a:r>
          </a:p>
          <a:p>
            <a:pPr marL="0" marR="0">
              <a:lnSpc>
                <a:spcPct val="115000"/>
              </a:lnSpc>
              <a:spcBef>
                <a:spcPts val="0"/>
              </a:spcBef>
              <a:spcAft>
                <a:spcPts val="1000"/>
              </a:spcAft>
            </a:pPr>
            <a:r>
              <a:rPr lang="zh-CN" altLang="en-US" sz="4000" b="1" dirty="0">
                <a:effectLst/>
                <a:latin typeface="Calibri" panose="020F0502020204030204" pitchFamily="34" charset="0"/>
              </a:rPr>
              <a:t>弥迦书 </a:t>
            </a:r>
            <a:r>
              <a:rPr lang="en-US" altLang="zh-CN" sz="4000" b="1" dirty="0">
                <a:effectLst/>
                <a:latin typeface="Calibri" panose="020F0502020204030204" pitchFamily="34" charset="0"/>
              </a:rPr>
              <a:t>5</a:t>
            </a:r>
            <a:r>
              <a:rPr lang="zh-CN" altLang="en-US" sz="4000" b="1" dirty="0">
                <a:effectLst/>
                <a:latin typeface="Calibri" panose="020F0502020204030204" pitchFamily="34" charset="0"/>
              </a:rPr>
              <a:t>：</a:t>
            </a:r>
            <a:r>
              <a:rPr lang="en-US" altLang="zh-CN" sz="4000" b="1" dirty="0">
                <a:effectLst/>
                <a:latin typeface="Calibri" panose="020F0502020204030204" pitchFamily="34" charset="0"/>
              </a:rPr>
              <a:t>2</a:t>
            </a:r>
            <a:r>
              <a:rPr lang="zh-CN" altLang="en-US" sz="4000" b="1" dirty="0">
                <a:effectLst/>
                <a:latin typeface="Calibri" panose="020F0502020204030204" pitchFamily="34" charset="0"/>
              </a:rPr>
              <a:t> </a:t>
            </a:r>
            <a:endParaRPr lang="en-US" altLang="zh-CN" sz="4000" b="1" dirty="0">
              <a:effectLst/>
              <a:latin typeface="Calibri" panose="020F0502020204030204" pitchFamily="34" charset="0"/>
            </a:endParaRPr>
          </a:p>
          <a:p>
            <a:pPr marL="0" marR="0">
              <a:lnSpc>
                <a:spcPct val="115000"/>
              </a:lnSpc>
              <a:spcBef>
                <a:spcPts val="0"/>
              </a:spcBef>
              <a:spcAft>
                <a:spcPts val="1000"/>
              </a:spcAft>
            </a:pPr>
            <a:r>
              <a:rPr lang="zh-CN" altLang="en-US" sz="4000" dirty="0">
                <a:effectLst/>
                <a:latin typeface="Default Chinese Simplified"/>
              </a:rPr>
              <a:t>伯利恒的以法他啊，</a:t>
            </a:r>
            <a:r>
              <a:rPr lang="zh-CN" altLang="en-US" sz="4000" dirty="0">
                <a:effectLst/>
                <a:latin typeface="Calibri" panose="020F0502020204030204" pitchFamily="34" charset="0"/>
              </a:rPr>
              <a:t> </a:t>
            </a:r>
            <a:r>
              <a:rPr lang="zh-CN" altLang="en-US" sz="4000" dirty="0">
                <a:effectLst/>
                <a:latin typeface="Default Chinese Simplified"/>
              </a:rPr>
              <a:t>你在犹大诸城中为小，</a:t>
            </a:r>
            <a:r>
              <a:rPr lang="zh-CN" altLang="en-US" sz="4000" dirty="0">
                <a:effectLst/>
                <a:latin typeface="Calibri" panose="020F0502020204030204" pitchFamily="34" charset="0"/>
              </a:rPr>
              <a:t> </a:t>
            </a:r>
            <a:r>
              <a:rPr lang="zh-CN" altLang="en-US" sz="4000" dirty="0">
                <a:effectLst/>
                <a:latin typeface="Default Chinese Simplified"/>
              </a:rPr>
              <a:t>将来必有一位从你那里出来，</a:t>
            </a:r>
            <a:r>
              <a:rPr lang="zh-CN" altLang="en-US" sz="4000" dirty="0">
                <a:effectLst/>
                <a:latin typeface="Calibri" panose="020F0502020204030204" pitchFamily="34" charset="0"/>
              </a:rPr>
              <a:t> </a:t>
            </a:r>
            <a:r>
              <a:rPr lang="zh-CN" altLang="en-US" sz="4000" dirty="0">
                <a:effectLst/>
                <a:highlight>
                  <a:srgbClr val="FFFF00"/>
                </a:highlight>
                <a:latin typeface="Default Chinese Simplified"/>
              </a:rPr>
              <a:t>在以色列中为我作掌权的</a:t>
            </a:r>
            <a:r>
              <a:rPr lang="zh-CN" altLang="en-US" sz="4000" dirty="0">
                <a:effectLst/>
                <a:latin typeface="Default Chinese Simplified"/>
              </a:rPr>
              <a:t>；</a:t>
            </a:r>
            <a:r>
              <a:rPr lang="zh-CN" altLang="en-US" sz="4000" dirty="0">
                <a:effectLst/>
                <a:latin typeface="Calibri" panose="020F0502020204030204" pitchFamily="34" charset="0"/>
              </a:rPr>
              <a:t> </a:t>
            </a:r>
            <a:r>
              <a:rPr lang="zh-CN" altLang="en-US" sz="4000" dirty="0">
                <a:effectLst/>
                <a:latin typeface="Default Chinese Simplified"/>
              </a:rPr>
              <a:t>他的根源从亘古，从太初就有。</a:t>
            </a:r>
            <a:r>
              <a:rPr lang="zh-CN" altLang="en-US" sz="40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019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35980" y="1549847"/>
            <a:ext cx="10557323" cy="334328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Isaiah 4:2</a:t>
            </a:r>
          </a:p>
          <a:p>
            <a:r>
              <a:rPr lang="en-US" dirty="0">
                <a:latin typeface="Times New Roman" panose="02020603050405020304" pitchFamily="18" charset="0"/>
                <a:cs typeface="Times New Roman" panose="02020603050405020304" pitchFamily="18" charset="0"/>
              </a:rPr>
              <a:t>“In that day </a:t>
            </a:r>
            <a:r>
              <a:rPr lang="en-US" b="1" dirty="0">
                <a:highlight>
                  <a:srgbClr val="FFFF00"/>
                </a:highlight>
                <a:latin typeface="Times New Roman" panose="02020603050405020304" pitchFamily="18" charset="0"/>
                <a:cs typeface="Times New Roman" panose="02020603050405020304" pitchFamily="18" charset="0"/>
              </a:rPr>
              <a:t>the Branch of the LORD </a:t>
            </a:r>
            <a:r>
              <a:rPr lang="en-US" dirty="0">
                <a:latin typeface="Times New Roman" panose="02020603050405020304" pitchFamily="18" charset="0"/>
                <a:cs typeface="Times New Roman" panose="02020603050405020304" pitchFamily="18" charset="0"/>
              </a:rPr>
              <a:t>will be beautiful and glorious, and the fruit of the land will be the pride and glory of the survivors in Israel.” </a:t>
            </a:r>
          </a:p>
          <a:p>
            <a:pPr marL="0" marR="0">
              <a:lnSpc>
                <a:spcPct val="115000"/>
              </a:lnSpc>
              <a:spcBef>
                <a:spcPts val="0"/>
              </a:spcBef>
              <a:spcAft>
                <a:spcPts val="1000"/>
              </a:spcAft>
            </a:pPr>
            <a:r>
              <a:rPr lang="zh-CN" altLang="en-US" sz="4400" dirty="0">
                <a:effectLst/>
                <a:latin typeface="Calibri" panose="020F0502020204030204" pitchFamily="34" charset="0"/>
              </a:rPr>
              <a:t>以赛亚书 </a:t>
            </a:r>
            <a:r>
              <a:rPr lang="en-US" altLang="zh-CN" sz="4400" dirty="0">
                <a:effectLst/>
                <a:latin typeface="Calibri" panose="020F0502020204030204" pitchFamily="34" charset="0"/>
              </a:rPr>
              <a:t>4</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2</a:t>
            </a:r>
            <a:r>
              <a:rPr lang="zh-CN" altLang="en-US" sz="4400" dirty="0">
                <a:effectLst/>
                <a:latin typeface="Calibri" panose="020F0502020204030204" pitchFamily="34" charset="0"/>
              </a:rPr>
              <a:t> </a:t>
            </a:r>
            <a:endParaRPr lang="en-US" altLang="zh-CN" sz="4400" dirty="0">
              <a:effectLst/>
              <a:latin typeface="Calibri" panose="020F0502020204030204" pitchFamily="34" charset="0"/>
            </a:endParaRPr>
          </a:p>
          <a:p>
            <a:pPr marL="0" marR="0">
              <a:lnSpc>
                <a:spcPct val="115000"/>
              </a:lnSpc>
              <a:spcBef>
                <a:spcPts val="0"/>
              </a:spcBef>
              <a:spcAft>
                <a:spcPts val="1000"/>
              </a:spcAft>
            </a:pPr>
            <a:r>
              <a:rPr lang="zh-CN" altLang="en-US" sz="4400" dirty="0">
                <a:effectLst/>
                <a:latin typeface="Default Chinese Simplified"/>
              </a:rPr>
              <a:t>到那日，</a:t>
            </a:r>
            <a:r>
              <a:rPr lang="zh-CN" altLang="en-US" sz="4400" dirty="0">
                <a:effectLst/>
                <a:highlight>
                  <a:srgbClr val="FFFF00"/>
                </a:highlight>
                <a:latin typeface="Default Chinese Simplified"/>
              </a:rPr>
              <a:t>耶和华发生的苗</a:t>
            </a:r>
            <a:r>
              <a:rPr lang="zh-CN" altLang="en-US" sz="4400" dirty="0">
                <a:effectLst/>
                <a:latin typeface="Default Chinese Simplified"/>
              </a:rPr>
              <a:t>必华美尊荣，地的出产必为以色列逃脱的人显为荣华茂盛。</a:t>
            </a:r>
            <a:r>
              <a:rPr lang="zh-CN" altLang="en-US" sz="44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714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8697" y="1564838"/>
            <a:ext cx="10394606" cy="334328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Isaiah 7:14</a:t>
            </a:r>
          </a:p>
          <a:p>
            <a:r>
              <a:rPr lang="en-US" dirty="0">
                <a:latin typeface="Times New Roman" panose="02020603050405020304" pitchFamily="18" charset="0"/>
                <a:cs typeface="Times New Roman" panose="02020603050405020304" pitchFamily="18" charset="0"/>
              </a:rPr>
              <a:t>“Therefore the Lord himself will give you a sign: The virgin will be with child and will give birth to a son, and will call him </a:t>
            </a:r>
            <a:r>
              <a:rPr lang="en-US" b="1" dirty="0">
                <a:highlight>
                  <a:srgbClr val="FFFF00"/>
                </a:highlight>
                <a:latin typeface="Times New Roman" panose="02020603050405020304" pitchFamily="18" charset="0"/>
                <a:cs typeface="Times New Roman" panose="02020603050405020304" pitchFamily="18" charset="0"/>
              </a:rPr>
              <a:t>Immanuel</a:t>
            </a:r>
            <a:r>
              <a:rPr lang="en-US" dirty="0">
                <a:latin typeface="Times New Roman" panose="02020603050405020304" pitchFamily="18" charset="0"/>
                <a:cs typeface="Times New Roman" panose="02020603050405020304" pitchFamily="18" charset="0"/>
              </a:rPr>
              <a:t>.”</a:t>
            </a:r>
          </a:p>
          <a:p>
            <a:pPr marL="0" marR="0">
              <a:lnSpc>
                <a:spcPct val="115000"/>
              </a:lnSpc>
              <a:spcBef>
                <a:spcPts val="0"/>
              </a:spcBef>
              <a:spcAft>
                <a:spcPts val="1000"/>
              </a:spcAft>
            </a:pPr>
            <a:r>
              <a:rPr lang="zh-CN" altLang="en-US" sz="4400" dirty="0">
                <a:effectLst/>
                <a:latin typeface="Calibri" panose="020F0502020204030204" pitchFamily="34" charset="0"/>
              </a:rPr>
              <a:t>以赛亚书 </a:t>
            </a:r>
            <a:r>
              <a:rPr lang="en-US" altLang="zh-CN" sz="4400" dirty="0">
                <a:effectLst/>
                <a:latin typeface="Calibri" panose="020F0502020204030204" pitchFamily="34" charset="0"/>
              </a:rPr>
              <a:t>7</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14</a:t>
            </a:r>
          </a:p>
          <a:p>
            <a:pPr marL="0" marR="0">
              <a:lnSpc>
                <a:spcPct val="115000"/>
              </a:lnSpc>
              <a:spcBef>
                <a:spcPts val="0"/>
              </a:spcBef>
              <a:spcAft>
                <a:spcPts val="1000"/>
              </a:spcAft>
            </a:pPr>
            <a:r>
              <a:rPr lang="zh-CN" altLang="en-US" sz="4400" dirty="0">
                <a:effectLst/>
                <a:latin typeface="Default Chinese Simplified"/>
              </a:rPr>
              <a:t>因此，主自己要给你们一个兆头，必有童女怀孕生子，给他起名叫</a:t>
            </a:r>
            <a:r>
              <a:rPr lang="zh-CN" altLang="en-US" sz="4400" dirty="0">
                <a:effectLst/>
                <a:highlight>
                  <a:srgbClr val="FFFF00"/>
                </a:highlight>
                <a:latin typeface="Default Chinese Simplified"/>
              </a:rPr>
              <a:t>以马内利</a:t>
            </a:r>
            <a:r>
              <a:rPr lang="zh-CN" altLang="en-US" sz="4400" dirty="0">
                <a:effectLst/>
                <a:latin typeface="Default Chinese Simplified"/>
              </a:rPr>
              <a:t>。</a:t>
            </a:r>
            <a:r>
              <a:rPr lang="zh-CN" altLang="en-US" sz="44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52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02527" y="1453797"/>
            <a:ext cx="10903746" cy="412196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Isaiah 9:6</a:t>
            </a:r>
          </a:p>
          <a:p>
            <a:r>
              <a:rPr lang="en-US" dirty="0">
                <a:latin typeface="Times New Roman" panose="02020603050405020304" pitchFamily="18" charset="0"/>
                <a:cs typeface="Times New Roman" panose="02020603050405020304" pitchFamily="18" charset="0"/>
              </a:rPr>
              <a:t>“For to us a child is born, to us a son is given, and the government will be on his shoulders. And he will be called </a:t>
            </a:r>
            <a:r>
              <a:rPr lang="en-US" b="1" dirty="0">
                <a:highlight>
                  <a:srgbClr val="FFFF00"/>
                </a:highlight>
                <a:latin typeface="Times New Roman" panose="02020603050405020304" pitchFamily="18" charset="0"/>
                <a:cs typeface="Times New Roman" panose="02020603050405020304" pitchFamily="18" charset="0"/>
              </a:rPr>
              <a:t>Wonderful Counselor, Mighty God, Everlasting Father, Prince of Peace.</a:t>
            </a:r>
            <a:r>
              <a:rPr lang="en-US" dirty="0">
                <a:latin typeface="Times New Roman" panose="02020603050405020304" pitchFamily="18" charset="0"/>
                <a:cs typeface="Times New Roman" panose="02020603050405020304" pitchFamily="18" charset="0"/>
              </a:rPr>
              <a:t>”</a:t>
            </a:r>
          </a:p>
          <a:p>
            <a:pPr marL="0" marR="0">
              <a:lnSpc>
                <a:spcPct val="115000"/>
              </a:lnSpc>
              <a:spcBef>
                <a:spcPts val="0"/>
              </a:spcBef>
              <a:spcAft>
                <a:spcPts val="1000"/>
              </a:spcAft>
            </a:pPr>
            <a:r>
              <a:rPr lang="zh-CN" altLang="en-US" sz="4400" dirty="0">
                <a:effectLst/>
                <a:latin typeface="Calibri" panose="020F0502020204030204" pitchFamily="34" charset="0"/>
              </a:rPr>
              <a:t>以赛亚书 </a:t>
            </a:r>
            <a:r>
              <a:rPr lang="en-US" altLang="zh-CN" sz="4400" dirty="0">
                <a:effectLst/>
                <a:latin typeface="Calibri" panose="020F0502020204030204" pitchFamily="34" charset="0"/>
              </a:rPr>
              <a:t>9</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6</a:t>
            </a:r>
            <a:r>
              <a:rPr lang="zh-CN" altLang="en-US" sz="4400" dirty="0">
                <a:effectLst/>
                <a:latin typeface="Calibri" panose="020F0502020204030204" pitchFamily="34" charset="0"/>
              </a:rPr>
              <a:t> </a:t>
            </a:r>
            <a:endParaRPr lang="en-US" altLang="zh-CN" sz="4400" dirty="0">
              <a:effectLst/>
              <a:latin typeface="Calibri" panose="020F0502020204030204" pitchFamily="34" charset="0"/>
            </a:endParaRPr>
          </a:p>
          <a:p>
            <a:pPr marL="0" marR="0">
              <a:lnSpc>
                <a:spcPct val="115000"/>
              </a:lnSpc>
              <a:spcBef>
                <a:spcPts val="0"/>
              </a:spcBef>
              <a:spcAft>
                <a:spcPts val="1000"/>
              </a:spcAft>
            </a:pPr>
            <a:r>
              <a:rPr lang="zh-CN" altLang="en-US" sz="4400" dirty="0">
                <a:effectLst/>
                <a:latin typeface="Default Chinese Simplified"/>
              </a:rPr>
              <a:t>因有一婴孩为我们而生；</a:t>
            </a:r>
            <a:r>
              <a:rPr lang="zh-CN" altLang="en-US" sz="4400" dirty="0">
                <a:effectLst/>
                <a:latin typeface="Calibri" panose="020F0502020204030204" pitchFamily="34" charset="0"/>
              </a:rPr>
              <a:t> </a:t>
            </a:r>
            <a:r>
              <a:rPr lang="zh-CN" altLang="en-US" sz="4400" dirty="0">
                <a:effectLst/>
                <a:latin typeface="Default Chinese Simplified"/>
              </a:rPr>
              <a:t>有一子赐给我们。</a:t>
            </a:r>
            <a:r>
              <a:rPr lang="zh-CN" altLang="en-US" sz="4400" dirty="0">
                <a:effectLst/>
                <a:latin typeface="Calibri" panose="020F0502020204030204" pitchFamily="34" charset="0"/>
              </a:rPr>
              <a:t> </a:t>
            </a:r>
            <a:r>
              <a:rPr lang="zh-CN" altLang="en-US" sz="4400" dirty="0">
                <a:effectLst/>
                <a:latin typeface="Default Chinese Simplified"/>
              </a:rPr>
              <a:t>政权必担在他的肩头上；</a:t>
            </a:r>
            <a:r>
              <a:rPr lang="zh-CN" altLang="en-US" sz="4400" dirty="0">
                <a:effectLst/>
                <a:latin typeface="Calibri" panose="020F0502020204030204" pitchFamily="34" charset="0"/>
              </a:rPr>
              <a:t> </a:t>
            </a:r>
            <a:r>
              <a:rPr lang="zh-CN" altLang="en-US" sz="4400" dirty="0">
                <a:effectLst/>
                <a:latin typeface="Default Chinese Simplified"/>
              </a:rPr>
              <a:t>他名称为「</a:t>
            </a:r>
            <a:r>
              <a:rPr lang="zh-CN" altLang="en-US" sz="4400" dirty="0">
                <a:effectLst/>
                <a:highlight>
                  <a:srgbClr val="FFFF00"/>
                </a:highlight>
                <a:latin typeface="Default Chinese Simplified"/>
              </a:rPr>
              <a:t>奇妙策士、全能的　神、永在的父、和平的君</a:t>
            </a:r>
            <a:r>
              <a:rPr lang="zh-CN" altLang="en-US" sz="4400" dirty="0">
                <a:effectLst/>
                <a:latin typeface="Default Chinese Simplified"/>
              </a:rPr>
              <a:t>」。</a:t>
            </a:r>
            <a:r>
              <a:rPr lang="zh-CN" altLang="en-US" sz="44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448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692477"/>
            <a:ext cx="10394606" cy="334328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Isaiah 11:10</a:t>
            </a:r>
          </a:p>
          <a:p>
            <a:r>
              <a:rPr lang="en-US" dirty="0">
                <a:latin typeface="Times New Roman" panose="02020603050405020304" pitchFamily="18" charset="0"/>
                <a:cs typeface="Times New Roman" panose="02020603050405020304" pitchFamily="18" charset="0"/>
              </a:rPr>
              <a:t>“In that day the </a:t>
            </a:r>
            <a:r>
              <a:rPr lang="en-US" b="1" dirty="0">
                <a:highlight>
                  <a:srgbClr val="FFFF00"/>
                </a:highlight>
                <a:latin typeface="Times New Roman" panose="02020603050405020304" pitchFamily="18" charset="0"/>
                <a:cs typeface="Times New Roman" panose="02020603050405020304" pitchFamily="18" charset="0"/>
              </a:rPr>
              <a:t>Root of Jesse </a:t>
            </a:r>
            <a:r>
              <a:rPr lang="en-US" dirty="0">
                <a:latin typeface="Times New Roman" panose="02020603050405020304" pitchFamily="18" charset="0"/>
                <a:cs typeface="Times New Roman" panose="02020603050405020304" pitchFamily="18" charset="0"/>
              </a:rPr>
              <a:t>will stand as a banner for the peoples; the nations will rally to him, and his place of rest will be glorious.”</a:t>
            </a:r>
          </a:p>
          <a:p>
            <a:pPr marL="0" marR="0">
              <a:lnSpc>
                <a:spcPct val="115000"/>
              </a:lnSpc>
              <a:spcBef>
                <a:spcPts val="0"/>
              </a:spcBef>
              <a:spcAft>
                <a:spcPts val="1000"/>
              </a:spcAft>
            </a:pPr>
            <a:r>
              <a:rPr lang="zh-CN" altLang="en-US" sz="4400" dirty="0">
                <a:effectLst/>
                <a:latin typeface="Calibri" panose="020F0502020204030204" pitchFamily="34" charset="0"/>
              </a:rPr>
              <a:t>以赛亚书 </a:t>
            </a:r>
            <a:r>
              <a:rPr lang="en-US" altLang="zh-CN" sz="4400" dirty="0">
                <a:effectLst/>
                <a:latin typeface="Calibri" panose="020F0502020204030204" pitchFamily="34" charset="0"/>
              </a:rPr>
              <a:t>11</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10</a:t>
            </a:r>
          </a:p>
          <a:p>
            <a:pPr marL="0" marR="0">
              <a:lnSpc>
                <a:spcPct val="115000"/>
              </a:lnSpc>
              <a:spcBef>
                <a:spcPts val="0"/>
              </a:spcBef>
              <a:spcAft>
                <a:spcPts val="1000"/>
              </a:spcAft>
            </a:pPr>
            <a:r>
              <a:rPr lang="zh-CN" altLang="en-US" sz="4400" dirty="0">
                <a:effectLst/>
                <a:latin typeface="Default Chinese Simplified"/>
              </a:rPr>
              <a:t>到那日，</a:t>
            </a:r>
            <a:r>
              <a:rPr lang="zh-CN" altLang="en-US" sz="4400" dirty="0">
                <a:effectLst/>
                <a:highlight>
                  <a:srgbClr val="FFFF00"/>
                </a:highlight>
                <a:latin typeface="Default Chinese Simplified"/>
              </a:rPr>
              <a:t>耶西的根</a:t>
            </a:r>
            <a:r>
              <a:rPr lang="zh-CN" altLang="en-US" sz="4400" dirty="0">
                <a:effectLst/>
                <a:latin typeface="Default Chinese Simplified"/>
              </a:rPr>
              <a:t>立作万民的大旗；外邦人必寻求他，他安息之所大有荣耀。</a:t>
            </a:r>
            <a:r>
              <a:rPr lang="zh-CN" altLang="en-US" sz="44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033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75923" y="547244"/>
            <a:ext cx="11262732" cy="6165790"/>
          </a:xfrm>
          <a:prstGeom prst="rect">
            <a:avLst/>
          </a:prstGeom>
          <a:noFill/>
        </p:spPr>
        <p:txBody>
          <a:bodyPr wrap="square" rtlCol="0">
            <a:spAutoFit/>
          </a:bodyPr>
          <a:lstStyle/>
          <a:p>
            <a:r>
              <a:rPr lang="en-US" dirty="0">
                <a:highlight>
                  <a:srgbClr val="FFFF00"/>
                </a:highlight>
                <a:latin typeface="Times New Roman" panose="02020603050405020304" pitchFamily="18" charset="0"/>
                <a:cs typeface="Times New Roman" panose="02020603050405020304" pitchFamily="18" charset="0"/>
              </a:rPr>
              <a:t>Isaiah 28:16</a:t>
            </a:r>
          </a:p>
          <a:p>
            <a:r>
              <a:rPr lang="en-US" dirty="0">
                <a:latin typeface="Times New Roman" panose="02020603050405020304" pitchFamily="18" charset="0"/>
                <a:cs typeface="Times New Roman" panose="02020603050405020304" pitchFamily="18" charset="0"/>
              </a:rPr>
              <a:t>“See, I lay a stone in Zion, a tested stone, a </a:t>
            </a:r>
            <a:r>
              <a:rPr lang="en-US" b="1" dirty="0">
                <a:highlight>
                  <a:srgbClr val="FFFF00"/>
                </a:highlight>
                <a:latin typeface="Times New Roman" panose="02020603050405020304" pitchFamily="18" charset="0"/>
                <a:cs typeface="Times New Roman" panose="02020603050405020304" pitchFamily="18" charset="0"/>
              </a:rPr>
              <a:t>precious cornerstone</a:t>
            </a:r>
            <a:r>
              <a:rPr lang="en-US" dirty="0">
                <a:latin typeface="Times New Roman" panose="02020603050405020304" pitchFamily="18" charset="0"/>
                <a:cs typeface="Times New Roman" panose="02020603050405020304" pitchFamily="18" charset="0"/>
              </a:rPr>
              <a:t> for a sure foundation; the one who trusts will never be dismayed.”</a:t>
            </a:r>
          </a:p>
          <a:p>
            <a:pPr marL="0" marR="0">
              <a:lnSpc>
                <a:spcPct val="115000"/>
              </a:lnSpc>
              <a:spcBef>
                <a:spcPts val="0"/>
              </a:spcBef>
              <a:spcAft>
                <a:spcPts val="1000"/>
              </a:spcAft>
            </a:pPr>
            <a:r>
              <a:rPr lang="zh-CN" altLang="en-US" sz="4000" dirty="0">
                <a:effectLst/>
                <a:latin typeface="Calibri" panose="020F0502020204030204" pitchFamily="34" charset="0"/>
              </a:rPr>
              <a:t>以赛亚书 </a:t>
            </a:r>
            <a:r>
              <a:rPr lang="en-US" altLang="zh-CN" sz="4000" dirty="0">
                <a:effectLst/>
                <a:latin typeface="Calibri" panose="020F0502020204030204" pitchFamily="34" charset="0"/>
              </a:rPr>
              <a:t>28</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16</a:t>
            </a:r>
          </a:p>
          <a:p>
            <a:pPr marL="0" marR="0">
              <a:lnSpc>
                <a:spcPct val="115000"/>
              </a:lnSpc>
              <a:spcBef>
                <a:spcPts val="0"/>
              </a:spcBef>
              <a:spcAft>
                <a:spcPts val="1000"/>
              </a:spcAft>
            </a:pPr>
            <a:r>
              <a:rPr lang="zh-CN" altLang="en-US" sz="4000" dirty="0">
                <a:effectLst/>
                <a:latin typeface="Default Chinese Simplified"/>
              </a:rPr>
              <a:t>所以，主耶和华如此说：</a:t>
            </a:r>
            <a:r>
              <a:rPr lang="zh-CN" altLang="en-US" sz="4000" dirty="0">
                <a:effectLst/>
                <a:latin typeface="Calibri" panose="020F0502020204030204" pitchFamily="34" charset="0"/>
              </a:rPr>
              <a:t> </a:t>
            </a:r>
            <a:r>
              <a:rPr lang="zh-CN" altLang="en-US" sz="4000" dirty="0">
                <a:effectLst/>
                <a:latin typeface="Default Chinese Simplified"/>
              </a:rPr>
              <a:t>看哪，我在锡安放一块石头作为根基，</a:t>
            </a:r>
            <a:r>
              <a:rPr lang="zh-CN" altLang="en-US" sz="4000" dirty="0">
                <a:effectLst/>
                <a:latin typeface="Calibri" panose="020F0502020204030204" pitchFamily="34" charset="0"/>
              </a:rPr>
              <a:t> </a:t>
            </a:r>
            <a:r>
              <a:rPr lang="zh-CN" altLang="en-US" sz="4000" dirty="0">
                <a:effectLst/>
                <a:latin typeface="Default Chinese Simplified"/>
              </a:rPr>
              <a:t>是试验过的石头，</a:t>
            </a:r>
            <a:r>
              <a:rPr lang="zh-CN" altLang="en-US" sz="4000" dirty="0">
                <a:effectLst/>
                <a:latin typeface="Calibri" panose="020F0502020204030204" pitchFamily="34" charset="0"/>
              </a:rPr>
              <a:t> </a:t>
            </a:r>
            <a:r>
              <a:rPr lang="zh-CN" altLang="en-US" sz="4000" dirty="0">
                <a:effectLst/>
                <a:latin typeface="Default Chinese Simplified"/>
              </a:rPr>
              <a:t>是稳固根基，宝贵的</a:t>
            </a:r>
            <a:r>
              <a:rPr lang="zh-CN" altLang="en-US" sz="4000" dirty="0">
                <a:effectLst/>
                <a:highlight>
                  <a:srgbClr val="FFFF00"/>
                </a:highlight>
                <a:latin typeface="Default Chinese Simplified"/>
              </a:rPr>
              <a:t>房角石</a:t>
            </a:r>
            <a:r>
              <a:rPr lang="zh-CN" altLang="en-US" sz="4000" dirty="0">
                <a:effectLst/>
                <a:latin typeface="Default Chinese Simplified"/>
              </a:rPr>
              <a:t>；</a:t>
            </a:r>
            <a:r>
              <a:rPr lang="zh-CN" altLang="en-US" sz="4000" dirty="0">
                <a:effectLst/>
                <a:latin typeface="Calibri" panose="020F0502020204030204" pitchFamily="34" charset="0"/>
              </a:rPr>
              <a:t> </a:t>
            </a:r>
            <a:r>
              <a:rPr lang="zh-CN" altLang="en-US" sz="4000" dirty="0">
                <a:effectLst/>
                <a:latin typeface="Default Chinese Simplified"/>
              </a:rPr>
              <a:t>信靠的人必不着急。</a:t>
            </a:r>
            <a:r>
              <a:rPr lang="zh-CN" altLang="en-US" sz="4000" dirty="0">
                <a:effectLst/>
                <a:latin typeface="Calibri" panose="020F0502020204030204" pitchFamily="34" charset="0"/>
              </a:rPr>
              <a:t> </a:t>
            </a:r>
          </a:p>
          <a:p>
            <a:endParaRPr lang="en-US" sz="28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See Ephesians 2:20 -- “built on the foundation of the apostles and prophets, with Christ Jesus himself as the chief cornerstone.”</a:t>
            </a:r>
          </a:p>
          <a:p>
            <a:r>
              <a:rPr lang="zh-CN" altLang="en-US" sz="3600" i="1" dirty="0">
                <a:latin typeface="Times New Roman" panose="02020603050405020304" pitchFamily="18" charset="0"/>
                <a:cs typeface="Times New Roman" panose="02020603050405020304" pitchFamily="18" charset="0"/>
              </a:rPr>
              <a:t>参看以弗所书 </a:t>
            </a:r>
            <a:r>
              <a:rPr lang="en-US" altLang="zh-CN" sz="3600" i="1" dirty="0">
                <a:latin typeface="Times New Roman" panose="02020603050405020304" pitchFamily="18" charset="0"/>
                <a:cs typeface="Times New Roman" panose="02020603050405020304" pitchFamily="18" charset="0"/>
              </a:rPr>
              <a:t>2</a:t>
            </a:r>
            <a:r>
              <a:rPr lang="zh-CN" altLang="en-US" sz="3600" i="1"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20 - </a:t>
            </a:r>
            <a:r>
              <a:rPr lang="zh-CN" altLang="en-US" sz="3600" dirty="0">
                <a:latin typeface="Times New Roman" panose="02020603050405020304" pitchFamily="18" charset="0"/>
                <a:cs typeface="Times New Roman" panose="02020603050405020304" pitchFamily="18" charset="0"/>
              </a:rPr>
              <a:t>并且被建造在使徒和先知的根基上，有基督耶稣自己为房角石，</a:t>
            </a:r>
          </a:p>
          <a:p>
            <a:endParaRPr lang="en-US" sz="2400" i="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175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85727" y="1163790"/>
            <a:ext cx="11151219" cy="518706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Isaiah 42:1</a:t>
            </a:r>
          </a:p>
          <a:p>
            <a:r>
              <a:rPr lang="en-US" dirty="0">
                <a:latin typeface="Times New Roman" panose="02020603050405020304" pitchFamily="18" charset="0"/>
                <a:cs typeface="Times New Roman" panose="02020603050405020304" pitchFamily="18" charset="0"/>
              </a:rPr>
              <a:t>“Here is </a:t>
            </a:r>
            <a:r>
              <a:rPr lang="en-US" b="1" dirty="0">
                <a:highlight>
                  <a:srgbClr val="FFFF00"/>
                </a:highlight>
                <a:latin typeface="Times New Roman" panose="02020603050405020304" pitchFamily="18" charset="0"/>
                <a:cs typeface="Times New Roman" panose="02020603050405020304" pitchFamily="18" charset="0"/>
              </a:rPr>
              <a:t>my servant</a:t>
            </a:r>
            <a:r>
              <a:rPr lang="en-US" dirty="0">
                <a:latin typeface="Times New Roman" panose="02020603050405020304" pitchFamily="18" charset="0"/>
                <a:cs typeface="Times New Roman" panose="02020603050405020304" pitchFamily="18" charset="0"/>
              </a:rPr>
              <a:t>, whom I uphold, my chosen one in whom I delight; I will put my Spirit on him and he will bring justice to the nations.” </a:t>
            </a:r>
          </a:p>
          <a:p>
            <a:pPr marL="0" marR="0">
              <a:lnSpc>
                <a:spcPct val="115000"/>
              </a:lnSpc>
              <a:spcBef>
                <a:spcPts val="0"/>
              </a:spcBef>
              <a:spcAft>
                <a:spcPts val="1000"/>
              </a:spcAft>
            </a:pPr>
            <a:r>
              <a:rPr lang="zh-CN" altLang="en-US" sz="4400" dirty="0">
                <a:effectLst/>
                <a:latin typeface="Calibri" panose="020F0502020204030204" pitchFamily="34" charset="0"/>
              </a:rPr>
              <a:t>以赛亚书 </a:t>
            </a:r>
            <a:r>
              <a:rPr lang="en-US" altLang="zh-CN" sz="4400" dirty="0">
                <a:effectLst/>
                <a:latin typeface="Calibri" panose="020F0502020204030204" pitchFamily="34" charset="0"/>
              </a:rPr>
              <a:t>42</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1</a:t>
            </a:r>
            <a:r>
              <a:rPr lang="zh-CN" altLang="en-US" sz="4400" dirty="0">
                <a:effectLst/>
                <a:latin typeface="Calibri" panose="020F0502020204030204" pitchFamily="34" charset="0"/>
              </a:rPr>
              <a:t> </a:t>
            </a:r>
            <a:endParaRPr lang="en-US" altLang="zh-CN" sz="4400" dirty="0">
              <a:effectLst/>
              <a:latin typeface="Calibri" panose="020F0502020204030204" pitchFamily="34" charset="0"/>
            </a:endParaRPr>
          </a:p>
          <a:p>
            <a:pPr marL="0" marR="0">
              <a:lnSpc>
                <a:spcPct val="115000"/>
              </a:lnSpc>
              <a:spcBef>
                <a:spcPts val="0"/>
              </a:spcBef>
              <a:spcAft>
                <a:spcPts val="1000"/>
              </a:spcAft>
            </a:pPr>
            <a:r>
              <a:rPr lang="zh-CN" altLang="en-US" sz="4400" dirty="0">
                <a:effectLst/>
                <a:latin typeface="Default Chinese Simplified"/>
              </a:rPr>
              <a:t>看哪，</a:t>
            </a:r>
            <a:r>
              <a:rPr lang="zh-CN" altLang="en-US" sz="4400" dirty="0">
                <a:effectLst/>
                <a:highlight>
                  <a:srgbClr val="FFFF00"/>
                </a:highlight>
                <a:latin typeface="Default Chinese Simplified"/>
              </a:rPr>
              <a:t>我的仆人</a:t>
            </a:r>
            <a:r>
              <a:rPr lang="en-US" altLang="zh-CN" sz="4400" dirty="0">
                <a:effectLst/>
                <a:latin typeface="Default Chinese Simplified"/>
              </a:rPr>
              <a:t>—</a:t>
            </a:r>
            <a:r>
              <a:rPr lang="zh-CN" altLang="en-US" sz="4400" dirty="0">
                <a:effectLst/>
                <a:latin typeface="Calibri" panose="020F0502020204030204" pitchFamily="34" charset="0"/>
              </a:rPr>
              <a:t> </a:t>
            </a:r>
            <a:r>
              <a:rPr lang="zh-CN" altLang="en-US" sz="4400" dirty="0">
                <a:effectLst/>
                <a:latin typeface="Default Chinese Simplified"/>
              </a:rPr>
              <a:t>我所扶持所拣选、心里所喜悦的！</a:t>
            </a:r>
            <a:r>
              <a:rPr lang="zh-CN" altLang="en-US" sz="4400" dirty="0">
                <a:effectLst/>
                <a:latin typeface="Calibri" panose="020F0502020204030204" pitchFamily="34" charset="0"/>
              </a:rPr>
              <a:t> </a:t>
            </a:r>
            <a:r>
              <a:rPr lang="zh-CN" altLang="en-US" sz="4400" dirty="0">
                <a:effectLst/>
                <a:latin typeface="Default Chinese Simplified"/>
              </a:rPr>
              <a:t>我已将我的灵赐给他；</a:t>
            </a:r>
            <a:r>
              <a:rPr lang="zh-CN" altLang="en-US" sz="4400" dirty="0">
                <a:effectLst/>
                <a:latin typeface="Calibri" panose="020F0502020204030204" pitchFamily="34" charset="0"/>
              </a:rPr>
              <a:t> </a:t>
            </a:r>
            <a:r>
              <a:rPr lang="zh-CN" altLang="en-US" sz="4400" dirty="0">
                <a:effectLst/>
                <a:latin typeface="Default Chinese Simplified"/>
              </a:rPr>
              <a:t>他必将公理传给外邦。</a:t>
            </a:r>
            <a:r>
              <a:rPr lang="zh-CN" altLang="en-US" sz="4400" dirty="0">
                <a:effectLst/>
                <a:latin typeface="Calibri" panose="020F0502020204030204" pitchFamily="34" charset="0"/>
              </a:rPr>
              <a:t> </a:t>
            </a:r>
            <a:endParaRPr lang="en-US" sz="4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(see also Isaiah 52:13-53:12)</a:t>
            </a:r>
          </a:p>
          <a:p>
            <a:r>
              <a:rPr lang="zh-CN" altLang="en-US" sz="4000" dirty="0">
                <a:latin typeface="Times New Roman" panose="02020603050405020304" pitchFamily="18" charset="0"/>
                <a:cs typeface="Times New Roman" panose="02020603050405020304" pitchFamily="18" charset="0"/>
              </a:rPr>
              <a:t>参看 以赛亚书</a:t>
            </a:r>
            <a:r>
              <a:rPr lang="en-US" sz="4000" dirty="0">
                <a:latin typeface="Times New Roman" panose="02020603050405020304" pitchFamily="18" charset="0"/>
                <a:cs typeface="Times New Roman" panose="02020603050405020304" pitchFamily="18" charset="0"/>
              </a:rPr>
              <a:t> 52:13-53:12</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172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90006" y="396519"/>
            <a:ext cx="11234566" cy="639726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Isaiah 49:6 </a:t>
            </a:r>
            <a:r>
              <a:rPr lang="en-US" sz="1600" dirty="0">
                <a:latin typeface="Times New Roman" panose="02020603050405020304" pitchFamily="18" charset="0"/>
                <a:cs typeface="Times New Roman" panose="02020603050405020304" pitchFamily="18" charset="0"/>
              </a:rPr>
              <a:t>“It is too small a thing for you to be my servant to restore the tribes of Jacob and bring back those of Israel I have kept. I will also make you </a:t>
            </a:r>
            <a:r>
              <a:rPr lang="en-US" sz="1600" b="1" dirty="0">
                <a:highlight>
                  <a:srgbClr val="FFFF00"/>
                </a:highlight>
                <a:latin typeface="Times New Roman" panose="02020603050405020304" pitchFamily="18" charset="0"/>
                <a:cs typeface="Times New Roman" panose="02020603050405020304" pitchFamily="18" charset="0"/>
              </a:rPr>
              <a:t>a light for the Gentiles</a:t>
            </a:r>
            <a:r>
              <a:rPr lang="en-US" sz="1600" dirty="0">
                <a:latin typeface="Times New Roman" panose="02020603050405020304" pitchFamily="18" charset="0"/>
                <a:cs typeface="Times New Roman" panose="02020603050405020304" pitchFamily="18" charset="0"/>
              </a:rPr>
              <a:t>, that you may bring my salvation to the ends of the earth.” </a:t>
            </a:r>
          </a:p>
          <a:p>
            <a:pPr marL="0" marR="0">
              <a:lnSpc>
                <a:spcPct val="115000"/>
              </a:lnSpc>
              <a:spcBef>
                <a:spcPts val="0"/>
              </a:spcBef>
              <a:spcAft>
                <a:spcPts val="1000"/>
              </a:spcAft>
            </a:pPr>
            <a:r>
              <a:rPr lang="zh-CN" altLang="en-US" sz="3800" dirty="0">
                <a:effectLst/>
                <a:latin typeface="Calibri" panose="020F0502020204030204" pitchFamily="34" charset="0"/>
              </a:rPr>
              <a:t>以赛亚书 </a:t>
            </a:r>
            <a:r>
              <a:rPr lang="en-US" altLang="zh-CN" sz="3800" dirty="0">
                <a:effectLst/>
                <a:latin typeface="Calibri" panose="020F0502020204030204" pitchFamily="34" charset="0"/>
              </a:rPr>
              <a:t>49</a:t>
            </a:r>
            <a:r>
              <a:rPr lang="zh-CN" altLang="en-US" sz="3800" dirty="0">
                <a:effectLst/>
                <a:latin typeface="Calibri" panose="020F0502020204030204" pitchFamily="34" charset="0"/>
              </a:rPr>
              <a:t>：</a:t>
            </a:r>
            <a:r>
              <a:rPr lang="en-US" altLang="zh-CN" sz="3800" dirty="0">
                <a:effectLst/>
                <a:latin typeface="Calibri" panose="020F0502020204030204" pitchFamily="34" charset="0"/>
              </a:rPr>
              <a:t>6</a:t>
            </a:r>
            <a:r>
              <a:rPr lang="zh-CN" altLang="en-US" sz="3800" dirty="0">
                <a:effectLst/>
                <a:latin typeface="Calibri" panose="020F0502020204030204" pitchFamily="34" charset="0"/>
              </a:rPr>
              <a:t> </a:t>
            </a:r>
            <a:endParaRPr lang="en-US" altLang="zh-CN" sz="3800" dirty="0">
              <a:effectLst/>
              <a:latin typeface="Calibri" panose="020F0502020204030204" pitchFamily="34" charset="0"/>
            </a:endParaRPr>
          </a:p>
          <a:p>
            <a:pPr marL="0" marR="0">
              <a:lnSpc>
                <a:spcPct val="115000"/>
              </a:lnSpc>
              <a:spcBef>
                <a:spcPts val="0"/>
              </a:spcBef>
              <a:spcAft>
                <a:spcPts val="1000"/>
              </a:spcAft>
            </a:pPr>
            <a:r>
              <a:rPr lang="zh-CN" altLang="en-US" sz="3800" dirty="0">
                <a:effectLst/>
                <a:latin typeface="Default Chinese Simplified"/>
              </a:rPr>
              <a:t>现在他说：你作我的仆人，</a:t>
            </a:r>
            <a:r>
              <a:rPr lang="zh-CN" altLang="en-US" sz="3800" dirty="0">
                <a:effectLst/>
                <a:latin typeface="Calibri" panose="020F0502020204030204" pitchFamily="34" charset="0"/>
              </a:rPr>
              <a:t> </a:t>
            </a:r>
            <a:r>
              <a:rPr lang="zh-CN" altLang="en-US" sz="3800" dirty="0">
                <a:effectLst/>
                <a:latin typeface="Default Chinese Simplified"/>
              </a:rPr>
              <a:t>使雅各众支派复兴，</a:t>
            </a:r>
            <a:r>
              <a:rPr lang="zh-CN" altLang="en-US" sz="3800" dirty="0">
                <a:effectLst/>
                <a:latin typeface="Calibri" panose="020F0502020204030204" pitchFamily="34" charset="0"/>
              </a:rPr>
              <a:t> </a:t>
            </a:r>
            <a:r>
              <a:rPr lang="zh-CN" altLang="en-US" sz="3800" dirty="0">
                <a:effectLst/>
                <a:latin typeface="Default Chinese Simplified"/>
              </a:rPr>
              <a:t>使以色列中得保全的归回尚为小事，</a:t>
            </a:r>
            <a:r>
              <a:rPr lang="zh-CN" altLang="en-US" sz="3800" dirty="0">
                <a:effectLst/>
                <a:latin typeface="Calibri" panose="020F0502020204030204" pitchFamily="34" charset="0"/>
              </a:rPr>
              <a:t> </a:t>
            </a:r>
            <a:r>
              <a:rPr lang="zh-CN" altLang="en-US" sz="3800" dirty="0">
                <a:effectLst/>
                <a:latin typeface="Default Chinese Simplified"/>
              </a:rPr>
              <a:t>我还要使你作</a:t>
            </a:r>
            <a:r>
              <a:rPr lang="zh-CN" altLang="en-US" sz="3800" dirty="0">
                <a:effectLst/>
                <a:highlight>
                  <a:srgbClr val="FFFF00"/>
                </a:highlight>
                <a:latin typeface="Default Chinese Simplified"/>
              </a:rPr>
              <a:t>外邦人的光</a:t>
            </a:r>
            <a:r>
              <a:rPr lang="zh-CN" altLang="en-US" sz="3800" dirty="0">
                <a:effectLst/>
                <a:latin typeface="Default Chinese Simplified"/>
              </a:rPr>
              <a:t>，</a:t>
            </a:r>
            <a:r>
              <a:rPr lang="zh-CN" altLang="en-US" sz="3800" dirty="0">
                <a:effectLst/>
                <a:latin typeface="Calibri" panose="020F0502020204030204" pitchFamily="34" charset="0"/>
              </a:rPr>
              <a:t> </a:t>
            </a:r>
            <a:r>
              <a:rPr lang="zh-CN" altLang="en-US" sz="3800" dirty="0">
                <a:effectLst/>
                <a:latin typeface="Default Chinese Simplified"/>
              </a:rPr>
              <a:t>叫你施行我的救恩，直到地极。</a:t>
            </a:r>
            <a:r>
              <a:rPr lang="zh-CN" altLang="en-US" sz="3800" dirty="0">
                <a:effectLst/>
                <a:latin typeface="Calibri" panose="020F0502020204030204" pitchFamily="34" charset="0"/>
              </a:rPr>
              <a:t> </a:t>
            </a:r>
            <a:endParaRPr lang="en-US" sz="38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“Sovereign Lord, as you have promised, you now dismiss your servant in peace. For my eyes have seen your salvation, which you have prepared in the sight of all people, a </a:t>
            </a:r>
            <a:r>
              <a:rPr lang="en-US" sz="1600" b="1" i="1" dirty="0">
                <a:latin typeface="Times New Roman" panose="02020603050405020304" pitchFamily="18" charset="0"/>
                <a:cs typeface="Times New Roman" panose="02020603050405020304" pitchFamily="18" charset="0"/>
              </a:rPr>
              <a:t>light for revelation to the Gentiles </a:t>
            </a:r>
            <a:r>
              <a:rPr lang="en-US" sz="1600" i="1" dirty="0">
                <a:latin typeface="Times New Roman" panose="02020603050405020304" pitchFamily="18" charset="0"/>
                <a:cs typeface="Times New Roman" panose="02020603050405020304" pitchFamily="18" charset="0"/>
              </a:rPr>
              <a:t>and for glory to your people Israel.”” (Luke 2:29–32)</a:t>
            </a:r>
          </a:p>
          <a:p>
            <a:pPr>
              <a:lnSpc>
                <a:spcPct val="115000"/>
              </a:lnSpc>
              <a:spcAft>
                <a:spcPts val="1000"/>
              </a:spcAft>
            </a:pPr>
            <a:r>
              <a:rPr lang="en-US" altLang="zh-CN" sz="3200" u="none" strike="noStrike" baseline="30000" dirty="0">
                <a:effectLst/>
                <a:latin typeface="Calibri" panose="020F0502020204030204" pitchFamily="34" charset="0"/>
              </a:rPr>
              <a:t>29</a:t>
            </a:r>
            <a:r>
              <a:rPr lang="zh-CN" altLang="en-US" sz="3200" u="none" strike="noStrike" dirty="0">
                <a:effectLst/>
                <a:latin typeface="Calibri" panose="020F0502020204030204" pitchFamily="34" charset="0"/>
              </a:rPr>
              <a:t> </a:t>
            </a:r>
            <a:r>
              <a:rPr lang="zh-CN" altLang="en-US" sz="3200" dirty="0">
                <a:effectLst/>
                <a:latin typeface="Default Chinese Simplified"/>
              </a:rPr>
              <a:t>主啊！如今可以照你的话，</a:t>
            </a:r>
            <a:r>
              <a:rPr lang="zh-CN" altLang="en-US" sz="3200" dirty="0">
                <a:effectLst/>
                <a:latin typeface="Calibri" panose="020F0502020204030204" pitchFamily="34" charset="0"/>
              </a:rPr>
              <a:t> </a:t>
            </a:r>
            <a:r>
              <a:rPr lang="zh-CN" altLang="en-US" sz="3200" dirty="0">
                <a:effectLst/>
                <a:latin typeface="Default Chinese Simplified"/>
              </a:rPr>
              <a:t>释放仆人安然去世；</a:t>
            </a:r>
            <a:r>
              <a:rPr lang="zh-CN" altLang="en-US"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30</a:t>
            </a:r>
            <a:r>
              <a:rPr lang="zh-CN" altLang="en-US" sz="3200" u="none" strike="noStrike" dirty="0">
                <a:effectLst/>
                <a:latin typeface="Calibri" panose="020F0502020204030204" pitchFamily="34" charset="0"/>
              </a:rPr>
              <a:t> </a:t>
            </a:r>
            <a:r>
              <a:rPr lang="zh-CN" altLang="en-US" sz="3200" dirty="0">
                <a:effectLst/>
                <a:latin typeface="Default Chinese Simplified"/>
              </a:rPr>
              <a:t>因为我的眼睛已经看见你的救恩</a:t>
            </a:r>
            <a:r>
              <a:rPr lang="en-US" altLang="zh-CN" sz="3200" dirty="0">
                <a:effectLst/>
                <a:latin typeface="Default Chinese Simplified"/>
              </a:rPr>
              <a:t>—</a:t>
            </a:r>
            <a:r>
              <a:rPr lang="zh-CN" altLang="en-US"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31</a:t>
            </a:r>
            <a:r>
              <a:rPr lang="zh-CN" altLang="en-US" sz="3200" u="none" strike="noStrike" dirty="0">
                <a:effectLst/>
                <a:latin typeface="Calibri" panose="020F0502020204030204" pitchFamily="34" charset="0"/>
              </a:rPr>
              <a:t> </a:t>
            </a:r>
            <a:r>
              <a:rPr lang="zh-CN" altLang="en-US" sz="3200" dirty="0">
                <a:effectLst/>
                <a:latin typeface="Default Chinese Simplified"/>
              </a:rPr>
              <a:t>就是你在万民面前所预备的：</a:t>
            </a:r>
            <a:r>
              <a:rPr lang="zh-CN" altLang="en-US" sz="3200" dirty="0">
                <a:effectLst/>
                <a:latin typeface="Calibri" panose="020F0502020204030204" pitchFamily="34" charset="0"/>
              </a:rPr>
              <a:t> </a:t>
            </a:r>
            <a:r>
              <a:rPr lang="en-US" altLang="zh-CN" sz="3200" u="none" strike="noStrike" baseline="30000" dirty="0">
                <a:effectLst/>
                <a:latin typeface="Calibri" panose="020F0502020204030204" pitchFamily="34" charset="0"/>
              </a:rPr>
              <a:t>32</a:t>
            </a:r>
            <a:r>
              <a:rPr lang="zh-CN" altLang="en-US" sz="3200" u="none" strike="noStrike" dirty="0">
                <a:effectLst/>
                <a:latin typeface="Calibri" panose="020F0502020204030204" pitchFamily="34" charset="0"/>
              </a:rPr>
              <a:t> </a:t>
            </a:r>
            <a:r>
              <a:rPr lang="zh-CN" altLang="en-US" sz="3200" dirty="0">
                <a:effectLst/>
                <a:latin typeface="Default Chinese Simplified"/>
              </a:rPr>
              <a:t>是</a:t>
            </a:r>
            <a:r>
              <a:rPr lang="zh-CN" altLang="en-US" sz="3200" b="1" dirty="0">
                <a:effectLst/>
                <a:latin typeface="Default Chinese Simplified"/>
              </a:rPr>
              <a:t>照亮外邦人的光</a:t>
            </a:r>
            <a:r>
              <a:rPr lang="zh-CN" altLang="en-US" sz="3200" dirty="0">
                <a:effectLst/>
                <a:latin typeface="Default Chinese Simplified"/>
              </a:rPr>
              <a:t>，</a:t>
            </a:r>
            <a:r>
              <a:rPr lang="zh-CN" altLang="en-US" sz="3200" dirty="0">
                <a:effectLst/>
                <a:latin typeface="Calibri" panose="020F0502020204030204" pitchFamily="34" charset="0"/>
              </a:rPr>
              <a:t> </a:t>
            </a:r>
            <a:r>
              <a:rPr lang="zh-CN" altLang="en-US" sz="3200" dirty="0">
                <a:effectLst/>
                <a:latin typeface="Default Chinese Simplified"/>
              </a:rPr>
              <a:t>又是你民以色列的荣耀。</a:t>
            </a:r>
            <a:r>
              <a:rPr lang="en-US" altLang="zh-CN" sz="3200" dirty="0">
                <a:effectLst/>
                <a:latin typeface="Calibri" panose="020F0502020204030204" pitchFamily="34" charset="0"/>
              </a:rPr>
              <a:t> (</a:t>
            </a:r>
            <a:r>
              <a:rPr lang="zh-CN" altLang="en-US" sz="3200" dirty="0">
                <a:effectLst/>
                <a:latin typeface="Calibri" panose="020F0502020204030204" pitchFamily="34" charset="0"/>
              </a:rPr>
              <a:t>路加福音 </a:t>
            </a:r>
            <a:r>
              <a:rPr lang="en-US" altLang="zh-CN" sz="3200" dirty="0">
                <a:effectLst/>
                <a:latin typeface="Calibri" panose="020F0502020204030204" pitchFamily="34" charset="0"/>
              </a:rPr>
              <a:t>2</a:t>
            </a:r>
            <a:r>
              <a:rPr lang="zh-CN" altLang="en-US" sz="3200" dirty="0">
                <a:effectLst/>
                <a:latin typeface="Calibri" panose="020F0502020204030204" pitchFamily="34" charset="0"/>
              </a:rPr>
              <a:t>：</a:t>
            </a:r>
            <a:r>
              <a:rPr lang="en-US" altLang="zh-CN" sz="3200" dirty="0">
                <a:effectLst/>
                <a:latin typeface="Calibri" panose="020F0502020204030204" pitchFamily="34" charset="0"/>
              </a:rPr>
              <a:t>29–32) </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238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85727" y="1131487"/>
            <a:ext cx="11145356" cy="541244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Jeremiah 23:5-6</a:t>
            </a:r>
          </a:p>
          <a:p>
            <a:r>
              <a:rPr lang="en-US" sz="1600" dirty="0">
                <a:latin typeface="Times New Roman" panose="02020603050405020304" pitchFamily="18" charset="0"/>
                <a:cs typeface="Times New Roman" panose="02020603050405020304" pitchFamily="18" charset="0"/>
              </a:rPr>
              <a:t>“The days are coming,” declares the LORD, “when I will raise up to David </a:t>
            </a:r>
            <a:r>
              <a:rPr lang="en-US" sz="1600" b="1" dirty="0">
                <a:highlight>
                  <a:srgbClr val="FFFF00"/>
                </a:highlight>
                <a:latin typeface="Times New Roman" panose="02020603050405020304" pitchFamily="18" charset="0"/>
                <a:cs typeface="Times New Roman" panose="02020603050405020304" pitchFamily="18" charset="0"/>
              </a:rPr>
              <a:t>a righteous Branch</a:t>
            </a:r>
            <a:r>
              <a:rPr lang="en-US" sz="1600" dirty="0">
                <a:latin typeface="Times New Roman" panose="02020603050405020304" pitchFamily="18" charset="0"/>
                <a:cs typeface="Times New Roman" panose="02020603050405020304" pitchFamily="18" charset="0"/>
              </a:rPr>
              <a:t>, a King who will reign wisely and do what is just and right in the land. In his days Judah will be saved and Israel will live in safety. This is the name by which he will be called: </a:t>
            </a:r>
            <a:r>
              <a:rPr lang="en-US" sz="1600" b="1" dirty="0">
                <a:highlight>
                  <a:srgbClr val="FFFF00"/>
                </a:highlight>
                <a:latin typeface="Times New Roman" panose="02020603050405020304" pitchFamily="18" charset="0"/>
                <a:cs typeface="Times New Roman" panose="02020603050405020304" pitchFamily="18" charset="0"/>
              </a:rPr>
              <a:t>The LORD Our Righteousness.”</a:t>
            </a:r>
          </a:p>
          <a:p>
            <a:pPr marL="0" marR="0">
              <a:lnSpc>
                <a:spcPct val="115000"/>
              </a:lnSpc>
              <a:spcBef>
                <a:spcPts val="0"/>
              </a:spcBef>
              <a:spcAft>
                <a:spcPts val="1000"/>
              </a:spcAft>
            </a:pPr>
            <a:r>
              <a:rPr lang="zh-CN" altLang="en-US" sz="4000" dirty="0">
                <a:effectLst/>
                <a:latin typeface="Calibri" panose="020F0502020204030204" pitchFamily="34" charset="0"/>
              </a:rPr>
              <a:t>耶利米书 </a:t>
            </a:r>
            <a:r>
              <a:rPr lang="en-US" altLang="zh-CN" sz="4000" dirty="0">
                <a:effectLst/>
                <a:latin typeface="Calibri" panose="020F0502020204030204" pitchFamily="34" charset="0"/>
              </a:rPr>
              <a:t>23</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5–6</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marL="0" marR="0">
              <a:lnSpc>
                <a:spcPct val="115000"/>
              </a:lnSpc>
              <a:spcBef>
                <a:spcPts val="0"/>
              </a:spcBef>
              <a:spcAft>
                <a:spcPts val="1000"/>
              </a:spcAft>
            </a:pPr>
            <a:r>
              <a:rPr lang="en-US" altLang="zh-CN" sz="4000" u="none" strike="noStrike" baseline="30000" dirty="0">
                <a:effectLst/>
                <a:latin typeface="Calibri" panose="020F0502020204030204" pitchFamily="34" charset="0"/>
              </a:rPr>
              <a:t>5</a:t>
            </a:r>
            <a:r>
              <a:rPr lang="zh-CN" altLang="en-US" sz="4000" u="none" strike="noStrike" dirty="0">
                <a:effectLst/>
                <a:latin typeface="Calibri" panose="020F0502020204030204" pitchFamily="34" charset="0"/>
              </a:rPr>
              <a:t> </a:t>
            </a:r>
            <a:r>
              <a:rPr lang="zh-CN" altLang="en-US" sz="4000" dirty="0">
                <a:effectLst/>
                <a:latin typeface="Default Chinese Simplified"/>
              </a:rPr>
              <a:t>耶和华说：「日子将到，我要给大卫兴起一个</a:t>
            </a:r>
            <a:r>
              <a:rPr lang="zh-CN" altLang="en-US" sz="4000" dirty="0">
                <a:effectLst/>
                <a:highlight>
                  <a:srgbClr val="FFFF00"/>
                </a:highlight>
                <a:latin typeface="Default Chinese Simplified"/>
              </a:rPr>
              <a:t>公义的苗裔</a:t>
            </a:r>
            <a:r>
              <a:rPr lang="zh-CN" altLang="en-US" sz="4000" dirty="0">
                <a:effectLst/>
                <a:latin typeface="Default Chinese Simplified"/>
              </a:rPr>
              <a:t>；他必掌王权，行事有智慧，在地上施行公平和公义。</a:t>
            </a:r>
            <a:r>
              <a:rPr lang="en-US" altLang="zh-CN" sz="4000" u="none" strike="noStrike" baseline="30000" dirty="0">
                <a:effectLst/>
                <a:latin typeface="Calibri" panose="020F0502020204030204" pitchFamily="34" charset="0"/>
              </a:rPr>
              <a:t>6</a:t>
            </a:r>
            <a:r>
              <a:rPr lang="zh-CN" altLang="en-US" sz="4000" u="none" strike="noStrike" dirty="0">
                <a:effectLst/>
                <a:latin typeface="Calibri" panose="020F0502020204030204" pitchFamily="34" charset="0"/>
              </a:rPr>
              <a:t> </a:t>
            </a:r>
            <a:r>
              <a:rPr lang="zh-CN" altLang="en-US" sz="4000" dirty="0">
                <a:effectLst/>
                <a:latin typeface="Default Chinese Simplified"/>
              </a:rPr>
              <a:t>在他的日子，犹大必得救，以色列也安然居住。他的名必称为</a:t>
            </a:r>
            <a:r>
              <a:rPr lang="en-US" altLang="zh-CN" sz="4000" dirty="0">
                <a:effectLst/>
                <a:latin typeface="Default Chinese Simplified"/>
              </a:rPr>
              <a:t>『</a:t>
            </a:r>
            <a:r>
              <a:rPr lang="zh-CN" altLang="en-US" sz="4000" dirty="0">
                <a:effectLst/>
                <a:highlight>
                  <a:srgbClr val="FFFF00"/>
                </a:highlight>
                <a:latin typeface="Default Chinese Simplified"/>
              </a:rPr>
              <a:t>耶和华</a:t>
            </a:r>
            <a:r>
              <a:rPr lang="en-US" altLang="zh-CN" sz="4000" dirty="0">
                <a:effectLst/>
                <a:highlight>
                  <a:srgbClr val="FFFF00"/>
                </a:highlight>
                <a:latin typeface="Default Chinese Simplified"/>
              </a:rPr>
              <a:t>—</a:t>
            </a:r>
            <a:r>
              <a:rPr lang="zh-CN" altLang="en-US" sz="4000" dirty="0">
                <a:effectLst/>
                <a:highlight>
                  <a:srgbClr val="FFFF00"/>
                </a:highlight>
                <a:latin typeface="Default Chinese Simplified"/>
              </a:rPr>
              <a:t>我们的义</a:t>
            </a:r>
            <a:r>
              <a:rPr lang="en-US" altLang="zh-CN" sz="4000" dirty="0">
                <a:effectLst/>
                <a:latin typeface="Default Chinese Simplified"/>
              </a:rPr>
              <a:t>』</a:t>
            </a:r>
            <a:r>
              <a:rPr lang="zh-CN" altLang="en-US" sz="4000" dirty="0">
                <a:effectLst/>
                <a:latin typeface="Default Chinese Simplified"/>
              </a:rPr>
              <a:t>。」</a:t>
            </a:r>
            <a:r>
              <a:rPr lang="zh-CN" altLang="en-US" sz="40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65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1396584" y="455855"/>
            <a:ext cx="9398832"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“Everything must be fulfilled that is written about me in the </a:t>
            </a:r>
            <a:r>
              <a:rPr lang="en-US" dirty="0">
                <a:highlight>
                  <a:srgbClr val="FFFF00"/>
                </a:highlight>
                <a:latin typeface="Times New Roman" panose="02020603050405020304" pitchFamily="18" charset="0"/>
                <a:ea typeface="Times New Roman" panose="02020603050405020304" pitchFamily="18" charset="0"/>
              </a:rPr>
              <a:t>Law of Moses, the Prophets and the Psalms</a:t>
            </a:r>
            <a:r>
              <a:rPr lang="en-US" dirty="0">
                <a:latin typeface="Times New Roman" panose="02020603050405020304" pitchFamily="18" charset="0"/>
                <a:ea typeface="Times New Roman" panose="02020603050405020304" pitchFamily="18" charset="0"/>
              </a:rPr>
              <a:t>.” Then he opened their minds so they could understand the Scriptures. (Luke 24:44–45) </a:t>
            </a:r>
            <a:endParaRPr lang="en-US"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E11741C-023D-4BB0-808D-F1D17E05BB16}"/>
              </a:ext>
            </a:extLst>
          </p:cNvPr>
          <p:cNvSpPr/>
          <p:nvPr/>
        </p:nvSpPr>
        <p:spPr>
          <a:xfrm>
            <a:off x="978413" y="1398901"/>
            <a:ext cx="10462738" cy="4848315"/>
          </a:xfrm>
          <a:prstGeom prst="rect">
            <a:avLst/>
          </a:prstGeom>
        </p:spPr>
        <p:txBody>
          <a:bodyPr wrap="square">
            <a:spAutoFit/>
          </a:bodyPr>
          <a:lstStyle/>
          <a:p>
            <a:pPr marL="0" marR="0">
              <a:lnSpc>
                <a:spcPct val="115000"/>
              </a:lnSpc>
              <a:spcBef>
                <a:spcPts val="0"/>
              </a:spcBef>
              <a:spcAft>
                <a:spcPts val="1000"/>
              </a:spcAft>
            </a:pPr>
            <a:r>
              <a:rPr lang="zh-CN" altLang="en-US" sz="4400" dirty="0">
                <a:effectLst/>
                <a:latin typeface="Default Chinese Simplified"/>
              </a:rPr>
              <a:t>耶稣对他们说：「这就是我从前与你们同在之时所告诉你们的话说：</a:t>
            </a:r>
            <a:r>
              <a:rPr lang="zh-CN" altLang="en-US" sz="4400" dirty="0">
                <a:effectLst/>
                <a:highlight>
                  <a:srgbClr val="FFFF00"/>
                </a:highlight>
                <a:latin typeface="Default Chinese Simplified"/>
              </a:rPr>
              <a:t>摩西的律法、先知的书，和诗篇上所记的</a:t>
            </a:r>
            <a:r>
              <a:rPr lang="zh-CN" altLang="en-US" sz="4400" dirty="0">
                <a:effectLst/>
                <a:latin typeface="Default Chinese Simplified"/>
              </a:rPr>
              <a:t>，凡指着我的话都必须应验。」</a:t>
            </a:r>
            <a:r>
              <a:rPr lang="en-US" altLang="zh-CN" sz="4400" u="none" strike="noStrike" baseline="30000" dirty="0">
                <a:effectLst/>
                <a:latin typeface="Calibri" panose="020F0502020204030204" pitchFamily="34" charset="0"/>
              </a:rPr>
              <a:t>45</a:t>
            </a:r>
            <a:r>
              <a:rPr lang="zh-CN" altLang="en-US" sz="4400" u="none" strike="noStrike" dirty="0">
                <a:effectLst/>
                <a:latin typeface="Calibri" panose="020F0502020204030204" pitchFamily="34" charset="0"/>
              </a:rPr>
              <a:t> </a:t>
            </a:r>
            <a:r>
              <a:rPr lang="zh-CN" altLang="en-US" sz="4400" dirty="0">
                <a:effectLst/>
                <a:latin typeface="Default Chinese Simplified"/>
              </a:rPr>
              <a:t>于是耶稣开他们的心窍，使他们能明白圣经，</a:t>
            </a:r>
            <a:r>
              <a:rPr lang="zh-CN" altLang="en-US" sz="4400" dirty="0">
                <a:effectLst/>
                <a:latin typeface="Calibri" panose="020F0502020204030204" pitchFamily="34" charset="0"/>
              </a:rPr>
              <a:t> </a:t>
            </a:r>
            <a:endParaRPr lang="en-US" altLang="zh-CN" sz="4400" dirty="0">
              <a:effectLst/>
              <a:latin typeface="Calibri" panose="020F0502020204030204" pitchFamily="34" charset="0"/>
            </a:endParaRPr>
          </a:p>
          <a:p>
            <a:pPr>
              <a:lnSpc>
                <a:spcPct val="115000"/>
              </a:lnSpc>
              <a:spcAft>
                <a:spcPts val="1000"/>
              </a:spcAft>
            </a:pPr>
            <a:r>
              <a:rPr lang="en-US" altLang="zh-CN" sz="4400" dirty="0">
                <a:effectLst/>
                <a:latin typeface="Calibri" panose="020F0502020204030204" pitchFamily="34" charset="0"/>
              </a:rPr>
              <a:t>(</a:t>
            </a:r>
            <a:r>
              <a:rPr lang="zh-CN" altLang="en-US" sz="4400" dirty="0">
                <a:effectLst/>
                <a:latin typeface="Calibri" panose="020F0502020204030204" pitchFamily="34" charset="0"/>
              </a:rPr>
              <a:t>路加福音 </a:t>
            </a:r>
            <a:r>
              <a:rPr lang="en-US" altLang="zh-CN" sz="4400" dirty="0">
                <a:effectLst/>
                <a:latin typeface="Calibri" panose="020F0502020204030204" pitchFamily="34" charset="0"/>
              </a:rPr>
              <a:t>24</a:t>
            </a:r>
            <a:r>
              <a:rPr lang="en-US" altLang="zh-CN" sz="4400" dirty="0">
                <a:latin typeface="Calibri" panose="020F0502020204030204" pitchFamily="34" charset="0"/>
              </a:rPr>
              <a:t>:</a:t>
            </a:r>
            <a:r>
              <a:rPr lang="en-US" altLang="zh-CN" sz="4400" dirty="0">
                <a:effectLst/>
                <a:latin typeface="Calibri" panose="020F0502020204030204" pitchFamily="34" charset="0"/>
              </a:rPr>
              <a:t>44–45) </a:t>
            </a:r>
          </a:p>
        </p:txBody>
      </p:sp>
    </p:spTree>
    <p:extLst>
      <p:ext uri="{BB962C8B-B14F-4D97-AF65-F5344CB8AC3E}">
        <p14:creationId xmlns:p14="http://schemas.microsoft.com/office/powerpoint/2010/main" val="1606068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91015" y="794744"/>
            <a:ext cx="11229278" cy="581255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Daniel 7:13-14 </a:t>
            </a:r>
          </a:p>
          <a:p>
            <a:r>
              <a:rPr lang="en-US" dirty="0">
                <a:latin typeface="Times New Roman" panose="02020603050405020304" pitchFamily="18" charset="0"/>
                <a:cs typeface="Times New Roman" panose="02020603050405020304" pitchFamily="18" charset="0"/>
              </a:rPr>
              <a:t>“In my vision at night I looked, and there before me was one like a </a:t>
            </a:r>
            <a:r>
              <a:rPr lang="en-US" b="1" dirty="0">
                <a:highlight>
                  <a:srgbClr val="FFFF00"/>
                </a:highlight>
                <a:latin typeface="Times New Roman" panose="02020603050405020304" pitchFamily="18" charset="0"/>
                <a:cs typeface="Times New Roman" panose="02020603050405020304" pitchFamily="18" charset="0"/>
              </a:rPr>
              <a:t>son of man</a:t>
            </a:r>
            <a:r>
              <a:rPr lang="en-US" dirty="0">
                <a:latin typeface="Times New Roman" panose="02020603050405020304" pitchFamily="18" charset="0"/>
                <a:cs typeface="Times New Roman" panose="02020603050405020304" pitchFamily="18" charset="0"/>
              </a:rPr>
              <a:t>, coming with the clouds of heaven. He approached the Ancient of Days and was led into his presence. He was given authority, glory and sovereign power; all peoples, nations and men of every language worshiped him. His dominion is an everlasting dominion that will not pass away, and his kingdom is one that will never be destroyed.”</a:t>
            </a:r>
          </a:p>
          <a:p>
            <a:pPr marL="0" marR="0">
              <a:lnSpc>
                <a:spcPct val="115000"/>
              </a:lnSpc>
              <a:spcBef>
                <a:spcPts val="0"/>
              </a:spcBef>
              <a:spcAft>
                <a:spcPts val="1000"/>
              </a:spcAft>
            </a:pPr>
            <a:r>
              <a:rPr lang="zh-CN" altLang="en-US" sz="4000" dirty="0">
                <a:effectLst/>
                <a:latin typeface="Calibri" panose="020F0502020204030204" pitchFamily="34" charset="0"/>
              </a:rPr>
              <a:t>但以理书 </a:t>
            </a:r>
            <a:r>
              <a:rPr lang="en-US" altLang="zh-CN" sz="4000" dirty="0">
                <a:effectLst/>
                <a:latin typeface="Calibri" panose="020F0502020204030204" pitchFamily="34" charset="0"/>
              </a:rPr>
              <a:t>7</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13–14</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marL="0" marR="0">
              <a:lnSpc>
                <a:spcPct val="115000"/>
              </a:lnSpc>
              <a:spcBef>
                <a:spcPts val="0"/>
              </a:spcBef>
              <a:spcAft>
                <a:spcPts val="1000"/>
              </a:spcAft>
            </a:pPr>
            <a:r>
              <a:rPr lang="en-US" altLang="zh-CN" sz="4000" u="none" strike="noStrike" baseline="30000" dirty="0">
                <a:effectLst/>
                <a:latin typeface="Calibri" panose="020F0502020204030204" pitchFamily="34" charset="0"/>
              </a:rPr>
              <a:t>13</a:t>
            </a:r>
            <a:r>
              <a:rPr lang="zh-CN" altLang="en-US" sz="4000" u="none" strike="noStrike" dirty="0">
                <a:effectLst/>
                <a:latin typeface="Calibri" panose="020F0502020204030204" pitchFamily="34" charset="0"/>
              </a:rPr>
              <a:t> </a:t>
            </a:r>
            <a:r>
              <a:rPr lang="zh-CN" altLang="en-US" sz="4000" dirty="0">
                <a:effectLst/>
                <a:latin typeface="Default Chinese Simplified"/>
              </a:rPr>
              <a:t>我在夜间的异象中观看，</a:t>
            </a:r>
            <a:r>
              <a:rPr lang="zh-CN" altLang="en-US" sz="4000" dirty="0">
                <a:effectLst/>
                <a:latin typeface="Calibri" panose="020F0502020204030204" pitchFamily="34" charset="0"/>
              </a:rPr>
              <a:t> </a:t>
            </a:r>
            <a:r>
              <a:rPr lang="zh-CN" altLang="en-US" sz="4000" dirty="0">
                <a:effectLst/>
                <a:latin typeface="Default Chinese Simplified"/>
              </a:rPr>
              <a:t>见有一位像</a:t>
            </a:r>
            <a:r>
              <a:rPr lang="zh-CN" altLang="en-US" sz="4000" dirty="0">
                <a:effectLst/>
                <a:highlight>
                  <a:srgbClr val="FFFF00"/>
                </a:highlight>
                <a:latin typeface="Default Chinese Simplified"/>
              </a:rPr>
              <a:t>人子</a:t>
            </a:r>
            <a:r>
              <a:rPr lang="zh-CN" altLang="en-US" sz="4000" dirty="0">
                <a:effectLst/>
                <a:latin typeface="Default Chinese Simplified"/>
              </a:rPr>
              <a:t>的，</a:t>
            </a:r>
            <a:r>
              <a:rPr lang="zh-CN" altLang="en-US" sz="4000" dirty="0">
                <a:effectLst/>
                <a:latin typeface="Calibri" panose="020F0502020204030204" pitchFamily="34" charset="0"/>
              </a:rPr>
              <a:t> </a:t>
            </a:r>
            <a:r>
              <a:rPr lang="zh-CN" altLang="en-US" sz="4000" dirty="0">
                <a:effectLst/>
                <a:latin typeface="Default Chinese Simplified"/>
              </a:rPr>
              <a:t>驾着天云而来，</a:t>
            </a:r>
            <a:r>
              <a:rPr lang="zh-CN" altLang="en-US" sz="4000" dirty="0">
                <a:effectLst/>
                <a:latin typeface="Calibri" panose="020F0502020204030204" pitchFamily="34" charset="0"/>
              </a:rPr>
              <a:t> </a:t>
            </a:r>
            <a:r>
              <a:rPr lang="zh-CN" altLang="en-US" sz="4000" dirty="0">
                <a:effectLst/>
                <a:latin typeface="Default Chinese Simplified"/>
              </a:rPr>
              <a:t>被领到亘古常在者面前，</a:t>
            </a:r>
            <a:r>
              <a:rPr lang="zh-CN" altLang="en-US" sz="4000" dirty="0">
                <a:effectLst/>
                <a:latin typeface="Calibri" panose="020F0502020204030204" pitchFamily="34" charset="0"/>
              </a:rPr>
              <a:t> </a:t>
            </a:r>
            <a:r>
              <a:rPr lang="en-US" altLang="zh-CN" sz="4000" u="none" strike="noStrike" baseline="30000" dirty="0">
                <a:effectLst/>
                <a:latin typeface="Calibri" panose="020F0502020204030204" pitchFamily="34" charset="0"/>
              </a:rPr>
              <a:t>14</a:t>
            </a:r>
            <a:r>
              <a:rPr lang="zh-CN" altLang="en-US" sz="4000" u="none" strike="noStrike" dirty="0">
                <a:effectLst/>
                <a:latin typeface="Calibri" panose="020F0502020204030204" pitchFamily="34" charset="0"/>
              </a:rPr>
              <a:t> </a:t>
            </a:r>
            <a:r>
              <a:rPr lang="zh-CN" altLang="en-US" sz="4000" dirty="0">
                <a:effectLst/>
                <a:latin typeface="Default Chinese Simplified"/>
              </a:rPr>
              <a:t>得了权柄、荣耀、国度，</a:t>
            </a:r>
            <a:r>
              <a:rPr lang="zh-CN" altLang="en-US" sz="4000" dirty="0">
                <a:effectLst/>
                <a:latin typeface="Calibri" panose="020F0502020204030204" pitchFamily="34" charset="0"/>
              </a:rPr>
              <a:t> </a:t>
            </a:r>
            <a:r>
              <a:rPr lang="zh-CN" altLang="en-US" sz="4000" dirty="0">
                <a:effectLst/>
                <a:latin typeface="Default Chinese Simplified"/>
              </a:rPr>
              <a:t>使各方、各国、各族的人都事奉他。</a:t>
            </a:r>
            <a:r>
              <a:rPr lang="zh-CN" altLang="en-US" sz="4000" dirty="0">
                <a:effectLst/>
                <a:latin typeface="Calibri" panose="020F0502020204030204" pitchFamily="34" charset="0"/>
              </a:rPr>
              <a:t> </a:t>
            </a:r>
            <a:r>
              <a:rPr lang="zh-CN" altLang="en-US" sz="4000" dirty="0">
                <a:effectLst/>
                <a:latin typeface="Default Chinese Simplified"/>
              </a:rPr>
              <a:t>他的权柄是永远的，不能废去；</a:t>
            </a:r>
            <a:r>
              <a:rPr lang="zh-CN" altLang="en-US" sz="4000" dirty="0">
                <a:effectLst/>
                <a:latin typeface="Calibri" panose="020F0502020204030204" pitchFamily="34" charset="0"/>
              </a:rPr>
              <a:t> </a:t>
            </a:r>
            <a:r>
              <a:rPr lang="zh-CN" altLang="en-US" sz="4000" dirty="0">
                <a:effectLst/>
                <a:latin typeface="Default Chinese Simplified"/>
              </a:rPr>
              <a:t>他的国必不败坏。</a:t>
            </a:r>
            <a:endParaRPr lang="zh-CN" altLang="en-US" sz="4000" dirty="0">
              <a:effectLst/>
              <a:latin typeface="Calibri" panose="020F0502020204030204" pitchFamily="34"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710358" y="377435"/>
            <a:ext cx="2896947" cy="707886"/>
          </a:xfrm>
          <a:prstGeom prst="rect">
            <a:avLst/>
          </a:prstGeom>
          <a:noFill/>
        </p:spPr>
        <p:txBody>
          <a:bodyPr wrap="none" rtlCol="0">
            <a:spAutoFit/>
          </a:bodyPr>
          <a:lstStyle/>
          <a:p>
            <a:r>
              <a:rPr lang="en-US" sz="16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142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680960" y="1222978"/>
            <a:ext cx="10925313" cy="482766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Haggai 2:6-7</a:t>
            </a:r>
          </a:p>
          <a:p>
            <a:r>
              <a:rPr lang="en-US" dirty="0">
                <a:latin typeface="Times New Roman" panose="02020603050405020304" pitchFamily="18" charset="0"/>
                <a:cs typeface="Times New Roman" panose="02020603050405020304" pitchFamily="18" charset="0"/>
              </a:rPr>
              <a:t>“This is what the LORD Almighty says: ‘In a little while I will once more shake the heavens and the earth, the sea and the dry land. I will shake all nations, and </a:t>
            </a:r>
            <a:r>
              <a:rPr lang="en-US" b="1" dirty="0">
                <a:highlight>
                  <a:srgbClr val="FFFF00"/>
                </a:highlight>
                <a:latin typeface="Times New Roman" panose="02020603050405020304" pitchFamily="18" charset="0"/>
                <a:cs typeface="Times New Roman" panose="02020603050405020304" pitchFamily="18" charset="0"/>
              </a:rPr>
              <a:t>the desired of all nations </a:t>
            </a:r>
            <a:r>
              <a:rPr lang="en-US" dirty="0">
                <a:latin typeface="Times New Roman" panose="02020603050405020304" pitchFamily="18" charset="0"/>
                <a:cs typeface="Times New Roman" panose="02020603050405020304" pitchFamily="18" charset="0"/>
              </a:rPr>
              <a:t>will come, and I will fill this house with glory,’ says the LORD Almighty.” </a:t>
            </a:r>
          </a:p>
          <a:p>
            <a:pPr marL="0" marR="0">
              <a:lnSpc>
                <a:spcPct val="115000"/>
              </a:lnSpc>
              <a:spcBef>
                <a:spcPts val="0"/>
              </a:spcBef>
              <a:spcAft>
                <a:spcPts val="1000"/>
              </a:spcAft>
            </a:pPr>
            <a:r>
              <a:rPr lang="zh-CN" altLang="en-US" sz="4000" dirty="0">
                <a:effectLst/>
                <a:latin typeface="Calibri" panose="020F0502020204030204" pitchFamily="34" charset="0"/>
              </a:rPr>
              <a:t>哈该书 </a:t>
            </a:r>
            <a:r>
              <a:rPr lang="en-US" altLang="zh-CN" sz="4000" dirty="0">
                <a:effectLst/>
                <a:latin typeface="Calibri" panose="020F0502020204030204" pitchFamily="34" charset="0"/>
              </a:rPr>
              <a:t>2</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6–7</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marL="0" marR="0">
              <a:lnSpc>
                <a:spcPct val="115000"/>
              </a:lnSpc>
              <a:spcBef>
                <a:spcPts val="0"/>
              </a:spcBef>
              <a:spcAft>
                <a:spcPts val="1000"/>
              </a:spcAft>
            </a:pPr>
            <a:r>
              <a:rPr lang="en-US" altLang="zh-CN" sz="4000" u="none" strike="noStrike" baseline="30000" dirty="0">
                <a:effectLst/>
                <a:latin typeface="Calibri" panose="020F0502020204030204" pitchFamily="34" charset="0"/>
              </a:rPr>
              <a:t>6</a:t>
            </a:r>
            <a:r>
              <a:rPr lang="zh-CN" altLang="en-US" sz="4000" u="none" strike="noStrike" dirty="0">
                <a:effectLst/>
                <a:latin typeface="Calibri" panose="020F0502020204030204" pitchFamily="34" charset="0"/>
              </a:rPr>
              <a:t> </a:t>
            </a:r>
            <a:r>
              <a:rPr lang="zh-CN" altLang="en-US" sz="4000" dirty="0">
                <a:effectLst/>
                <a:latin typeface="Default Chinese Simplified"/>
              </a:rPr>
              <a:t>万军之耶和华如此说：「过不多时，我必再一次震动天地、沧海，与旱地。</a:t>
            </a:r>
            <a:r>
              <a:rPr lang="en-US" altLang="zh-CN" sz="4000" u="none" strike="noStrike" baseline="30000" dirty="0">
                <a:effectLst/>
                <a:latin typeface="Calibri" panose="020F0502020204030204" pitchFamily="34" charset="0"/>
              </a:rPr>
              <a:t>7</a:t>
            </a:r>
            <a:r>
              <a:rPr lang="zh-CN" altLang="en-US" sz="4000" u="none" strike="noStrike" dirty="0">
                <a:effectLst/>
                <a:latin typeface="Calibri" panose="020F0502020204030204" pitchFamily="34" charset="0"/>
              </a:rPr>
              <a:t> </a:t>
            </a:r>
            <a:r>
              <a:rPr lang="zh-CN" altLang="en-US" sz="4000" dirty="0">
                <a:effectLst/>
                <a:latin typeface="Default Chinese Simplified"/>
              </a:rPr>
              <a:t>我必震动万国；</a:t>
            </a:r>
            <a:r>
              <a:rPr lang="zh-CN" altLang="en-US" sz="4000" dirty="0">
                <a:effectLst/>
                <a:highlight>
                  <a:srgbClr val="FFFF00"/>
                </a:highlight>
                <a:latin typeface="Default Chinese Simplified"/>
              </a:rPr>
              <a:t>万国的珍宝</a:t>
            </a:r>
            <a:r>
              <a:rPr lang="zh-CN" altLang="en-US" sz="4000" dirty="0">
                <a:effectLst/>
                <a:latin typeface="Default Chinese Simplified"/>
              </a:rPr>
              <a:t>必都运来，我就使这殿满了荣耀。这是万军之耶和华说的。」</a:t>
            </a:r>
            <a:r>
              <a:rPr lang="zh-CN" altLang="en-US" sz="40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527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8697" y="1804680"/>
            <a:ext cx="10394606" cy="384278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Zechariah 3:8</a:t>
            </a:r>
          </a:p>
          <a:p>
            <a:r>
              <a:rPr lang="en-US" dirty="0">
                <a:latin typeface="Times New Roman" panose="02020603050405020304" pitchFamily="18" charset="0"/>
                <a:cs typeface="Times New Roman" panose="02020603050405020304" pitchFamily="18" charset="0"/>
              </a:rPr>
              <a:t>“Listen, O high priest Joshua and your associates seated before you, who are men symbolic of things to come: I am going to bring </a:t>
            </a:r>
            <a:r>
              <a:rPr lang="en-US" b="1" dirty="0">
                <a:highlight>
                  <a:srgbClr val="FFFF00"/>
                </a:highlight>
                <a:latin typeface="Times New Roman" panose="02020603050405020304" pitchFamily="18" charset="0"/>
                <a:cs typeface="Times New Roman" panose="02020603050405020304" pitchFamily="18" charset="0"/>
              </a:rPr>
              <a:t>my servant, the Branch.”</a:t>
            </a:r>
          </a:p>
          <a:p>
            <a:pPr marL="0" marR="0">
              <a:lnSpc>
                <a:spcPct val="115000"/>
              </a:lnSpc>
              <a:spcBef>
                <a:spcPts val="0"/>
              </a:spcBef>
              <a:spcAft>
                <a:spcPts val="1000"/>
              </a:spcAft>
            </a:pPr>
            <a:r>
              <a:rPr lang="zh-CN" altLang="en-US" sz="4000" dirty="0">
                <a:effectLst/>
                <a:latin typeface="Calibri" panose="020F0502020204030204" pitchFamily="34" charset="0"/>
              </a:rPr>
              <a:t>撒迦利亚书 </a:t>
            </a:r>
            <a:r>
              <a:rPr lang="en-US" altLang="zh-CN" sz="4000" dirty="0">
                <a:effectLst/>
                <a:latin typeface="Calibri" panose="020F0502020204030204" pitchFamily="34" charset="0"/>
              </a:rPr>
              <a:t>3</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8</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marL="0" marR="0">
              <a:lnSpc>
                <a:spcPct val="115000"/>
              </a:lnSpc>
              <a:spcBef>
                <a:spcPts val="0"/>
              </a:spcBef>
              <a:spcAft>
                <a:spcPts val="1000"/>
              </a:spcAft>
            </a:pPr>
            <a:r>
              <a:rPr lang="zh-CN" altLang="en-US" sz="4000" dirty="0">
                <a:effectLst/>
                <a:latin typeface="Default Chinese Simplified"/>
              </a:rPr>
              <a:t>大祭司约书亚啊，你和坐在你面前的同伴都当听。（他们是作预兆的。）我必使我</a:t>
            </a:r>
            <a:r>
              <a:rPr lang="zh-CN" altLang="en-US" sz="4000" dirty="0">
                <a:effectLst/>
                <a:highlight>
                  <a:srgbClr val="FFFF00"/>
                </a:highlight>
                <a:latin typeface="Default Chinese Simplified"/>
              </a:rPr>
              <a:t>仆人大卫的苗裔</a:t>
            </a:r>
            <a:r>
              <a:rPr lang="zh-CN" altLang="en-US" sz="4000" dirty="0">
                <a:effectLst/>
                <a:latin typeface="Default Chinese Simplified"/>
              </a:rPr>
              <a:t>发出。</a:t>
            </a:r>
            <a:r>
              <a:rPr lang="zh-CN" altLang="en-US" sz="40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3243196"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528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564837"/>
            <a:ext cx="10394606" cy="384278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Zechariah 13:7</a:t>
            </a:r>
          </a:p>
          <a:p>
            <a:r>
              <a:rPr lang="en-US" dirty="0">
                <a:latin typeface="Times New Roman" panose="02020603050405020304" pitchFamily="18" charset="0"/>
                <a:cs typeface="Times New Roman" panose="02020603050405020304" pitchFamily="18" charset="0"/>
              </a:rPr>
              <a:t>“Awake, O sword, against </a:t>
            </a:r>
            <a:r>
              <a:rPr lang="en-US" b="1" dirty="0">
                <a:highlight>
                  <a:srgbClr val="FFFF00"/>
                </a:highlight>
                <a:latin typeface="Times New Roman" panose="02020603050405020304" pitchFamily="18" charset="0"/>
                <a:cs typeface="Times New Roman" panose="02020603050405020304" pitchFamily="18" charset="0"/>
              </a:rPr>
              <a:t>my shepherd</a:t>
            </a:r>
            <a:r>
              <a:rPr lang="en-US" dirty="0">
                <a:latin typeface="Times New Roman" panose="02020603050405020304" pitchFamily="18" charset="0"/>
                <a:cs typeface="Times New Roman" panose="02020603050405020304" pitchFamily="18" charset="0"/>
              </a:rPr>
              <a:t>, against the man who is close to me!” declares the LORD Almighty. “Strike the shepherd, and the sheep will be scattered, and I will turn my hand against the little ones.” </a:t>
            </a:r>
          </a:p>
          <a:p>
            <a:pPr marL="0" marR="0">
              <a:lnSpc>
                <a:spcPct val="115000"/>
              </a:lnSpc>
              <a:spcBef>
                <a:spcPts val="0"/>
              </a:spcBef>
              <a:spcAft>
                <a:spcPts val="1000"/>
              </a:spcAft>
            </a:pPr>
            <a:r>
              <a:rPr lang="zh-CN" altLang="en-US" sz="4000" dirty="0">
                <a:effectLst/>
                <a:latin typeface="Calibri" panose="020F0502020204030204" pitchFamily="34" charset="0"/>
              </a:rPr>
              <a:t>撒迦利亚书 </a:t>
            </a:r>
            <a:r>
              <a:rPr lang="en-US" altLang="zh-CN" sz="4000" dirty="0">
                <a:effectLst/>
                <a:latin typeface="Calibri" panose="020F0502020204030204" pitchFamily="34" charset="0"/>
              </a:rPr>
              <a:t>13</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7</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marL="0" marR="0">
              <a:lnSpc>
                <a:spcPct val="115000"/>
              </a:lnSpc>
              <a:spcBef>
                <a:spcPts val="0"/>
              </a:spcBef>
              <a:spcAft>
                <a:spcPts val="1000"/>
              </a:spcAft>
            </a:pPr>
            <a:r>
              <a:rPr lang="zh-CN" altLang="en-US" sz="4000" dirty="0">
                <a:effectLst/>
                <a:latin typeface="Default Chinese Simplified"/>
              </a:rPr>
              <a:t>万军之耶和华说：</a:t>
            </a:r>
            <a:r>
              <a:rPr lang="zh-CN" altLang="en-US" sz="4000" dirty="0">
                <a:effectLst/>
                <a:latin typeface="Calibri" panose="020F0502020204030204" pitchFamily="34" charset="0"/>
              </a:rPr>
              <a:t> </a:t>
            </a:r>
            <a:r>
              <a:rPr lang="zh-CN" altLang="en-US" sz="4000" dirty="0">
                <a:effectLst/>
                <a:latin typeface="Default Chinese Simplified"/>
              </a:rPr>
              <a:t>刀剑哪，应当兴起，</a:t>
            </a:r>
            <a:r>
              <a:rPr lang="zh-CN" altLang="en-US" sz="4000" dirty="0">
                <a:effectLst/>
                <a:latin typeface="Calibri" panose="020F0502020204030204" pitchFamily="34" charset="0"/>
              </a:rPr>
              <a:t> </a:t>
            </a:r>
            <a:r>
              <a:rPr lang="zh-CN" altLang="en-US" sz="4000" dirty="0">
                <a:effectLst/>
                <a:latin typeface="Default Chinese Simplified"/>
              </a:rPr>
              <a:t>攻击</a:t>
            </a:r>
            <a:r>
              <a:rPr lang="zh-CN" altLang="en-US" sz="4000" dirty="0">
                <a:effectLst/>
                <a:highlight>
                  <a:srgbClr val="FFFF00"/>
                </a:highlight>
                <a:latin typeface="Default Chinese Simplified"/>
              </a:rPr>
              <a:t>我的牧人</a:t>
            </a:r>
            <a:r>
              <a:rPr lang="zh-CN" altLang="en-US" sz="4000" dirty="0">
                <a:effectLst/>
                <a:latin typeface="Default Chinese Simplified"/>
              </a:rPr>
              <a:t>和我的同伴。</a:t>
            </a:r>
            <a:r>
              <a:rPr lang="zh-CN" altLang="en-US" sz="4000" dirty="0">
                <a:effectLst/>
                <a:latin typeface="Calibri" panose="020F0502020204030204" pitchFamily="34" charset="0"/>
              </a:rPr>
              <a:t> </a:t>
            </a:r>
            <a:r>
              <a:rPr lang="zh-CN" altLang="en-US" sz="4000" dirty="0">
                <a:effectLst/>
                <a:latin typeface="Default Chinese Simplified"/>
              </a:rPr>
              <a:t>击打牧人，羊就分散；</a:t>
            </a:r>
            <a:r>
              <a:rPr lang="zh-CN" altLang="en-US" sz="4000" dirty="0">
                <a:effectLst/>
                <a:latin typeface="Calibri" panose="020F0502020204030204" pitchFamily="34" charset="0"/>
              </a:rPr>
              <a:t> </a:t>
            </a:r>
            <a:r>
              <a:rPr lang="zh-CN" altLang="en-US" sz="4000" dirty="0">
                <a:effectLst/>
                <a:latin typeface="Default Chinese Simplified"/>
              </a:rPr>
              <a:t>我必反手加在微小者的身上。</a:t>
            </a:r>
            <a:r>
              <a:rPr lang="zh-CN" altLang="en-US" sz="40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3243196"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024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91015" y="1594818"/>
            <a:ext cx="11015258" cy="384278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Malachi 3:1</a:t>
            </a:r>
          </a:p>
          <a:p>
            <a:r>
              <a:rPr lang="en-US" dirty="0">
                <a:latin typeface="Times New Roman" panose="02020603050405020304" pitchFamily="18" charset="0"/>
                <a:cs typeface="Times New Roman" panose="02020603050405020304" pitchFamily="18" charset="0"/>
              </a:rPr>
              <a:t>“See, I will send my messenger, who will prepare the way before me. Then suddenly the Lord you are seeking will come to his temple; the </a:t>
            </a:r>
            <a:r>
              <a:rPr lang="en-US" b="1" dirty="0">
                <a:highlight>
                  <a:srgbClr val="FFFF00"/>
                </a:highlight>
                <a:latin typeface="Times New Roman" panose="02020603050405020304" pitchFamily="18" charset="0"/>
                <a:cs typeface="Times New Roman" panose="02020603050405020304" pitchFamily="18" charset="0"/>
              </a:rPr>
              <a:t>messenger of the covenant</a:t>
            </a:r>
            <a:r>
              <a:rPr lang="en-US" dirty="0">
                <a:latin typeface="Times New Roman" panose="02020603050405020304" pitchFamily="18" charset="0"/>
                <a:cs typeface="Times New Roman" panose="02020603050405020304" pitchFamily="18" charset="0"/>
              </a:rPr>
              <a:t>, whom you desire, will come,” says the LORD Almighty.” </a:t>
            </a:r>
          </a:p>
          <a:p>
            <a:pPr marL="0" marR="0">
              <a:lnSpc>
                <a:spcPct val="115000"/>
              </a:lnSpc>
              <a:spcBef>
                <a:spcPts val="0"/>
              </a:spcBef>
              <a:spcAft>
                <a:spcPts val="1000"/>
              </a:spcAft>
            </a:pPr>
            <a:r>
              <a:rPr lang="zh-CN" altLang="en-US" sz="4000" dirty="0">
                <a:effectLst/>
                <a:latin typeface="Calibri" panose="020F0502020204030204" pitchFamily="34" charset="0"/>
              </a:rPr>
              <a:t>玛拉基书 </a:t>
            </a:r>
            <a:r>
              <a:rPr lang="en-US" altLang="zh-CN" sz="4000" dirty="0">
                <a:effectLst/>
                <a:latin typeface="Calibri" panose="020F0502020204030204" pitchFamily="34" charset="0"/>
              </a:rPr>
              <a:t>3</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1</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marL="0" marR="0">
              <a:lnSpc>
                <a:spcPct val="115000"/>
              </a:lnSpc>
              <a:spcBef>
                <a:spcPts val="0"/>
              </a:spcBef>
              <a:spcAft>
                <a:spcPts val="1000"/>
              </a:spcAft>
            </a:pPr>
            <a:r>
              <a:rPr lang="zh-CN" altLang="en-US" sz="4000" dirty="0">
                <a:effectLst/>
                <a:latin typeface="Default Chinese Simplified"/>
              </a:rPr>
              <a:t>万军之耶和华说：「我要差遣我的使者在我前面预备道路。你们所寻求的主必忽然进入他的殿；</a:t>
            </a:r>
            <a:r>
              <a:rPr lang="zh-CN" altLang="en-US" sz="4000" dirty="0">
                <a:effectLst/>
                <a:highlight>
                  <a:srgbClr val="FFFF00"/>
                </a:highlight>
                <a:latin typeface="Default Chinese Simplified"/>
              </a:rPr>
              <a:t>立约的使者</a:t>
            </a:r>
            <a:r>
              <a:rPr lang="zh-CN" altLang="en-US" sz="4000" dirty="0">
                <a:effectLst/>
                <a:latin typeface="Default Chinese Simplified"/>
              </a:rPr>
              <a:t>，就是你们所仰慕的，快要来到。」</a:t>
            </a:r>
            <a:r>
              <a:rPr lang="zh-CN" altLang="en-US" sz="40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426751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273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774700"/>
            <a:ext cx="10394606" cy="384278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Malachi 4:2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“But for you who revere my name, </a:t>
            </a:r>
            <a:r>
              <a:rPr lang="en-US" b="1" dirty="0">
                <a:highlight>
                  <a:srgbClr val="FFFF00"/>
                </a:highlight>
                <a:latin typeface="Times New Roman" panose="02020603050405020304" pitchFamily="18" charset="0"/>
                <a:cs typeface="Times New Roman" panose="02020603050405020304" pitchFamily="18" charset="0"/>
              </a:rPr>
              <a:t>the sun of righteousness </a:t>
            </a:r>
            <a:r>
              <a:rPr lang="en-US" dirty="0">
                <a:latin typeface="Times New Roman" panose="02020603050405020304" pitchFamily="18" charset="0"/>
                <a:cs typeface="Times New Roman" panose="02020603050405020304" pitchFamily="18" charset="0"/>
              </a:rPr>
              <a:t>will rise with healing in its wings. And you will go out and leap like calves released from the stall.” </a:t>
            </a:r>
          </a:p>
          <a:p>
            <a:pPr marL="0" marR="0">
              <a:lnSpc>
                <a:spcPct val="115000"/>
              </a:lnSpc>
              <a:spcBef>
                <a:spcPts val="0"/>
              </a:spcBef>
              <a:spcAft>
                <a:spcPts val="1000"/>
              </a:spcAft>
            </a:pPr>
            <a:r>
              <a:rPr lang="zh-CN" altLang="en-US" sz="4000" dirty="0">
                <a:effectLst/>
                <a:latin typeface="Calibri" panose="020F0502020204030204" pitchFamily="34" charset="0"/>
              </a:rPr>
              <a:t>玛拉基书 </a:t>
            </a:r>
            <a:r>
              <a:rPr lang="en-US" altLang="zh-CN" sz="4000" dirty="0">
                <a:effectLst/>
                <a:latin typeface="Calibri" panose="020F0502020204030204" pitchFamily="34" charset="0"/>
              </a:rPr>
              <a:t>4</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2</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marL="0" marR="0">
              <a:lnSpc>
                <a:spcPct val="115000"/>
              </a:lnSpc>
              <a:spcBef>
                <a:spcPts val="0"/>
              </a:spcBef>
              <a:spcAft>
                <a:spcPts val="1000"/>
              </a:spcAft>
            </a:pPr>
            <a:r>
              <a:rPr lang="zh-CN" altLang="en-US" sz="4000" dirty="0">
                <a:effectLst/>
                <a:latin typeface="Default Chinese Simplified"/>
              </a:rPr>
              <a:t>但向你们敬畏我名的人必有</a:t>
            </a:r>
            <a:r>
              <a:rPr lang="zh-CN" altLang="en-US" sz="4000" dirty="0">
                <a:effectLst/>
                <a:highlight>
                  <a:srgbClr val="FFFF00"/>
                </a:highlight>
                <a:latin typeface="Default Chinese Simplified"/>
              </a:rPr>
              <a:t>公义的日头</a:t>
            </a:r>
            <a:r>
              <a:rPr lang="zh-CN" altLang="en-US" sz="4000" dirty="0">
                <a:effectLst/>
                <a:latin typeface="Default Chinese Simplified"/>
              </a:rPr>
              <a:t>出现，其光线有医治之能。你们必出来跳跃如圈里的肥犊。</a:t>
            </a:r>
            <a:r>
              <a:rPr lang="zh-CN" altLang="en-US" sz="40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338758" y="503566"/>
            <a:ext cx="3243196"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OTHER NAMES OF MESSIAH</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弥赛亚的其他名字</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811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60179" y="721958"/>
            <a:ext cx="10133108" cy="1569660"/>
          </a:xfrm>
          <a:prstGeom prst="rect">
            <a:avLst/>
          </a:prstGeom>
          <a:noFill/>
        </p:spPr>
        <p:txBody>
          <a:bodyPr wrap="square" rtlCol="0">
            <a:spAutoFit/>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THE WORD MESSIAH </a:t>
            </a:r>
          </a:p>
          <a:p>
            <a:r>
              <a:rPr lang="en-US" b="1" dirty="0">
                <a:solidFill>
                  <a:schemeClr val="accent6">
                    <a:lumMod val="50000"/>
                  </a:schemeClr>
                </a:solidFill>
                <a:latin typeface="Times New Roman" panose="02020603050405020304" pitchFamily="18" charset="0"/>
                <a:cs typeface="Times New Roman" panose="02020603050405020304" pitchFamily="18" charset="0"/>
              </a:rPr>
              <a:t>IN THE NEW TESTAMENT</a:t>
            </a:r>
          </a:p>
          <a:p>
            <a:r>
              <a:rPr lang="zh-CN" altLang="en-US" sz="6000" b="1" dirty="0">
                <a:solidFill>
                  <a:schemeClr val="accent6">
                    <a:lumMod val="50000"/>
                  </a:schemeClr>
                </a:solidFill>
                <a:latin typeface="Times New Roman" panose="02020603050405020304" pitchFamily="18" charset="0"/>
                <a:cs typeface="Times New Roman" panose="02020603050405020304" pitchFamily="18" charset="0"/>
              </a:rPr>
              <a:t>新约中的弥赛亚</a:t>
            </a:r>
            <a:endParaRPr lang="en-US" sz="6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1BD3855-C23A-FB4C-8983-12B5254635B1}"/>
              </a:ext>
            </a:extLst>
          </p:cNvPr>
          <p:cNvSpPr txBox="1"/>
          <p:nvPr/>
        </p:nvSpPr>
        <p:spPr>
          <a:xfrm>
            <a:off x="2985053" y="2598836"/>
            <a:ext cx="6738810" cy="2492990"/>
          </a:xfrm>
          <a:prstGeom prst="rect">
            <a:avLst/>
          </a:prstGeom>
          <a:noFill/>
        </p:spPr>
        <p:txBody>
          <a:bodyPr wrap="square" rtlCol="0">
            <a:spAutoFit/>
          </a:bodyPr>
          <a:lstStyle/>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“Christos” (</a:t>
            </a:r>
            <a:r>
              <a:rPr lang="el-GR" dirty="0">
                <a:latin typeface="Times New Roman" panose="02020603050405020304" pitchFamily="18" charset="0"/>
                <a:cs typeface="Times New Roman" panose="02020603050405020304" pitchFamily="18" charset="0"/>
              </a:rPr>
              <a:t>Χριστός)</a:t>
            </a:r>
            <a:endParaRPr lang="en-US"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zh-CN" altLang="en-US" sz="6000" dirty="0">
                <a:latin typeface="Times New Roman" panose="02020603050405020304" pitchFamily="18" charset="0"/>
                <a:cs typeface="Times New Roman" panose="02020603050405020304" pitchFamily="18" charset="0"/>
              </a:rPr>
              <a:t>基督（</a:t>
            </a:r>
            <a:r>
              <a:rPr lang="el-GR" sz="6000" dirty="0">
                <a:latin typeface="Times New Roman" panose="02020603050405020304" pitchFamily="18" charset="0"/>
                <a:cs typeface="Times New Roman" panose="02020603050405020304" pitchFamily="18" charset="0"/>
              </a:rPr>
              <a:t> Χριστός</a:t>
            </a:r>
            <a:r>
              <a:rPr lang="zh-CN" altLang="en-US" sz="6000" dirty="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occurs 537 times.</a:t>
            </a:r>
          </a:p>
          <a:p>
            <a:pPr marL="571500" indent="-571500">
              <a:buFont typeface="Arial" panose="020B0604020202020204" pitchFamily="34" charset="0"/>
              <a:buChar char="•"/>
            </a:pPr>
            <a:r>
              <a:rPr lang="zh-CN" altLang="en-US" sz="6000" dirty="0">
                <a:latin typeface="Times New Roman" panose="02020603050405020304" pitchFamily="18" charset="0"/>
                <a:cs typeface="Times New Roman" panose="02020603050405020304" pitchFamily="18" charset="0"/>
              </a:rPr>
              <a:t>出现</a:t>
            </a:r>
            <a:r>
              <a:rPr lang="en-US" altLang="zh-CN" sz="6000" dirty="0">
                <a:latin typeface="Times New Roman" panose="02020603050405020304" pitchFamily="18" charset="0"/>
                <a:cs typeface="Times New Roman" panose="02020603050405020304" pitchFamily="18" charset="0"/>
              </a:rPr>
              <a:t>537</a:t>
            </a:r>
            <a:r>
              <a:rPr lang="zh-CN" altLang="en-US" sz="6000" dirty="0">
                <a:latin typeface="Times New Roman" panose="02020603050405020304" pitchFamily="18" charset="0"/>
                <a:cs typeface="Times New Roman" panose="02020603050405020304" pitchFamily="18" charset="0"/>
              </a:rPr>
              <a:t>次</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222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774700"/>
            <a:ext cx="10394606" cy="41183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Acts 4:26</a:t>
            </a:r>
          </a:p>
          <a:p>
            <a:r>
              <a:rPr lang="en-US" dirty="0">
                <a:latin typeface="Times New Roman" panose="02020603050405020304" pitchFamily="18" charset="0"/>
                <a:cs typeface="Times New Roman" panose="02020603050405020304" pitchFamily="18" charset="0"/>
              </a:rPr>
              <a:t>“The kings of the earth take their stand and the rulers gather together against the Lord and against his Anointed One (</a:t>
            </a:r>
            <a:r>
              <a:rPr lang="el-GR" dirty="0" err="1">
                <a:latin typeface="Times New Roman" panose="02020603050405020304" pitchFamily="18" charset="0"/>
                <a:cs typeface="Times New Roman" panose="02020603050405020304" pitchFamily="18" charset="0"/>
              </a:rPr>
              <a:t>Χριστοῦ</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quote from Psalm 2).</a:t>
            </a:r>
          </a:p>
          <a:p>
            <a:pPr marL="0" marR="0">
              <a:lnSpc>
                <a:spcPct val="115000"/>
              </a:lnSpc>
              <a:spcBef>
                <a:spcPts val="0"/>
              </a:spcBef>
              <a:spcAft>
                <a:spcPts val="1000"/>
              </a:spcAft>
            </a:pPr>
            <a:r>
              <a:rPr lang="zh-CN" altLang="en-US" sz="4400" dirty="0">
                <a:effectLst/>
                <a:latin typeface="Calibri" panose="020F0502020204030204" pitchFamily="34" charset="0"/>
              </a:rPr>
              <a:t>使徒行传 </a:t>
            </a:r>
            <a:r>
              <a:rPr lang="en-US" altLang="zh-CN" sz="4400" dirty="0">
                <a:effectLst/>
                <a:latin typeface="Calibri" panose="020F0502020204030204" pitchFamily="34" charset="0"/>
              </a:rPr>
              <a:t>4</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26</a:t>
            </a:r>
          </a:p>
          <a:p>
            <a:pPr marL="0" marR="0">
              <a:lnSpc>
                <a:spcPct val="115000"/>
              </a:lnSpc>
              <a:spcBef>
                <a:spcPts val="0"/>
              </a:spcBef>
              <a:spcAft>
                <a:spcPts val="1000"/>
              </a:spcAft>
            </a:pPr>
            <a:r>
              <a:rPr lang="en-US" altLang="zh-CN" sz="4400" u="none" strike="noStrike" baseline="30000" dirty="0">
                <a:effectLst/>
                <a:latin typeface="Calibri" panose="020F0502020204030204" pitchFamily="34" charset="0"/>
              </a:rPr>
              <a:t>26</a:t>
            </a:r>
            <a:r>
              <a:rPr lang="zh-CN" altLang="en-US" sz="4400" u="none" strike="noStrike" dirty="0">
                <a:effectLst/>
                <a:latin typeface="Calibri" panose="020F0502020204030204" pitchFamily="34" charset="0"/>
              </a:rPr>
              <a:t> </a:t>
            </a:r>
            <a:r>
              <a:rPr lang="zh-CN" altLang="en-US" sz="4400" dirty="0">
                <a:effectLst/>
                <a:latin typeface="Default Chinese Simplified"/>
              </a:rPr>
              <a:t>世上的君王一齐起来，</a:t>
            </a:r>
            <a:r>
              <a:rPr lang="zh-CN" altLang="en-US" sz="4400" dirty="0">
                <a:effectLst/>
                <a:latin typeface="Calibri" panose="020F0502020204030204" pitchFamily="34" charset="0"/>
              </a:rPr>
              <a:t> </a:t>
            </a:r>
            <a:r>
              <a:rPr lang="zh-CN" altLang="en-US" sz="4400" dirty="0">
                <a:effectLst/>
                <a:latin typeface="Default Chinese Simplified"/>
              </a:rPr>
              <a:t>臣宰也聚集，</a:t>
            </a:r>
            <a:r>
              <a:rPr lang="zh-CN" altLang="en-US" sz="4400" dirty="0">
                <a:effectLst/>
                <a:latin typeface="Calibri" panose="020F0502020204030204" pitchFamily="34" charset="0"/>
              </a:rPr>
              <a:t> </a:t>
            </a:r>
            <a:r>
              <a:rPr lang="zh-CN" altLang="en-US" sz="4400" dirty="0">
                <a:effectLst/>
                <a:latin typeface="Default Chinese Simplified"/>
              </a:rPr>
              <a:t>要敌挡主，</a:t>
            </a:r>
            <a:r>
              <a:rPr lang="zh-CN" altLang="en-US" sz="4400" dirty="0">
                <a:effectLst/>
                <a:latin typeface="Calibri" panose="020F0502020204030204" pitchFamily="34" charset="0"/>
              </a:rPr>
              <a:t> </a:t>
            </a:r>
            <a:r>
              <a:rPr lang="zh-CN" altLang="en-US" sz="4400" dirty="0">
                <a:effectLst/>
                <a:latin typeface="Default Chinese Simplified"/>
              </a:rPr>
              <a:t>并主的受膏者</a:t>
            </a:r>
            <a:r>
              <a:rPr lang="en-US" sz="4400" dirty="0">
                <a:latin typeface="Times New Roman" panose="02020603050405020304" pitchFamily="18" charset="0"/>
                <a:cs typeface="Times New Roman" panose="02020603050405020304" pitchFamily="18" charset="0"/>
              </a:rPr>
              <a:t>(</a:t>
            </a:r>
            <a:r>
              <a:rPr lang="el-GR" sz="4400" dirty="0">
                <a:latin typeface="Times New Roman" panose="02020603050405020304" pitchFamily="18" charset="0"/>
                <a:cs typeface="Times New Roman" panose="02020603050405020304" pitchFamily="18" charset="0"/>
              </a:rPr>
              <a:t>Χριστοῦ)</a:t>
            </a:r>
            <a:r>
              <a:rPr lang="zh-CN" altLang="en-US" sz="4400" dirty="0">
                <a:effectLst/>
                <a:latin typeface="Default Chinese Simplified"/>
              </a:rPr>
              <a:t>。</a:t>
            </a:r>
            <a:r>
              <a:rPr lang="zh-CN" altLang="en-US" sz="4400" dirty="0">
                <a:effectLst/>
                <a:latin typeface="Calibri" panose="020F0502020204030204" pitchFamily="34" charset="0"/>
              </a:rPr>
              <a:t> </a:t>
            </a:r>
            <a:r>
              <a:rPr lang="zh-CN" altLang="en-US" sz="4400" dirty="0">
                <a:effectLst/>
                <a:latin typeface="Times New Roman" panose="02020603050405020304" pitchFamily="18" charset="0"/>
                <a:cs typeface="Times New Roman" panose="02020603050405020304" pitchFamily="18" charset="0"/>
              </a:rPr>
              <a:t>（引自诗篇</a:t>
            </a:r>
            <a:r>
              <a:rPr lang="en-US" altLang="zh-CN" sz="4400" dirty="0">
                <a:effectLst/>
                <a:latin typeface="Times New Roman" panose="02020603050405020304" pitchFamily="18" charset="0"/>
                <a:cs typeface="Times New Roman" panose="02020603050405020304" pitchFamily="18" charset="0"/>
              </a:rPr>
              <a:t>2</a:t>
            </a:r>
            <a:r>
              <a:rPr lang="zh-CN" altLang="en-US" sz="4400" dirty="0">
                <a:effectLst/>
                <a:latin typeface="Times New Roman" panose="02020603050405020304" pitchFamily="18" charset="0"/>
                <a:cs typeface="Times New Roman" panose="02020603050405020304" pitchFamily="18" charset="0"/>
              </a:rPr>
              <a:t>篇）</a:t>
            </a:r>
            <a:endParaRPr lang="zh-CN" altLang="en-US" sz="4400" dirty="0">
              <a:effectLst/>
              <a:latin typeface="Calibri" panose="020F0502020204030204" pitchFamily="34"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428292" y="582719"/>
            <a:ext cx="4783745" cy="830997"/>
          </a:xfrm>
          <a:prstGeom prst="rect">
            <a:avLst/>
          </a:prstGeom>
          <a:noFill/>
        </p:spPr>
        <p:txBody>
          <a:bodyPr wrap="none" rtlCol="0">
            <a:spAutoFit/>
          </a:bodyPr>
          <a:lstStyle/>
          <a:p>
            <a:r>
              <a:rPr lang="en-US" sz="2400" dirty="0">
                <a:solidFill>
                  <a:schemeClr val="accent6">
                    <a:lumMod val="75000"/>
                  </a:schemeClr>
                </a:solidFill>
                <a:latin typeface="Times New Roman" panose="02020603050405020304" pitchFamily="18" charset="0"/>
                <a:cs typeface="Times New Roman" panose="02020603050405020304" pitchFamily="18" charset="0"/>
              </a:rPr>
              <a:t>THE WORD MESSIAH IN THE NT</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新约中的弥赛亚</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840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39443" y="1169566"/>
            <a:ext cx="11213581" cy="5509200"/>
          </a:xfrm>
          <a:prstGeom prst="rect">
            <a:avLst/>
          </a:prstGeom>
          <a:noFill/>
        </p:spPr>
        <p:txBody>
          <a:bodyPr wrap="square" rtlCol="0">
            <a:spAutoFit/>
          </a:bodyPr>
          <a:lstStyle/>
          <a:p>
            <a:pPr marL="571500" indent="-5715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John 1:41 </a:t>
            </a:r>
            <a:r>
              <a:rPr lang="en-US" sz="1600" dirty="0">
                <a:latin typeface="Times New Roman" panose="02020603050405020304" pitchFamily="18" charset="0"/>
                <a:cs typeface="Times New Roman" panose="02020603050405020304" pitchFamily="18" charset="0"/>
              </a:rPr>
              <a:t>– “The first thing Andrew did was to find his brother Simon and tell him, “We have found the Messiah (</a:t>
            </a:r>
            <a:r>
              <a:rPr lang="el-GR" sz="1600" dirty="0">
                <a:latin typeface="Times New Roman" panose="02020603050405020304" pitchFamily="18" charset="0"/>
                <a:cs typeface="Times New Roman" panose="02020603050405020304" pitchFamily="18" charset="0"/>
              </a:rPr>
              <a:t>Μεσσίας)” (</a:t>
            </a:r>
            <a:r>
              <a:rPr lang="en-US" sz="1600" dirty="0">
                <a:latin typeface="Times New Roman" panose="02020603050405020304" pitchFamily="18" charset="0"/>
                <a:cs typeface="Times New Roman" panose="02020603050405020304" pitchFamily="18" charset="0"/>
              </a:rPr>
              <a:t>that is, the Christ </a:t>
            </a:r>
            <a:r>
              <a:rPr lang="el-GR" sz="1600" dirty="0">
                <a:latin typeface="Times New Roman" panose="02020603050405020304" pitchFamily="18" charset="0"/>
                <a:cs typeface="Times New Roman" panose="02020603050405020304" pitchFamily="18" charset="0"/>
              </a:rPr>
              <a:t>Χριστός)).” </a:t>
            </a:r>
            <a:endParaRPr lang="en-US" sz="1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zh-CN" altLang="en-US" sz="4000" dirty="0">
                <a:latin typeface="Times New Roman" panose="02020603050405020304" pitchFamily="18" charset="0"/>
                <a:cs typeface="Times New Roman" panose="02020603050405020304" pitchFamily="18" charset="0"/>
              </a:rPr>
              <a:t>约翰福音 </a:t>
            </a:r>
            <a:r>
              <a:rPr lang="en-US" altLang="zh-CN" sz="4000" dirty="0">
                <a:latin typeface="Times New Roman" panose="02020603050405020304" pitchFamily="18" charset="0"/>
                <a:cs typeface="Times New Roman" panose="02020603050405020304" pitchFamily="18" charset="0"/>
              </a:rPr>
              <a:t>1:41-</a:t>
            </a:r>
            <a:r>
              <a:rPr lang="zh-CN" altLang="en-US" sz="4000" dirty="0">
                <a:latin typeface="Times New Roman" panose="02020603050405020304" pitchFamily="18" charset="0"/>
                <a:cs typeface="Times New Roman" panose="02020603050405020304" pitchFamily="18" charset="0"/>
              </a:rPr>
              <a:t>他先找着自己的哥哥西门，对他说：「我们遇见弥赛亚了</a:t>
            </a:r>
            <a:r>
              <a:rPr lang="en-US" sz="4000" dirty="0">
                <a:latin typeface="Times New Roman" panose="02020603050405020304" pitchFamily="18" charset="0"/>
                <a:cs typeface="Times New Roman" panose="02020603050405020304" pitchFamily="18" charset="0"/>
              </a:rPr>
              <a:t>(</a:t>
            </a:r>
            <a:r>
              <a:rPr lang="el-GR" sz="4000" dirty="0">
                <a:latin typeface="Times New Roman" panose="02020603050405020304" pitchFamily="18" charset="0"/>
                <a:cs typeface="Times New Roman" panose="02020603050405020304" pitchFamily="18" charset="0"/>
              </a:rPr>
              <a:t>Μεσσίας)</a:t>
            </a:r>
            <a:r>
              <a:rPr lang="zh-CN" altLang="en-US" sz="4000" dirty="0">
                <a:latin typeface="Times New Roman" panose="02020603050405020304" pitchFamily="18" charset="0"/>
                <a:cs typeface="Times New Roman" panose="02020603050405020304" pitchFamily="18" charset="0"/>
              </a:rPr>
              <a:t>」（弥赛亚翻出来就是基督</a:t>
            </a:r>
            <a:r>
              <a:rPr lang="en-US" sz="4000" dirty="0">
                <a:latin typeface="Times New Roman" panose="02020603050405020304" pitchFamily="18" charset="0"/>
                <a:cs typeface="Times New Roman" panose="02020603050405020304" pitchFamily="18" charset="0"/>
              </a:rPr>
              <a:t>( </a:t>
            </a:r>
            <a:r>
              <a:rPr lang="el-GR" sz="4000" dirty="0">
                <a:latin typeface="Times New Roman" panose="02020603050405020304" pitchFamily="18" charset="0"/>
                <a:cs typeface="Times New Roman" panose="02020603050405020304" pitchFamily="18" charset="0"/>
              </a:rPr>
              <a:t>Χριστός ) </a:t>
            </a:r>
            <a:r>
              <a:rPr lang="zh-CN" altLang="en-US" sz="4000" dirty="0">
                <a:latin typeface="Times New Roman" panose="02020603050405020304" pitchFamily="18" charset="0"/>
                <a:cs typeface="Times New Roman" panose="02020603050405020304" pitchFamily="18" charset="0"/>
              </a:rPr>
              <a:t>。）</a:t>
            </a:r>
            <a:endParaRPr lang="el-GR"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John 4:25 </a:t>
            </a:r>
            <a:r>
              <a:rPr lang="en-US" sz="1600" dirty="0">
                <a:latin typeface="Times New Roman" panose="02020603050405020304" pitchFamily="18" charset="0"/>
                <a:cs typeface="Times New Roman" panose="02020603050405020304" pitchFamily="18" charset="0"/>
              </a:rPr>
              <a:t>-- “I know that Messiah (</a:t>
            </a:r>
            <a:r>
              <a:rPr lang="el-GR" sz="1600" dirty="0">
                <a:latin typeface="Times New Roman" panose="02020603050405020304" pitchFamily="18" charset="0"/>
                <a:cs typeface="Times New Roman" panose="02020603050405020304" pitchFamily="18" charset="0"/>
              </a:rPr>
              <a:t>Μεσσίας) (</a:t>
            </a:r>
            <a:r>
              <a:rPr lang="en-US" sz="1600" dirty="0">
                <a:latin typeface="Times New Roman" panose="02020603050405020304" pitchFamily="18" charset="0"/>
                <a:cs typeface="Times New Roman" panose="02020603050405020304" pitchFamily="18" charset="0"/>
              </a:rPr>
              <a:t>called Christ </a:t>
            </a:r>
            <a:r>
              <a:rPr lang="el-GR" sz="1600" dirty="0">
                <a:latin typeface="Times New Roman" panose="02020603050405020304" pitchFamily="18" charset="0"/>
                <a:cs typeface="Times New Roman" panose="02020603050405020304" pitchFamily="18" charset="0"/>
              </a:rPr>
              <a:t>Χριστός) “</a:t>
            </a:r>
            <a:r>
              <a:rPr lang="en-US" sz="1600" dirty="0">
                <a:latin typeface="Times New Roman" panose="02020603050405020304" pitchFamily="18" charset="0"/>
                <a:cs typeface="Times New Roman" panose="02020603050405020304" pitchFamily="18" charset="0"/>
              </a:rPr>
              <a:t>is coming. When he comes, he will explain everything to us.”</a:t>
            </a:r>
          </a:p>
          <a:p>
            <a:pPr marL="571500" indent="-571500">
              <a:buFont typeface="Arial" panose="020B0604020202020204" pitchFamily="34" charset="0"/>
              <a:buChar char="•"/>
            </a:pPr>
            <a:r>
              <a:rPr lang="zh-CN" altLang="en-US" sz="4000" dirty="0">
                <a:latin typeface="Times New Roman" panose="02020603050405020304" pitchFamily="18" charset="0"/>
                <a:cs typeface="Times New Roman" panose="02020603050405020304" pitchFamily="18" charset="0"/>
              </a:rPr>
              <a:t>约翰福音 </a:t>
            </a:r>
            <a:r>
              <a:rPr lang="en-US" altLang="zh-CN" sz="4000" dirty="0">
                <a:latin typeface="Times New Roman" panose="02020603050405020304" pitchFamily="18" charset="0"/>
                <a:cs typeface="Times New Roman" panose="02020603050405020304" pitchFamily="18" charset="0"/>
              </a:rPr>
              <a:t>4:25 – </a:t>
            </a:r>
            <a:r>
              <a:rPr lang="zh-CN" altLang="en-US" sz="4000" dirty="0">
                <a:latin typeface="Times New Roman" panose="02020603050405020304" pitchFamily="18" charset="0"/>
                <a:cs typeface="Times New Roman" panose="02020603050405020304" pitchFamily="18" charset="0"/>
              </a:rPr>
              <a:t>妇人说：「我知道弥赛亚</a:t>
            </a:r>
            <a:r>
              <a:rPr lang="en-US" sz="4000" dirty="0">
                <a:latin typeface="Times New Roman" panose="02020603050405020304" pitchFamily="18" charset="0"/>
                <a:cs typeface="Times New Roman" panose="02020603050405020304" pitchFamily="18" charset="0"/>
              </a:rPr>
              <a:t>(</a:t>
            </a:r>
            <a:r>
              <a:rPr lang="el-GR" sz="4000" dirty="0">
                <a:latin typeface="Times New Roman" panose="02020603050405020304" pitchFamily="18" charset="0"/>
                <a:cs typeface="Times New Roman" panose="02020603050405020304" pitchFamily="18" charset="0"/>
              </a:rPr>
              <a:t>Μεσσίας) </a:t>
            </a:r>
            <a:r>
              <a:rPr lang="zh-CN" altLang="en-US" sz="4000" dirty="0">
                <a:latin typeface="Times New Roman" panose="02020603050405020304" pitchFamily="18" charset="0"/>
                <a:cs typeface="Times New Roman" panose="02020603050405020304" pitchFamily="18" charset="0"/>
              </a:rPr>
              <a:t>（就是那称为基督</a:t>
            </a:r>
            <a:r>
              <a:rPr lang="el-GR" sz="4000" dirty="0">
                <a:latin typeface="Times New Roman" panose="02020603050405020304" pitchFamily="18" charset="0"/>
                <a:cs typeface="Times New Roman" panose="02020603050405020304" pitchFamily="18" charset="0"/>
              </a:rPr>
              <a:t>Χριστός</a:t>
            </a:r>
            <a:r>
              <a:rPr lang="zh-CN" altLang="en-US" sz="4000" dirty="0">
                <a:latin typeface="Times New Roman" panose="02020603050405020304" pitchFamily="18" charset="0"/>
                <a:cs typeface="Times New Roman" panose="02020603050405020304" pitchFamily="18" charset="0"/>
              </a:rPr>
              <a:t>的）要来；他来了，必将一切的事都告诉我们。」</a:t>
            </a:r>
          </a:p>
          <a:p>
            <a:pPr marL="571500" indent="-5715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562107" y="448904"/>
            <a:ext cx="3242170" cy="707886"/>
          </a:xfrm>
          <a:prstGeom prst="rect">
            <a:avLst/>
          </a:prstGeom>
          <a:noFill/>
        </p:spPr>
        <p:txBody>
          <a:bodyPr wrap="none" rtlCol="0">
            <a:spAutoFit/>
          </a:bodyPr>
          <a:lstStyle/>
          <a:p>
            <a:r>
              <a:rPr lang="en-US" sz="1600" dirty="0">
                <a:solidFill>
                  <a:schemeClr val="accent6">
                    <a:lumMod val="75000"/>
                  </a:schemeClr>
                </a:solidFill>
                <a:latin typeface="Times New Roman" panose="02020603050405020304" pitchFamily="18" charset="0"/>
                <a:cs typeface="Times New Roman" panose="02020603050405020304" pitchFamily="18" charset="0"/>
              </a:rPr>
              <a:t>THE WORD MESSIAH IN THE NT</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新约中的弥赛亚</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770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732111" y="2405975"/>
            <a:ext cx="7155411" cy="1600438"/>
          </a:xfrm>
          <a:prstGeom prst="rect">
            <a:avLst/>
          </a:prstGeom>
          <a:noFill/>
        </p:spPr>
        <p:txBody>
          <a:bodyPr wrap="square" rtlCol="0">
            <a:spAutoFit/>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THE IDENTIFICATION OF JESUS AS THE CHRIST</a:t>
            </a:r>
          </a:p>
          <a:p>
            <a:r>
              <a:rPr lang="zh-CN" altLang="en-US" sz="8000" b="1" dirty="0">
                <a:solidFill>
                  <a:schemeClr val="accent6">
                    <a:lumMod val="50000"/>
                  </a:schemeClr>
                </a:solidFill>
                <a:latin typeface="Times New Roman" panose="02020603050405020304" pitchFamily="18" charset="0"/>
                <a:cs typeface="Times New Roman" panose="02020603050405020304" pitchFamily="18" charset="0"/>
              </a:rPr>
              <a:t>认耶稣为基督</a:t>
            </a:r>
            <a:endParaRPr lang="en-US" sz="8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43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5B4CA5-2990-5244-A6F3-D920FB4B077B}"/>
              </a:ext>
            </a:extLst>
          </p:cNvPr>
          <p:cNvSpPr/>
          <p:nvPr/>
        </p:nvSpPr>
        <p:spPr>
          <a:xfrm>
            <a:off x="401444" y="440382"/>
            <a:ext cx="11430000" cy="1077218"/>
          </a:xfrm>
          <a:prstGeom prst="rect">
            <a:avLst/>
          </a:prstGeom>
        </p:spPr>
        <p:txBody>
          <a:bodyPr wrap="square">
            <a:spAutoFit/>
          </a:bodyPr>
          <a:lstStyle/>
          <a:p>
            <a:pPr indent="457200">
              <a:tabLst>
                <a:tab pos="-914400" algn="l"/>
                <a:tab pos="-457200" algn="l"/>
                <a:tab pos="0" algn="l"/>
                <a:tab pos="274320" algn="l"/>
                <a:tab pos="548640" algn="l"/>
                <a:tab pos="822960" algn="l"/>
                <a:tab pos="1097280" algn="l"/>
                <a:tab pos="1371600" algn="l"/>
                <a:tab pos="1645920" algn="l"/>
                <a:tab pos="1920240" algn="l"/>
                <a:tab pos="2286000" algn="l"/>
                <a:tab pos="2743200" algn="l"/>
                <a:tab pos="3200400" algn="l"/>
                <a:tab pos="3657600" algn="l"/>
                <a:tab pos="4114800" algn="l"/>
                <a:tab pos="4572000" algn="l"/>
                <a:tab pos="5029200" algn="l"/>
                <a:tab pos="5486400" algn="l"/>
                <a:tab pos="5943600" algn="l"/>
              </a:tabLst>
            </a:pPr>
            <a:r>
              <a:rPr lang="en-US" sz="1600" dirty="0">
                <a:latin typeface="Times New Roman" panose="02020603050405020304" pitchFamily="18" charset="0"/>
                <a:ea typeface="Times New Roman" panose="02020603050405020304" pitchFamily="18" charset="0"/>
              </a:rPr>
              <a:t>“When they had passed through Amphipolis and Apollonia, they came to Thessalonica, where there was a Jewish synagogue. As his custom was, Paul went into the synagogue, and on three Sabbath days he reasoned with them from the Scriptures, explaining and proving that the Christ had to suffer and rise from the dead. “This Jesus I am proclaiming to you is the Christ,” he said. Some of the Jews were persuaded and joined Paul and Silas, as did a large number of God-fearing Greeks and not a few prominent women.” (Acts 17:1–4)</a:t>
            </a:r>
          </a:p>
        </p:txBody>
      </p:sp>
      <p:sp>
        <p:nvSpPr>
          <p:cNvPr id="3" name="Rectangle 2">
            <a:extLst>
              <a:ext uri="{FF2B5EF4-FFF2-40B4-BE49-F238E27FC236}">
                <a16:creationId xmlns:a16="http://schemas.microsoft.com/office/drawing/2014/main" id="{C98F16AB-4D9A-E94A-B138-69DDA82D0E80}"/>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FE2E65F-B005-4058-B484-8E6B20D35ABE}"/>
              </a:ext>
            </a:extLst>
          </p:cNvPr>
          <p:cNvSpPr/>
          <p:nvPr/>
        </p:nvSpPr>
        <p:spPr>
          <a:xfrm>
            <a:off x="557134" y="1772935"/>
            <a:ext cx="11077731" cy="4515660"/>
          </a:xfrm>
          <a:prstGeom prst="rect">
            <a:avLst/>
          </a:prstGeom>
        </p:spPr>
        <p:txBody>
          <a:bodyPr wrap="square">
            <a:spAutoFit/>
          </a:bodyPr>
          <a:lstStyle/>
          <a:p>
            <a:pPr marL="0" marR="0">
              <a:lnSpc>
                <a:spcPct val="115000"/>
              </a:lnSpc>
              <a:spcBef>
                <a:spcPts val="0"/>
              </a:spcBef>
              <a:spcAft>
                <a:spcPts val="1000"/>
              </a:spcAft>
            </a:pPr>
            <a:r>
              <a:rPr lang="zh-CN" altLang="en-US" sz="3600" dirty="0">
                <a:effectLst/>
                <a:latin typeface="Default Chinese Simplified"/>
              </a:rPr>
              <a:t>保罗和西拉经过暗妃坡里、亚波罗尼亚，来到帖撒罗尼迦，在那里有犹太人的会堂。</a:t>
            </a:r>
            <a:r>
              <a:rPr lang="en-US" altLang="zh-CN" sz="3600" u="none" strike="noStrike" baseline="30000" dirty="0">
                <a:effectLst/>
                <a:latin typeface="Calibri" panose="020F0502020204030204" pitchFamily="34" charset="0"/>
              </a:rPr>
              <a:t>2</a:t>
            </a:r>
            <a:r>
              <a:rPr lang="zh-CN" altLang="en-US" sz="3600" u="none" strike="noStrike" dirty="0">
                <a:effectLst/>
                <a:latin typeface="Calibri" panose="020F0502020204030204" pitchFamily="34" charset="0"/>
              </a:rPr>
              <a:t> </a:t>
            </a:r>
            <a:r>
              <a:rPr lang="zh-CN" altLang="en-US" sz="3600" dirty="0">
                <a:effectLst/>
                <a:latin typeface="Default Chinese Simplified"/>
              </a:rPr>
              <a:t>保罗照他素常的规矩进去，一连三个安息日，本着圣经与他们辩论，</a:t>
            </a:r>
            <a:r>
              <a:rPr lang="en-US" altLang="zh-CN" sz="3600" u="none" strike="noStrike" baseline="30000" dirty="0">
                <a:effectLst/>
                <a:latin typeface="Calibri" panose="020F0502020204030204" pitchFamily="34" charset="0"/>
              </a:rPr>
              <a:t>3</a:t>
            </a:r>
            <a:r>
              <a:rPr lang="zh-CN" altLang="en-US" sz="3600" u="none" strike="noStrike" dirty="0">
                <a:effectLst/>
                <a:latin typeface="Calibri" panose="020F0502020204030204" pitchFamily="34" charset="0"/>
              </a:rPr>
              <a:t> </a:t>
            </a:r>
            <a:r>
              <a:rPr lang="zh-CN" altLang="en-US" sz="3600" dirty="0">
                <a:effectLst/>
                <a:latin typeface="Default Chinese Simplified"/>
              </a:rPr>
              <a:t>讲解陈明基督必须受害，从死里复活；又说：「我所传与你们的这位耶稣就是基督。」</a:t>
            </a:r>
            <a:r>
              <a:rPr lang="en-US" altLang="zh-CN" sz="3600" u="none" strike="noStrike" baseline="30000" dirty="0">
                <a:effectLst/>
                <a:latin typeface="Calibri" panose="020F0502020204030204" pitchFamily="34" charset="0"/>
              </a:rPr>
              <a:t>4</a:t>
            </a:r>
            <a:r>
              <a:rPr lang="zh-CN" altLang="en-US" sz="3600" u="none" strike="noStrike" dirty="0">
                <a:effectLst/>
                <a:latin typeface="Calibri" panose="020F0502020204030204" pitchFamily="34" charset="0"/>
              </a:rPr>
              <a:t> </a:t>
            </a:r>
            <a:r>
              <a:rPr lang="zh-CN" altLang="en-US" sz="3600" dirty="0">
                <a:effectLst/>
                <a:latin typeface="Default Chinese Simplified"/>
              </a:rPr>
              <a:t>他们中间有些人听了劝，就附从保罗和西拉，并有许多虔敬的希腊人，尊贵的妇女也不少。</a:t>
            </a:r>
            <a:r>
              <a:rPr lang="zh-CN" altLang="en-US" sz="3600" dirty="0">
                <a:effectLst/>
                <a:latin typeface="Calibri" panose="020F0502020204030204" pitchFamily="34" charset="0"/>
              </a:rPr>
              <a:t> </a:t>
            </a:r>
            <a:r>
              <a:rPr lang="en-US" altLang="zh-CN" sz="3600" dirty="0">
                <a:effectLst/>
                <a:latin typeface="Calibri" panose="020F0502020204030204" pitchFamily="34" charset="0"/>
              </a:rPr>
              <a:t>(</a:t>
            </a:r>
            <a:r>
              <a:rPr lang="zh-CN" altLang="en-US" sz="3600" dirty="0">
                <a:effectLst/>
                <a:latin typeface="Calibri" panose="020F0502020204030204" pitchFamily="34" charset="0"/>
              </a:rPr>
              <a:t>使徒行传 </a:t>
            </a:r>
            <a:r>
              <a:rPr lang="en-US" altLang="zh-CN" sz="3600" dirty="0">
                <a:effectLst/>
                <a:latin typeface="Calibri" panose="020F0502020204030204" pitchFamily="34" charset="0"/>
              </a:rPr>
              <a:t>17:1–4) </a:t>
            </a:r>
            <a:endParaRPr lang="zh-CN" altLang="en-US" sz="3600" dirty="0">
              <a:effectLst/>
              <a:latin typeface="Calibri" panose="020F0502020204030204" pitchFamily="34" charset="0"/>
            </a:endParaRPr>
          </a:p>
        </p:txBody>
      </p:sp>
    </p:spTree>
    <p:extLst>
      <p:ext uri="{BB962C8B-B14F-4D97-AF65-F5344CB8AC3E}">
        <p14:creationId xmlns:p14="http://schemas.microsoft.com/office/powerpoint/2010/main" val="4037239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8697" y="1682366"/>
            <a:ext cx="10394606" cy="440588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ANGELS</a:t>
            </a:r>
          </a:p>
          <a:p>
            <a:r>
              <a:rPr lang="zh-CN" altLang="en-US" sz="5400" b="1" dirty="0">
                <a:latin typeface="Times New Roman" panose="02020603050405020304" pitchFamily="18" charset="0"/>
                <a:cs typeface="Times New Roman" panose="02020603050405020304" pitchFamily="18" charset="0"/>
              </a:rPr>
              <a:t>天使</a:t>
            </a:r>
            <a:endParaRPr lang="en-US" sz="5400" b="1" dirty="0">
              <a:latin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600" dirty="0">
                <a:latin typeface="Times New Roman" panose="02020603050405020304" pitchFamily="18" charset="0"/>
                <a:cs typeface="Times New Roman" panose="02020603050405020304" pitchFamily="18" charset="0"/>
              </a:rPr>
              <a:t>“But the angel said to them, “Do not be afraid. I bring you good news of great joy that will be for all the people. Today in the town of David a Savior has been born to you; </a:t>
            </a:r>
            <a:r>
              <a:rPr lang="en-US" sz="1600" b="1" dirty="0">
                <a:latin typeface="Times New Roman" panose="02020603050405020304" pitchFamily="18" charset="0"/>
                <a:cs typeface="Times New Roman" panose="02020603050405020304" pitchFamily="18" charset="0"/>
              </a:rPr>
              <a:t>he is Christ </a:t>
            </a:r>
            <a:r>
              <a:rPr lang="en-US" sz="1600" dirty="0">
                <a:latin typeface="Times New Roman" panose="02020603050405020304" pitchFamily="18" charset="0"/>
                <a:cs typeface="Times New Roman" panose="02020603050405020304" pitchFamily="18" charset="0"/>
              </a:rPr>
              <a:t>the Lord.” (Luke 2:10–11).</a:t>
            </a:r>
          </a:p>
          <a:p>
            <a:pPr>
              <a:lnSpc>
                <a:spcPct val="115000"/>
              </a:lnSpc>
              <a:spcAft>
                <a:spcPts val="1000"/>
              </a:spcAft>
            </a:pPr>
            <a:r>
              <a:rPr lang="en-US" altLang="zh-CN" sz="3600" u="none" strike="noStrike" baseline="30000" dirty="0">
                <a:effectLst/>
                <a:latin typeface="Calibri" panose="020F0502020204030204" pitchFamily="34" charset="0"/>
              </a:rPr>
              <a:t>10</a:t>
            </a:r>
            <a:r>
              <a:rPr lang="zh-CN" altLang="en-US" sz="3600" u="none" strike="noStrike" dirty="0">
                <a:effectLst/>
                <a:latin typeface="Calibri" panose="020F0502020204030204" pitchFamily="34" charset="0"/>
              </a:rPr>
              <a:t> </a:t>
            </a:r>
            <a:r>
              <a:rPr lang="zh-CN" altLang="en-US" sz="3600" dirty="0">
                <a:effectLst/>
                <a:latin typeface="Default Chinese Simplified"/>
              </a:rPr>
              <a:t>那天使对他们说：「不要惧怕！我报给你们大喜的信息，是关乎万民的；</a:t>
            </a:r>
            <a:r>
              <a:rPr lang="en-US" altLang="zh-CN" sz="3600" u="none" strike="noStrike" baseline="30000" dirty="0">
                <a:effectLst/>
                <a:latin typeface="Calibri" panose="020F0502020204030204" pitchFamily="34" charset="0"/>
              </a:rPr>
              <a:t>11</a:t>
            </a:r>
            <a:r>
              <a:rPr lang="zh-CN" altLang="en-US" sz="3600" u="none" strike="noStrike" dirty="0">
                <a:effectLst/>
                <a:latin typeface="Calibri" panose="020F0502020204030204" pitchFamily="34" charset="0"/>
              </a:rPr>
              <a:t> </a:t>
            </a:r>
            <a:r>
              <a:rPr lang="zh-CN" altLang="en-US" sz="3600" dirty="0">
                <a:effectLst/>
                <a:latin typeface="Default Chinese Simplified"/>
              </a:rPr>
              <a:t>因今天在大卫的城里，为你们生了救主，就是主基督。</a:t>
            </a:r>
            <a:r>
              <a:rPr lang="en-US" altLang="zh-CN" sz="3600" dirty="0">
                <a:effectLst/>
                <a:latin typeface="Calibri" panose="020F0502020204030204" pitchFamily="34" charset="0"/>
              </a:rPr>
              <a:t> (</a:t>
            </a:r>
            <a:r>
              <a:rPr lang="zh-CN" altLang="en-US" sz="3600" dirty="0">
                <a:effectLst/>
                <a:latin typeface="Calibri" panose="020F0502020204030204" pitchFamily="34" charset="0"/>
              </a:rPr>
              <a:t>路加福音 </a:t>
            </a:r>
            <a:r>
              <a:rPr lang="en-US" altLang="zh-CN" sz="3600" dirty="0">
                <a:effectLst/>
                <a:latin typeface="Calibri" panose="020F0502020204030204" pitchFamily="34" charset="0"/>
              </a:rPr>
              <a:t>2</a:t>
            </a:r>
            <a:r>
              <a:rPr lang="zh-CN" altLang="en-US" sz="3600" dirty="0">
                <a:effectLst/>
                <a:latin typeface="Calibri" panose="020F0502020204030204" pitchFamily="34" charset="0"/>
              </a:rPr>
              <a:t>：</a:t>
            </a:r>
            <a:r>
              <a:rPr lang="en-US" altLang="zh-CN" sz="3600" dirty="0">
                <a:effectLst/>
                <a:latin typeface="Calibri" panose="020F0502020204030204" pitchFamily="34" charset="0"/>
              </a:rPr>
              <a:t>10–11)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428292" y="582719"/>
            <a:ext cx="5297412"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046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774700"/>
            <a:ext cx="10394606" cy="374205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ANDREW</a:t>
            </a:r>
          </a:p>
          <a:p>
            <a:r>
              <a:rPr lang="zh-CN" altLang="en-US" sz="4800" b="1" dirty="0">
                <a:latin typeface="Times New Roman" panose="02020603050405020304" pitchFamily="18" charset="0"/>
                <a:cs typeface="Times New Roman" panose="02020603050405020304" pitchFamily="18" charset="0"/>
              </a:rPr>
              <a:t>安德烈</a:t>
            </a:r>
            <a:endParaRPr lang="en-US" sz="4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thing Andrew did was to find his brother Simon and tell him, “We have found </a:t>
            </a:r>
            <a:r>
              <a:rPr lang="en-US" b="1" dirty="0">
                <a:latin typeface="Times New Roman" panose="02020603050405020304" pitchFamily="18" charset="0"/>
                <a:cs typeface="Times New Roman" panose="02020603050405020304" pitchFamily="18" charset="0"/>
              </a:rPr>
              <a:t>the Messiah</a:t>
            </a:r>
            <a:r>
              <a:rPr lang="en-US" dirty="0">
                <a:latin typeface="Times New Roman" panose="02020603050405020304" pitchFamily="18" charset="0"/>
                <a:cs typeface="Times New Roman" panose="02020603050405020304" pitchFamily="18" charset="0"/>
              </a:rPr>
              <a:t>” (that is, the Christ). And he brought him to Jesus.” (John 1:41-42)</a:t>
            </a:r>
          </a:p>
          <a:p>
            <a:pPr marL="0" marR="0">
              <a:lnSpc>
                <a:spcPct val="115000"/>
              </a:lnSpc>
              <a:spcBef>
                <a:spcPts val="0"/>
              </a:spcBef>
              <a:spcAft>
                <a:spcPts val="1000"/>
              </a:spcAft>
            </a:pPr>
            <a:r>
              <a:rPr lang="en-US" altLang="zh-CN" sz="4000" u="none" strike="noStrike" baseline="30000" dirty="0">
                <a:effectLst/>
                <a:latin typeface="Calibri" panose="020F0502020204030204" pitchFamily="34" charset="0"/>
              </a:rPr>
              <a:t>41</a:t>
            </a:r>
            <a:r>
              <a:rPr lang="zh-CN" altLang="en-US" sz="4000" u="none" strike="noStrike" dirty="0">
                <a:effectLst/>
                <a:latin typeface="Calibri" panose="020F0502020204030204" pitchFamily="34" charset="0"/>
              </a:rPr>
              <a:t> </a:t>
            </a:r>
            <a:r>
              <a:rPr lang="zh-CN" altLang="en-US" sz="4000" dirty="0">
                <a:effectLst/>
                <a:latin typeface="Default Chinese Simplified"/>
              </a:rPr>
              <a:t>他先找着自己的哥哥西门，对他说：「我们遇见弥赛亚了。」（弥赛亚翻出来就是基督。）</a:t>
            </a:r>
            <a:r>
              <a:rPr lang="en-US" altLang="zh-CN" sz="4000" u="none" strike="noStrike" baseline="30000" dirty="0">
                <a:effectLst/>
                <a:latin typeface="Calibri" panose="020F0502020204030204" pitchFamily="34" charset="0"/>
              </a:rPr>
              <a:t>42</a:t>
            </a:r>
            <a:r>
              <a:rPr lang="zh-CN" altLang="en-US" sz="4000" u="none" strike="noStrike" dirty="0">
                <a:effectLst/>
                <a:latin typeface="Calibri" panose="020F0502020204030204" pitchFamily="34" charset="0"/>
              </a:rPr>
              <a:t> </a:t>
            </a:r>
            <a:r>
              <a:rPr lang="zh-CN" altLang="en-US" sz="4000" dirty="0">
                <a:effectLst/>
                <a:latin typeface="Default Chinese Simplified"/>
              </a:rPr>
              <a:t>于是领他去见耶稣。</a:t>
            </a:r>
            <a:r>
              <a:rPr lang="zh-CN" altLang="en-US" sz="4000" dirty="0">
                <a:effectLst/>
                <a:latin typeface="Calibri" panose="020F0502020204030204" pitchFamily="34" charset="0"/>
              </a:rPr>
              <a:t>约翰福音 </a:t>
            </a:r>
            <a:r>
              <a:rPr lang="en-US" sz="4000" dirty="0">
                <a:latin typeface="Times New Roman" panose="02020603050405020304" pitchFamily="18" charset="0"/>
                <a:cs typeface="Times New Roman" panose="02020603050405020304" pitchFamily="18" charset="0"/>
              </a:rPr>
              <a:t>( </a:t>
            </a:r>
            <a:r>
              <a:rPr lang="en-US" altLang="zh-CN" sz="4000" dirty="0">
                <a:effectLst/>
                <a:latin typeface="Calibri" panose="020F0502020204030204" pitchFamily="34" charset="0"/>
              </a:rPr>
              <a:t>1</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41–42</a:t>
            </a:r>
            <a:r>
              <a:rPr lang="zh-CN" altLang="en-US" sz="4000" dirty="0">
                <a:effectLst/>
                <a:latin typeface="Calibri" panose="020F0502020204030204" pitchFamily="34" charset="0"/>
              </a:rPr>
              <a:t> </a:t>
            </a:r>
            <a:r>
              <a:rPr lang="en-US" sz="4000" dirty="0">
                <a:latin typeface="Times New Roman" panose="02020603050405020304" pitchFamily="18" charset="0"/>
                <a:cs typeface="Times New Roman" panose="02020603050405020304" pitchFamily="18" charset="0"/>
              </a:rPr>
              <a:t>)</a:t>
            </a:r>
            <a:endParaRPr lang="zh-CN" altLang="en-US" sz="4000" dirty="0">
              <a:effectLst/>
              <a:latin typeface="Calibri" panose="020F0502020204030204" pitchFamily="34"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428292" y="582719"/>
            <a:ext cx="4718599" cy="707886"/>
          </a:xfrm>
          <a:prstGeom prst="rect">
            <a:avLst/>
          </a:prstGeom>
          <a:noFill/>
        </p:spPr>
        <p:txBody>
          <a:bodyPr wrap="none" rtlCol="0">
            <a:spAutoFit/>
          </a:bodyPr>
          <a:lstStyle/>
          <a:p>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3756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09625" y="1429012"/>
            <a:ext cx="10394606" cy="46122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JESUS</a:t>
            </a:r>
          </a:p>
          <a:p>
            <a:r>
              <a:rPr lang="zh-CN" altLang="en-US" sz="5400" b="1" dirty="0">
                <a:latin typeface="Times New Roman" panose="02020603050405020304" pitchFamily="18" charset="0"/>
                <a:cs typeface="Times New Roman" panose="02020603050405020304" pitchFamily="18" charset="0"/>
              </a:rPr>
              <a:t>耶稣</a:t>
            </a:r>
            <a:endParaRPr lang="en-US" sz="54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 know that Messiah” (called Christ) “is coming. When he comes, he will explain everything to us.” Then Jesus declared, “</a:t>
            </a:r>
            <a:r>
              <a:rPr lang="en-US" sz="1600" b="1" dirty="0">
                <a:latin typeface="Times New Roman" panose="02020603050405020304" pitchFamily="18" charset="0"/>
                <a:cs typeface="Times New Roman" panose="02020603050405020304" pitchFamily="18" charset="0"/>
              </a:rPr>
              <a:t>I who speak to you am he</a:t>
            </a:r>
            <a:r>
              <a:rPr lang="en-US" sz="1600" dirty="0">
                <a:latin typeface="Times New Roman" panose="02020603050405020304" pitchFamily="18" charset="0"/>
                <a:cs typeface="Times New Roman" panose="02020603050405020304" pitchFamily="18" charset="0"/>
              </a:rPr>
              <a:t>.” (John 4:25–26)</a:t>
            </a:r>
          </a:p>
          <a:p>
            <a:pPr marL="0" marR="0">
              <a:lnSpc>
                <a:spcPct val="115000"/>
              </a:lnSpc>
              <a:spcBef>
                <a:spcPts val="0"/>
              </a:spcBef>
              <a:spcAft>
                <a:spcPts val="1000"/>
              </a:spcAft>
            </a:pPr>
            <a:r>
              <a:rPr lang="en-US" altLang="zh-CN" sz="4000" u="none" strike="noStrike" baseline="30000" dirty="0">
                <a:effectLst/>
                <a:latin typeface="Calibri" panose="020F0502020204030204" pitchFamily="34" charset="0"/>
              </a:rPr>
              <a:t>25</a:t>
            </a:r>
            <a:r>
              <a:rPr lang="zh-CN" altLang="en-US" sz="4000" u="none" strike="noStrike" dirty="0">
                <a:effectLst/>
                <a:latin typeface="Calibri" panose="020F0502020204030204" pitchFamily="34" charset="0"/>
              </a:rPr>
              <a:t> </a:t>
            </a:r>
            <a:r>
              <a:rPr lang="zh-CN" altLang="en-US" sz="4000" dirty="0">
                <a:effectLst/>
                <a:latin typeface="Default Chinese Simplified"/>
              </a:rPr>
              <a:t>妇人说：「我知道弥赛亚（就是那称为基督的）要来；他来了，必将一切的事都告诉我们。」</a:t>
            </a:r>
            <a:r>
              <a:rPr lang="en-US" altLang="zh-CN" sz="4000" u="none" strike="noStrike" baseline="30000" dirty="0">
                <a:effectLst/>
                <a:latin typeface="Calibri" panose="020F0502020204030204" pitchFamily="34" charset="0"/>
              </a:rPr>
              <a:t>26</a:t>
            </a:r>
            <a:r>
              <a:rPr lang="zh-CN" altLang="en-US" sz="4000" u="none" strike="noStrike" dirty="0">
                <a:effectLst/>
                <a:latin typeface="Calibri" panose="020F0502020204030204" pitchFamily="34" charset="0"/>
              </a:rPr>
              <a:t> </a:t>
            </a:r>
            <a:r>
              <a:rPr lang="zh-CN" altLang="en-US" sz="4000" dirty="0">
                <a:effectLst/>
                <a:latin typeface="Default Chinese Simplified"/>
              </a:rPr>
              <a:t>耶稣说：「</a:t>
            </a:r>
            <a:r>
              <a:rPr lang="zh-CN" altLang="en-US" sz="4000" b="1" dirty="0">
                <a:effectLst/>
                <a:latin typeface="Default Chinese Simplified"/>
              </a:rPr>
              <a:t>这和你说话的就是他！</a:t>
            </a:r>
            <a:r>
              <a:rPr lang="zh-CN" altLang="en-US" sz="4000" dirty="0">
                <a:effectLst/>
                <a:latin typeface="Default Chinese Simplified"/>
              </a:rPr>
              <a:t>」</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a:lnSpc>
                <a:spcPct val="115000"/>
              </a:lnSpc>
              <a:spcAft>
                <a:spcPts val="1000"/>
              </a:spcAft>
            </a:pPr>
            <a:r>
              <a:rPr lang="zh-CN" altLang="en-US" sz="4000" dirty="0">
                <a:effectLst/>
                <a:latin typeface="Calibri" panose="020F0502020204030204" pitchFamily="34" charset="0"/>
              </a:rPr>
              <a:t> </a:t>
            </a:r>
            <a:r>
              <a:rPr lang="en-US" altLang="zh-CN" sz="4000" dirty="0">
                <a:effectLst/>
                <a:latin typeface="Calibri" panose="020F0502020204030204" pitchFamily="34" charset="0"/>
              </a:rPr>
              <a:t>(</a:t>
            </a:r>
            <a:r>
              <a:rPr lang="zh-CN" altLang="en-US" sz="4000" dirty="0">
                <a:effectLst/>
                <a:latin typeface="Calibri" panose="020F0502020204030204" pitchFamily="34" charset="0"/>
              </a:rPr>
              <a:t>约翰福音 </a:t>
            </a:r>
            <a:r>
              <a:rPr lang="en-US" altLang="zh-CN" sz="4000" dirty="0">
                <a:effectLst/>
                <a:latin typeface="Calibri" panose="020F0502020204030204" pitchFamily="34" charset="0"/>
              </a:rPr>
              <a:t>4</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25–26)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428292" y="582719"/>
            <a:ext cx="4718599" cy="707886"/>
          </a:xfrm>
          <a:prstGeom prst="rect">
            <a:avLst/>
          </a:prstGeom>
          <a:noFill/>
        </p:spPr>
        <p:txBody>
          <a:bodyPr wrap="none" rtlCol="0">
            <a:spAutoFit/>
          </a:bodyPr>
          <a:lstStyle/>
          <a:p>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310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617886" y="925762"/>
            <a:ext cx="11291892" cy="55304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PETER</a:t>
            </a:r>
          </a:p>
          <a:p>
            <a:r>
              <a:rPr lang="zh-CN" altLang="en-US" sz="5400" b="1" dirty="0">
                <a:latin typeface="Times New Roman" panose="02020603050405020304" pitchFamily="18" charset="0"/>
                <a:cs typeface="Times New Roman" panose="02020603050405020304" pitchFamily="18" charset="0"/>
              </a:rPr>
              <a:t>彼得</a:t>
            </a:r>
            <a:endParaRPr lang="en-US" sz="5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“But what about you? Who do you say I am?” Then Simon Peter answered, “</a:t>
            </a:r>
            <a:r>
              <a:rPr lang="en-US" b="1" dirty="0">
                <a:latin typeface="Times New Roman" panose="02020603050405020304" pitchFamily="18" charset="0"/>
                <a:cs typeface="Times New Roman" panose="02020603050405020304" pitchFamily="18" charset="0"/>
              </a:rPr>
              <a:t>You are the Christ</a:t>
            </a:r>
            <a:r>
              <a:rPr lang="en-US" dirty="0">
                <a:latin typeface="Times New Roman" panose="02020603050405020304" pitchFamily="18" charset="0"/>
                <a:cs typeface="Times New Roman" panose="02020603050405020304" pitchFamily="18" charset="0"/>
              </a:rPr>
              <a:t>, the Son of the living God.” Jesus replied, “Blessed are you, Simon son of Jonah, for this was not revealed to you by man, but by my Father in heaven.” (Matthew 16:15–17)</a:t>
            </a:r>
          </a:p>
          <a:p>
            <a:pPr>
              <a:lnSpc>
                <a:spcPct val="115000"/>
              </a:lnSpc>
              <a:spcAft>
                <a:spcPts val="1000"/>
              </a:spcAft>
            </a:pPr>
            <a:r>
              <a:rPr lang="en-US" altLang="zh-CN" sz="4000" u="none" strike="noStrike" baseline="30000" dirty="0">
                <a:effectLst/>
                <a:latin typeface="Calibri" panose="020F0502020204030204" pitchFamily="34" charset="0"/>
              </a:rPr>
              <a:t>15</a:t>
            </a:r>
            <a:r>
              <a:rPr lang="zh-CN" altLang="en-US" sz="4000" u="none" strike="noStrike" dirty="0">
                <a:effectLst/>
                <a:latin typeface="Calibri" panose="020F0502020204030204" pitchFamily="34" charset="0"/>
              </a:rPr>
              <a:t> </a:t>
            </a:r>
            <a:r>
              <a:rPr lang="zh-CN" altLang="en-US" sz="4000" dirty="0">
                <a:effectLst/>
                <a:latin typeface="Default Chinese Simplified"/>
              </a:rPr>
              <a:t>耶稣说：「你们说我是谁？」</a:t>
            </a:r>
            <a:r>
              <a:rPr lang="en-US" altLang="zh-CN" sz="4000" u="none" strike="noStrike" baseline="30000" dirty="0">
                <a:effectLst/>
                <a:latin typeface="Calibri" panose="020F0502020204030204" pitchFamily="34" charset="0"/>
              </a:rPr>
              <a:t>16</a:t>
            </a:r>
            <a:r>
              <a:rPr lang="zh-CN" altLang="en-US" sz="4000" u="none" strike="noStrike" dirty="0">
                <a:effectLst/>
                <a:latin typeface="Calibri" panose="020F0502020204030204" pitchFamily="34" charset="0"/>
              </a:rPr>
              <a:t> </a:t>
            </a:r>
            <a:r>
              <a:rPr lang="zh-CN" altLang="en-US" sz="4000" dirty="0">
                <a:effectLst/>
                <a:latin typeface="Default Chinese Simplified"/>
              </a:rPr>
              <a:t>西门</a:t>
            </a:r>
            <a:r>
              <a:rPr lang="en-US" altLang="zh-CN" sz="4000" dirty="0">
                <a:effectLst/>
                <a:latin typeface="Default Chinese Simplified"/>
              </a:rPr>
              <a:t>·</a:t>
            </a:r>
            <a:r>
              <a:rPr lang="zh-CN" altLang="en-US" sz="4000" dirty="0">
                <a:effectLst/>
                <a:latin typeface="Default Chinese Simplified"/>
              </a:rPr>
              <a:t>彼得回答说：「你是基督，是永生　神的儿子。」</a:t>
            </a:r>
            <a:r>
              <a:rPr lang="en-US" altLang="zh-CN" sz="4000" u="none" strike="noStrike" baseline="30000" dirty="0">
                <a:effectLst/>
                <a:latin typeface="Calibri" panose="020F0502020204030204" pitchFamily="34" charset="0"/>
              </a:rPr>
              <a:t>17</a:t>
            </a:r>
            <a:r>
              <a:rPr lang="zh-CN" altLang="en-US" sz="4000" u="none" strike="noStrike" dirty="0">
                <a:effectLst/>
                <a:latin typeface="Calibri" panose="020F0502020204030204" pitchFamily="34" charset="0"/>
              </a:rPr>
              <a:t> </a:t>
            </a:r>
            <a:r>
              <a:rPr lang="zh-CN" altLang="en-US" sz="4000" dirty="0">
                <a:effectLst/>
                <a:latin typeface="Default Chinese Simplified"/>
              </a:rPr>
              <a:t>耶稣对他说：「西门</a:t>
            </a:r>
            <a:r>
              <a:rPr lang="en-US" altLang="zh-CN" sz="4000" dirty="0">
                <a:effectLst/>
                <a:latin typeface="Default Chinese Simplified"/>
              </a:rPr>
              <a:t>·</a:t>
            </a:r>
            <a:r>
              <a:rPr lang="zh-CN" altLang="en-US" sz="4000" dirty="0">
                <a:effectLst/>
                <a:latin typeface="Default Chinese Simplified"/>
              </a:rPr>
              <a:t>巴</a:t>
            </a:r>
            <a:r>
              <a:rPr lang="en-US" altLang="zh-CN" sz="4000" dirty="0">
                <a:effectLst/>
                <a:latin typeface="Default Chinese Simplified"/>
              </a:rPr>
              <a:t>·</a:t>
            </a:r>
            <a:r>
              <a:rPr lang="zh-CN" altLang="en-US" sz="4000" dirty="0">
                <a:effectLst/>
                <a:latin typeface="Default Chinese Simplified"/>
              </a:rPr>
              <a:t>约拿，你是有福的！因为这不是属血肉的指示你的，乃是我在天上的父指示的。</a:t>
            </a:r>
            <a:r>
              <a:rPr lang="en-US" altLang="zh-CN" sz="4000" dirty="0">
                <a:effectLst/>
                <a:latin typeface="Calibri" panose="020F0502020204030204" pitchFamily="34" charset="0"/>
              </a:rPr>
              <a:t> (</a:t>
            </a:r>
            <a:r>
              <a:rPr lang="zh-CN" altLang="en-US" sz="4000" dirty="0">
                <a:effectLst/>
                <a:latin typeface="Calibri" panose="020F0502020204030204" pitchFamily="34" charset="0"/>
              </a:rPr>
              <a:t>马太福音 </a:t>
            </a:r>
            <a:r>
              <a:rPr lang="en-US" altLang="zh-CN" sz="4000" dirty="0">
                <a:effectLst/>
                <a:latin typeface="Calibri" panose="020F0502020204030204" pitchFamily="34" charset="0"/>
              </a:rPr>
              <a:t>16</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15–17)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6612366" y="451490"/>
            <a:ext cx="5297412" cy="738664"/>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736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42718" y="903864"/>
            <a:ext cx="10865702" cy="57526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JESUS</a:t>
            </a:r>
          </a:p>
          <a:p>
            <a:r>
              <a:rPr lang="zh-CN" altLang="en-US" sz="6000" b="1" dirty="0">
                <a:latin typeface="Times New Roman" panose="02020603050405020304" pitchFamily="18" charset="0"/>
                <a:cs typeface="Times New Roman" panose="02020603050405020304" pitchFamily="18" charset="0"/>
              </a:rPr>
              <a:t>耶稣</a:t>
            </a:r>
            <a:endParaRPr lang="en-US" sz="60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“Are you the Christ, the Son of the Blessed One?” Jesus answered: “</a:t>
            </a:r>
            <a:r>
              <a:rPr lang="en-US" sz="1600" b="1" dirty="0">
                <a:latin typeface="Times New Roman" panose="02020603050405020304" pitchFamily="18" charset="0"/>
                <a:cs typeface="Times New Roman" panose="02020603050405020304" pitchFamily="18" charset="0"/>
              </a:rPr>
              <a:t>I am</a:t>
            </a:r>
            <a:r>
              <a:rPr lang="en-US" sz="1600" dirty="0">
                <a:latin typeface="Times New Roman" panose="02020603050405020304" pitchFamily="18" charset="0"/>
                <a:cs typeface="Times New Roman" panose="02020603050405020304" pitchFamily="18" charset="0"/>
              </a:rPr>
              <a:t>, and you will see the Son of Man sitting at the right hand of the Mighty One and coming on the clouds of heaven.” (Mark 14:61–62)</a:t>
            </a:r>
          </a:p>
          <a:p>
            <a:pPr>
              <a:lnSpc>
                <a:spcPct val="115000"/>
              </a:lnSpc>
              <a:spcAft>
                <a:spcPts val="1000"/>
              </a:spcAft>
            </a:pPr>
            <a:r>
              <a:rPr lang="en-US" altLang="zh-CN" sz="4000" u="none" strike="noStrike" baseline="30000" dirty="0">
                <a:effectLst/>
                <a:latin typeface="Calibri" panose="020F0502020204030204" pitchFamily="34" charset="0"/>
              </a:rPr>
              <a:t>61</a:t>
            </a:r>
            <a:r>
              <a:rPr lang="zh-CN" altLang="en-US" sz="4000" u="none" strike="noStrike" dirty="0">
                <a:effectLst/>
                <a:latin typeface="Calibri" panose="020F0502020204030204" pitchFamily="34" charset="0"/>
              </a:rPr>
              <a:t> </a:t>
            </a:r>
            <a:r>
              <a:rPr lang="zh-CN" altLang="en-US" sz="4000" dirty="0">
                <a:effectLst/>
                <a:latin typeface="Default Chinese Simplified"/>
              </a:rPr>
              <a:t>耶稣却不言语，一句也不回答。大祭司又问他说：「你是那当称颂者的儿子基督不是？」</a:t>
            </a:r>
            <a:r>
              <a:rPr lang="en-US" altLang="zh-CN" sz="4000" u="none" strike="noStrike" baseline="30000" dirty="0">
                <a:effectLst/>
                <a:latin typeface="Calibri" panose="020F0502020204030204" pitchFamily="34" charset="0"/>
              </a:rPr>
              <a:t>62</a:t>
            </a:r>
            <a:r>
              <a:rPr lang="zh-CN" altLang="en-US" sz="4000" u="none" strike="noStrike" dirty="0">
                <a:effectLst/>
                <a:latin typeface="Calibri" panose="020F0502020204030204" pitchFamily="34" charset="0"/>
              </a:rPr>
              <a:t> </a:t>
            </a:r>
            <a:r>
              <a:rPr lang="zh-CN" altLang="en-US" sz="4000" dirty="0">
                <a:effectLst/>
                <a:latin typeface="Default Chinese Simplified"/>
              </a:rPr>
              <a:t>耶稣说：「</a:t>
            </a:r>
            <a:r>
              <a:rPr lang="zh-CN" altLang="en-US" sz="4000" b="1" dirty="0">
                <a:effectLst/>
                <a:latin typeface="Default Chinese Simplified"/>
              </a:rPr>
              <a:t>我是</a:t>
            </a:r>
            <a:r>
              <a:rPr lang="zh-CN" altLang="en-US" sz="4000" dirty="0">
                <a:effectLst/>
                <a:latin typeface="Default Chinese Simplified"/>
              </a:rPr>
              <a:t>。你们必看见人子坐在那权能者的右边，驾着天上的云降临。」（</a:t>
            </a:r>
            <a:r>
              <a:rPr lang="zh-CN" altLang="en-US" sz="4000" dirty="0">
                <a:effectLst/>
                <a:latin typeface="Calibri" panose="020F0502020204030204" pitchFamily="34" charset="0"/>
              </a:rPr>
              <a:t>马可福音 </a:t>
            </a:r>
            <a:r>
              <a:rPr lang="en-US" altLang="zh-CN" sz="4000" dirty="0">
                <a:effectLst/>
                <a:latin typeface="Calibri" panose="020F0502020204030204" pitchFamily="34" charset="0"/>
              </a:rPr>
              <a:t>14</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61–62</a:t>
            </a:r>
            <a:r>
              <a:rPr lang="zh-CN" altLang="en-US" sz="4000" dirty="0">
                <a:effectLst/>
                <a:latin typeface="Calibri" panose="020F0502020204030204" pitchFamily="34" charset="0"/>
              </a:rPr>
              <a:t> ）</a:t>
            </a:r>
            <a:endParaRPr lang="en-US" altLang="zh-CN" sz="4000" dirty="0">
              <a:effectLst/>
              <a:latin typeface="Calibri" panose="020F0502020204030204" pitchFamily="34" charset="0"/>
            </a:endParaRPr>
          </a:p>
          <a:p>
            <a:pPr marL="0" marR="0">
              <a:lnSpc>
                <a:spcPct val="115000"/>
              </a:lnSpc>
              <a:spcBef>
                <a:spcPts val="0"/>
              </a:spcBef>
              <a:spcAft>
                <a:spcPts val="1000"/>
              </a:spcAft>
            </a:pPr>
            <a:endParaRPr lang="zh-CN" altLang="en-US" sz="1800" dirty="0">
              <a:effectLst/>
              <a:latin typeface="Calibri" panose="020F0502020204030204" pitchFamily="34"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7191179" y="426602"/>
            <a:ext cx="4718599" cy="707886"/>
          </a:xfrm>
          <a:prstGeom prst="rect">
            <a:avLst/>
          </a:prstGeom>
          <a:noFill/>
        </p:spPr>
        <p:txBody>
          <a:bodyPr wrap="none" rtlCol="0">
            <a:spAutoFit/>
          </a:bodyPr>
          <a:lstStyle/>
          <a:p>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896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698113" y="1817949"/>
            <a:ext cx="10394606" cy="322210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PEOPLE WHO SAW HIS MIRACLES</a:t>
            </a:r>
          </a:p>
          <a:p>
            <a:r>
              <a:rPr lang="zh-CN" altLang="en-US" sz="6000" b="1" dirty="0">
                <a:latin typeface="Times New Roman" panose="02020603050405020304" pitchFamily="18" charset="0"/>
                <a:cs typeface="Times New Roman" panose="02020603050405020304" pitchFamily="18" charset="0"/>
              </a:rPr>
              <a:t>看见祂行神迹的人</a:t>
            </a:r>
            <a:endParaRPr lang="en-US" sz="6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the people saw the miraculous sign that Jesus did, they began to say, “</a:t>
            </a:r>
            <a:r>
              <a:rPr lang="en-US" b="1" dirty="0">
                <a:latin typeface="Times New Roman" panose="02020603050405020304" pitchFamily="18" charset="0"/>
                <a:cs typeface="Times New Roman" panose="02020603050405020304" pitchFamily="18" charset="0"/>
              </a:rPr>
              <a:t>Surely this is the Prophet </a:t>
            </a:r>
            <a:r>
              <a:rPr lang="en-US" dirty="0">
                <a:latin typeface="Times New Roman" panose="02020603050405020304" pitchFamily="18" charset="0"/>
                <a:cs typeface="Times New Roman" panose="02020603050405020304" pitchFamily="18" charset="0"/>
              </a:rPr>
              <a:t>who is to come into the world.” (John 6:14).</a:t>
            </a:r>
          </a:p>
          <a:p>
            <a:pPr>
              <a:lnSpc>
                <a:spcPct val="115000"/>
              </a:lnSpc>
              <a:spcAft>
                <a:spcPts val="1000"/>
              </a:spcAft>
            </a:pPr>
            <a:r>
              <a:rPr lang="en-US" altLang="zh-CN" sz="4000" u="none" strike="noStrike" baseline="30000" dirty="0">
                <a:effectLst/>
                <a:latin typeface="Calibri" panose="020F0502020204030204" pitchFamily="34" charset="0"/>
              </a:rPr>
              <a:t>14</a:t>
            </a:r>
            <a:r>
              <a:rPr lang="zh-CN" altLang="en-US" sz="4000" u="none" strike="noStrike" dirty="0">
                <a:effectLst/>
                <a:latin typeface="Calibri" panose="020F0502020204030204" pitchFamily="34" charset="0"/>
              </a:rPr>
              <a:t> </a:t>
            </a:r>
            <a:r>
              <a:rPr lang="zh-CN" altLang="en-US" sz="4000" dirty="0">
                <a:effectLst/>
                <a:latin typeface="Default Chinese Simplified"/>
              </a:rPr>
              <a:t>众人看见耶稣所行的神迹，就说：「这真是那要到世间来的先知！」</a:t>
            </a:r>
            <a:r>
              <a:rPr lang="en-US" altLang="zh-CN" sz="4000" dirty="0">
                <a:effectLst/>
                <a:latin typeface="Calibri" panose="020F0502020204030204" pitchFamily="34" charset="0"/>
              </a:rPr>
              <a:t> (</a:t>
            </a:r>
            <a:r>
              <a:rPr lang="zh-CN" altLang="en-US" sz="4000" dirty="0">
                <a:effectLst/>
                <a:latin typeface="Calibri" panose="020F0502020204030204" pitchFamily="34" charset="0"/>
              </a:rPr>
              <a:t>约翰福音 </a:t>
            </a:r>
            <a:r>
              <a:rPr lang="en-US" altLang="zh-CN" sz="4000" dirty="0">
                <a:effectLst/>
                <a:latin typeface="Calibri" panose="020F0502020204030204" pitchFamily="34" charset="0"/>
              </a:rPr>
              <a:t>6</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14</a:t>
            </a:r>
            <a:r>
              <a:rPr lang="zh-CN" altLang="en-US" sz="4000" dirty="0">
                <a:effectLst/>
                <a:latin typeface="Calibri" panose="020F0502020204030204" pitchFamily="34" charset="0"/>
              </a:rPr>
              <a:t> </a:t>
            </a:r>
            <a:r>
              <a:rPr lang="en-US" altLang="zh-CN" sz="40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6985209" y="460056"/>
            <a:ext cx="4718599" cy="707886"/>
          </a:xfrm>
          <a:prstGeom prst="rect">
            <a:avLst/>
          </a:prstGeom>
          <a:noFill/>
        </p:spPr>
        <p:txBody>
          <a:bodyPr wrap="none" rtlCol="0">
            <a:spAutoFit/>
          </a:bodyPr>
          <a:lstStyle/>
          <a:p>
            <a:pPr algn="r"/>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636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22696" y="1198172"/>
            <a:ext cx="11146608" cy="534575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PEOPLE AT THE TEMPLE</a:t>
            </a:r>
          </a:p>
          <a:p>
            <a:r>
              <a:rPr lang="en-US" dirty="0">
                <a:latin typeface="Times New Roman" panose="02020603050405020304" pitchFamily="18" charset="0"/>
                <a:cs typeface="Times New Roman" panose="02020603050405020304" pitchFamily="18" charset="0"/>
              </a:rPr>
              <a:t>“On hearing his words, some of the people said, “Surely this man is the Prophet.” Others said, </a:t>
            </a:r>
            <a:r>
              <a:rPr lang="en-US" b="1" dirty="0">
                <a:latin typeface="Times New Roman" panose="02020603050405020304" pitchFamily="18" charset="0"/>
                <a:cs typeface="Times New Roman" panose="02020603050405020304" pitchFamily="18" charset="0"/>
              </a:rPr>
              <a:t>“He is the Christ</a:t>
            </a:r>
            <a:r>
              <a:rPr lang="en-US" dirty="0">
                <a:latin typeface="Times New Roman" panose="02020603050405020304" pitchFamily="18" charset="0"/>
                <a:cs typeface="Times New Roman" panose="02020603050405020304" pitchFamily="18" charset="0"/>
              </a:rPr>
              <a:t>.” (John 7:40–42)</a:t>
            </a:r>
          </a:p>
          <a:p>
            <a:r>
              <a:rPr lang="zh-CN" altLang="en-US" sz="6000" dirty="0">
                <a:latin typeface="Times New Roman" panose="02020603050405020304" pitchFamily="18" charset="0"/>
                <a:cs typeface="Times New Roman" panose="02020603050405020304" pitchFamily="18" charset="0"/>
              </a:rPr>
              <a:t>在圣殿中的人</a:t>
            </a:r>
            <a:endParaRPr lang="en-US" sz="6000" dirty="0">
              <a:latin typeface="Times New Roman" panose="02020603050405020304" pitchFamily="18" charset="0"/>
              <a:cs typeface="Times New Roman" panose="02020603050405020304" pitchFamily="18" charset="0"/>
            </a:endParaRPr>
          </a:p>
          <a:p>
            <a:pPr>
              <a:lnSpc>
                <a:spcPct val="115000"/>
              </a:lnSpc>
              <a:spcAft>
                <a:spcPts val="1000"/>
              </a:spcAft>
            </a:pPr>
            <a:r>
              <a:rPr lang="en-US" altLang="zh-CN" sz="4000" u="none" strike="noStrike" baseline="30000" dirty="0">
                <a:effectLst/>
                <a:latin typeface="Calibri" panose="020F0502020204030204" pitchFamily="34" charset="0"/>
              </a:rPr>
              <a:t>40</a:t>
            </a:r>
            <a:r>
              <a:rPr lang="zh-CN" altLang="en-US" sz="4000" u="none" strike="noStrike" dirty="0">
                <a:effectLst/>
                <a:latin typeface="Calibri" panose="020F0502020204030204" pitchFamily="34" charset="0"/>
              </a:rPr>
              <a:t> </a:t>
            </a:r>
            <a:r>
              <a:rPr lang="zh-CN" altLang="en-US" sz="4000" dirty="0">
                <a:effectLst/>
                <a:latin typeface="Default Chinese Simplified"/>
              </a:rPr>
              <a:t>众人听见这话，有的说：「这真是那先知。」</a:t>
            </a:r>
            <a:r>
              <a:rPr lang="en-US" altLang="zh-CN" sz="4000" u="none" strike="noStrike" baseline="30000" dirty="0">
                <a:effectLst/>
                <a:latin typeface="Calibri" panose="020F0502020204030204" pitchFamily="34" charset="0"/>
              </a:rPr>
              <a:t>41</a:t>
            </a:r>
            <a:r>
              <a:rPr lang="zh-CN" altLang="en-US" sz="4000" u="none" strike="noStrike" dirty="0">
                <a:effectLst/>
                <a:latin typeface="Calibri" panose="020F0502020204030204" pitchFamily="34" charset="0"/>
              </a:rPr>
              <a:t> </a:t>
            </a:r>
            <a:r>
              <a:rPr lang="zh-CN" altLang="en-US" sz="4000" dirty="0">
                <a:effectLst/>
                <a:latin typeface="Default Chinese Simplified"/>
              </a:rPr>
              <a:t>有的说：「这是基督。」但也有的说：「基督岂是从加利利出来的吗？</a:t>
            </a:r>
            <a:r>
              <a:rPr lang="en-US" altLang="zh-CN" sz="4000" u="none" strike="noStrike" baseline="30000" dirty="0">
                <a:effectLst/>
                <a:latin typeface="Calibri" panose="020F0502020204030204" pitchFamily="34" charset="0"/>
              </a:rPr>
              <a:t>42</a:t>
            </a:r>
            <a:r>
              <a:rPr lang="zh-CN" altLang="en-US" sz="4000" u="none" strike="noStrike" dirty="0">
                <a:effectLst/>
                <a:latin typeface="Calibri" panose="020F0502020204030204" pitchFamily="34" charset="0"/>
              </a:rPr>
              <a:t> </a:t>
            </a:r>
            <a:r>
              <a:rPr lang="zh-CN" altLang="en-US" sz="4000" dirty="0">
                <a:effectLst/>
                <a:latin typeface="Default Chinese Simplified"/>
              </a:rPr>
              <a:t>经上岂不是说</a:t>
            </a:r>
            <a:r>
              <a:rPr lang="en-US" altLang="zh-CN" sz="4000" dirty="0">
                <a:effectLst/>
                <a:latin typeface="Default Chinese Simplified"/>
              </a:rPr>
              <a:t>『</a:t>
            </a:r>
            <a:r>
              <a:rPr lang="zh-CN" altLang="en-US" sz="4000" dirty="0">
                <a:effectLst/>
                <a:latin typeface="Default Chinese Simplified"/>
              </a:rPr>
              <a:t>基督是大卫的后裔，从大卫本乡伯利恒出来的</a:t>
            </a:r>
            <a:r>
              <a:rPr lang="en-US" altLang="zh-CN" sz="4000" dirty="0">
                <a:effectLst/>
                <a:latin typeface="Default Chinese Simplified"/>
              </a:rPr>
              <a:t>』</a:t>
            </a:r>
            <a:r>
              <a:rPr lang="zh-CN" altLang="en-US" sz="4000" dirty="0">
                <a:effectLst/>
                <a:latin typeface="Default Chinese Simplified"/>
              </a:rPr>
              <a:t>吗？」</a:t>
            </a:r>
            <a:r>
              <a:rPr lang="en-US" altLang="zh-CN" sz="4000" dirty="0">
                <a:effectLst/>
                <a:latin typeface="Calibri" panose="020F0502020204030204" pitchFamily="34" charset="0"/>
              </a:rPr>
              <a:t> (</a:t>
            </a:r>
            <a:r>
              <a:rPr lang="zh-CN" altLang="en-US" sz="4000" dirty="0">
                <a:effectLst/>
                <a:latin typeface="Calibri" panose="020F0502020204030204" pitchFamily="34" charset="0"/>
              </a:rPr>
              <a:t>约翰福音 </a:t>
            </a:r>
            <a:r>
              <a:rPr lang="en-US" altLang="zh-CN" sz="4000" dirty="0">
                <a:effectLst/>
                <a:latin typeface="Calibri" panose="020F0502020204030204" pitchFamily="34" charset="0"/>
              </a:rPr>
              <a:t>7</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40–42)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6371892" y="435960"/>
            <a:ext cx="5297412" cy="738664"/>
          </a:xfrm>
          <a:prstGeom prst="rect">
            <a:avLst/>
          </a:prstGeom>
          <a:noFill/>
        </p:spPr>
        <p:txBody>
          <a:bodyPr wrap="none" rtlCol="0">
            <a:spAutoFit/>
          </a:bodyPr>
          <a:lstStyle/>
          <a:p>
            <a:pPr algn="r"/>
            <a:r>
              <a:rPr lang="en-US"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360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10133" y="668012"/>
            <a:ext cx="11371734" cy="581755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MARTHA</a:t>
            </a:r>
          </a:p>
          <a:p>
            <a:r>
              <a:rPr lang="zh-CN" altLang="en-US" sz="5400" b="1" dirty="0">
                <a:latin typeface="Times New Roman" panose="02020603050405020304" pitchFamily="18" charset="0"/>
                <a:cs typeface="Times New Roman" panose="02020603050405020304" pitchFamily="18" charset="0"/>
              </a:rPr>
              <a:t>马大</a:t>
            </a:r>
            <a:endParaRPr lang="en-US" sz="5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“Your brother will rise again. I am the resurrection and the life. He who believes in me will live, even though he dies; and whoever lives and believes in me will never die. Do you believe this?”</a:t>
            </a:r>
          </a:p>
          <a:p>
            <a:r>
              <a:rPr lang="en-US" dirty="0">
                <a:latin typeface="Times New Roman" panose="02020603050405020304" pitchFamily="18" charset="0"/>
                <a:cs typeface="Times New Roman" panose="02020603050405020304" pitchFamily="18" charset="0"/>
              </a:rPr>
              <a:t>“Yes, Lord, I believe that </a:t>
            </a:r>
            <a:r>
              <a:rPr lang="en-US" b="1" dirty="0">
                <a:latin typeface="Times New Roman" panose="02020603050405020304" pitchFamily="18" charset="0"/>
                <a:cs typeface="Times New Roman" panose="02020603050405020304" pitchFamily="18" charset="0"/>
              </a:rPr>
              <a:t>you are the Christ</a:t>
            </a:r>
            <a:r>
              <a:rPr lang="en-US" dirty="0">
                <a:latin typeface="Times New Roman" panose="02020603050405020304" pitchFamily="18" charset="0"/>
                <a:cs typeface="Times New Roman" panose="02020603050405020304" pitchFamily="18" charset="0"/>
              </a:rPr>
              <a:t>, the Son of God, who was to come into the world.” (John 11:23-27)</a:t>
            </a:r>
          </a:p>
          <a:p>
            <a:pPr>
              <a:lnSpc>
                <a:spcPct val="115000"/>
              </a:lnSpc>
              <a:spcAft>
                <a:spcPts val="1000"/>
              </a:spcAft>
            </a:pPr>
            <a:r>
              <a:rPr lang="en-US" altLang="zh-CN" sz="3600" u="none" strike="noStrike" baseline="30000" dirty="0">
                <a:effectLst/>
                <a:latin typeface="Calibri" panose="020F0502020204030204" pitchFamily="34" charset="0"/>
              </a:rPr>
              <a:t>23</a:t>
            </a:r>
            <a:r>
              <a:rPr lang="zh-CN" altLang="en-US" sz="3600" u="none" strike="noStrike" dirty="0">
                <a:effectLst/>
                <a:latin typeface="Calibri" panose="020F0502020204030204" pitchFamily="34" charset="0"/>
              </a:rPr>
              <a:t> </a:t>
            </a:r>
            <a:r>
              <a:rPr lang="zh-CN" altLang="en-US" sz="3600" dirty="0">
                <a:effectLst/>
                <a:latin typeface="Default Chinese Simplified"/>
              </a:rPr>
              <a:t>耶稣说：「你兄弟必然复活。」</a:t>
            </a:r>
            <a:r>
              <a:rPr lang="en-US" altLang="zh-CN" sz="3600" u="none" strike="noStrike" baseline="30000" dirty="0">
                <a:effectLst/>
                <a:latin typeface="Calibri" panose="020F0502020204030204" pitchFamily="34" charset="0"/>
              </a:rPr>
              <a:t>24</a:t>
            </a:r>
            <a:r>
              <a:rPr lang="zh-CN" altLang="en-US" sz="3600" u="none" strike="noStrike" dirty="0">
                <a:effectLst/>
                <a:latin typeface="Calibri" panose="020F0502020204030204" pitchFamily="34" charset="0"/>
              </a:rPr>
              <a:t> </a:t>
            </a:r>
            <a:r>
              <a:rPr lang="zh-CN" altLang="en-US" sz="3600" dirty="0">
                <a:effectLst/>
                <a:latin typeface="Default Chinese Simplified"/>
              </a:rPr>
              <a:t>马大说：「我知道在末日复活的时候，他必复活。」</a:t>
            </a:r>
            <a:r>
              <a:rPr lang="en-US" altLang="zh-CN" sz="3600" u="none" strike="noStrike" baseline="30000" dirty="0">
                <a:effectLst/>
                <a:latin typeface="Calibri" panose="020F0502020204030204" pitchFamily="34" charset="0"/>
              </a:rPr>
              <a:t>25</a:t>
            </a:r>
            <a:r>
              <a:rPr lang="zh-CN" altLang="en-US" sz="3600" u="none" strike="noStrike" dirty="0">
                <a:effectLst/>
                <a:latin typeface="Calibri" panose="020F0502020204030204" pitchFamily="34" charset="0"/>
              </a:rPr>
              <a:t> </a:t>
            </a:r>
            <a:r>
              <a:rPr lang="zh-CN" altLang="en-US" sz="3600" dirty="0">
                <a:effectLst/>
                <a:latin typeface="Default Chinese Simplified"/>
              </a:rPr>
              <a:t>耶稣对她说：「复活在我，生命也在我。信我的人虽然死了，也必复活；</a:t>
            </a:r>
            <a:r>
              <a:rPr lang="en-US" altLang="zh-CN" sz="3600" u="none" strike="noStrike" baseline="30000" dirty="0">
                <a:effectLst/>
                <a:latin typeface="Calibri" panose="020F0502020204030204" pitchFamily="34" charset="0"/>
              </a:rPr>
              <a:t>26</a:t>
            </a:r>
            <a:r>
              <a:rPr lang="zh-CN" altLang="en-US" sz="3600" u="none" strike="noStrike" dirty="0">
                <a:effectLst/>
                <a:latin typeface="Calibri" panose="020F0502020204030204" pitchFamily="34" charset="0"/>
              </a:rPr>
              <a:t> </a:t>
            </a:r>
            <a:r>
              <a:rPr lang="zh-CN" altLang="en-US" sz="3600" dirty="0">
                <a:effectLst/>
                <a:latin typeface="Default Chinese Simplified"/>
              </a:rPr>
              <a:t>凡活着信我的人必永远不死。你信这话吗？」</a:t>
            </a:r>
            <a:r>
              <a:rPr lang="en-US" altLang="zh-CN" sz="3600" u="none" strike="noStrike" baseline="30000" dirty="0">
                <a:effectLst/>
                <a:latin typeface="Calibri" panose="020F0502020204030204" pitchFamily="34" charset="0"/>
              </a:rPr>
              <a:t>27</a:t>
            </a:r>
            <a:r>
              <a:rPr lang="zh-CN" altLang="en-US" sz="3600" u="none" strike="noStrike" dirty="0">
                <a:effectLst/>
                <a:latin typeface="Calibri" panose="020F0502020204030204" pitchFamily="34" charset="0"/>
              </a:rPr>
              <a:t> </a:t>
            </a:r>
            <a:r>
              <a:rPr lang="zh-CN" altLang="en-US" sz="3600" dirty="0">
                <a:effectLst/>
                <a:latin typeface="Default Chinese Simplified"/>
              </a:rPr>
              <a:t>马大说：「主啊，是的，我信</a:t>
            </a:r>
            <a:r>
              <a:rPr lang="zh-CN" altLang="en-US" sz="3600" b="1" dirty="0">
                <a:effectLst/>
                <a:latin typeface="Default Chinese Simplified"/>
              </a:rPr>
              <a:t>你是基督</a:t>
            </a:r>
            <a:r>
              <a:rPr lang="zh-CN" altLang="en-US" sz="3600" dirty="0">
                <a:effectLst/>
                <a:latin typeface="Default Chinese Simplified"/>
              </a:rPr>
              <a:t>，是　神的儿子，就是那要临到世界的。」</a:t>
            </a:r>
            <a:r>
              <a:rPr lang="en-US" altLang="zh-CN" sz="3600" dirty="0">
                <a:effectLst/>
                <a:latin typeface="Calibri" panose="020F0502020204030204" pitchFamily="34" charset="0"/>
              </a:rPr>
              <a:t> (</a:t>
            </a:r>
            <a:r>
              <a:rPr lang="zh-CN" altLang="en-US" sz="3600" dirty="0">
                <a:effectLst/>
                <a:latin typeface="Calibri" panose="020F0502020204030204" pitchFamily="34" charset="0"/>
              </a:rPr>
              <a:t>约翰福音 </a:t>
            </a:r>
            <a:r>
              <a:rPr lang="en-US" altLang="zh-CN" sz="3600" dirty="0">
                <a:effectLst/>
                <a:latin typeface="Calibri" panose="020F0502020204030204" pitchFamily="34" charset="0"/>
              </a:rPr>
              <a:t>11</a:t>
            </a:r>
            <a:r>
              <a:rPr lang="zh-CN" altLang="en-US" sz="3600" dirty="0">
                <a:effectLst/>
                <a:latin typeface="Calibri" panose="020F0502020204030204" pitchFamily="34" charset="0"/>
              </a:rPr>
              <a:t>：</a:t>
            </a:r>
            <a:r>
              <a:rPr lang="en-US" altLang="zh-CN" sz="3600" dirty="0">
                <a:effectLst/>
                <a:latin typeface="Calibri" panose="020F0502020204030204" pitchFamily="34" charset="0"/>
              </a:rPr>
              <a:t>23–27)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063268" y="372433"/>
            <a:ext cx="4718599" cy="707886"/>
          </a:xfrm>
          <a:prstGeom prst="rect">
            <a:avLst/>
          </a:prstGeom>
          <a:noFill/>
        </p:spPr>
        <p:txBody>
          <a:bodyPr wrap="none" rtlCol="0">
            <a:spAutoFit/>
          </a:bodyPr>
          <a:lstStyle/>
          <a:p>
            <a:pPr algn="r"/>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623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8697" y="1384407"/>
            <a:ext cx="10394606" cy="392998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DEMONS</a:t>
            </a:r>
          </a:p>
          <a:p>
            <a:r>
              <a:rPr lang="zh-CN" altLang="en-US" sz="6000" b="1" dirty="0">
                <a:latin typeface="Times New Roman" panose="02020603050405020304" pitchFamily="18" charset="0"/>
                <a:cs typeface="Times New Roman" panose="02020603050405020304" pitchFamily="18" charset="0"/>
              </a:rPr>
              <a:t>鬼</a:t>
            </a:r>
            <a:endParaRPr lang="en-US" sz="6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“Demons came out of many people, shouting, “</a:t>
            </a:r>
            <a:r>
              <a:rPr lang="en-US" b="1" dirty="0">
                <a:latin typeface="Times New Roman" panose="02020603050405020304" pitchFamily="18" charset="0"/>
                <a:cs typeface="Times New Roman" panose="02020603050405020304" pitchFamily="18" charset="0"/>
              </a:rPr>
              <a:t>You are the Son of God</a:t>
            </a:r>
            <a:r>
              <a:rPr lang="en-US" dirty="0">
                <a:latin typeface="Times New Roman" panose="02020603050405020304" pitchFamily="18" charset="0"/>
                <a:cs typeface="Times New Roman" panose="02020603050405020304" pitchFamily="18" charset="0"/>
              </a:rPr>
              <a:t>!” But he rebuked them and would not allow them to speak, because they knew he was the Christ.” (Luke 4:41)</a:t>
            </a:r>
          </a:p>
          <a:p>
            <a:pPr marL="0" marR="0">
              <a:lnSpc>
                <a:spcPct val="115000"/>
              </a:lnSpc>
              <a:spcBef>
                <a:spcPts val="0"/>
              </a:spcBef>
              <a:spcAft>
                <a:spcPts val="1000"/>
              </a:spcAft>
            </a:pPr>
            <a:r>
              <a:rPr lang="en-US" altLang="zh-CN" sz="4000" u="none" strike="noStrike" baseline="30000" dirty="0">
                <a:effectLst/>
                <a:latin typeface="Calibri" panose="020F0502020204030204" pitchFamily="34" charset="0"/>
              </a:rPr>
              <a:t>41</a:t>
            </a:r>
            <a:r>
              <a:rPr lang="zh-CN" altLang="en-US" sz="4000" u="none" strike="noStrike" dirty="0">
                <a:effectLst/>
                <a:latin typeface="Calibri" panose="020F0502020204030204" pitchFamily="34" charset="0"/>
              </a:rPr>
              <a:t> </a:t>
            </a:r>
            <a:r>
              <a:rPr lang="zh-CN" altLang="en-US" sz="4000" dirty="0">
                <a:effectLst/>
                <a:latin typeface="Default Chinese Simplified"/>
              </a:rPr>
              <a:t>又有鬼从好些人身上出来，喊着说：「你是　神的儿子。」耶稣斥责他们，不许他们说话，因为他们知道他是基督。</a:t>
            </a:r>
            <a:r>
              <a:rPr lang="zh-CN" altLang="en-US" sz="4000" dirty="0">
                <a:effectLst/>
                <a:latin typeface="Calibri" panose="020F0502020204030204" pitchFamily="34" charset="0"/>
              </a:rPr>
              <a:t> </a:t>
            </a:r>
            <a:r>
              <a:rPr lang="en-US" altLang="zh-CN" sz="4000" dirty="0">
                <a:effectLst/>
                <a:latin typeface="Calibri" panose="020F0502020204030204" pitchFamily="34" charset="0"/>
              </a:rPr>
              <a:t>(</a:t>
            </a:r>
            <a:r>
              <a:rPr lang="zh-CN" altLang="en-US" sz="4000" dirty="0">
                <a:effectLst/>
                <a:latin typeface="Calibri" panose="020F0502020204030204" pitchFamily="34" charset="0"/>
              </a:rPr>
              <a:t>路加福音 </a:t>
            </a:r>
            <a:r>
              <a:rPr lang="en-US" altLang="zh-CN" sz="4000" dirty="0">
                <a:effectLst/>
                <a:latin typeface="Calibri" panose="020F0502020204030204" pitchFamily="34" charset="0"/>
              </a:rPr>
              <a:t>4</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41) </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13087-E1CE-F24F-ACEA-D607127EEFCC}"/>
              </a:ext>
            </a:extLst>
          </p:cNvPr>
          <p:cNvSpPr txBox="1"/>
          <p:nvPr/>
        </p:nvSpPr>
        <p:spPr>
          <a:xfrm>
            <a:off x="7063268" y="372433"/>
            <a:ext cx="4718599" cy="707886"/>
          </a:xfrm>
          <a:prstGeom prst="rect">
            <a:avLst/>
          </a:prstGeom>
          <a:noFill/>
        </p:spPr>
        <p:txBody>
          <a:bodyPr wrap="none" rtlCol="0">
            <a:spAutoFit/>
          </a:bodyPr>
          <a:lstStyle/>
          <a:p>
            <a:pPr algn="r"/>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Tree>
    <p:extLst>
      <p:ext uri="{BB962C8B-B14F-4D97-AF65-F5344CB8AC3E}">
        <p14:creationId xmlns:p14="http://schemas.microsoft.com/office/powerpoint/2010/main" val="78688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8697" y="1464006"/>
            <a:ext cx="10394606" cy="392998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DISCIPLES</a:t>
            </a:r>
          </a:p>
          <a:p>
            <a:r>
              <a:rPr lang="zh-CN" altLang="en-US" sz="6000" b="1" dirty="0">
                <a:latin typeface="Times New Roman" panose="02020603050405020304" pitchFamily="18" charset="0"/>
                <a:cs typeface="Times New Roman" panose="02020603050405020304" pitchFamily="18" charset="0"/>
              </a:rPr>
              <a:t>使徒们</a:t>
            </a:r>
            <a:endParaRPr lang="en-US" altLang="zh-CN" sz="6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“Day after day, in the temple courts and from house to house, they (the apostles) never stopped teaching and proclaiming the good news that </a:t>
            </a:r>
            <a:r>
              <a:rPr lang="en-US" b="1" dirty="0">
                <a:latin typeface="Times New Roman" panose="02020603050405020304" pitchFamily="18" charset="0"/>
                <a:cs typeface="Times New Roman" panose="02020603050405020304" pitchFamily="18" charset="0"/>
              </a:rPr>
              <a:t>Jesus is the Christ (Messiah)” </a:t>
            </a:r>
            <a:r>
              <a:rPr lang="en-US" dirty="0">
                <a:latin typeface="Times New Roman" panose="02020603050405020304" pitchFamily="18" charset="0"/>
                <a:cs typeface="Times New Roman" panose="02020603050405020304" pitchFamily="18" charset="0"/>
              </a:rPr>
              <a:t>(Acts 5:42).</a:t>
            </a:r>
          </a:p>
          <a:p>
            <a:pPr>
              <a:lnSpc>
                <a:spcPct val="115000"/>
              </a:lnSpc>
              <a:spcAft>
                <a:spcPts val="1000"/>
              </a:spcAft>
            </a:pPr>
            <a:r>
              <a:rPr lang="en-US" altLang="zh-CN" sz="4000" u="none" strike="noStrike" baseline="30000" dirty="0">
                <a:effectLst/>
                <a:latin typeface="Calibri" panose="020F0502020204030204" pitchFamily="34" charset="0"/>
              </a:rPr>
              <a:t>42</a:t>
            </a:r>
            <a:r>
              <a:rPr lang="zh-CN" altLang="en-US" sz="4000" u="none" strike="noStrike" dirty="0">
                <a:effectLst/>
                <a:latin typeface="Calibri" panose="020F0502020204030204" pitchFamily="34" charset="0"/>
              </a:rPr>
              <a:t> </a:t>
            </a:r>
            <a:r>
              <a:rPr lang="zh-CN" altLang="en-US" sz="4000" dirty="0">
                <a:effectLst/>
                <a:latin typeface="Default Chinese Simplified"/>
              </a:rPr>
              <a:t>他们（使徒们）就每日在殿里、在家里不住地教训人，传</a:t>
            </a:r>
            <a:r>
              <a:rPr lang="zh-CN" altLang="en-US" sz="4000" b="1" dirty="0">
                <a:effectLst/>
                <a:latin typeface="Default Chinese Simplified"/>
              </a:rPr>
              <a:t>耶稣是基督（弥赛亚）</a:t>
            </a:r>
            <a:r>
              <a:rPr lang="zh-CN" altLang="en-US" sz="4000" dirty="0">
                <a:effectLst/>
                <a:latin typeface="Default Chinese Simplified"/>
              </a:rPr>
              <a:t>。</a:t>
            </a:r>
            <a:r>
              <a:rPr lang="en-US" altLang="zh-CN" sz="4000" dirty="0">
                <a:effectLst/>
                <a:latin typeface="Calibri" panose="020F0502020204030204" pitchFamily="34" charset="0"/>
              </a:rPr>
              <a:t> (</a:t>
            </a:r>
            <a:r>
              <a:rPr lang="zh-CN" altLang="en-US" sz="4000" dirty="0">
                <a:effectLst/>
                <a:latin typeface="Calibri" panose="020F0502020204030204" pitchFamily="34" charset="0"/>
              </a:rPr>
              <a:t>使徒行传 </a:t>
            </a:r>
            <a:r>
              <a:rPr lang="en-US" altLang="zh-CN" sz="4000" dirty="0">
                <a:effectLst/>
                <a:latin typeface="Calibri" panose="020F0502020204030204" pitchFamily="34" charset="0"/>
              </a:rPr>
              <a:t>5</a:t>
            </a:r>
            <a:r>
              <a:rPr lang="zh-CN" altLang="en-US" sz="4000" dirty="0">
                <a:effectLst/>
                <a:latin typeface="Calibri" panose="020F0502020204030204" pitchFamily="34" charset="0"/>
              </a:rPr>
              <a:t>：</a:t>
            </a:r>
            <a:r>
              <a:rPr lang="en-US" altLang="zh-CN" sz="4000" dirty="0">
                <a:effectLst/>
                <a:latin typeface="Calibri" panose="020F0502020204030204" pitchFamily="34" charset="0"/>
              </a:rPr>
              <a:t>42) </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FE632BB-8C1A-794C-BEE8-E380652D6D0D}"/>
              </a:ext>
            </a:extLst>
          </p:cNvPr>
          <p:cNvSpPr txBox="1"/>
          <p:nvPr/>
        </p:nvSpPr>
        <p:spPr>
          <a:xfrm>
            <a:off x="7063268" y="372433"/>
            <a:ext cx="4718599" cy="707886"/>
          </a:xfrm>
          <a:prstGeom prst="rect">
            <a:avLst/>
          </a:prstGeom>
          <a:noFill/>
        </p:spPr>
        <p:txBody>
          <a:bodyPr wrap="none" rtlCol="0">
            <a:spAutoFit/>
          </a:bodyPr>
          <a:lstStyle/>
          <a:p>
            <a:pPr algn="r"/>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Tree>
    <p:extLst>
      <p:ext uri="{BB962C8B-B14F-4D97-AF65-F5344CB8AC3E}">
        <p14:creationId xmlns:p14="http://schemas.microsoft.com/office/powerpoint/2010/main" val="876322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srcRect/>
          <a:stretch/>
        </p:blipFill>
        <p:spPr>
          <a:xfrm>
            <a:off x="0" y="60336"/>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831811" y="1684696"/>
            <a:ext cx="10169346" cy="4216539"/>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Lesson 1</a:t>
            </a:r>
          </a:p>
          <a:p>
            <a:pPr algn="ctr"/>
            <a:r>
              <a:rPr lang="zh-CN" altLang="en-US" sz="6600" dirty="0">
                <a:solidFill>
                  <a:schemeClr val="bg1"/>
                </a:solidFill>
                <a:latin typeface="Times New Roman" panose="02020603050405020304" pitchFamily="18" charset="0"/>
                <a:cs typeface="Times New Roman" panose="02020603050405020304" pitchFamily="18" charset="0"/>
              </a:rPr>
              <a:t>第一课</a:t>
            </a: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accent6">
                    <a:lumMod val="40000"/>
                    <a:lumOff val="60000"/>
                  </a:schemeClr>
                </a:solidFill>
                <a:latin typeface="Times New Roman" panose="02020603050405020304" pitchFamily="18" charset="0"/>
                <a:cs typeface="Times New Roman" panose="02020603050405020304" pitchFamily="18" charset="0"/>
              </a:rPr>
              <a:t>The Concept of the Messiah</a:t>
            </a:r>
          </a:p>
          <a:p>
            <a:pPr algn="ctr"/>
            <a:r>
              <a:rPr lang="zh-CN" altLang="en-US" sz="4800" dirty="0">
                <a:solidFill>
                  <a:schemeClr val="accent6">
                    <a:lumMod val="40000"/>
                    <a:lumOff val="60000"/>
                  </a:schemeClr>
                </a:solidFill>
                <a:latin typeface="Times New Roman" panose="02020603050405020304" pitchFamily="18" charset="0"/>
                <a:cs typeface="Times New Roman" panose="02020603050405020304" pitchFamily="18" charset="0"/>
              </a:rPr>
              <a:t>弥赛亚的观念</a:t>
            </a:r>
            <a:endParaRPr lang="en-US" sz="4800"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455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774700"/>
            <a:ext cx="10394606" cy="308270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MATTHEW</a:t>
            </a:r>
          </a:p>
          <a:p>
            <a:r>
              <a:rPr lang="zh-CN" altLang="en-US" sz="6000" b="1" dirty="0">
                <a:latin typeface="Times New Roman" panose="02020603050405020304" pitchFamily="18" charset="0"/>
                <a:cs typeface="Times New Roman" panose="02020603050405020304" pitchFamily="18" charset="0"/>
              </a:rPr>
              <a:t>马太</a:t>
            </a:r>
            <a:endParaRPr lang="en-US" sz="6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record of the genealogy of Jesus </a:t>
            </a:r>
            <a:r>
              <a:rPr lang="en-US" b="1" dirty="0">
                <a:latin typeface="Times New Roman" panose="02020603050405020304" pitchFamily="18" charset="0"/>
                <a:cs typeface="Times New Roman" panose="02020603050405020304" pitchFamily="18" charset="0"/>
              </a:rPr>
              <a:t>Christ</a:t>
            </a:r>
            <a:r>
              <a:rPr lang="en-US" dirty="0">
                <a:latin typeface="Times New Roman" panose="02020603050405020304" pitchFamily="18" charset="0"/>
                <a:cs typeface="Times New Roman" panose="02020603050405020304" pitchFamily="18" charset="0"/>
              </a:rPr>
              <a:t> the son of David, the son of Abraham:” (Matthew 1:1)</a:t>
            </a:r>
          </a:p>
          <a:p>
            <a:pPr>
              <a:lnSpc>
                <a:spcPct val="115000"/>
              </a:lnSpc>
              <a:spcAft>
                <a:spcPts val="1000"/>
              </a:spcAft>
            </a:pPr>
            <a:r>
              <a:rPr lang="en-US" altLang="zh-CN" sz="4400" u="none" strike="noStrike" baseline="30000" dirty="0">
                <a:effectLst/>
                <a:latin typeface="Calibri" panose="020F0502020204030204" pitchFamily="34" charset="0"/>
              </a:rPr>
              <a:t>1</a:t>
            </a:r>
            <a:r>
              <a:rPr lang="zh-CN" altLang="en-US" sz="4400" u="none" strike="noStrike" dirty="0">
                <a:effectLst/>
                <a:latin typeface="Calibri" panose="020F0502020204030204" pitchFamily="34" charset="0"/>
              </a:rPr>
              <a:t> </a:t>
            </a:r>
            <a:r>
              <a:rPr lang="zh-CN" altLang="en-US" sz="4400" dirty="0">
                <a:effectLst/>
                <a:latin typeface="Default Chinese Simplified"/>
              </a:rPr>
              <a:t>亚伯拉罕的后裔，大卫的子孙，耶稣基督的家谱：</a:t>
            </a:r>
            <a:r>
              <a:rPr lang="en-US" altLang="zh-CN" sz="4400" dirty="0">
                <a:effectLst/>
                <a:latin typeface="Calibri" panose="020F0502020204030204" pitchFamily="34" charset="0"/>
              </a:rPr>
              <a:t> (</a:t>
            </a:r>
            <a:r>
              <a:rPr lang="zh-CN" altLang="en-US" sz="4400" dirty="0">
                <a:effectLst/>
                <a:latin typeface="Calibri" panose="020F0502020204030204" pitchFamily="34" charset="0"/>
              </a:rPr>
              <a:t>马太福音 </a:t>
            </a:r>
            <a:r>
              <a:rPr lang="en-US" altLang="zh-CN" sz="4400" dirty="0">
                <a:effectLst/>
                <a:latin typeface="Calibri" panose="020F0502020204030204" pitchFamily="34" charset="0"/>
              </a:rPr>
              <a:t>1</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1) </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1A8A87-4CAE-9247-819E-E50AD7AF8894}"/>
              </a:ext>
            </a:extLst>
          </p:cNvPr>
          <p:cNvSpPr txBox="1"/>
          <p:nvPr/>
        </p:nvSpPr>
        <p:spPr>
          <a:xfrm>
            <a:off x="7063268" y="372433"/>
            <a:ext cx="4718599" cy="707886"/>
          </a:xfrm>
          <a:prstGeom prst="rect">
            <a:avLst/>
          </a:prstGeom>
          <a:noFill/>
        </p:spPr>
        <p:txBody>
          <a:bodyPr wrap="none" rtlCol="0">
            <a:spAutoFit/>
          </a:bodyPr>
          <a:lstStyle/>
          <a:p>
            <a:pPr algn="r"/>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Tree>
    <p:extLst>
      <p:ext uri="{BB962C8B-B14F-4D97-AF65-F5344CB8AC3E}">
        <p14:creationId xmlns:p14="http://schemas.microsoft.com/office/powerpoint/2010/main" val="3126956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09986" y="1774700"/>
            <a:ext cx="10394606" cy="308270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MARK</a:t>
            </a:r>
          </a:p>
          <a:p>
            <a:r>
              <a:rPr lang="zh-CN" altLang="en-US" sz="6000" b="1" dirty="0">
                <a:latin typeface="Times New Roman" panose="02020603050405020304" pitchFamily="18" charset="0"/>
                <a:cs typeface="Times New Roman" panose="02020603050405020304" pitchFamily="18" charset="0"/>
              </a:rPr>
              <a:t>马可</a:t>
            </a:r>
            <a:endParaRPr lang="en-US" sz="6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beginning of the gospel about Jesus </a:t>
            </a:r>
            <a:r>
              <a:rPr lang="en-US" b="1" dirty="0">
                <a:latin typeface="Times New Roman" panose="02020603050405020304" pitchFamily="18" charset="0"/>
                <a:cs typeface="Times New Roman" panose="02020603050405020304" pitchFamily="18" charset="0"/>
              </a:rPr>
              <a:t>Christ</a:t>
            </a:r>
            <a:r>
              <a:rPr lang="en-US" dirty="0">
                <a:latin typeface="Times New Roman" panose="02020603050405020304" pitchFamily="18" charset="0"/>
                <a:cs typeface="Times New Roman" panose="02020603050405020304" pitchFamily="18" charset="0"/>
              </a:rPr>
              <a:t>, the Son of God.” (Mark 1:1)</a:t>
            </a:r>
          </a:p>
          <a:p>
            <a:pPr>
              <a:lnSpc>
                <a:spcPct val="115000"/>
              </a:lnSpc>
              <a:spcAft>
                <a:spcPts val="1000"/>
              </a:spcAft>
            </a:pPr>
            <a:r>
              <a:rPr lang="en-US" altLang="zh-CN" sz="4400" u="none" strike="noStrike" baseline="30000" dirty="0">
                <a:effectLst/>
                <a:latin typeface="Calibri" panose="020F0502020204030204" pitchFamily="34" charset="0"/>
              </a:rPr>
              <a:t>1</a:t>
            </a:r>
            <a:r>
              <a:rPr lang="zh-CN" altLang="en-US" sz="4400" u="none" strike="noStrike" dirty="0">
                <a:effectLst/>
                <a:latin typeface="Calibri" panose="020F0502020204030204" pitchFamily="34" charset="0"/>
              </a:rPr>
              <a:t> </a:t>
            </a:r>
            <a:r>
              <a:rPr lang="zh-CN" altLang="en-US" sz="4400" dirty="0">
                <a:effectLst/>
                <a:latin typeface="Default Chinese Simplified"/>
              </a:rPr>
              <a:t>神的儿子，耶稣基督福音的起头。</a:t>
            </a:r>
            <a:r>
              <a:rPr lang="en-US" altLang="zh-CN" sz="4400" dirty="0">
                <a:effectLst/>
                <a:latin typeface="Calibri" panose="020F0502020204030204" pitchFamily="34" charset="0"/>
              </a:rPr>
              <a:t> (</a:t>
            </a:r>
            <a:r>
              <a:rPr lang="zh-CN" altLang="en-US" sz="4400" dirty="0">
                <a:effectLst/>
                <a:latin typeface="Calibri" panose="020F0502020204030204" pitchFamily="34" charset="0"/>
              </a:rPr>
              <a:t>马可福音 </a:t>
            </a:r>
            <a:r>
              <a:rPr lang="en-US" altLang="zh-CN" sz="4400" dirty="0">
                <a:effectLst/>
                <a:latin typeface="Calibri" panose="020F0502020204030204" pitchFamily="34" charset="0"/>
              </a:rPr>
              <a:t>1</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1) </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12E276-ADD3-664C-AEE7-E1F5BB500662}"/>
              </a:ext>
            </a:extLst>
          </p:cNvPr>
          <p:cNvSpPr txBox="1"/>
          <p:nvPr/>
        </p:nvSpPr>
        <p:spPr>
          <a:xfrm>
            <a:off x="7063268" y="372433"/>
            <a:ext cx="4718599" cy="707886"/>
          </a:xfrm>
          <a:prstGeom prst="rect">
            <a:avLst/>
          </a:prstGeom>
          <a:noFill/>
        </p:spPr>
        <p:txBody>
          <a:bodyPr wrap="none" rtlCol="0">
            <a:spAutoFit/>
          </a:bodyPr>
          <a:lstStyle/>
          <a:p>
            <a:pPr algn="r"/>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Tree>
    <p:extLst>
      <p:ext uri="{BB962C8B-B14F-4D97-AF65-F5344CB8AC3E}">
        <p14:creationId xmlns:p14="http://schemas.microsoft.com/office/powerpoint/2010/main" val="1657961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8697" y="1359811"/>
            <a:ext cx="10394606" cy="41383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JOHN</a:t>
            </a:r>
          </a:p>
          <a:p>
            <a:r>
              <a:rPr lang="zh-CN" altLang="en-US" sz="6000" b="1" dirty="0">
                <a:latin typeface="Times New Roman" panose="02020603050405020304" pitchFamily="18" charset="0"/>
                <a:cs typeface="Times New Roman" panose="02020603050405020304" pitchFamily="18" charset="0"/>
              </a:rPr>
              <a:t>约翰</a:t>
            </a:r>
            <a:endParaRPr lang="en-US" sz="6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“But these are written that you may believe that Jesus is </a:t>
            </a:r>
            <a:r>
              <a:rPr lang="en-US" b="1" dirty="0">
                <a:latin typeface="Times New Roman" panose="02020603050405020304" pitchFamily="18" charset="0"/>
                <a:cs typeface="Times New Roman" panose="02020603050405020304" pitchFamily="18" charset="0"/>
              </a:rPr>
              <a:t>the Christ, the Son of God</a:t>
            </a:r>
            <a:r>
              <a:rPr lang="en-US" dirty="0">
                <a:latin typeface="Times New Roman" panose="02020603050405020304" pitchFamily="18" charset="0"/>
                <a:cs typeface="Times New Roman" panose="02020603050405020304" pitchFamily="18" charset="0"/>
              </a:rPr>
              <a:t>, and that by believing you may have life in his name.” (John 20:31)</a:t>
            </a:r>
          </a:p>
          <a:p>
            <a:pPr marL="0" marR="0">
              <a:lnSpc>
                <a:spcPct val="115000"/>
              </a:lnSpc>
              <a:spcBef>
                <a:spcPts val="0"/>
              </a:spcBef>
              <a:spcAft>
                <a:spcPts val="1000"/>
              </a:spcAft>
            </a:pPr>
            <a:r>
              <a:rPr lang="en-US" altLang="zh-CN" sz="4400" u="none" strike="noStrike" baseline="30000" dirty="0">
                <a:effectLst/>
                <a:latin typeface="Calibri" panose="020F0502020204030204" pitchFamily="34" charset="0"/>
              </a:rPr>
              <a:t>31</a:t>
            </a:r>
            <a:r>
              <a:rPr lang="zh-CN" altLang="en-US" sz="4400" u="none" strike="noStrike" dirty="0">
                <a:effectLst/>
                <a:latin typeface="Calibri" panose="020F0502020204030204" pitchFamily="34" charset="0"/>
              </a:rPr>
              <a:t> </a:t>
            </a:r>
            <a:r>
              <a:rPr lang="zh-CN" altLang="en-US" sz="4400" dirty="0">
                <a:effectLst/>
                <a:latin typeface="Default Chinese Simplified"/>
              </a:rPr>
              <a:t>但记这些事要叫你们信耶稣是基督，是　神的儿子，并且叫你们信了他，就可以因他的名得生命。（</a:t>
            </a:r>
            <a:r>
              <a:rPr lang="zh-CN" altLang="en-US" sz="4400" dirty="0">
                <a:effectLst/>
                <a:latin typeface="Calibri" panose="020F0502020204030204" pitchFamily="34" charset="0"/>
              </a:rPr>
              <a:t>约翰福音 </a:t>
            </a:r>
            <a:r>
              <a:rPr lang="en-US" altLang="zh-CN" sz="4400" dirty="0">
                <a:effectLst/>
                <a:latin typeface="Calibri" panose="020F0502020204030204" pitchFamily="34" charset="0"/>
              </a:rPr>
              <a:t>20</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31</a:t>
            </a:r>
            <a:r>
              <a:rPr lang="zh-CN" altLang="en-US" sz="4400" dirty="0">
                <a:effectLst/>
                <a:latin typeface="Calibri" panose="020F0502020204030204" pitchFamily="34" charset="0"/>
              </a:rPr>
              <a:t>） </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0A81E8D-6D73-AC44-A807-F8B9D0EA0945}"/>
              </a:ext>
            </a:extLst>
          </p:cNvPr>
          <p:cNvSpPr txBox="1"/>
          <p:nvPr/>
        </p:nvSpPr>
        <p:spPr>
          <a:xfrm>
            <a:off x="7063268" y="372433"/>
            <a:ext cx="4718599" cy="707886"/>
          </a:xfrm>
          <a:prstGeom prst="rect">
            <a:avLst/>
          </a:prstGeom>
          <a:noFill/>
        </p:spPr>
        <p:txBody>
          <a:bodyPr wrap="none" rtlCol="0">
            <a:spAutoFit/>
          </a:bodyPr>
          <a:lstStyle/>
          <a:p>
            <a:pPr algn="r"/>
            <a:r>
              <a:rPr lang="en-US" sz="1600" dirty="0">
                <a:solidFill>
                  <a:schemeClr val="accent6">
                    <a:lumMod val="75000"/>
                  </a:schemeClr>
                </a:solidFill>
                <a:latin typeface="Times New Roman" panose="02020603050405020304" pitchFamily="18" charset="0"/>
                <a:cs typeface="Times New Roman" panose="02020603050405020304" pitchFamily="18" charset="0"/>
              </a:rPr>
              <a:t>THE IDENTIFICATION OF JESUS AS THE CHRIST</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认耶稣为基督</a:t>
            </a:r>
          </a:p>
        </p:txBody>
      </p:sp>
    </p:spTree>
    <p:extLst>
      <p:ext uri="{BB962C8B-B14F-4D97-AF65-F5344CB8AC3E}">
        <p14:creationId xmlns:p14="http://schemas.microsoft.com/office/powerpoint/2010/main" val="4050443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029446" y="1494410"/>
            <a:ext cx="10133108" cy="1661993"/>
          </a:xfrm>
          <a:prstGeom prst="rect">
            <a:avLst/>
          </a:prstGeom>
          <a:noFill/>
        </p:spPr>
        <p:txBody>
          <a:bodyPr wrap="square" rtlCol="0">
            <a:spAutoFit/>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INTERPRETING </a:t>
            </a:r>
          </a:p>
          <a:p>
            <a:r>
              <a:rPr lang="en-US" b="1" dirty="0">
                <a:solidFill>
                  <a:schemeClr val="accent6">
                    <a:lumMod val="50000"/>
                  </a:schemeClr>
                </a:solidFill>
                <a:latin typeface="Times New Roman" panose="02020603050405020304" pitchFamily="18" charset="0"/>
                <a:cs typeface="Times New Roman" panose="02020603050405020304" pitchFamily="18" charset="0"/>
              </a:rPr>
              <a:t>MESSIANIC PROPHECY</a:t>
            </a:r>
          </a:p>
          <a:p>
            <a:r>
              <a:rPr lang="zh-CN" altLang="en-US" sz="6600" b="1" dirty="0">
                <a:solidFill>
                  <a:schemeClr val="accent6">
                    <a:lumMod val="50000"/>
                  </a:schemeClr>
                </a:solidFill>
                <a:latin typeface="Times New Roman" panose="02020603050405020304" pitchFamily="18" charset="0"/>
                <a:cs typeface="Times New Roman" panose="02020603050405020304" pitchFamily="18" charset="0"/>
              </a:rPr>
              <a:t>解读弥赛亚的预言</a:t>
            </a:r>
            <a:endParaRPr lang="en-US" sz="6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FA886DF-D73F-1447-888B-0EC09234EB41}"/>
              </a:ext>
            </a:extLst>
          </p:cNvPr>
          <p:cNvSpPr/>
          <p:nvPr/>
        </p:nvSpPr>
        <p:spPr>
          <a:xfrm>
            <a:off x="847493" y="3579541"/>
            <a:ext cx="10939346" cy="2159374"/>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“You study the Scriptures diligently because you think that in them you have eternal life. These are the very Scriptures that testify about me” (John 5:39). </a:t>
            </a:r>
          </a:p>
          <a:p>
            <a:pPr>
              <a:lnSpc>
                <a:spcPct val="115000"/>
              </a:lnSpc>
              <a:spcAft>
                <a:spcPts val="1000"/>
              </a:spcAft>
            </a:pPr>
            <a:r>
              <a:rPr lang="en-US" altLang="zh-CN" sz="4400" u="none" strike="noStrike" baseline="30000" dirty="0">
                <a:effectLst/>
                <a:latin typeface="Calibri" panose="020F0502020204030204" pitchFamily="34" charset="0"/>
              </a:rPr>
              <a:t>39</a:t>
            </a:r>
            <a:r>
              <a:rPr lang="zh-CN" altLang="en-US" sz="4400" u="none" strike="noStrike" dirty="0">
                <a:effectLst/>
                <a:latin typeface="Calibri" panose="020F0502020204030204" pitchFamily="34" charset="0"/>
              </a:rPr>
              <a:t> </a:t>
            </a:r>
            <a:r>
              <a:rPr lang="zh-CN" altLang="en-US" sz="4400" dirty="0">
                <a:effectLst/>
                <a:latin typeface="Default Chinese Simplified"/>
              </a:rPr>
              <a:t>你们查考圣经，因你们以为内中有永生；给我作见证的就是这经。</a:t>
            </a:r>
            <a:r>
              <a:rPr lang="en-US" altLang="zh-CN" sz="4400" dirty="0">
                <a:effectLst/>
                <a:latin typeface="Calibri" panose="020F0502020204030204" pitchFamily="34" charset="0"/>
              </a:rPr>
              <a:t> (</a:t>
            </a:r>
            <a:r>
              <a:rPr lang="zh-CN" altLang="en-US" sz="4400" dirty="0">
                <a:effectLst/>
                <a:latin typeface="Calibri" panose="020F0502020204030204" pitchFamily="34" charset="0"/>
              </a:rPr>
              <a:t>约翰福音 </a:t>
            </a:r>
            <a:r>
              <a:rPr lang="en-US" altLang="zh-CN" sz="4400" dirty="0">
                <a:effectLst/>
                <a:latin typeface="Calibri" panose="020F0502020204030204" pitchFamily="34" charset="0"/>
              </a:rPr>
              <a:t>5</a:t>
            </a:r>
            <a:r>
              <a:rPr lang="zh-CN" altLang="en-US" sz="4400" dirty="0">
                <a:effectLst/>
                <a:latin typeface="Calibri" panose="020F0502020204030204" pitchFamily="34" charset="0"/>
              </a:rPr>
              <a:t>：</a:t>
            </a:r>
            <a:r>
              <a:rPr lang="en-US" altLang="zh-CN" sz="4400" dirty="0">
                <a:effectLst/>
                <a:latin typeface="Calibri" panose="020F0502020204030204" pitchFamily="34" charset="0"/>
              </a:rPr>
              <a:t>39) </a:t>
            </a:r>
          </a:p>
        </p:txBody>
      </p:sp>
    </p:spTree>
    <p:extLst>
      <p:ext uri="{BB962C8B-B14F-4D97-AF65-F5344CB8AC3E}">
        <p14:creationId xmlns:p14="http://schemas.microsoft.com/office/powerpoint/2010/main" val="2368856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98697" y="1574353"/>
            <a:ext cx="10394606" cy="378565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MESSIAH WILL COME TWICE</a:t>
            </a:r>
          </a:p>
          <a:p>
            <a:r>
              <a:rPr lang="zh-CN" altLang="en-US" sz="5400" b="1" dirty="0">
                <a:latin typeface="Times New Roman" panose="02020603050405020304" pitchFamily="18" charset="0"/>
                <a:cs typeface="Times New Roman" panose="02020603050405020304" pitchFamily="18" charset="0"/>
              </a:rPr>
              <a:t>弥赛亚将两次来临</a:t>
            </a:r>
            <a:endParaRPr lang="en-US" sz="5400" b="1"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US" dirty="0">
                <a:latin typeface="Times New Roman" panose="02020603050405020304" pitchFamily="18" charset="0"/>
                <a:cs typeface="Times New Roman" panose="02020603050405020304" pitchFamily="18" charset="0"/>
              </a:rPr>
              <a:t>In the fullness of time in great humility to save the world from sin</a:t>
            </a:r>
            <a:br>
              <a:rPr lang="en-US" sz="3200" dirty="0">
                <a:latin typeface="Times New Roman" panose="02020603050405020304" pitchFamily="18" charset="0"/>
                <a:cs typeface="Times New Roman" panose="02020603050405020304" pitchFamily="18" charset="0"/>
              </a:rPr>
            </a:br>
            <a:r>
              <a:rPr lang="zh-CN" altLang="en-US" sz="4400" dirty="0">
                <a:latin typeface="Times New Roman" panose="02020603050405020304" pitchFamily="18" charset="0"/>
                <a:cs typeface="Times New Roman" panose="02020603050405020304" pitchFamily="18" charset="0"/>
              </a:rPr>
              <a:t>时候满足的时候极谦卑的来临将世人从罪中救赎出来</a:t>
            </a:r>
            <a:endParaRPr lang="en-US" sz="44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US" dirty="0">
                <a:latin typeface="Times New Roman" panose="02020603050405020304" pitchFamily="18" charset="0"/>
                <a:cs typeface="Times New Roman" panose="02020603050405020304" pitchFamily="18" charset="0"/>
              </a:rPr>
              <a:t>At the end of time in great glory to judge the world</a:t>
            </a:r>
            <a:br>
              <a:rPr lang="en-US" sz="3200" dirty="0">
                <a:latin typeface="Times New Roman" panose="02020603050405020304" pitchFamily="18" charset="0"/>
                <a:cs typeface="Times New Roman" panose="02020603050405020304" pitchFamily="18" charset="0"/>
              </a:rPr>
            </a:br>
            <a:r>
              <a:rPr lang="zh-CN" altLang="en-US" sz="4400" dirty="0">
                <a:latin typeface="Times New Roman" panose="02020603050405020304" pitchFamily="18" charset="0"/>
                <a:cs typeface="Times New Roman" panose="02020603050405020304" pitchFamily="18" charset="0"/>
              </a:rPr>
              <a:t>末时的时候以大荣耀降临以审判世界</a:t>
            </a:r>
            <a:endParaRPr lang="en-US" sz="4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7386653" y="574879"/>
            <a:ext cx="4403770" cy="738664"/>
          </a:xfrm>
          <a:prstGeom prst="rect">
            <a:avLst/>
          </a:prstGeom>
          <a:noFill/>
        </p:spPr>
        <p:txBody>
          <a:bodyPr wrap="none" rtlCol="0">
            <a:spAutoFit/>
          </a:bodyPr>
          <a:lstStyle/>
          <a:p>
            <a:pPr algn="r"/>
            <a:r>
              <a:rPr lang="en-US" dirty="0">
                <a:solidFill>
                  <a:schemeClr val="accent6">
                    <a:lumMod val="75000"/>
                  </a:schemeClr>
                </a:solidFill>
                <a:latin typeface="Times New Roman" panose="02020603050405020304" pitchFamily="18" charset="0"/>
                <a:cs typeface="Times New Roman" panose="02020603050405020304" pitchFamily="18" charset="0"/>
              </a:rPr>
              <a:t>INTERPRETING MESSIANIC PROPHECY</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解读弥赛亚的预言</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918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84409" y="611529"/>
            <a:ext cx="10865011" cy="5634941"/>
          </a:xfrm>
          <a:prstGeom prst="rect">
            <a:avLst/>
          </a:prstGeom>
          <a:noFill/>
        </p:spPr>
        <p:txBody>
          <a:bodyPr wrap="square" rtlCol="0">
            <a:spAutoFit/>
          </a:bodyPr>
          <a:lstStyle/>
          <a:p>
            <a:pPr>
              <a:lnSpc>
                <a:spcPct val="115000"/>
              </a:lnSpc>
              <a:spcAft>
                <a:spcPts val="1000"/>
              </a:spcAft>
            </a:pPr>
            <a:r>
              <a:rPr lang="en-US" sz="1400" dirty="0">
                <a:latin typeface="Times New Roman" panose="02020603050405020304" pitchFamily="18" charset="0"/>
                <a:cs typeface="Times New Roman" panose="02020603050405020304" pitchFamily="18" charset="0"/>
              </a:rPr>
              <a:t>“Concerning this salvation, the prophets, who spoke of the grace that was to come to you, searched intently and with the greatest care, trying to find out the time and circumstances to which the Spirit of Christ in them was pointing when he predicted the sufferings of Christ and the glories that would follow. It was revealed to them that they were not serving themselves but you, when they spoke of the things that have now been told you by those who have preached the gospel to you by the Holy Spirit sent from heaven. Even angels long to look into these things.” (1 Peter 1:10–12)</a:t>
            </a:r>
            <a:r>
              <a:rPr lang="zh-CN" altLang="en-US" sz="1400" dirty="0">
                <a:effectLst/>
                <a:latin typeface="Calibri" panose="020F0502020204030204" pitchFamily="34" charset="0"/>
              </a:rPr>
              <a:t> </a:t>
            </a:r>
            <a:endParaRPr lang="en-US" altLang="zh-CN" sz="1400" dirty="0">
              <a:effectLst/>
              <a:latin typeface="Calibri" panose="020F0502020204030204" pitchFamily="34" charset="0"/>
            </a:endParaRPr>
          </a:p>
          <a:p>
            <a:pPr>
              <a:lnSpc>
                <a:spcPct val="115000"/>
              </a:lnSpc>
              <a:spcAft>
                <a:spcPts val="1000"/>
              </a:spcAft>
            </a:pPr>
            <a:r>
              <a:rPr lang="en-US" altLang="zh-CN" sz="3600" u="none" strike="noStrike" baseline="30000" dirty="0">
                <a:effectLst/>
                <a:latin typeface="Calibri" panose="020F0502020204030204" pitchFamily="34" charset="0"/>
              </a:rPr>
              <a:t>10</a:t>
            </a:r>
            <a:r>
              <a:rPr lang="zh-CN" altLang="en-US" sz="3600" u="none" strike="noStrike" dirty="0">
                <a:effectLst/>
                <a:latin typeface="Calibri" panose="020F0502020204030204" pitchFamily="34" charset="0"/>
              </a:rPr>
              <a:t> </a:t>
            </a:r>
            <a:r>
              <a:rPr lang="zh-CN" altLang="en-US" sz="3600" dirty="0">
                <a:effectLst/>
                <a:latin typeface="Default Chinese Simplified"/>
              </a:rPr>
              <a:t>论到这救恩，那预先说你们要得恩典的众先知早已详细地寻求考察，</a:t>
            </a:r>
            <a:r>
              <a:rPr lang="en-US" altLang="zh-CN" sz="3600" u="none" strike="noStrike" baseline="30000" dirty="0">
                <a:effectLst/>
                <a:latin typeface="Calibri" panose="020F0502020204030204" pitchFamily="34" charset="0"/>
              </a:rPr>
              <a:t>11</a:t>
            </a:r>
            <a:r>
              <a:rPr lang="zh-CN" altLang="en-US" sz="3600" u="none" strike="noStrike" dirty="0">
                <a:effectLst/>
                <a:latin typeface="Calibri" panose="020F0502020204030204" pitchFamily="34" charset="0"/>
              </a:rPr>
              <a:t> </a:t>
            </a:r>
            <a:r>
              <a:rPr lang="zh-CN" altLang="en-US" sz="3600" dirty="0">
                <a:effectLst/>
                <a:latin typeface="Default Chinese Simplified"/>
              </a:rPr>
              <a:t>就是考察在他们心里基督的灵，预先证明基督受苦难，后来得荣耀，是指着什么时候，并怎样的时候。</a:t>
            </a:r>
            <a:r>
              <a:rPr lang="en-US" altLang="zh-CN" sz="3600" u="none" strike="noStrike" baseline="30000" dirty="0">
                <a:effectLst/>
                <a:latin typeface="Calibri" panose="020F0502020204030204" pitchFamily="34" charset="0"/>
              </a:rPr>
              <a:t>12</a:t>
            </a:r>
            <a:r>
              <a:rPr lang="zh-CN" altLang="en-US" sz="3600" u="none" strike="noStrike" dirty="0">
                <a:effectLst/>
                <a:latin typeface="Calibri" panose="020F0502020204030204" pitchFamily="34" charset="0"/>
              </a:rPr>
              <a:t> </a:t>
            </a:r>
            <a:r>
              <a:rPr lang="zh-CN" altLang="en-US" sz="3600" dirty="0">
                <a:effectLst/>
                <a:latin typeface="Default Chinese Simplified"/>
              </a:rPr>
              <a:t>他们得了启示，知道他们所传讲的一切事，不是为自己，乃是为你们。那靠着从天上差来的圣灵传福音给你们的人，现在将这些事报给你们；天使也愿意详细察看这些事。</a:t>
            </a:r>
            <a:r>
              <a:rPr lang="en-US" altLang="zh-CN" sz="3600" dirty="0">
                <a:effectLst/>
                <a:latin typeface="Calibri" panose="020F0502020204030204" pitchFamily="34" charset="0"/>
              </a:rPr>
              <a:t>(</a:t>
            </a:r>
            <a:r>
              <a:rPr lang="zh-CN" altLang="en-US" sz="3600" dirty="0">
                <a:effectLst/>
                <a:latin typeface="Calibri" panose="020F0502020204030204" pitchFamily="34" charset="0"/>
              </a:rPr>
              <a:t>彼得前书 </a:t>
            </a:r>
            <a:r>
              <a:rPr lang="en-US" altLang="zh-CN" sz="3600" dirty="0">
                <a:effectLst/>
                <a:latin typeface="Calibri" panose="020F0502020204030204" pitchFamily="34" charset="0"/>
              </a:rPr>
              <a:t>1</a:t>
            </a:r>
            <a:r>
              <a:rPr lang="zh-CN" altLang="en-US" sz="3600" dirty="0">
                <a:effectLst/>
                <a:latin typeface="Calibri" panose="020F0502020204030204" pitchFamily="34" charset="0"/>
              </a:rPr>
              <a:t>：</a:t>
            </a:r>
            <a:r>
              <a:rPr lang="en-US" altLang="zh-CN" sz="3600" dirty="0">
                <a:effectLst/>
                <a:latin typeface="Calibri" panose="020F0502020204030204" pitchFamily="34" charset="0"/>
              </a:rPr>
              <a:t>10–12) </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873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B40198DC-10ED-8D4F-AA36-8381ABCD65EB}"/>
              </a:ext>
            </a:extLst>
          </p:cNvPr>
          <p:cNvGraphicFramePr>
            <a:graphicFrameLocks noGrp="1"/>
          </p:cNvGraphicFramePr>
          <p:nvPr>
            <p:extLst>
              <p:ext uri="{D42A27DB-BD31-4B8C-83A1-F6EECF244321}">
                <p14:modId xmlns:p14="http://schemas.microsoft.com/office/powerpoint/2010/main" val="3182412535"/>
              </p:ext>
            </p:extLst>
          </p:nvPr>
        </p:nvGraphicFramePr>
        <p:xfrm>
          <a:off x="759168" y="1454060"/>
          <a:ext cx="10538086" cy="4681111"/>
        </p:xfrm>
        <a:graphic>
          <a:graphicData uri="http://schemas.openxmlformats.org/drawingml/2006/table">
            <a:tbl>
              <a:tblPr firstRow="1" bandRow="1">
                <a:tableStyleId>{5C22544A-7EE6-4342-B048-85BDC9FD1C3A}</a:tableStyleId>
              </a:tblPr>
              <a:tblGrid>
                <a:gridCol w="4796852">
                  <a:extLst>
                    <a:ext uri="{9D8B030D-6E8A-4147-A177-3AD203B41FA5}">
                      <a16:colId xmlns:a16="http://schemas.microsoft.com/office/drawing/2014/main" val="180399059"/>
                    </a:ext>
                  </a:extLst>
                </a:gridCol>
                <a:gridCol w="509666">
                  <a:extLst>
                    <a:ext uri="{9D8B030D-6E8A-4147-A177-3AD203B41FA5}">
                      <a16:colId xmlns:a16="http://schemas.microsoft.com/office/drawing/2014/main" val="2080073691"/>
                    </a:ext>
                  </a:extLst>
                </a:gridCol>
                <a:gridCol w="4646950">
                  <a:extLst>
                    <a:ext uri="{9D8B030D-6E8A-4147-A177-3AD203B41FA5}">
                      <a16:colId xmlns:a16="http://schemas.microsoft.com/office/drawing/2014/main" val="3890683537"/>
                    </a:ext>
                  </a:extLst>
                </a:gridCol>
                <a:gridCol w="584618">
                  <a:extLst>
                    <a:ext uri="{9D8B030D-6E8A-4147-A177-3AD203B41FA5}">
                      <a16:colId xmlns:a16="http://schemas.microsoft.com/office/drawing/2014/main" val="944778095"/>
                    </a:ext>
                  </a:extLst>
                </a:gridCol>
              </a:tblGrid>
              <a:tr h="649839">
                <a:tc gridSpan="4">
                  <a:txBody>
                    <a:bodyPr/>
                    <a:lstStyle/>
                    <a:p>
                      <a:pPr algn="ctr"/>
                      <a:r>
                        <a:rPr lang="en-US" sz="1600" b="1" dirty="0">
                          <a:solidFill>
                            <a:schemeClr val="tx1"/>
                          </a:solidFill>
                        </a:rPr>
                        <a:t>FIRST COMING ONLY PROPHECIES </a:t>
                      </a:r>
                      <a:r>
                        <a:rPr lang="zh-CN" altLang="en-US" sz="3600" b="1" dirty="0">
                          <a:solidFill>
                            <a:schemeClr val="tx1"/>
                          </a:solidFill>
                        </a:rPr>
                        <a:t>仅指弥赛亚的第一次来临</a:t>
                      </a:r>
                      <a:endParaRPr lang="en-US" sz="36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9541493"/>
                  </a:ext>
                </a:extLst>
              </a:tr>
              <a:tr h="370840">
                <a:tc>
                  <a:txBody>
                    <a:bodyPr/>
                    <a:lstStyle/>
                    <a:p>
                      <a:r>
                        <a:rPr lang="en-US" b="0" dirty="0">
                          <a:solidFill>
                            <a:schemeClr val="tx1"/>
                          </a:solidFill>
                        </a:rPr>
                        <a:t>Old Testamen</a:t>
                      </a:r>
                      <a:r>
                        <a:rPr lang="en-US" sz="2400" b="0" dirty="0">
                          <a:solidFill>
                            <a:schemeClr val="tx1"/>
                          </a:solidFill>
                        </a:rPr>
                        <a:t>t</a:t>
                      </a:r>
                      <a:r>
                        <a:rPr lang="zh-CN" altLang="en-US" sz="2400" b="0" dirty="0">
                          <a:solidFill>
                            <a:schemeClr val="tx1"/>
                          </a:solidFill>
                        </a:rPr>
                        <a:t>旧约</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a:t>
                      </a:r>
                      <a:r>
                        <a:rPr lang="en-US" baseline="30000" dirty="0">
                          <a:solidFill>
                            <a:schemeClr val="tx1"/>
                          </a:solidFill>
                        </a:rPr>
                        <a:t>st</a:t>
                      </a:r>
                      <a:r>
                        <a:rPr lang="en-US" dirty="0">
                          <a:solidFill>
                            <a:schemeClr val="tx1"/>
                          </a:solidFill>
                        </a:rPr>
                        <a: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New Testament</a:t>
                      </a:r>
                      <a:r>
                        <a:rPr lang="zh-CN" altLang="en-US" sz="2800" b="0" dirty="0">
                          <a:solidFill>
                            <a:schemeClr val="tx1"/>
                          </a:solidFill>
                        </a:rPr>
                        <a:t>新约</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2nd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2893566"/>
                  </a:ext>
                </a:extLst>
              </a:tr>
              <a:tr h="627687">
                <a:tc gridSpan="4">
                  <a:txBody>
                    <a:bodyPr/>
                    <a:lstStyle/>
                    <a:p>
                      <a:pPr algn="ctr"/>
                      <a:r>
                        <a:rPr lang="en-US" sz="1600" b="1" dirty="0">
                          <a:solidFill>
                            <a:schemeClr val="tx1"/>
                          </a:solidFill>
                        </a:rPr>
                        <a:t>SECOND COMING ONLY PROPHECIES</a:t>
                      </a:r>
                      <a:r>
                        <a:rPr lang="zh-CN" altLang="en-US" sz="3600" b="1" dirty="0">
                          <a:solidFill>
                            <a:schemeClr val="tx1"/>
                          </a:solidFill>
                        </a:rPr>
                        <a:t>仅指弥赛亚的第二次来临</a:t>
                      </a:r>
                      <a:endParaRPr lang="en-US" sz="36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2681913"/>
                  </a:ext>
                </a:extLst>
              </a:tr>
              <a:tr h="370840">
                <a:tc>
                  <a:txBody>
                    <a:bodyPr/>
                    <a:lstStyle/>
                    <a:p>
                      <a:r>
                        <a:rPr lang="en-US" b="0" dirty="0">
                          <a:solidFill>
                            <a:schemeClr val="tx1"/>
                          </a:solidFill>
                        </a:rPr>
                        <a:t>Old Testament</a:t>
                      </a:r>
                      <a:r>
                        <a:rPr lang="zh-CN" altLang="en-US" sz="2400" b="0" dirty="0">
                          <a:solidFill>
                            <a:schemeClr val="tx1"/>
                          </a:solidFill>
                        </a:rPr>
                        <a:t>旧约</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New Testament</a:t>
                      </a:r>
                      <a:r>
                        <a:rPr lang="zh-CN" altLang="en-US" sz="2800" b="0" dirty="0">
                          <a:solidFill>
                            <a:schemeClr val="tx1"/>
                          </a:solidFill>
                        </a:rPr>
                        <a:t>新约</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2nd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78402329"/>
                  </a:ext>
                </a:extLst>
              </a:tr>
              <a:tr h="609335">
                <a:tc gridSpan="4">
                  <a:txBody>
                    <a:bodyPr/>
                    <a:lstStyle/>
                    <a:p>
                      <a:pPr algn="ctr"/>
                      <a:r>
                        <a:rPr lang="en-US" sz="1600" b="1" dirty="0">
                          <a:solidFill>
                            <a:schemeClr val="tx1"/>
                          </a:solidFill>
                        </a:rPr>
                        <a:t>FIRST AND SECOND COMING PROPHECIES</a:t>
                      </a:r>
                      <a:r>
                        <a:rPr lang="zh-CN" altLang="en-US" sz="3600" b="1" dirty="0">
                          <a:solidFill>
                            <a:schemeClr val="tx1"/>
                          </a:solidFill>
                        </a:rPr>
                        <a:t>弥赛亚的第一次和第二次来临</a:t>
                      </a:r>
                      <a:endParaRPr lang="en-US" sz="36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6954095"/>
                  </a:ext>
                </a:extLst>
              </a:tr>
              <a:tr h="370840">
                <a:tc>
                  <a:txBody>
                    <a:bodyPr/>
                    <a:lstStyle/>
                    <a:p>
                      <a:r>
                        <a:rPr lang="en-US" b="0" dirty="0">
                          <a:solidFill>
                            <a:schemeClr val="tx1"/>
                          </a:solidFill>
                        </a:rPr>
                        <a:t>Old Testament</a:t>
                      </a:r>
                      <a:r>
                        <a:rPr lang="zh-CN" altLang="en-US" sz="2400" b="0" dirty="0">
                          <a:solidFill>
                            <a:schemeClr val="tx1"/>
                          </a:solidFill>
                        </a:rPr>
                        <a:t>旧约</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New Testament</a:t>
                      </a:r>
                      <a:r>
                        <a:rPr lang="zh-CN" altLang="en-US" sz="2800" b="0" dirty="0">
                          <a:solidFill>
                            <a:schemeClr val="tx1"/>
                          </a:solidFill>
                        </a:rPr>
                        <a:t>新约</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2nd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57269903"/>
                  </a:ext>
                </a:extLst>
              </a:tr>
              <a:tr h="678472">
                <a:tc gridSpan="4">
                  <a:txBody>
                    <a:bodyPr/>
                    <a:lstStyle/>
                    <a:p>
                      <a:pPr algn="ctr"/>
                      <a:r>
                        <a:rPr lang="en-US" sz="1600" b="1" dirty="0">
                          <a:solidFill>
                            <a:schemeClr val="tx1"/>
                          </a:solidFill>
                        </a:rPr>
                        <a:t>THE ENTIRE MESSIANIC AGE </a:t>
                      </a:r>
                      <a:r>
                        <a:rPr lang="zh-CN" altLang="en-US" sz="3600" b="1" dirty="0">
                          <a:solidFill>
                            <a:schemeClr val="tx1"/>
                          </a:solidFill>
                        </a:rPr>
                        <a:t>整个弥赛亚时代</a:t>
                      </a:r>
                      <a:endParaRPr lang="en-US" sz="36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5493679"/>
                  </a:ext>
                </a:extLst>
              </a:tr>
              <a:tr h="370840">
                <a:tc>
                  <a:txBody>
                    <a:bodyPr/>
                    <a:lstStyle/>
                    <a:p>
                      <a:r>
                        <a:rPr lang="en-US" b="0" dirty="0">
                          <a:solidFill>
                            <a:schemeClr val="tx1"/>
                          </a:solidFill>
                        </a:rPr>
                        <a:t>Old Testament</a:t>
                      </a:r>
                      <a:r>
                        <a:rPr lang="zh-CN" altLang="en-US" sz="2800" b="0" dirty="0">
                          <a:solidFill>
                            <a:schemeClr val="tx1"/>
                          </a:solidFill>
                        </a:rPr>
                        <a:t>旧约</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New Testament</a:t>
                      </a:r>
                      <a:r>
                        <a:rPr lang="zh-CN" altLang="en-US" sz="2800" b="0" dirty="0">
                          <a:solidFill>
                            <a:schemeClr val="tx1"/>
                          </a:solidFill>
                        </a:rPr>
                        <a:t>新约</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b="0" dirty="0">
                          <a:solidFill>
                            <a:schemeClr val="tx1"/>
                          </a:solidFill>
                        </a:rPr>
                        <a:t>2nd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609453207"/>
                  </a:ext>
                </a:extLst>
              </a:tr>
            </a:tbl>
          </a:graphicData>
        </a:graphic>
      </p:graphicFrame>
      <p:sp>
        <p:nvSpPr>
          <p:cNvPr id="3" name="TextBox 2">
            <a:extLst>
              <a:ext uri="{FF2B5EF4-FFF2-40B4-BE49-F238E27FC236}">
                <a16:creationId xmlns:a16="http://schemas.microsoft.com/office/drawing/2014/main" id="{F689F1DB-F1B7-4942-BFF2-11F4674224AB}"/>
              </a:ext>
            </a:extLst>
          </p:cNvPr>
          <p:cNvSpPr txBox="1"/>
          <p:nvPr/>
        </p:nvSpPr>
        <p:spPr>
          <a:xfrm>
            <a:off x="691380" y="579240"/>
            <a:ext cx="10673663" cy="76944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Four Categories of Messianic Prophecies</a:t>
            </a:r>
            <a:r>
              <a:rPr lang="zh-CN" altLang="en-US" sz="4400" b="1" dirty="0">
                <a:latin typeface="Times New Roman" panose="02020603050405020304" pitchFamily="18" charset="0"/>
                <a:cs typeface="Times New Roman" panose="02020603050405020304" pitchFamily="18" charset="0"/>
              </a:rPr>
              <a:t>关于弥赛亚的四类预言</a:t>
            </a:r>
            <a:endParaRPr lang="en-US" sz="4400" b="1" dirty="0">
              <a:latin typeface="Times New Roman" panose="02020603050405020304" pitchFamily="18" charset="0"/>
              <a:cs typeface="Times New Roman" panose="02020603050405020304" pitchFamily="18" charset="0"/>
            </a:endParaRPr>
          </a:p>
        </p:txBody>
      </p:sp>
      <p:pic>
        <p:nvPicPr>
          <p:cNvPr id="5" name="Picture 4" descr="A picture containing drawing&#10;&#10;Description automatically generated">
            <a:extLst>
              <a:ext uri="{FF2B5EF4-FFF2-40B4-BE49-F238E27FC236}">
                <a16:creationId xmlns:a16="http://schemas.microsoft.com/office/drawing/2014/main" id="{AB61D450-255C-1E4B-8E0A-B9F2951755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292" b="96875" l="3750" r="90938">
                        <a14:foregroundMark x1="48438" y1="7292" x2="48438" y2="7292"/>
                        <a14:foregroundMark x1="60313" y1="92188" x2="60313" y2="92188"/>
                        <a14:foregroundMark x1="90938" y1="74479" x2="90938" y2="74479"/>
                        <a14:foregroundMark x1="6563" y1="66927" x2="6563" y2="66927"/>
                        <a14:foregroundMark x1="3750" y1="57552" x2="3750" y2="57552"/>
                        <a14:foregroundMark x1="61563" y1="96875" x2="61563" y2="96875"/>
                      </a14:backgroundRemoval>
                    </a14:imgEffect>
                  </a14:imgLayer>
                </a14:imgProps>
              </a:ext>
            </a:extLst>
          </a:blip>
          <a:stretch>
            <a:fillRect/>
          </a:stretch>
        </p:blipFill>
        <p:spPr>
          <a:xfrm>
            <a:off x="1053411" y="2819574"/>
            <a:ext cx="614149" cy="73697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D2ABAC4E-3A9F-0C44-935F-A5EF8BC28F72}"/>
              </a:ext>
            </a:extLst>
          </p:cNvPr>
          <p:cNvPicPr>
            <a:picLocks noChangeAspect="1"/>
          </p:cNvPicPr>
          <p:nvPr/>
        </p:nvPicPr>
        <p:blipFill>
          <a:blip r:embed="rId2">
            <a:extLst>
              <a:ext uri="{BEBA8EAE-BF5A-486C-A8C5-ECC9F3942E4B}">
                <a14:imgProps xmlns:a14="http://schemas.microsoft.com/office/drawing/2010/main">
                  <a14:imgLayer r:embed="rId4">
                    <a14:imgEffect>
                      <a14:backgroundRemoval t="7292" b="96875" l="3750" r="90938">
                        <a14:foregroundMark x1="48438" y1="7292" x2="48438" y2="7292"/>
                        <a14:foregroundMark x1="60313" y1="92188" x2="60313" y2="92188"/>
                        <a14:foregroundMark x1="90938" y1="74479" x2="90938" y2="74479"/>
                        <a14:foregroundMark x1="6563" y1="66927" x2="6563" y2="66927"/>
                        <a14:foregroundMark x1="3750" y1="57552" x2="3750" y2="57552"/>
                        <a14:foregroundMark x1="61563" y1="96875" x2="61563" y2="96875"/>
                      </a14:backgroundRemoval>
                    </a14:imgEffect>
                  </a14:imgLayer>
                </a14:imgProps>
              </a:ext>
            </a:extLst>
          </a:blip>
          <a:stretch>
            <a:fillRect/>
          </a:stretch>
        </p:blipFill>
        <p:spPr>
          <a:xfrm>
            <a:off x="1031673" y="3794616"/>
            <a:ext cx="614149" cy="736978"/>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E2A67373-4DDA-F443-9AB0-E0E16AE5E145}"/>
              </a:ext>
            </a:extLst>
          </p:cNvPr>
          <p:cNvPicPr>
            <a:picLocks noChangeAspect="1"/>
          </p:cNvPicPr>
          <p:nvPr/>
        </p:nvPicPr>
        <p:blipFill>
          <a:blip r:embed="rId2">
            <a:extLst>
              <a:ext uri="{BEBA8EAE-BF5A-486C-A8C5-ECC9F3942E4B}">
                <a14:imgProps xmlns:a14="http://schemas.microsoft.com/office/drawing/2010/main">
                  <a14:imgLayer r:embed="rId5">
                    <a14:imgEffect>
                      <a14:backgroundRemoval t="7292" b="96875" l="3750" r="90938">
                        <a14:foregroundMark x1="48438" y1="7292" x2="48438" y2="7292"/>
                        <a14:foregroundMark x1="60313" y1="92188" x2="60313" y2="92188"/>
                        <a14:foregroundMark x1="90938" y1="74479" x2="90938" y2="74479"/>
                        <a14:foregroundMark x1="6563" y1="66927" x2="6563" y2="66927"/>
                        <a14:foregroundMark x1="3750" y1="57552" x2="3750" y2="57552"/>
                        <a14:foregroundMark x1="61563" y1="96875" x2="61563" y2="96875"/>
                      </a14:backgroundRemoval>
                    </a14:imgEffect>
                  </a14:imgLayer>
                </a14:imgProps>
              </a:ext>
            </a:extLst>
          </a:blip>
          <a:stretch>
            <a:fillRect/>
          </a:stretch>
        </p:blipFill>
        <p:spPr>
          <a:xfrm>
            <a:off x="1113559" y="4865997"/>
            <a:ext cx="614149" cy="736978"/>
          </a:xfrm>
          <a:prstGeom prst="rect">
            <a:avLst/>
          </a:prstGeom>
        </p:spPr>
      </p:pic>
    </p:spTree>
    <p:extLst>
      <p:ext uri="{BB962C8B-B14F-4D97-AF65-F5344CB8AC3E}">
        <p14:creationId xmlns:p14="http://schemas.microsoft.com/office/powerpoint/2010/main" val="1469834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25605" y="1808309"/>
            <a:ext cx="10563367" cy="2585323"/>
          </a:xfrm>
          <a:prstGeom prst="rect">
            <a:avLst/>
          </a:prstGeom>
          <a:noFill/>
        </p:spPr>
        <p:txBody>
          <a:bodyPr wrap="square" rtlCol="0">
            <a:spAutoFit/>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HOW DO WE KNOW WHEN A PROPHECY IS ABOUT THE MESSIAH?</a:t>
            </a:r>
          </a:p>
          <a:p>
            <a:r>
              <a:rPr lang="zh-CN" altLang="en-US" sz="7200" b="1" dirty="0">
                <a:solidFill>
                  <a:schemeClr val="accent6">
                    <a:lumMod val="50000"/>
                  </a:schemeClr>
                </a:solidFill>
                <a:latin typeface="Times New Roman" panose="02020603050405020304" pitchFamily="18" charset="0"/>
                <a:cs typeface="Times New Roman" panose="02020603050405020304" pitchFamily="18" charset="0"/>
              </a:rPr>
              <a:t>如何确知预言是关乎弥赛亚的？</a:t>
            </a:r>
            <a:endParaRPr lang="en-US" sz="7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2327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16972" y="463450"/>
            <a:ext cx="11392169" cy="596028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Isaiah 7:14 </a:t>
            </a:r>
            <a:r>
              <a:rPr lang="en-US" dirty="0">
                <a:latin typeface="Times New Roman" panose="02020603050405020304" pitchFamily="18" charset="0"/>
                <a:cs typeface="Times New Roman" panose="02020603050405020304" pitchFamily="18" charset="0"/>
              </a:rPr>
              <a:t>“The virgin will be with child and will give birth to a son and will call him Immanuel.” </a:t>
            </a:r>
          </a:p>
          <a:p>
            <a:pPr marL="0" marR="0">
              <a:lnSpc>
                <a:spcPct val="115000"/>
              </a:lnSpc>
              <a:spcBef>
                <a:spcPts val="0"/>
              </a:spcBef>
              <a:spcAft>
                <a:spcPts val="1000"/>
              </a:spcAft>
            </a:pPr>
            <a:r>
              <a:rPr lang="zh-CN" altLang="en-US" sz="3600" b="1" dirty="0">
                <a:effectLst/>
                <a:latin typeface="Calibri" panose="020F0502020204030204" pitchFamily="34" charset="0"/>
              </a:rPr>
              <a:t>以赛亚书 </a:t>
            </a:r>
            <a:r>
              <a:rPr lang="en-US" altLang="zh-CN" sz="3600" b="1" dirty="0">
                <a:effectLst/>
                <a:latin typeface="Calibri" panose="020F0502020204030204" pitchFamily="34" charset="0"/>
              </a:rPr>
              <a:t>7</a:t>
            </a:r>
            <a:r>
              <a:rPr lang="zh-CN" altLang="en-US" sz="3600" b="1" dirty="0">
                <a:effectLst/>
                <a:latin typeface="Calibri" panose="020F0502020204030204" pitchFamily="34" charset="0"/>
              </a:rPr>
              <a:t>：</a:t>
            </a:r>
            <a:r>
              <a:rPr lang="en-US" altLang="zh-CN" sz="3600" b="1" dirty="0">
                <a:effectLst/>
                <a:latin typeface="Calibri" panose="020F0502020204030204" pitchFamily="34" charset="0"/>
              </a:rPr>
              <a:t>14</a:t>
            </a:r>
            <a:r>
              <a:rPr lang="zh-CN" altLang="en-US" sz="3600" b="1" dirty="0">
                <a:effectLst/>
                <a:latin typeface="Calibri" panose="020F0502020204030204" pitchFamily="34" charset="0"/>
              </a:rPr>
              <a:t> </a:t>
            </a:r>
            <a:r>
              <a:rPr lang="en-US" altLang="zh-CN" sz="3600" b="1" dirty="0">
                <a:effectLst/>
                <a:latin typeface="Calibri" panose="020F0502020204030204" pitchFamily="34" charset="0"/>
              </a:rPr>
              <a:t> </a:t>
            </a:r>
            <a:r>
              <a:rPr lang="zh-CN" altLang="en-US" sz="3600" dirty="0">
                <a:effectLst/>
                <a:latin typeface="Default Chinese Simplified"/>
              </a:rPr>
              <a:t>因此，主自己要给你们一个兆头，必有童女怀孕生子，给他起名叫以马内利。</a:t>
            </a:r>
            <a:r>
              <a:rPr lang="zh-CN" altLang="en-US" sz="3600" dirty="0">
                <a:effectLst/>
                <a:latin typeface="Calibri" panose="020F0502020204030204" pitchFamily="34" charset="0"/>
              </a:rPr>
              <a:t> </a:t>
            </a:r>
            <a:endParaRPr lang="en-US" sz="3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Matthew 1:21–23 </a:t>
            </a:r>
            <a:r>
              <a:rPr lang="en-US" dirty="0">
                <a:latin typeface="Times New Roman" panose="02020603050405020304" pitchFamily="18" charset="0"/>
                <a:cs typeface="Times New Roman" panose="02020603050405020304" pitchFamily="18" charset="0"/>
              </a:rPr>
              <a:t>“She will give birth to a son, and you are to give him the name Jesus, because he will save his people from their sins.” All this took place to fulfill what the Lord had said through the prophet: “The virgin will conceive and give birth to a son, and they will call him Immanuel” (which means “God with us”). </a:t>
            </a:r>
          </a:p>
          <a:p>
            <a:pPr marL="0" marR="0">
              <a:lnSpc>
                <a:spcPct val="115000"/>
              </a:lnSpc>
              <a:spcBef>
                <a:spcPts val="0"/>
              </a:spcBef>
              <a:spcAft>
                <a:spcPts val="1000"/>
              </a:spcAft>
            </a:pPr>
            <a:r>
              <a:rPr lang="zh-CN" altLang="en-US" sz="3600" b="1" dirty="0">
                <a:effectLst/>
                <a:latin typeface="Calibri" panose="020F0502020204030204" pitchFamily="34" charset="0"/>
              </a:rPr>
              <a:t>马太福音 </a:t>
            </a:r>
            <a:r>
              <a:rPr lang="en-US" altLang="zh-CN" sz="3600" b="1" dirty="0">
                <a:effectLst/>
                <a:latin typeface="Calibri" panose="020F0502020204030204" pitchFamily="34" charset="0"/>
              </a:rPr>
              <a:t>1</a:t>
            </a:r>
            <a:r>
              <a:rPr lang="zh-CN" altLang="en-US" sz="3600" b="1" dirty="0">
                <a:effectLst/>
                <a:latin typeface="Calibri" panose="020F0502020204030204" pitchFamily="34" charset="0"/>
              </a:rPr>
              <a:t>：</a:t>
            </a:r>
            <a:r>
              <a:rPr lang="en-US" altLang="zh-CN" sz="3600" b="1" dirty="0">
                <a:effectLst/>
                <a:latin typeface="Calibri" panose="020F0502020204030204" pitchFamily="34" charset="0"/>
              </a:rPr>
              <a:t>21–23</a:t>
            </a:r>
            <a:r>
              <a:rPr lang="zh-CN" altLang="en-US" sz="3600" b="1" dirty="0">
                <a:effectLst/>
                <a:latin typeface="Calibri" panose="020F0502020204030204" pitchFamily="34" charset="0"/>
              </a:rPr>
              <a:t> </a:t>
            </a:r>
            <a:r>
              <a:rPr lang="zh-CN" altLang="en-US" sz="3600" u="none" strike="noStrike" dirty="0">
                <a:effectLst/>
                <a:latin typeface="Calibri" panose="020F0502020204030204" pitchFamily="34" charset="0"/>
              </a:rPr>
              <a:t> </a:t>
            </a:r>
            <a:r>
              <a:rPr lang="zh-CN" altLang="en-US" sz="3600" dirty="0">
                <a:effectLst/>
                <a:latin typeface="Default Chinese Simplified"/>
              </a:rPr>
              <a:t>她将要生一个儿子，你要给他起名叫耶稣，因他要将自己的百姓从罪恶里救出来。」</a:t>
            </a:r>
            <a:r>
              <a:rPr lang="en-US" altLang="zh-CN" sz="3600" u="none" strike="noStrike" baseline="30000" dirty="0">
                <a:effectLst/>
                <a:latin typeface="Calibri" panose="020F0502020204030204" pitchFamily="34" charset="0"/>
              </a:rPr>
              <a:t>22</a:t>
            </a:r>
            <a:r>
              <a:rPr lang="zh-CN" altLang="en-US" sz="3600" u="none" strike="noStrike" dirty="0">
                <a:effectLst/>
                <a:latin typeface="Calibri" panose="020F0502020204030204" pitchFamily="34" charset="0"/>
              </a:rPr>
              <a:t> </a:t>
            </a:r>
            <a:r>
              <a:rPr lang="zh-CN" altLang="en-US" sz="3600" dirty="0">
                <a:effectLst/>
                <a:latin typeface="Default Chinese Simplified"/>
              </a:rPr>
              <a:t>这一</a:t>
            </a:r>
            <a:r>
              <a:rPr lang="zh-CN" altLang="en-US" sz="4000" dirty="0">
                <a:effectLst/>
                <a:latin typeface="Default Chinese Simplified"/>
              </a:rPr>
              <a:t>切的事成就是要应验主借先知所说的话，</a:t>
            </a:r>
            <a:r>
              <a:rPr lang="en-US" altLang="zh-CN" sz="4000" u="none" strike="noStrike" baseline="30000" dirty="0">
                <a:effectLst/>
                <a:latin typeface="Calibri" panose="020F0502020204030204" pitchFamily="34" charset="0"/>
              </a:rPr>
              <a:t>23</a:t>
            </a:r>
            <a:r>
              <a:rPr lang="zh-CN" altLang="en-US" sz="4000" u="none" strike="noStrike" dirty="0">
                <a:effectLst/>
                <a:latin typeface="Calibri" panose="020F0502020204030204" pitchFamily="34" charset="0"/>
              </a:rPr>
              <a:t> </a:t>
            </a:r>
            <a:r>
              <a:rPr lang="zh-CN" altLang="en-US" sz="4000" dirty="0">
                <a:effectLst/>
                <a:latin typeface="Default Chinese Simplified"/>
              </a:rPr>
              <a:t>说：</a:t>
            </a:r>
            <a:r>
              <a:rPr lang="zh-CN" altLang="en-US" sz="4000" dirty="0">
                <a:effectLst/>
                <a:latin typeface="Calibri" panose="020F0502020204030204" pitchFamily="34" charset="0"/>
              </a:rPr>
              <a:t> </a:t>
            </a:r>
            <a:r>
              <a:rPr lang="zh-CN" altLang="en-US" sz="4000" dirty="0">
                <a:effectLst/>
                <a:latin typeface="Default Chinese Simplified"/>
              </a:rPr>
              <a:t>必有童女怀孕生子；</a:t>
            </a:r>
            <a:r>
              <a:rPr lang="zh-CN" altLang="en-US" sz="4000" dirty="0">
                <a:effectLst/>
                <a:latin typeface="Calibri" panose="020F0502020204030204" pitchFamily="34" charset="0"/>
              </a:rPr>
              <a:t> </a:t>
            </a:r>
            <a:r>
              <a:rPr lang="zh-CN" altLang="en-US" sz="4000" dirty="0">
                <a:effectLst/>
                <a:latin typeface="Default Chinese Simplified"/>
              </a:rPr>
              <a:t>人要称他的名为以马内利。</a:t>
            </a:r>
            <a:r>
              <a:rPr lang="zh-CN" altLang="en-US" sz="4000" dirty="0">
                <a:effectLst/>
                <a:latin typeface="Calibri" panose="020F0502020204030204" pitchFamily="34" charset="0"/>
              </a:rPr>
              <a:t> </a:t>
            </a:r>
            <a:r>
              <a:rPr lang="zh-CN" altLang="en-US" sz="4000" dirty="0">
                <a:effectLst/>
                <a:latin typeface="Default Chinese Simplified"/>
              </a:rPr>
              <a:t>（以马内利翻出来就是「　神与我们同在」。）</a:t>
            </a:r>
            <a:r>
              <a:rPr lang="zh-CN" altLang="en-US" sz="4000" dirty="0">
                <a:effectLst/>
                <a:latin typeface="Calibri" panose="020F0502020204030204" pitchFamily="34" charset="0"/>
              </a:rPr>
              <a:t> </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003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32378" y="350432"/>
            <a:ext cx="11349821" cy="615713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Isaiah 53:4 </a:t>
            </a:r>
            <a:r>
              <a:rPr lang="en-US" dirty="0">
                <a:latin typeface="Times New Roman" panose="02020603050405020304" pitchFamily="18" charset="0"/>
                <a:cs typeface="Times New Roman" panose="02020603050405020304" pitchFamily="18" charset="0"/>
              </a:rPr>
              <a:t>“Surely he took up our infirmities and carried our sorrows, yet we considered him stricken by God, smitten by him, and afflicted.”</a:t>
            </a:r>
          </a:p>
          <a:p>
            <a:pPr marL="0" marR="0">
              <a:lnSpc>
                <a:spcPct val="115000"/>
              </a:lnSpc>
              <a:spcBef>
                <a:spcPts val="0"/>
              </a:spcBef>
              <a:spcAft>
                <a:spcPts val="1000"/>
              </a:spcAft>
            </a:pPr>
            <a:r>
              <a:rPr lang="zh-CN" altLang="en-US" sz="3600" dirty="0">
                <a:effectLst/>
                <a:latin typeface="Calibri" panose="020F0502020204030204" pitchFamily="34" charset="0"/>
              </a:rPr>
              <a:t>以赛亚书 </a:t>
            </a:r>
            <a:r>
              <a:rPr lang="en-US" altLang="zh-CN" sz="3600" dirty="0">
                <a:effectLst/>
                <a:latin typeface="Calibri" panose="020F0502020204030204" pitchFamily="34" charset="0"/>
              </a:rPr>
              <a:t>53</a:t>
            </a:r>
            <a:r>
              <a:rPr lang="zh-CN" altLang="en-US" sz="3600" dirty="0">
                <a:effectLst/>
                <a:latin typeface="Calibri" panose="020F0502020204030204" pitchFamily="34" charset="0"/>
              </a:rPr>
              <a:t>：</a:t>
            </a:r>
            <a:r>
              <a:rPr lang="en-US" altLang="zh-CN" sz="3600" dirty="0">
                <a:effectLst/>
                <a:latin typeface="Calibri" panose="020F0502020204030204" pitchFamily="34" charset="0"/>
              </a:rPr>
              <a:t>4</a:t>
            </a:r>
          </a:p>
          <a:p>
            <a:pPr marL="0" marR="0">
              <a:lnSpc>
                <a:spcPct val="115000"/>
              </a:lnSpc>
              <a:spcBef>
                <a:spcPts val="0"/>
              </a:spcBef>
              <a:spcAft>
                <a:spcPts val="1000"/>
              </a:spcAft>
            </a:pPr>
            <a:r>
              <a:rPr lang="zh-CN" altLang="en-US" sz="3600" dirty="0">
                <a:effectLst/>
                <a:latin typeface="Default Chinese Simplified"/>
              </a:rPr>
              <a:t>他诚然担当我们的忧患，</a:t>
            </a:r>
            <a:r>
              <a:rPr lang="zh-CN" altLang="en-US" sz="3600" dirty="0">
                <a:effectLst/>
                <a:latin typeface="Calibri" panose="020F0502020204030204" pitchFamily="34" charset="0"/>
              </a:rPr>
              <a:t> </a:t>
            </a:r>
            <a:r>
              <a:rPr lang="zh-CN" altLang="en-US" sz="3600" dirty="0">
                <a:effectLst/>
                <a:latin typeface="Default Chinese Simplified"/>
              </a:rPr>
              <a:t>背负我们的痛苦；</a:t>
            </a:r>
            <a:r>
              <a:rPr lang="zh-CN" altLang="en-US" sz="3600" dirty="0">
                <a:effectLst/>
                <a:latin typeface="Calibri" panose="020F0502020204030204" pitchFamily="34" charset="0"/>
              </a:rPr>
              <a:t> </a:t>
            </a:r>
            <a:r>
              <a:rPr lang="zh-CN" altLang="en-US" sz="3600" dirty="0">
                <a:effectLst/>
                <a:latin typeface="Default Chinese Simplified"/>
              </a:rPr>
              <a:t>我们却以为他受责罚，</a:t>
            </a:r>
            <a:r>
              <a:rPr lang="zh-CN" altLang="en-US" sz="3600" dirty="0">
                <a:effectLst/>
                <a:latin typeface="Calibri" panose="020F0502020204030204" pitchFamily="34" charset="0"/>
              </a:rPr>
              <a:t> </a:t>
            </a:r>
            <a:r>
              <a:rPr lang="zh-CN" altLang="en-US" sz="3600" dirty="0">
                <a:effectLst/>
                <a:latin typeface="Default Chinese Simplified"/>
              </a:rPr>
              <a:t>被　神击打苦待了。</a:t>
            </a:r>
            <a:r>
              <a:rPr lang="zh-CN" altLang="en-US" sz="3600" dirty="0">
                <a:effectLst/>
                <a:latin typeface="Calibri" panose="020F0502020204030204" pitchFamily="34" charset="0"/>
              </a:rPr>
              <a:t> </a:t>
            </a:r>
            <a:endParaRPr lang="en-US" sz="3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Matthew 8:16–17 </a:t>
            </a:r>
            <a:r>
              <a:rPr lang="en-US" dirty="0">
                <a:latin typeface="Times New Roman" panose="02020603050405020304" pitchFamily="18" charset="0"/>
                <a:cs typeface="Times New Roman" panose="02020603050405020304" pitchFamily="18" charset="0"/>
              </a:rPr>
              <a:t>“When evening came, many who were demon-possessed were brought to him, and he drove out the spirits with a word and healed all the sick. This was to fulfill what was spoken through the prophet Isaiah: “He took up our infirmities and bore our diseases.” </a:t>
            </a:r>
          </a:p>
          <a:p>
            <a:pPr marL="0" marR="0">
              <a:lnSpc>
                <a:spcPct val="115000"/>
              </a:lnSpc>
              <a:spcBef>
                <a:spcPts val="0"/>
              </a:spcBef>
              <a:spcAft>
                <a:spcPts val="1000"/>
              </a:spcAft>
            </a:pPr>
            <a:r>
              <a:rPr lang="zh-CN" altLang="en-US" sz="3600" dirty="0">
                <a:effectLst/>
                <a:latin typeface="Calibri" panose="020F0502020204030204" pitchFamily="34" charset="0"/>
              </a:rPr>
              <a:t>马太福音 </a:t>
            </a:r>
            <a:r>
              <a:rPr lang="en-US" altLang="zh-CN" sz="3600" dirty="0">
                <a:effectLst/>
                <a:latin typeface="Calibri" panose="020F0502020204030204" pitchFamily="34" charset="0"/>
              </a:rPr>
              <a:t>8</a:t>
            </a:r>
            <a:r>
              <a:rPr lang="zh-CN" altLang="en-US" sz="3600" dirty="0">
                <a:effectLst/>
                <a:latin typeface="Calibri" panose="020F0502020204030204" pitchFamily="34" charset="0"/>
              </a:rPr>
              <a:t>：</a:t>
            </a:r>
            <a:r>
              <a:rPr lang="en-US" altLang="zh-CN" sz="3600" dirty="0">
                <a:effectLst/>
                <a:latin typeface="Calibri" panose="020F0502020204030204" pitchFamily="34" charset="0"/>
              </a:rPr>
              <a:t>16–17</a:t>
            </a:r>
            <a:r>
              <a:rPr lang="zh-CN" altLang="en-US" sz="3600" dirty="0">
                <a:effectLst/>
                <a:latin typeface="Calibri" panose="020F0502020204030204" pitchFamily="34" charset="0"/>
              </a:rPr>
              <a:t> </a:t>
            </a:r>
            <a:r>
              <a:rPr lang="zh-CN" altLang="en-US" sz="3600" u="none" strike="noStrike" dirty="0">
                <a:effectLst/>
                <a:latin typeface="Calibri" panose="020F0502020204030204" pitchFamily="34" charset="0"/>
              </a:rPr>
              <a:t> </a:t>
            </a:r>
            <a:r>
              <a:rPr lang="zh-CN" altLang="en-US" sz="3600" dirty="0">
                <a:effectLst/>
                <a:latin typeface="Default Chinese Simplified"/>
              </a:rPr>
              <a:t>到了晚上，有人带着许多被鬼附的来到耶稣跟前，他只用一句话就把鬼都赶出去，并且治好了一切有病的人。</a:t>
            </a:r>
            <a:r>
              <a:rPr lang="en-US" altLang="zh-CN" sz="3600" u="none" strike="noStrike" baseline="30000" dirty="0">
                <a:effectLst/>
                <a:latin typeface="Calibri" panose="020F0502020204030204" pitchFamily="34" charset="0"/>
              </a:rPr>
              <a:t>17</a:t>
            </a:r>
            <a:r>
              <a:rPr lang="zh-CN" altLang="en-US" sz="3600" u="none" strike="noStrike" dirty="0">
                <a:effectLst/>
                <a:latin typeface="Calibri" panose="020F0502020204030204" pitchFamily="34" charset="0"/>
              </a:rPr>
              <a:t> </a:t>
            </a:r>
            <a:r>
              <a:rPr lang="zh-CN" altLang="en-US" sz="3600" dirty="0">
                <a:effectLst/>
                <a:latin typeface="Default Chinese Simplified"/>
              </a:rPr>
              <a:t>这是要应验先知以赛亚的话，说：</a:t>
            </a:r>
            <a:r>
              <a:rPr lang="zh-CN" altLang="en-US" sz="3600" dirty="0">
                <a:effectLst/>
                <a:latin typeface="Calibri" panose="020F0502020204030204" pitchFamily="34" charset="0"/>
              </a:rPr>
              <a:t> </a:t>
            </a:r>
            <a:r>
              <a:rPr lang="zh-CN" altLang="en-US" sz="3600" dirty="0">
                <a:effectLst/>
                <a:latin typeface="Default Chinese Simplified"/>
              </a:rPr>
              <a:t>他代替我们的软弱，</a:t>
            </a:r>
            <a:r>
              <a:rPr lang="zh-CN" altLang="en-US" sz="3600" dirty="0">
                <a:effectLst/>
                <a:latin typeface="Calibri" panose="020F0502020204030204" pitchFamily="34" charset="0"/>
              </a:rPr>
              <a:t> </a:t>
            </a:r>
            <a:r>
              <a:rPr lang="zh-CN" altLang="en-US" sz="3600" dirty="0">
                <a:effectLst/>
                <a:latin typeface="Default Chinese Simplified"/>
              </a:rPr>
              <a:t>担当我们的疾病。</a:t>
            </a:r>
            <a:r>
              <a:rPr lang="zh-CN" altLang="en-US" sz="3600" dirty="0">
                <a:effectLst/>
                <a:latin typeface="Calibri" panose="020F0502020204030204" pitchFamily="34" charset="0"/>
              </a:rPr>
              <a:t> </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8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154139" y="529441"/>
            <a:ext cx="10133108" cy="5632311"/>
          </a:xfrm>
          <a:prstGeom prst="rect">
            <a:avLst/>
          </a:prstGeom>
          <a:noFill/>
        </p:spPr>
        <p:txBody>
          <a:bodyPr wrap="square" rtlCol="0">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THE MESSIAH EXPECTATION</a:t>
            </a:r>
          </a:p>
          <a:p>
            <a:r>
              <a:rPr lang="zh-CN" altLang="en-US" sz="48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4800" b="1" dirty="0">
              <a:solidFill>
                <a:schemeClr val="accent6">
                  <a:lumMod val="50000"/>
                </a:schemeClr>
              </a:solidFill>
              <a:latin typeface="Times New Roman" panose="02020603050405020304" pitchFamily="18" charset="0"/>
              <a:cs typeface="Times New Roman" panose="02020603050405020304" pitchFamily="18" charset="0"/>
            </a:endParaRPr>
          </a:p>
          <a:p>
            <a:pPr marL="1028700" lvl="1"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Today most Jewish people believe that the Messianic prophecies were not about a person but simply </a:t>
            </a:r>
            <a:r>
              <a:rPr lang="en-US" b="1" dirty="0">
                <a:latin typeface="Times New Roman" panose="02020603050405020304" pitchFamily="18" charset="0"/>
                <a:cs typeface="Times New Roman" panose="02020603050405020304" pitchFamily="18" charset="0"/>
              </a:rPr>
              <a:t>a hope of a glorious future</a:t>
            </a:r>
            <a:r>
              <a:rPr lang="en-US" dirty="0">
                <a:latin typeface="Times New Roman" panose="02020603050405020304" pitchFamily="18" charset="0"/>
                <a:cs typeface="Times New Roman" panose="02020603050405020304" pitchFamily="18" charset="0"/>
              </a:rPr>
              <a:t>.</a:t>
            </a:r>
          </a:p>
          <a:p>
            <a:pPr marL="1028700" lvl="1" indent="-571500">
              <a:buFont typeface="Arial" panose="020B0604020202020204" pitchFamily="34" charset="0"/>
              <a:buChar char="•"/>
            </a:pPr>
            <a:r>
              <a:rPr lang="zh-CN" altLang="en-US" sz="4400" dirty="0">
                <a:latin typeface="Times New Roman" panose="02020603050405020304" pitchFamily="18" charset="0"/>
                <a:cs typeface="Times New Roman" panose="02020603050405020304" pitchFamily="18" charset="0"/>
              </a:rPr>
              <a:t>现今大多数的犹太人相信有关弥赛亚的预言不是关乎一个人而仅是</a:t>
            </a:r>
            <a:r>
              <a:rPr lang="zh-CN" altLang="en-US" sz="4400" b="1" dirty="0">
                <a:latin typeface="Times New Roman" panose="02020603050405020304" pitchFamily="18" charset="0"/>
                <a:cs typeface="Times New Roman" panose="02020603050405020304" pitchFamily="18" charset="0"/>
              </a:rPr>
              <a:t>对辉煌的未来的盼望</a:t>
            </a:r>
            <a:endParaRPr lang="en-US" sz="4400" b="1" dirty="0">
              <a:latin typeface="Times New Roman" panose="02020603050405020304" pitchFamily="18" charset="0"/>
              <a:cs typeface="Times New Roman" panose="02020603050405020304" pitchFamily="18" charset="0"/>
            </a:endParaRPr>
          </a:p>
          <a:p>
            <a:pPr marL="1028700" lvl="1"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the time of the New Testament there was an expectation that the Messiah would be </a:t>
            </a:r>
            <a:r>
              <a:rPr lang="en-US" b="1" dirty="0">
                <a:latin typeface="Times New Roman" panose="02020603050405020304" pitchFamily="18" charset="0"/>
                <a:cs typeface="Times New Roman" panose="02020603050405020304" pitchFamily="18" charset="0"/>
              </a:rPr>
              <a:t>a real person.</a:t>
            </a:r>
          </a:p>
          <a:p>
            <a:pPr marL="1028700" lvl="1" indent="-571500">
              <a:buFont typeface="Arial" panose="020B0604020202020204" pitchFamily="34" charset="0"/>
              <a:buChar char="•"/>
            </a:pPr>
            <a:r>
              <a:rPr lang="zh-CN" altLang="en-US" sz="4400" dirty="0">
                <a:latin typeface="Times New Roman" panose="02020603050405020304" pitchFamily="18" charset="0"/>
                <a:cs typeface="Times New Roman" panose="02020603050405020304" pitchFamily="18" charset="0"/>
              </a:rPr>
              <a:t>在新约时代人们期盼弥赛亚是</a:t>
            </a:r>
            <a:r>
              <a:rPr lang="zh-CN" altLang="en-US" sz="4400" b="1" dirty="0">
                <a:latin typeface="Times New Roman" panose="02020603050405020304" pitchFamily="18" charset="0"/>
                <a:cs typeface="Times New Roman" panose="02020603050405020304" pitchFamily="18" charset="0"/>
              </a:rPr>
              <a:t>一个真实的人</a:t>
            </a:r>
            <a:endParaRPr lang="en-US" sz="4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8018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50318" y="314069"/>
            <a:ext cx="11313942" cy="626639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John 19:33–37 </a:t>
            </a:r>
            <a:r>
              <a:rPr lang="en-US" sz="1600" dirty="0">
                <a:latin typeface="Times New Roman" panose="02020603050405020304" pitchFamily="18" charset="0"/>
                <a:cs typeface="Times New Roman" panose="02020603050405020304" pitchFamily="18" charset="0"/>
              </a:rPr>
              <a:t>“But when they came to Jesus and found that he was already dead, they did not break his legs. Instead, one of the soldiers pierced Jesus’ side with a spear, bringing a sudden flow of blood and water. The man who saw it has given testimony, and his testimony is true. He knows that he tells the truth, and he testifies so that you also may believe. These things happened so that the scripture would be fulfilled: “Not one of his bones will be broken,” and, as another scripture says, “They will look on the one they have pierced.” (see Psalm 34:20 and Zechariah 12:10)</a:t>
            </a:r>
          </a:p>
          <a:p>
            <a:pPr marL="0" marR="0">
              <a:lnSpc>
                <a:spcPct val="115000"/>
              </a:lnSpc>
              <a:spcBef>
                <a:spcPts val="0"/>
              </a:spcBef>
              <a:spcAft>
                <a:spcPts val="1000"/>
              </a:spcAft>
            </a:pPr>
            <a:r>
              <a:rPr lang="zh-CN" altLang="en-US" sz="3600" b="1" dirty="0">
                <a:effectLst/>
                <a:latin typeface="Calibri" panose="020F0502020204030204" pitchFamily="34" charset="0"/>
              </a:rPr>
              <a:t>约翰福音 </a:t>
            </a:r>
            <a:r>
              <a:rPr lang="en-US" altLang="zh-CN" sz="3600" b="1" dirty="0">
                <a:effectLst/>
                <a:latin typeface="Calibri" panose="020F0502020204030204" pitchFamily="34" charset="0"/>
              </a:rPr>
              <a:t>19</a:t>
            </a:r>
            <a:r>
              <a:rPr lang="zh-CN" altLang="en-US" sz="3600" b="1" dirty="0">
                <a:effectLst/>
                <a:latin typeface="Calibri" panose="020F0502020204030204" pitchFamily="34" charset="0"/>
              </a:rPr>
              <a:t>：</a:t>
            </a:r>
            <a:r>
              <a:rPr lang="en-US" altLang="zh-CN" sz="3600" b="1" dirty="0">
                <a:effectLst/>
                <a:latin typeface="Calibri" panose="020F0502020204030204" pitchFamily="34" charset="0"/>
              </a:rPr>
              <a:t>33–37</a:t>
            </a:r>
            <a:r>
              <a:rPr lang="zh-CN" altLang="en-US" sz="3600" b="1" dirty="0">
                <a:effectLst/>
                <a:latin typeface="Calibri" panose="020F0502020204030204" pitchFamily="34" charset="0"/>
              </a:rPr>
              <a:t> </a:t>
            </a:r>
            <a:endParaRPr lang="en-US" altLang="zh-CN" sz="3600" b="1" dirty="0">
              <a:effectLst/>
              <a:latin typeface="Calibri" panose="020F0502020204030204" pitchFamily="34" charset="0"/>
            </a:endParaRPr>
          </a:p>
          <a:p>
            <a:pPr marL="0" marR="0">
              <a:lnSpc>
                <a:spcPct val="115000"/>
              </a:lnSpc>
              <a:spcBef>
                <a:spcPts val="0"/>
              </a:spcBef>
              <a:spcAft>
                <a:spcPts val="1000"/>
              </a:spcAft>
            </a:pPr>
            <a:r>
              <a:rPr lang="zh-CN" altLang="en-US" sz="3400" dirty="0">
                <a:effectLst/>
                <a:latin typeface="Default Chinese Simplified"/>
              </a:rPr>
              <a:t>只是来到耶稣那里，见他已经死了，就不打断他的腿。</a:t>
            </a:r>
            <a:r>
              <a:rPr lang="en-US" altLang="zh-CN" sz="3400" u="none" strike="noStrike" baseline="30000" dirty="0">
                <a:effectLst/>
                <a:latin typeface="Calibri" panose="020F0502020204030204" pitchFamily="34" charset="0"/>
              </a:rPr>
              <a:t>34</a:t>
            </a:r>
            <a:r>
              <a:rPr lang="zh-CN" altLang="en-US" sz="3400" u="none" strike="noStrike" dirty="0">
                <a:effectLst/>
                <a:latin typeface="Calibri" panose="020F0502020204030204" pitchFamily="34" charset="0"/>
              </a:rPr>
              <a:t> </a:t>
            </a:r>
            <a:r>
              <a:rPr lang="zh-CN" altLang="en-US" sz="3400" dirty="0">
                <a:effectLst/>
                <a:latin typeface="Default Chinese Simplified"/>
              </a:rPr>
              <a:t>惟有一个兵拿枪扎他的肋旁，随即有血和水流出来。</a:t>
            </a:r>
            <a:r>
              <a:rPr lang="en-US" altLang="zh-CN" sz="3400" u="none" strike="noStrike" baseline="30000" dirty="0">
                <a:effectLst/>
                <a:latin typeface="Calibri" panose="020F0502020204030204" pitchFamily="34" charset="0"/>
              </a:rPr>
              <a:t>35</a:t>
            </a:r>
            <a:r>
              <a:rPr lang="zh-CN" altLang="en-US" sz="3400" u="none" strike="noStrike" dirty="0">
                <a:effectLst/>
                <a:latin typeface="Calibri" panose="020F0502020204030204" pitchFamily="34" charset="0"/>
              </a:rPr>
              <a:t> </a:t>
            </a:r>
            <a:r>
              <a:rPr lang="zh-CN" altLang="en-US" sz="3400" dirty="0">
                <a:effectLst/>
                <a:latin typeface="Default Chinese Simplified"/>
              </a:rPr>
              <a:t>看见这事的那人就作见证</a:t>
            </a:r>
            <a:r>
              <a:rPr lang="en-US" altLang="zh-CN" sz="3400" dirty="0">
                <a:effectLst/>
                <a:latin typeface="Default Chinese Simplified"/>
              </a:rPr>
              <a:t>—</a:t>
            </a:r>
            <a:r>
              <a:rPr lang="zh-CN" altLang="en-US" sz="3400" dirty="0">
                <a:effectLst/>
                <a:latin typeface="Default Chinese Simplified"/>
              </a:rPr>
              <a:t>他的见证也是真的，并且他知道自己所说的是真的</a:t>
            </a:r>
            <a:r>
              <a:rPr lang="en-US" altLang="zh-CN" sz="3400" dirty="0">
                <a:effectLst/>
                <a:latin typeface="Default Chinese Simplified"/>
              </a:rPr>
              <a:t>—</a:t>
            </a:r>
            <a:r>
              <a:rPr lang="zh-CN" altLang="en-US" sz="3400" dirty="0">
                <a:effectLst/>
                <a:latin typeface="Default Chinese Simplified"/>
              </a:rPr>
              <a:t>叫你们也可以信。</a:t>
            </a:r>
            <a:r>
              <a:rPr lang="en-US" altLang="zh-CN" sz="3400" u="none" strike="noStrike" baseline="30000" dirty="0">
                <a:effectLst/>
                <a:latin typeface="Calibri" panose="020F0502020204030204" pitchFamily="34" charset="0"/>
              </a:rPr>
              <a:t>36</a:t>
            </a:r>
            <a:r>
              <a:rPr lang="zh-CN" altLang="en-US" sz="3400" u="none" strike="noStrike" dirty="0">
                <a:effectLst/>
                <a:latin typeface="Calibri" panose="020F0502020204030204" pitchFamily="34" charset="0"/>
              </a:rPr>
              <a:t> </a:t>
            </a:r>
            <a:r>
              <a:rPr lang="zh-CN" altLang="en-US" sz="3400" dirty="0">
                <a:effectLst/>
                <a:latin typeface="Default Chinese Simplified"/>
              </a:rPr>
              <a:t>这些事成了，为要应验经上的话说：「他的骨头一根也不可折断。」</a:t>
            </a:r>
            <a:r>
              <a:rPr lang="en-US" altLang="zh-CN" sz="3400" u="none" strike="noStrike" baseline="30000" dirty="0">
                <a:effectLst/>
                <a:latin typeface="Calibri" panose="020F0502020204030204" pitchFamily="34" charset="0"/>
              </a:rPr>
              <a:t>37</a:t>
            </a:r>
            <a:r>
              <a:rPr lang="zh-CN" altLang="en-US" sz="3400" u="none" strike="noStrike" dirty="0">
                <a:effectLst/>
                <a:latin typeface="Calibri" panose="020F0502020204030204" pitchFamily="34" charset="0"/>
              </a:rPr>
              <a:t> </a:t>
            </a:r>
            <a:r>
              <a:rPr lang="zh-CN" altLang="en-US" sz="3400" dirty="0">
                <a:effectLst/>
                <a:latin typeface="Default Chinese Simplified"/>
              </a:rPr>
              <a:t>经上又有一句说：「他们要仰望自己所扎的人。</a:t>
            </a:r>
            <a:r>
              <a:rPr lang="zh-CN" altLang="en-US" sz="3400" dirty="0">
                <a:latin typeface="Default Chinese Simplified"/>
              </a:rPr>
              <a:t>」 </a:t>
            </a:r>
            <a:r>
              <a:rPr lang="en-US" altLang="zh-CN" sz="3400" dirty="0">
                <a:latin typeface="Default Chinese Simplified"/>
              </a:rPr>
              <a:t>(</a:t>
            </a:r>
            <a:r>
              <a:rPr lang="zh-CN" altLang="en-US" sz="3400" dirty="0">
                <a:latin typeface="Default Chinese Simplified"/>
              </a:rPr>
              <a:t>参考诗篇</a:t>
            </a:r>
            <a:r>
              <a:rPr lang="en-US" altLang="zh-CN" sz="3400" dirty="0">
                <a:latin typeface="Default Chinese Simplified"/>
              </a:rPr>
              <a:t>34:20</a:t>
            </a:r>
            <a:r>
              <a:rPr lang="zh-CN" altLang="en-US" sz="3400" dirty="0">
                <a:latin typeface="Default Chinese Simplified"/>
              </a:rPr>
              <a:t>及撒加利亚书</a:t>
            </a:r>
            <a:r>
              <a:rPr lang="en-US" altLang="zh-CN" sz="3400" dirty="0">
                <a:latin typeface="Default Chinese Simplified"/>
              </a:rPr>
              <a:t>12:10</a:t>
            </a:r>
            <a:r>
              <a:rPr lang="zh-CN" altLang="en-US" sz="3400" dirty="0">
                <a:latin typeface="Default Chinese Simplified"/>
              </a:rPr>
              <a:t>）</a:t>
            </a: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6699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70156" y="1786006"/>
            <a:ext cx="10251548" cy="2554545"/>
          </a:xfrm>
          <a:prstGeom prst="rect">
            <a:avLst/>
          </a:prstGeom>
          <a:noFill/>
        </p:spPr>
        <p:txBody>
          <a:bodyPr wrap="square" rtlCol="0">
            <a:spAutoFit/>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THREE KINDS OF MESSIANIC PROPHECY</a:t>
            </a:r>
          </a:p>
          <a:p>
            <a:endParaRPr lang="en-US" b="1" dirty="0">
              <a:solidFill>
                <a:schemeClr val="accent6">
                  <a:lumMod val="50000"/>
                </a:schemeClr>
              </a:solidFill>
              <a:latin typeface="Times New Roman" panose="02020603050405020304" pitchFamily="18" charset="0"/>
              <a:cs typeface="Times New Roman" panose="02020603050405020304" pitchFamily="18" charset="0"/>
            </a:endParaRPr>
          </a:p>
          <a:p>
            <a:r>
              <a:rPr lang="zh-CN" altLang="en-US" sz="8000" b="1" dirty="0">
                <a:solidFill>
                  <a:schemeClr val="accent6">
                    <a:lumMod val="50000"/>
                  </a:schemeClr>
                </a:solidFill>
                <a:latin typeface="Times New Roman" panose="02020603050405020304" pitchFamily="18" charset="0"/>
                <a:cs typeface="Times New Roman" panose="02020603050405020304" pitchFamily="18" charset="0"/>
              </a:rPr>
              <a:t>三种弥赛亚的预言</a:t>
            </a:r>
            <a:endParaRPr lang="en-US" sz="8000" b="1" dirty="0">
              <a:solidFill>
                <a:schemeClr val="accent6">
                  <a:lumMod val="50000"/>
                </a:schemeClr>
              </a:solidFill>
              <a:latin typeface="Times New Roman" panose="02020603050405020304" pitchFamily="18" charset="0"/>
              <a:cs typeface="Times New Roman" panose="02020603050405020304" pitchFamily="18" charset="0"/>
            </a:endParaRPr>
          </a:p>
          <a:p>
            <a:endParaRPr lang="en-US" sz="44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687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6668BB5-4240-E145-9B8C-F68AE4BCF16D}"/>
              </a:ext>
            </a:extLst>
          </p:cNvPr>
          <p:cNvSpPr txBox="1"/>
          <p:nvPr/>
        </p:nvSpPr>
        <p:spPr>
          <a:xfrm>
            <a:off x="7781495" y="450482"/>
            <a:ext cx="3926075" cy="707886"/>
          </a:xfrm>
          <a:prstGeom prst="rect">
            <a:avLst/>
          </a:prstGeom>
          <a:noFill/>
        </p:spPr>
        <p:txBody>
          <a:bodyPr wrap="none" rtlCol="0">
            <a:spAutoFit/>
          </a:bodyPr>
          <a:lstStyle/>
          <a:p>
            <a:pPr algn="r"/>
            <a:r>
              <a:rPr lang="en-US" sz="1600" dirty="0">
                <a:solidFill>
                  <a:schemeClr val="accent6">
                    <a:lumMod val="75000"/>
                  </a:schemeClr>
                </a:solidFill>
                <a:latin typeface="Times New Roman" panose="02020603050405020304" pitchFamily="18" charset="0"/>
                <a:cs typeface="Times New Roman" panose="02020603050405020304" pitchFamily="18" charset="0"/>
              </a:rPr>
              <a:t>INTERPRETING MESSIANIC PROPHECY</a:t>
            </a:r>
          </a:p>
          <a:p>
            <a:pPr algn="r"/>
            <a:r>
              <a:rPr lang="zh-CN" altLang="en-US" sz="2400" dirty="0">
                <a:solidFill>
                  <a:schemeClr val="accent6">
                    <a:lumMod val="75000"/>
                  </a:schemeClr>
                </a:solidFill>
                <a:latin typeface="Times New Roman" panose="02020603050405020304" pitchFamily="18" charset="0"/>
                <a:cs typeface="Times New Roman" panose="02020603050405020304" pitchFamily="18" charset="0"/>
              </a:rPr>
              <a:t>三种弥赛亚的预言</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B40198DC-10ED-8D4F-AA36-8381ABCD65EB}"/>
              </a:ext>
            </a:extLst>
          </p:cNvPr>
          <p:cNvGraphicFramePr>
            <a:graphicFrameLocks noGrp="1"/>
          </p:cNvGraphicFramePr>
          <p:nvPr>
            <p:extLst>
              <p:ext uri="{D42A27DB-BD31-4B8C-83A1-F6EECF244321}">
                <p14:modId xmlns:p14="http://schemas.microsoft.com/office/powerpoint/2010/main" val="3260106155"/>
              </p:ext>
            </p:extLst>
          </p:nvPr>
        </p:nvGraphicFramePr>
        <p:xfrm>
          <a:off x="544181" y="2386059"/>
          <a:ext cx="10880613" cy="3718560"/>
        </p:xfrm>
        <a:graphic>
          <a:graphicData uri="http://schemas.openxmlformats.org/drawingml/2006/table">
            <a:tbl>
              <a:tblPr firstRow="1" bandRow="1">
                <a:tableStyleId>{5C22544A-7EE6-4342-B048-85BDC9FD1C3A}</a:tableStyleId>
              </a:tblPr>
              <a:tblGrid>
                <a:gridCol w="4116453">
                  <a:extLst>
                    <a:ext uri="{9D8B030D-6E8A-4147-A177-3AD203B41FA5}">
                      <a16:colId xmlns:a16="http://schemas.microsoft.com/office/drawing/2014/main" val="180399059"/>
                    </a:ext>
                  </a:extLst>
                </a:gridCol>
                <a:gridCol w="1840125">
                  <a:extLst>
                    <a:ext uri="{9D8B030D-6E8A-4147-A177-3AD203B41FA5}">
                      <a16:colId xmlns:a16="http://schemas.microsoft.com/office/drawing/2014/main" val="1432097472"/>
                    </a:ext>
                  </a:extLst>
                </a:gridCol>
                <a:gridCol w="208280">
                  <a:extLst>
                    <a:ext uri="{9D8B030D-6E8A-4147-A177-3AD203B41FA5}">
                      <a16:colId xmlns:a16="http://schemas.microsoft.com/office/drawing/2014/main" val="1457078249"/>
                    </a:ext>
                  </a:extLst>
                </a:gridCol>
                <a:gridCol w="3178097">
                  <a:extLst>
                    <a:ext uri="{9D8B030D-6E8A-4147-A177-3AD203B41FA5}">
                      <a16:colId xmlns:a16="http://schemas.microsoft.com/office/drawing/2014/main" val="3890683537"/>
                    </a:ext>
                  </a:extLst>
                </a:gridCol>
                <a:gridCol w="1537658">
                  <a:extLst>
                    <a:ext uri="{9D8B030D-6E8A-4147-A177-3AD203B41FA5}">
                      <a16:colId xmlns:a16="http://schemas.microsoft.com/office/drawing/2014/main" val="64290107"/>
                    </a:ext>
                  </a:extLst>
                </a:gridCol>
              </a:tblGrid>
              <a:tr h="649839">
                <a:tc gridSpan="5">
                  <a:txBody>
                    <a:bodyPr/>
                    <a:lstStyle/>
                    <a:p>
                      <a:pPr algn="ctr"/>
                      <a:r>
                        <a:rPr lang="en-US" sz="1600" b="1" dirty="0">
                          <a:solidFill>
                            <a:schemeClr val="tx1"/>
                          </a:solidFill>
                        </a:rPr>
                        <a:t>SINGLE FULFILLMENT (DIRECT) PROPHECY</a:t>
                      </a:r>
                      <a:r>
                        <a:rPr lang="zh-CN" altLang="en-US" sz="4000" b="1" dirty="0">
                          <a:solidFill>
                            <a:schemeClr val="tx1"/>
                          </a:solidFill>
                        </a:rPr>
                        <a:t>单一（直接）的应验</a:t>
                      </a:r>
                      <a:endParaRPr lang="en-US" sz="40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519541493"/>
                  </a:ext>
                </a:extLst>
              </a:tr>
              <a:tr h="370840">
                <a:tc gridSpan="4">
                  <a:txBody>
                    <a:bodyPr/>
                    <a:lstStyle/>
                    <a:p>
                      <a:r>
                        <a:rPr lang="en-US" b="0" dirty="0">
                          <a:solidFill>
                            <a:schemeClr val="tx1"/>
                          </a:solidFill>
                        </a:rPr>
                        <a:t>               Prophecy </a:t>
                      </a:r>
                      <a:r>
                        <a:rPr lang="zh-CN" altLang="en-US" sz="2400" b="0" dirty="0">
                          <a:solidFill>
                            <a:schemeClr val="tx1"/>
                          </a:solidFill>
                        </a:rPr>
                        <a:t>预言</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mpd="sng">
                      <a:noFill/>
                    </a:lnL>
                  </a:tcPr>
                </a:tc>
                <a:tc hMerge="1">
                  <a:txBody>
                    <a:bodyPr/>
                    <a:lstStyle/>
                    <a:p>
                      <a:endParaRPr lang="en-US"/>
                    </a:p>
                  </a:txBody>
                  <a:tcPr/>
                </a:tc>
                <a:tc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Christ</a:t>
                      </a:r>
                      <a:r>
                        <a:rPr lang="en-US" sz="2400" b="0" dirty="0">
                          <a:solidFill>
                            <a:schemeClr val="tx1"/>
                          </a:solidFill>
                        </a:rPr>
                        <a:t> </a:t>
                      </a:r>
                      <a:r>
                        <a:rPr lang="zh-CN" altLang="en-US" sz="2400" b="0" dirty="0">
                          <a:solidFill>
                            <a:schemeClr val="tx1"/>
                          </a:solidFill>
                        </a:rPr>
                        <a:t>基督</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2893566"/>
                  </a:ext>
                </a:extLst>
              </a:tr>
              <a:tr h="627687">
                <a:tc gridSpan="5">
                  <a:txBody>
                    <a:bodyPr/>
                    <a:lstStyle/>
                    <a:p>
                      <a:pPr algn="ctr"/>
                      <a:r>
                        <a:rPr lang="en-US" sz="1600" b="1" dirty="0">
                          <a:solidFill>
                            <a:schemeClr val="tx1"/>
                          </a:solidFill>
                        </a:rPr>
                        <a:t>DOUBLE FULFILLMENT (TYPICAL) PROPHECY</a:t>
                      </a:r>
                      <a:r>
                        <a:rPr lang="zh-CN" altLang="en-US" sz="4000" b="1" dirty="0">
                          <a:solidFill>
                            <a:schemeClr val="tx1"/>
                          </a:solidFill>
                        </a:rPr>
                        <a:t>双重（典型）的应验</a:t>
                      </a:r>
                      <a:endParaRPr lang="en-US" sz="40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182681913"/>
                  </a:ext>
                </a:extLst>
              </a:tr>
              <a:tr h="370840">
                <a:tc>
                  <a:txBody>
                    <a:bodyPr/>
                    <a:lstStyle/>
                    <a:p>
                      <a:r>
                        <a:rPr lang="en-US" b="0" dirty="0">
                          <a:solidFill>
                            <a:schemeClr val="tx1"/>
                          </a:solidFill>
                        </a:rPr>
                        <a:t>        Prophecy </a:t>
                      </a:r>
                      <a:r>
                        <a:rPr lang="zh-CN" altLang="en-US" sz="2400" b="0" dirty="0">
                          <a:solidFill>
                            <a:schemeClr val="tx1"/>
                          </a:solidFill>
                        </a:rPr>
                        <a:t>预言</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r>
                        <a:rPr lang="en-US" dirty="0">
                          <a:solidFill>
                            <a:schemeClr val="tx1"/>
                          </a:solidFill>
                        </a:rPr>
                        <a:t>Type </a:t>
                      </a:r>
                      <a:r>
                        <a:rPr lang="zh-CN" altLang="en-US" sz="2400" dirty="0">
                          <a:solidFill>
                            <a:schemeClr val="tx1"/>
                          </a:solidFill>
                        </a:rPr>
                        <a:t>预表</a:t>
                      </a:r>
                      <a:endParaRPr lang="en-US"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r>
                        <a:rPr lang="en-US" b="0" dirty="0">
                          <a:solidFill>
                            <a:schemeClr val="tx1"/>
                          </a:solidFill>
                        </a:rPr>
                        <a:t>Christ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Christ </a:t>
                      </a:r>
                      <a:r>
                        <a:rPr lang="zh-CN" altLang="en-US" sz="2400" b="0" dirty="0">
                          <a:solidFill>
                            <a:schemeClr val="tx1"/>
                          </a:solidFill>
                        </a:rPr>
                        <a:t>基督</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402329"/>
                  </a:ext>
                </a:extLst>
              </a:tr>
              <a:tr h="614097">
                <a:tc gridSpan="5">
                  <a:txBody>
                    <a:bodyPr/>
                    <a:lstStyle/>
                    <a:p>
                      <a:pPr algn="ctr"/>
                      <a:r>
                        <a:rPr lang="en-US" sz="1600" b="1" dirty="0">
                          <a:solidFill>
                            <a:schemeClr val="tx1"/>
                          </a:solidFill>
                        </a:rPr>
                        <a:t>MESSIANIC TYPES </a:t>
                      </a:r>
                      <a:r>
                        <a:rPr lang="zh-CN" altLang="en-US" sz="4000" b="1" dirty="0">
                          <a:solidFill>
                            <a:schemeClr val="tx1"/>
                          </a:solidFill>
                        </a:rPr>
                        <a:t>弥赛亚的预表</a:t>
                      </a:r>
                      <a:endParaRPr lang="en-US" sz="40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656954095"/>
                  </a:ext>
                </a:extLst>
              </a:tr>
              <a:tr h="370840">
                <a:tc gridSpan="2">
                  <a:txBody>
                    <a:bodyPr/>
                    <a:lstStyle/>
                    <a:p>
                      <a:r>
                        <a:rPr lang="en-US" sz="1600" b="0" dirty="0">
                          <a:solidFill>
                            <a:schemeClr val="tx1"/>
                          </a:solidFill>
                        </a:rPr>
                        <a:t> Type (event, thing, person,)</a:t>
                      </a:r>
                    </a:p>
                    <a:p>
                      <a:r>
                        <a:rPr lang="en-US" altLang="zh-CN" sz="2400" b="0" dirty="0">
                          <a:solidFill>
                            <a:schemeClr val="tx1"/>
                          </a:solidFill>
                        </a:rPr>
                        <a:t> </a:t>
                      </a:r>
                      <a:r>
                        <a:rPr lang="zh-CN" altLang="en-US" sz="2400" b="0" dirty="0">
                          <a:solidFill>
                            <a:schemeClr val="tx1"/>
                          </a:solidFill>
                        </a:rPr>
                        <a:t>预表（时间、事物、人物）</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dirty="0">
                          <a:solidFill>
                            <a:schemeClr val="tx1"/>
                          </a:solidFill>
                        </a:rPr>
                        <a:t>Christ </a:t>
                      </a:r>
                      <a:r>
                        <a:rPr lang="zh-CN" altLang="en-US" sz="2800" b="0" dirty="0">
                          <a:solidFill>
                            <a:schemeClr val="tx1"/>
                          </a:solidFill>
                        </a:rPr>
                        <a:t>基督</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7269903"/>
                  </a:ext>
                </a:extLst>
              </a:tr>
            </a:tbl>
          </a:graphicData>
        </a:graphic>
      </p:graphicFrame>
      <p:sp>
        <p:nvSpPr>
          <p:cNvPr id="3" name="TextBox 2">
            <a:extLst>
              <a:ext uri="{FF2B5EF4-FFF2-40B4-BE49-F238E27FC236}">
                <a16:creationId xmlns:a16="http://schemas.microsoft.com/office/drawing/2014/main" id="{F689F1DB-F1B7-4942-BFF2-11F4674224AB}"/>
              </a:ext>
            </a:extLst>
          </p:cNvPr>
          <p:cNvSpPr txBox="1"/>
          <p:nvPr/>
        </p:nvSpPr>
        <p:spPr>
          <a:xfrm>
            <a:off x="1410972" y="778979"/>
            <a:ext cx="6086264" cy="104644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THREE KINDS OF MESSIANIC PROPHECY</a:t>
            </a:r>
          </a:p>
          <a:p>
            <a:pPr algn="ctr"/>
            <a:r>
              <a:rPr lang="zh-CN" altLang="en-US" sz="4400" dirty="0">
                <a:latin typeface="Times New Roman" panose="02020603050405020304" pitchFamily="18" charset="0"/>
                <a:cs typeface="Times New Roman" panose="02020603050405020304" pitchFamily="18" charset="0"/>
              </a:rPr>
              <a:t>三种弥赛亚的预言</a:t>
            </a:r>
            <a:endParaRPr lang="en-US" sz="4400" dirty="0">
              <a:latin typeface="Times New Roman" panose="02020603050405020304" pitchFamily="18" charset="0"/>
              <a:cs typeface="Times New Roman" panose="02020603050405020304" pitchFamily="18" charset="0"/>
            </a:endParaRPr>
          </a:p>
        </p:txBody>
      </p:sp>
      <p:pic>
        <p:nvPicPr>
          <p:cNvPr id="5" name="Picture 4" descr="A picture containing drawing&#10;&#10;Description automatically generated">
            <a:extLst>
              <a:ext uri="{FF2B5EF4-FFF2-40B4-BE49-F238E27FC236}">
                <a16:creationId xmlns:a16="http://schemas.microsoft.com/office/drawing/2014/main" id="{AB61D450-255C-1E4B-8E0A-B9F2951755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292" b="96875" l="3750" r="90938">
                        <a14:foregroundMark x1="48438" y1="7292" x2="48438" y2="7292"/>
                        <a14:foregroundMark x1="60313" y1="92188" x2="60313" y2="92188"/>
                        <a14:foregroundMark x1="90938" y1="74479" x2="90938" y2="74479"/>
                        <a14:foregroundMark x1="6563" y1="66927" x2="6563" y2="66927"/>
                        <a14:foregroundMark x1="3750" y1="57552" x2="3750" y2="57552"/>
                        <a14:foregroundMark x1="61563" y1="96875" x2="61563" y2="96875"/>
                      </a14:backgroundRemoval>
                    </a14:imgEffect>
                  </a14:imgLayer>
                </a14:imgProps>
              </a:ext>
            </a:extLst>
          </a:blip>
          <a:stretch>
            <a:fillRect/>
          </a:stretch>
        </p:blipFill>
        <p:spPr>
          <a:xfrm>
            <a:off x="1174066" y="2388519"/>
            <a:ext cx="614149" cy="73697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D2ABAC4E-3A9F-0C44-935F-A5EF8BC28F72}"/>
              </a:ext>
            </a:extLst>
          </p:cNvPr>
          <p:cNvPicPr>
            <a:picLocks noChangeAspect="1"/>
          </p:cNvPicPr>
          <p:nvPr/>
        </p:nvPicPr>
        <p:blipFill>
          <a:blip r:embed="rId2">
            <a:extLst>
              <a:ext uri="{BEBA8EAE-BF5A-486C-A8C5-ECC9F3942E4B}">
                <a14:imgProps xmlns:a14="http://schemas.microsoft.com/office/drawing/2010/main">
                  <a14:imgLayer r:embed="rId4">
                    <a14:imgEffect>
                      <a14:backgroundRemoval t="7292" b="96875" l="3750" r="90938">
                        <a14:foregroundMark x1="48438" y1="7292" x2="48438" y2="7292"/>
                        <a14:foregroundMark x1="60313" y1="92188" x2="60313" y2="92188"/>
                        <a14:foregroundMark x1="90938" y1="74479" x2="90938" y2="74479"/>
                        <a14:foregroundMark x1="6563" y1="66927" x2="6563" y2="66927"/>
                        <a14:foregroundMark x1="3750" y1="57552" x2="3750" y2="57552"/>
                        <a14:foregroundMark x1="61563" y1="96875" x2="61563" y2="96875"/>
                      </a14:backgroundRemoval>
                    </a14:imgEffect>
                  </a14:imgLayer>
                </a14:imgProps>
              </a:ext>
            </a:extLst>
          </a:blip>
          <a:stretch>
            <a:fillRect/>
          </a:stretch>
        </p:blipFill>
        <p:spPr>
          <a:xfrm>
            <a:off x="1140117" y="3558983"/>
            <a:ext cx="614149" cy="736978"/>
          </a:xfrm>
          <a:prstGeom prst="rect">
            <a:avLst/>
          </a:prstGeom>
        </p:spPr>
      </p:pic>
      <p:sp>
        <p:nvSpPr>
          <p:cNvPr id="4" name="Striped Right Arrow 3">
            <a:extLst>
              <a:ext uri="{FF2B5EF4-FFF2-40B4-BE49-F238E27FC236}">
                <a16:creationId xmlns:a16="http://schemas.microsoft.com/office/drawing/2014/main" id="{4C38C8BB-211B-E944-9835-390593A2A7B9}"/>
              </a:ext>
            </a:extLst>
          </p:cNvPr>
          <p:cNvSpPr/>
          <p:nvPr/>
        </p:nvSpPr>
        <p:spPr>
          <a:xfrm>
            <a:off x="2971978" y="3224754"/>
            <a:ext cx="6905625" cy="20424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riped Right Arrow 13">
            <a:extLst>
              <a:ext uri="{FF2B5EF4-FFF2-40B4-BE49-F238E27FC236}">
                <a16:creationId xmlns:a16="http://schemas.microsoft.com/office/drawing/2014/main" id="{FB97DC8D-C816-F840-8A89-D3ACE4D743D2}"/>
              </a:ext>
            </a:extLst>
          </p:cNvPr>
          <p:cNvSpPr/>
          <p:nvPr/>
        </p:nvSpPr>
        <p:spPr>
          <a:xfrm>
            <a:off x="5961858" y="4406663"/>
            <a:ext cx="3915745" cy="20424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riped Right Arrow 14">
            <a:extLst>
              <a:ext uri="{FF2B5EF4-FFF2-40B4-BE49-F238E27FC236}">
                <a16:creationId xmlns:a16="http://schemas.microsoft.com/office/drawing/2014/main" id="{ECAC96BD-E0AB-EF40-BBFC-4C7EBD0DC8FA}"/>
              </a:ext>
            </a:extLst>
          </p:cNvPr>
          <p:cNvSpPr/>
          <p:nvPr/>
        </p:nvSpPr>
        <p:spPr>
          <a:xfrm>
            <a:off x="2812960" y="4371506"/>
            <a:ext cx="1769660" cy="20424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riped Right Arrow 15">
            <a:extLst>
              <a:ext uri="{FF2B5EF4-FFF2-40B4-BE49-F238E27FC236}">
                <a16:creationId xmlns:a16="http://schemas.microsoft.com/office/drawing/2014/main" id="{59D288DE-252A-0948-BACA-619911D52584}"/>
              </a:ext>
            </a:extLst>
          </p:cNvPr>
          <p:cNvSpPr/>
          <p:nvPr/>
        </p:nvSpPr>
        <p:spPr>
          <a:xfrm>
            <a:off x="5188701" y="5588572"/>
            <a:ext cx="4617069" cy="27385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ware&#10;&#10;Description automatically generated">
            <a:extLst>
              <a:ext uri="{FF2B5EF4-FFF2-40B4-BE49-F238E27FC236}">
                <a16:creationId xmlns:a16="http://schemas.microsoft.com/office/drawing/2014/main" id="{5B088855-33FC-D749-853F-5400135401E0}"/>
              </a:ext>
            </a:extLst>
          </p:cNvPr>
          <p:cNvPicPr>
            <a:picLocks noChangeAspect="1"/>
          </p:cNvPicPr>
          <p:nvPr/>
        </p:nvPicPr>
        <p:blipFill>
          <a:blip r:embed="rId5"/>
          <a:stretch>
            <a:fillRect/>
          </a:stretch>
        </p:blipFill>
        <p:spPr>
          <a:xfrm>
            <a:off x="1193676" y="4665355"/>
            <a:ext cx="736978" cy="736978"/>
          </a:xfrm>
          <a:prstGeom prst="rect">
            <a:avLst/>
          </a:prstGeom>
        </p:spPr>
      </p:pic>
    </p:spTree>
    <p:extLst>
      <p:ext uri="{BB962C8B-B14F-4D97-AF65-F5344CB8AC3E}">
        <p14:creationId xmlns:p14="http://schemas.microsoft.com/office/powerpoint/2010/main" val="49272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58077" y="1757623"/>
            <a:ext cx="10549260" cy="412196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Matthew 11:2-3 </a:t>
            </a:r>
          </a:p>
          <a:p>
            <a:r>
              <a:rPr lang="en-US" dirty="0">
                <a:latin typeface="Times New Roman" panose="02020603050405020304" pitchFamily="18" charset="0"/>
                <a:cs typeface="Times New Roman" panose="02020603050405020304" pitchFamily="18" charset="0"/>
              </a:rPr>
              <a:t>“When John heard in prison what Christ was doing, he sent his disciples to ask him, “Are you the one who was to come, or should we expect someone else?”</a:t>
            </a:r>
          </a:p>
          <a:p>
            <a:pPr marL="0" marR="0">
              <a:lnSpc>
                <a:spcPct val="115000"/>
              </a:lnSpc>
              <a:spcBef>
                <a:spcPts val="0"/>
              </a:spcBef>
              <a:spcAft>
                <a:spcPts val="1000"/>
              </a:spcAft>
            </a:pPr>
            <a:r>
              <a:rPr lang="zh-CN" altLang="en-US" sz="4400" dirty="0">
                <a:effectLst/>
                <a:latin typeface="Calibri" panose="020F0502020204030204" pitchFamily="34" charset="0"/>
              </a:rPr>
              <a:t>马太福音 </a:t>
            </a:r>
            <a:r>
              <a:rPr lang="en-US" altLang="zh-CN" sz="4400" dirty="0">
                <a:effectLst/>
                <a:latin typeface="Calibri" panose="020F0502020204030204" pitchFamily="34" charset="0"/>
              </a:rPr>
              <a:t>11</a:t>
            </a:r>
            <a:r>
              <a:rPr lang="en-US" sz="4400" dirty="0">
                <a:latin typeface="Times New Roman" panose="02020603050405020304" pitchFamily="18" charset="0"/>
                <a:cs typeface="Times New Roman" panose="02020603050405020304" pitchFamily="18" charset="0"/>
              </a:rPr>
              <a:t>:</a:t>
            </a:r>
            <a:r>
              <a:rPr lang="en-US" altLang="zh-CN" sz="4400" dirty="0">
                <a:effectLst/>
                <a:latin typeface="Calibri" panose="020F0502020204030204" pitchFamily="34" charset="0"/>
              </a:rPr>
              <a:t>2–3  </a:t>
            </a:r>
          </a:p>
          <a:p>
            <a:pPr marL="0" marR="0">
              <a:lnSpc>
                <a:spcPct val="115000"/>
              </a:lnSpc>
              <a:spcBef>
                <a:spcPts val="0"/>
              </a:spcBef>
              <a:spcAft>
                <a:spcPts val="1000"/>
              </a:spcAft>
            </a:pPr>
            <a:r>
              <a:rPr lang="en-US" altLang="zh-CN" sz="4400" u="none" strike="noStrike" baseline="30000" dirty="0">
                <a:effectLst/>
                <a:latin typeface="Calibri" panose="020F0502020204030204" pitchFamily="34" charset="0"/>
              </a:rPr>
              <a:t>2</a:t>
            </a:r>
            <a:r>
              <a:rPr lang="zh-CN" altLang="en-US" sz="4400" u="none" strike="noStrike" dirty="0">
                <a:effectLst/>
                <a:latin typeface="Calibri" panose="020F0502020204030204" pitchFamily="34" charset="0"/>
              </a:rPr>
              <a:t> </a:t>
            </a:r>
            <a:r>
              <a:rPr lang="zh-CN" altLang="en-US" sz="4400" dirty="0">
                <a:effectLst/>
                <a:latin typeface="Default Chinese Simplified"/>
              </a:rPr>
              <a:t>约翰在监里听见基督所做的事，就打发两个门徒去，</a:t>
            </a:r>
            <a:r>
              <a:rPr lang="en-US" altLang="zh-CN" sz="4400" u="none" strike="noStrike" baseline="30000" dirty="0">
                <a:effectLst/>
                <a:latin typeface="Calibri" panose="020F0502020204030204" pitchFamily="34" charset="0"/>
              </a:rPr>
              <a:t>3</a:t>
            </a:r>
            <a:r>
              <a:rPr lang="zh-CN" altLang="en-US" sz="4400" u="none" strike="noStrike" dirty="0">
                <a:effectLst/>
                <a:latin typeface="Calibri" panose="020F0502020204030204" pitchFamily="34" charset="0"/>
              </a:rPr>
              <a:t> </a:t>
            </a:r>
            <a:r>
              <a:rPr lang="zh-CN" altLang="en-US" sz="4400" dirty="0">
                <a:effectLst/>
                <a:latin typeface="Default Chinese Simplified"/>
              </a:rPr>
              <a:t>问他说：「那将要来的是你吗？还是我们等候别人呢？」</a:t>
            </a:r>
            <a:r>
              <a:rPr lang="zh-CN" altLang="en-US" sz="44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58077" y="717183"/>
            <a:ext cx="3662349" cy="892552"/>
          </a:xfrm>
          <a:prstGeom prst="rect">
            <a:avLst/>
          </a:prstGeom>
          <a:noFill/>
        </p:spPr>
        <p:txBody>
          <a:bodyPr wrap="none" rtlCol="0">
            <a:spAutoFit/>
          </a:bodyPr>
          <a:lstStyle/>
          <a:p>
            <a:r>
              <a:rPr lang="en-US" sz="2000"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32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3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017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925551" y="1873405"/>
            <a:ext cx="10281425" cy="41215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John 4:25 </a:t>
            </a:r>
          </a:p>
          <a:p>
            <a:r>
              <a:rPr lang="en-US" dirty="0">
                <a:latin typeface="Times New Roman" panose="02020603050405020304" pitchFamily="18" charset="0"/>
                <a:cs typeface="Times New Roman" panose="02020603050405020304" pitchFamily="18" charset="0"/>
              </a:rPr>
              <a:t>“The woman said, “I know that Messiah” (called Christ) “is coming. When he comes, he will explain everything to us.”</a:t>
            </a:r>
          </a:p>
          <a:p>
            <a:pPr marL="0" marR="0">
              <a:lnSpc>
                <a:spcPct val="115000"/>
              </a:lnSpc>
              <a:spcBef>
                <a:spcPts val="0"/>
              </a:spcBef>
              <a:spcAft>
                <a:spcPts val="1000"/>
              </a:spcAft>
            </a:pPr>
            <a:r>
              <a:rPr lang="zh-CN" altLang="en-US" sz="4400" dirty="0">
                <a:effectLst/>
                <a:latin typeface="Calibri" panose="020F0502020204030204" pitchFamily="34" charset="0"/>
              </a:rPr>
              <a:t>约翰福音 </a:t>
            </a:r>
            <a:r>
              <a:rPr lang="en-US" altLang="zh-CN" sz="4400" dirty="0">
                <a:effectLst/>
                <a:latin typeface="Calibri" panose="020F0502020204030204" pitchFamily="34" charset="0"/>
              </a:rPr>
              <a:t>4</a:t>
            </a:r>
            <a:r>
              <a:rPr lang="en-US" sz="4400" dirty="0">
                <a:latin typeface="Times New Roman" panose="02020603050405020304" pitchFamily="18" charset="0"/>
                <a:cs typeface="Times New Roman" panose="02020603050405020304" pitchFamily="18" charset="0"/>
              </a:rPr>
              <a:t>:</a:t>
            </a:r>
            <a:r>
              <a:rPr lang="en-US" altLang="zh-CN" sz="4400" dirty="0">
                <a:effectLst/>
                <a:latin typeface="Calibri" panose="020F0502020204030204" pitchFamily="34" charset="0"/>
              </a:rPr>
              <a:t>25</a:t>
            </a:r>
            <a:r>
              <a:rPr lang="zh-CN" altLang="en-US" sz="4400" dirty="0">
                <a:effectLst/>
                <a:latin typeface="Calibri" panose="020F0502020204030204" pitchFamily="34" charset="0"/>
              </a:rPr>
              <a:t> </a:t>
            </a:r>
            <a:endParaRPr lang="en-US" altLang="zh-CN" sz="4400" dirty="0">
              <a:effectLst/>
              <a:latin typeface="Calibri" panose="020F0502020204030204" pitchFamily="34" charset="0"/>
            </a:endParaRPr>
          </a:p>
          <a:p>
            <a:pPr marL="0" marR="0">
              <a:lnSpc>
                <a:spcPct val="115000"/>
              </a:lnSpc>
              <a:spcBef>
                <a:spcPts val="0"/>
              </a:spcBef>
              <a:spcAft>
                <a:spcPts val="1000"/>
              </a:spcAft>
            </a:pPr>
            <a:r>
              <a:rPr lang="zh-CN" altLang="en-US" sz="4400" dirty="0">
                <a:effectLst/>
                <a:latin typeface="Default Chinese Simplified"/>
              </a:rPr>
              <a:t>妇人说：「我知道弥赛亚（就是那称为基督的）要来；他来了，必将一切的事都告诉我们。」</a:t>
            </a:r>
            <a:r>
              <a:rPr lang="zh-CN" altLang="en-US" sz="4400" dirty="0">
                <a:effectLst/>
                <a:latin typeface="Calibri" panose="020F0502020204030204" pitchFamily="34" charset="0"/>
              </a:rPr>
              <a:t>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58077" y="717183"/>
            <a:ext cx="3662349" cy="892552"/>
          </a:xfrm>
          <a:prstGeom prst="rect">
            <a:avLst/>
          </a:prstGeom>
          <a:noFill/>
        </p:spPr>
        <p:txBody>
          <a:bodyPr wrap="none" rtlCol="0">
            <a:spAutoFit/>
          </a:bodyPr>
          <a:lstStyle/>
          <a:p>
            <a:r>
              <a:rPr lang="en-US" sz="2000" dirty="0">
                <a:solidFill>
                  <a:schemeClr val="accent6">
                    <a:lumMod val="75000"/>
                  </a:schemeClr>
                </a:solidFill>
                <a:latin typeface="Times New Roman" panose="02020603050405020304" pitchFamily="18" charset="0"/>
                <a:cs typeface="Times New Roman" panose="02020603050405020304" pitchFamily="18" charset="0"/>
              </a:rPr>
              <a:t>THE MESSIAH EXPECTATION</a:t>
            </a:r>
          </a:p>
          <a:p>
            <a:r>
              <a:rPr lang="zh-CN" altLang="en-US" sz="3200" b="1" dirty="0">
                <a:solidFill>
                  <a:schemeClr val="accent6">
                    <a:lumMod val="50000"/>
                  </a:schemeClr>
                </a:solidFill>
                <a:latin typeface="Times New Roman" panose="02020603050405020304" pitchFamily="18" charset="0"/>
                <a:cs typeface="Times New Roman" panose="02020603050405020304" pitchFamily="18" charset="0"/>
              </a:rPr>
              <a:t>对弥赛亚的期盼</a:t>
            </a:r>
            <a:endParaRPr lang="en-US" sz="3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068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6065</TotalTime>
  <Words>9920</Words>
  <Application>Microsoft Macintosh PowerPoint</Application>
  <PresentationFormat>Widescreen</PresentationFormat>
  <Paragraphs>463</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Default Chinese Simplified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Balza</dc:creator>
  <cp:lastModifiedBy>Robert Balza</cp:lastModifiedBy>
  <cp:revision>96</cp:revision>
  <dcterms:created xsi:type="dcterms:W3CDTF">2020-04-13T16:13:00Z</dcterms:created>
  <dcterms:modified xsi:type="dcterms:W3CDTF">2021-01-12T22:12:19Z</dcterms:modified>
</cp:coreProperties>
</file>