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K6rgkdDwaNE27VHOy6+bEra4j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000A78-2148-4DFB-9D89-0F6EE3B16F17}">
  <a:tblStyle styleId="{E7000A78-2148-4DFB-9D89-0F6EE3B16F1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4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4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4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5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6"/>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5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57"/>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7"/>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5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4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4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4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50"/>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0"/>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9" name="Google Shape;29;p5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1"/>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1"/>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5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2"/>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52"/>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5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5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53"/>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5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53"/>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5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54"/>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54"/>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54"/>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5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55"/>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5"/>
          <p:cNvSpPr>
            <a:spLocks noGrp="1"/>
          </p:cNvSpPr>
          <p:nvPr>
            <p:ph type="pic" idx="2"/>
          </p:nvPr>
        </p:nvSpPr>
        <p:spPr>
          <a:xfrm>
            <a:off x="2389717" y="612775"/>
            <a:ext cx="7315200" cy="4114800"/>
          </a:xfrm>
          <a:prstGeom prst="rect">
            <a:avLst/>
          </a:prstGeom>
          <a:noFill/>
          <a:ln>
            <a:noFill/>
          </a:ln>
        </p:spPr>
      </p:sp>
      <p:sp>
        <p:nvSpPr>
          <p:cNvPr id="64" name="Google Shape;64;p55"/>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5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4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4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8057931" y="152400"/>
            <a:ext cx="4165600" cy="3124200"/>
          </a:xfrm>
          <a:prstGeom prst="rect">
            <a:avLst/>
          </a:prstGeom>
          <a:noFill/>
          <a:ln>
            <a:noFill/>
          </a:ln>
        </p:spPr>
      </p:pic>
      <p:sp>
        <p:nvSpPr>
          <p:cNvPr id="85" name="Google Shape;85;p1"/>
          <p:cNvSpPr txBox="1"/>
          <p:nvPr/>
        </p:nvSpPr>
        <p:spPr>
          <a:xfrm>
            <a:off x="1828800" y="3886200"/>
            <a:ext cx="8077200" cy="148389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B6DDE7"/>
              </a:buClr>
              <a:buSzPts val="5400"/>
              <a:buFont typeface="Arial"/>
              <a:buNone/>
            </a:pPr>
            <a:r>
              <a:rPr lang="en-US" sz="5400" b="1" i="0" u="none" strike="noStrike" cap="none">
                <a:solidFill>
                  <a:srgbClr val="B6DDE7"/>
                </a:solidFill>
                <a:latin typeface="Calibri"/>
                <a:ea typeface="Calibri"/>
                <a:cs typeface="Calibri"/>
                <a:sym typeface="Calibri"/>
              </a:rPr>
              <a:t>关于施洗的查经</a:t>
            </a:r>
            <a:endParaRPr sz="5400" b="1" i="0" u="none" strike="noStrike" cap="none">
              <a:solidFill>
                <a:srgbClr val="B6DDE7"/>
              </a:solidFill>
              <a:latin typeface="Calibri"/>
              <a:ea typeface="Calibri"/>
              <a:cs typeface="Calibri"/>
              <a:sym typeface="Calibri"/>
            </a:endParaRPr>
          </a:p>
          <a:p>
            <a:pPr marL="0" marR="0" lvl="0" indent="0" algn="ctr" rtl="0">
              <a:spcBef>
                <a:spcPts val="560"/>
              </a:spcBef>
              <a:spcAft>
                <a:spcPts val="0"/>
              </a:spcAft>
              <a:buClr>
                <a:srgbClr val="B6DDE7"/>
              </a:buClr>
              <a:buSzPts val="2800"/>
              <a:buFont typeface="Arial"/>
              <a:buNone/>
            </a:pPr>
            <a:r>
              <a:rPr lang="en-US" sz="2800" b="0" i="1" u="none" strike="noStrike" cap="none">
                <a:solidFill>
                  <a:srgbClr val="B6DDE7"/>
                </a:solidFill>
                <a:latin typeface="Arial"/>
                <a:ea typeface="Arial"/>
                <a:cs typeface="Arial"/>
                <a:sym typeface="Arial"/>
              </a:rPr>
              <a:t>A Bible Study of Baptism</a:t>
            </a:r>
            <a:endParaRPr/>
          </a:p>
          <a:p>
            <a:pPr marL="342900" marR="0" lvl="0" indent="-88900" algn="l" rtl="0">
              <a:spcBef>
                <a:spcPts val="800"/>
              </a:spcBef>
              <a:spcAft>
                <a:spcPts val="0"/>
              </a:spcAft>
              <a:buClr>
                <a:schemeClr val="dk1"/>
              </a:buClr>
              <a:buSzPts val="4000"/>
              <a:buFont typeface="Arial"/>
              <a:buNone/>
            </a:pPr>
            <a:endParaRPr sz="4000" b="0" i="1" u="none" strike="noStrike" cap="none">
              <a:solidFill>
                <a:srgbClr val="DAEEF3"/>
              </a:solidFill>
              <a:latin typeface="Arial"/>
              <a:ea typeface="Arial"/>
              <a:cs typeface="Arial"/>
              <a:sym typeface="Arial"/>
            </a:endParaRPr>
          </a:p>
        </p:txBody>
      </p:sp>
      <p:sp>
        <p:nvSpPr>
          <p:cNvPr id="86" name="Google Shape;86;p1"/>
          <p:cNvSpPr txBox="1"/>
          <p:nvPr/>
        </p:nvSpPr>
        <p:spPr>
          <a:xfrm>
            <a:off x="1263869" y="1768080"/>
            <a:ext cx="9067800" cy="2407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9600"/>
              <a:buFont typeface="Calibri"/>
              <a:buNone/>
            </a:pPr>
            <a:r>
              <a:rPr lang="en-US" sz="9600" b="0" i="0" u="none" strike="noStrike" cap="none">
                <a:solidFill>
                  <a:schemeClr val="lt1"/>
                </a:solidFill>
                <a:latin typeface="Calibri"/>
                <a:ea typeface="Calibri"/>
                <a:cs typeface="Calibri"/>
                <a:sym typeface="Calibri"/>
              </a:rPr>
              <a:t>给万民施洗</a:t>
            </a:r>
            <a:br>
              <a:rPr lang="en-US" sz="6600" b="0" i="0" u="none" strike="noStrike" cap="none">
                <a:solidFill>
                  <a:schemeClr val="lt1"/>
                </a:solidFill>
                <a:latin typeface="Calibri"/>
                <a:ea typeface="Calibri"/>
                <a:cs typeface="Calibri"/>
                <a:sym typeface="Calibri"/>
              </a:rPr>
            </a:br>
            <a:r>
              <a:rPr lang="en-US" sz="3200" b="1" i="0" u="none" strike="noStrike" cap="none">
                <a:solidFill>
                  <a:schemeClr val="lt1"/>
                </a:solidFill>
                <a:latin typeface="Times New Roman"/>
                <a:ea typeface="Times New Roman"/>
                <a:cs typeface="Times New Roman"/>
                <a:sym typeface="Times New Roman"/>
              </a:rPr>
              <a:t>BAPTISM FOR ALL NATIONS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p:nvPr/>
        </p:nvSpPr>
        <p:spPr>
          <a:xfrm>
            <a:off x="609600" y="762000"/>
            <a:ext cx="11277600" cy="53244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err="1">
                <a:solidFill>
                  <a:srgbClr val="B6DDE7"/>
                </a:solidFill>
                <a:latin typeface="Times New Roman"/>
                <a:ea typeface="Times New Roman"/>
                <a:cs typeface="Times New Roman"/>
                <a:sym typeface="Times New Roman"/>
              </a:rPr>
              <a:t>创世记</a:t>
            </a:r>
            <a:r>
              <a:rPr lang="en-US" sz="3600" dirty="0">
                <a:solidFill>
                  <a:srgbClr val="B6DDE7"/>
                </a:solidFill>
                <a:latin typeface="Times New Roman"/>
                <a:ea typeface="Times New Roman"/>
                <a:cs typeface="Times New Roman"/>
                <a:sym typeface="Times New Roman"/>
              </a:rPr>
              <a:t> 18:4</a:t>
            </a:r>
            <a:endParaRPr dirty="0"/>
          </a:p>
          <a:p>
            <a:pPr marL="0" marR="0" lvl="0" indent="0" algn="l" rtl="0">
              <a:spcBef>
                <a:spcPts val="0"/>
              </a:spcBef>
              <a:spcAft>
                <a:spcPts val="0"/>
              </a:spcAft>
              <a:buNone/>
            </a:pPr>
            <a:r>
              <a:rPr lang="en-US" sz="4000" dirty="0" err="1">
                <a:solidFill>
                  <a:schemeClr val="lt1"/>
                </a:solidFill>
                <a:latin typeface="Times New Roman"/>
                <a:ea typeface="Times New Roman"/>
                <a:cs typeface="Times New Roman"/>
                <a:sym typeface="Times New Roman"/>
              </a:rPr>
              <a:t>容我拿点水来，你们洗洗脚，在树下歇息歇息</a:t>
            </a:r>
            <a:r>
              <a:rPr lang="en-US" sz="3600" dirty="0">
                <a:solidFill>
                  <a:schemeClr val="lt1"/>
                </a:solidFill>
                <a:latin typeface="Times New Roman"/>
                <a:ea typeface="Times New Roman"/>
                <a:cs typeface="Times New Roman"/>
                <a:sym typeface="Times New Roman"/>
              </a:rPr>
              <a:t>。</a:t>
            </a:r>
            <a:endParaRPr sz="36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accent5">
                    <a:lumMod val="40000"/>
                    <a:lumOff val="60000"/>
                  </a:schemeClr>
                </a:solidFill>
                <a:latin typeface="Times New Roman"/>
                <a:ea typeface="Times New Roman"/>
                <a:cs typeface="Times New Roman"/>
                <a:sym typeface="Times New Roman"/>
              </a:rPr>
              <a:t>Genesis 18:4</a:t>
            </a: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“Let a little water be brought, and then you may all wash your feet and rest under this tree.”</a:t>
            </a:r>
            <a:endParaRPr dirty="0"/>
          </a:p>
          <a:p>
            <a:pPr marL="0" marR="0" lvl="0" indent="0" algn="l" rtl="0">
              <a:spcBef>
                <a:spcPts val="0"/>
              </a:spcBef>
              <a:spcAft>
                <a:spcPts val="0"/>
              </a:spcAft>
              <a:buNone/>
            </a:pPr>
            <a:endParaRPr sz="18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3600" dirty="0" err="1">
                <a:solidFill>
                  <a:srgbClr val="B6DDE7"/>
                </a:solidFill>
                <a:latin typeface="Times New Roman"/>
                <a:ea typeface="Times New Roman"/>
                <a:cs typeface="Times New Roman"/>
                <a:sym typeface="Times New Roman"/>
              </a:rPr>
              <a:t>路加福音</a:t>
            </a:r>
            <a:r>
              <a:rPr lang="en-US" sz="3600" dirty="0">
                <a:solidFill>
                  <a:srgbClr val="B6DDE7"/>
                </a:solidFill>
                <a:latin typeface="Times New Roman"/>
                <a:ea typeface="Times New Roman"/>
                <a:cs typeface="Times New Roman"/>
                <a:sym typeface="Times New Roman"/>
              </a:rPr>
              <a:t> 7:44</a:t>
            </a:r>
            <a:endParaRPr dirty="0"/>
          </a:p>
          <a:p>
            <a:pPr marL="0" marR="0" lvl="0" indent="0" algn="l" rtl="0">
              <a:spcBef>
                <a:spcPts val="0"/>
              </a:spcBef>
              <a:spcAft>
                <a:spcPts val="0"/>
              </a:spcAft>
              <a:buNone/>
            </a:pPr>
            <a:r>
              <a:rPr lang="en-US" sz="4000" dirty="0" err="1">
                <a:solidFill>
                  <a:schemeClr val="lt1"/>
                </a:solidFill>
                <a:latin typeface="Times New Roman"/>
                <a:ea typeface="Times New Roman"/>
                <a:cs typeface="Times New Roman"/>
                <a:sym typeface="Times New Roman"/>
              </a:rPr>
              <a:t>于是转过来向着那女人，便对西门说</a:t>
            </a:r>
            <a:r>
              <a:rPr lang="en-US" sz="4000" dirty="0">
                <a:solidFill>
                  <a:schemeClr val="lt1"/>
                </a:solidFill>
                <a:latin typeface="Times New Roman"/>
                <a:ea typeface="Times New Roman"/>
                <a:cs typeface="Times New Roman"/>
                <a:sym typeface="Times New Roman"/>
              </a:rPr>
              <a:t>：“</a:t>
            </a:r>
            <a:r>
              <a:rPr lang="en-US" sz="4000" dirty="0" err="1">
                <a:solidFill>
                  <a:schemeClr val="lt1"/>
                </a:solidFill>
                <a:latin typeface="Times New Roman"/>
                <a:ea typeface="Times New Roman"/>
                <a:cs typeface="Times New Roman"/>
                <a:sym typeface="Times New Roman"/>
              </a:rPr>
              <a:t>你看见这女人吗？我进了你的家，你没有给我水洗脚，但这女人用眼泪湿了我的脚，用头发擦干</a:t>
            </a:r>
            <a:r>
              <a:rPr lang="en-US" sz="4000" dirty="0">
                <a:solidFill>
                  <a:schemeClr val="lt1"/>
                </a:solidFill>
                <a:latin typeface="Times New Roman"/>
                <a:ea typeface="Times New Roman"/>
                <a:cs typeface="Times New Roman"/>
                <a:sym typeface="Times New Roman"/>
              </a:rPr>
              <a:t>；</a:t>
            </a:r>
            <a:endParaRPr sz="40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accent5">
                    <a:lumMod val="40000"/>
                    <a:lumOff val="60000"/>
                  </a:schemeClr>
                </a:solidFill>
                <a:latin typeface="Times New Roman"/>
                <a:ea typeface="Times New Roman"/>
                <a:cs typeface="Times New Roman"/>
                <a:sym typeface="Times New Roman"/>
              </a:rPr>
              <a:t>Luke 7:44</a:t>
            </a: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“Then he turned toward the woman and said to Simon, “Do you see this woman? I came into your house. You did not give me any water for my feet, but she wet my feet with her tears and wiped them with her hair.” </a:t>
            </a:r>
            <a:endParaRPr sz="1800" b="1" baseline="30000" dirty="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1"/>
          <p:cNvSpPr/>
          <p:nvPr/>
        </p:nvSpPr>
        <p:spPr>
          <a:xfrm>
            <a:off x="633248" y="1801872"/>
            <a:ext cx="11277600" cy="28315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err="1">
                <a:solidFill>
                  <a:srgbClr val="B6DDE7"/>
                </a:solidFill>
                <a:latin typeface="Times New Roman"/>
                <a:ea typeface="Times New Roman"/>
                <a:cs typeface="Times New Roman"/>
                <a:sym typeface="Times New Roman"/>
              </a:rPr>
              <a:t>约翰福音</a:t>
            </a:r>
            <a:r>
              <a:rPr lang="en-US" sz="3600" dirty="0">
                <a:solidFill>
                  <a:srgbClr val="B6DDE7"/>
                </a:solidFill>
                <a:latin typeface="Times New Roman"/>
                <a:ea typeface="Times New Roman"/>
                <a:cs typeface="Times New Roman"/>
                <a:sym typeface="Times New Roman"/>
              </a:rPr>
              <a:t> 13:5</a:t>
            </a:r>
            <a:endParaRPr dirty="0"/>
          </a:p>
          <a:p>
            <a:pPr marL="0" marR="0" lvl="0" indent="0" algn="l" rtl="0">
              <a:spcBef>
                <a:spcPts val="0"/>
              </a:spcBef>
              <a:spcAft>
                <a:spcPts val="0"/>
              </a:spcAft>
              <a:buNone/>
            </a:pPr>
            <a:r>
              <a:rPr lang="en-US" sz="4400" dirty="0" err="1">
                <a:solidFill>
                  <a:schemeClr val="lt1"/>
                </a:solidFill>
                <a:latin typeface="Times New Roman"/>
                <a:ea typeface="Times New Roman"/>
                <a:cs typeface="Times New Roman"/>
                <a:sym typeface="Times New Roman"/>
              </a:rPr>
              <a:t>随后把水倒在盆里，就洗门徒的脚，并用自己所束的手巾擦干</a:t>
            </a:r>
            <a:r>
              <a:rPr lang="en-US" sz="4400" dirty="0">
                <a:solidFill>
                  <a:schemeClr val="lt1"/>
                </a:solidFill>
                <a:latin typeface="Times New Roman"/>
                <a:ea typeface="Times New Roman"/>
                <a:cs typeface="Times New Roman"/>
                <a:sym typeface="Times New Roman"/>
              </a:rPr>
              <a:t>。</a:t>
            </a:r>
            <a:endParaRPr sz="44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accent5">
                    <a:lumMod val="40000"/>
                    <a:lumOff val="60000"/>
                  </a:schemeClr>
                </a:solidFill>
                <a:latin typeface="Times New Roman"/>
                <a:ea typeface="Times New Roman"/>
                <a:cs typeface="Times New Roman"/>
                <a:sym typeface="Times New Roman"/>
              </a:rPr>
              <a:t>John 13:5</a:t>
            </a: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“After that, he poured water into a basin and began to wash his disciples’ feet, drying them with the towel that was wrapped around him.”</a:t>
            </a:r>
            <a:endParaRPr sz="1800" b="1" baseline="30000" dirty="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2"/>
          <p:cNvPicPr preferRelativeResize="0"/>
          <p:nvPr/>
        </p:nvPicPr>
        <p:blipFill rotWithShape="1">
          <a:blip r:embed="rId3">
            <a:alphaModFix/>
          </a:blip>
          <a:srcRect/>
          <a:stretch/>
        </p:blipFill>
        <p:spPr>
          <a:xfrm>
            <a:off x="2286000" y="533400"/>
            <a:ext cx="7620000" cy="5057775"/>
          </a:xfrm>
          <a:prstGeom prst="rect">
            <a:avLst/>
          </a:prstGeom>
          <a:noFill/>
          <a:ln w="127000" cap="sq" cmpd="sng">
            <a:solidFill>
              <a:srgbClr val="000000"/>
            </a:solidFill>
            <a:prstDash val="solid"/>
            <a:miter lim="800000"/>
            <a:headEnd type="none" w="sm" len="sm"/>
            <a:tailEnd type="none" w="sm" len="sm"/>
          </a:ln>
          <a:effectLst>
            <a:outerShdw blurRad="57150" dist="50800" dir="2700000" algn="tl" rotWithShape="0">
              <a:srgbClr val="000000">
                <a:alpha val="40000"/>
              </a:srgbClr>
            </a:outerShdw>
          </a:effectLst>
        </p:spPr>
      </p:pic>
      <p:sp>
        <p:nvSpPr>
          <p:cNvPr id="146" name="Google Shape;146;p12"/>
          <p:cNvSpPr txBox="1"/>
          <p:nvPr/>
        </p:nvSpPr>
        <p:spPr>
          <a:xfrm>
            <a:off x="2088328" y="5808922"/>
            <a:ext cx="7817672"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err="1">
                <a:solidFill>
                  <a:schemeClr val="lt1"/>
                </a:solidFill>
                <a:latin typeface="Times New Roman"/>
                <a:ea typeface="Times New Roman"/>
                <a:cs typeface="Times New Roman"/>
                <a:sym typeface="Times New Roman"/>
              </a:rPr>
              <a:t>库姆兰的仪式浴</a:t>
            </a:r>
            <a:r>
              <a:rPr lang="en-US" sz="3600" dirty="0">
                <a:solidFill>
                  <a:schemeClr val="lt1"/>
                </a:solidFill>
                <a:latin typeface="Times New Roman"/>
                <a:ea typeface="Times New Roman"/>
                <a:cs typeface="Times New Roman"/>
                <a:sym typeface="Times New Roman"/>
              </a:rPr>
              <a:t> </a:t>
            </a:r>
            <a:r>
              <a:rPr lang="en-US" sz="2800" dirty="0">
                <a:solidFill>
                  <a:schemeClr val="lt1"/>
                </a:solidFill>
                <a:latin typeface="Times New Roman"/>
                <a:ea typeface="Times New Roman"/>
                <a:cs typeface="Times New Roman"/>
                <a:sym typeface="Times New Roman"/>
              </a:rPr>
              <a:t>Ritual bath at Qumran</a:t>
            </a:r>
            <a:endParaRPr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3"/>
          <p:cNvSpPr txBox="1">
            <a:spLocks noGrp="1"/>
          </p:cNvSpPr>
          <p:nvPr>
            <p:ph type="title"/>
          </p:nvPr>
        </p:nvSpPr>
        <p:spPr>
          <a:xfrm>
            <a:off x="283780" y="1755228"/>
            <a:ext cx="11456276" cy="27563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6000"/>
              <a:buFont typeface="Times New Roman"/>
              <a:buNone/>
            </a:pPr>
            <a:r>
              <a:rPr lang="en-US" sz="6600" b="1" dirty="0" err="1">
                <a:solidFill>
                  <a:schemeClr val="lt1"/>
                </a:solidFill>
                <a:latin typeface="Times New Roman"/>
                <a:ea typeface="Times New Roman"/>
                <a:cs typeface="Times New Roman"/>
                <a:sym typeface="Times New Roman"/>
              </a:rPr>
              <a:t>道德清洁（高尚）和净化洗涤</a:t>
            </a:r>
            <a:endParaRPr sz="6600"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lt1"/>
              </a:buClr>
              <a:buSzPts val="6000"/>
              <a:buFont typeface="Times New Roman"/>
              <a:buNone/>
            </a:pPr>
            <a:r>
              <a:rPr lang="en-US" sz="3600" dirty="0">
                <a:solidFill>
                  <a:schemeClr val="lt1"/>
                </a:solidFill>
                <a:latin typeface="Times New Roman"/>
                <a:ea typeface="Times New Roman"/>
                <a:cs typeface="Times New Roman"/>
                <a:sym typeface="Times New Roman"/>
              </a:rPr>
              <a:t>Moral Cleanliness and Purification Washings</a:t>
            </a:r>
            <a:endParaRPr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4"/>
          <p:cNvSpPr/>
          <p:nvPr/>
        </p:nvSpPr>
        <p:spPr>
          <a:xfrm>
            <a:off x="654269" y="2421983"/>
            <a:ext cx="11277600"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err="1">
                <a:solidFill>
                  <a:srgbClr val="B6DDE7"/>
                </a:solidFill>
                <a:latin typeface="Times New Roman"/>
                <a:ea typeface="Times New Roman"/>
                <a:cs typeface="Times New Roman"/>
                <a:sym typeface="Times New Roman"/>
              </a:rPr>
              <a:t>箴言</a:t>
            </a:r>
            <a:r>
              <a:rPr lang="en-US" sz="3600" dirty="0">
                <a:solidFill>
                  <a:srgbClr val="B6DDE7"/>
                </a:solidFill>
                <a:latin typeface="Times New Roman"/>
                <a:ea typeface="Times New Roman"/>
                <a:cs typeface="Times New Roman"/>
                <a:sym typeface="Times New Roman"/>
              </a:rPr>
              <a:t> 20:9</a:t>
            </a:r>
            <a:endParaRPr dirty="0"/>
          </a:p>
          <a:p>
            <a:pPr marL="0" marR="0" lvl="0" indent="0" algn="l" rtl="0">
              <a:spcBef>
                <a:spcPts val="0"/>
              </a:spcBef>
              <a:spcAft>
                <a:spcPts val="0"/>
              </a:spcAft>
              <a:buNone/>
            </a:pPr>
            <a:r>
              <a:rPr lang="en-US" sz="4000" dirty="0" err="1">
                <a:solidFill>
                  <a:schemeClr val="lt1"/>
                </a:solidFill>
                <a:latin typeface="Times New Roman"/>
                <a:ea typeface="Times New Roman"/>
                <a:cs typeface="Times New Roman"/>
                <a:sym typeface="Times New Roman"/>
              </a:rPr>
              <a:t>谁能说</a:t>
            </a:r>
            <a:r>
              <a:rPr lang="en-US" sz="4000" dirty="0">
                <a:solidFill>
                  <a:schemeClr val="lt1"/>
                </a:solidFill>
                <a:latin typeface="Times New Roman"/>
                <a:ea typeface="Times New Roman"/>
                <a:cs typeface="Times New Roman"/>
                <a:sym typeface="Times New Roman"/>
              </a:rPr>
              <a:t>：“</a:t>
            </a:r>
            <a:r>
              <a:rPr lang="en-US" sz="4000" dirty="0" err="1">
                <a:solidFill>
                  <a:schemeClr val="lt1"/>
                </a:solidFill>
                <a:latin typeface="Times New Roman"/>
                <a:ea typeface="Times New Roman"/>
                <a:cs typeface="Times New Roman"/>
                <a:sym typeface="Times New Roman"/>
              </a:rPr>
              <a:t>我洁净了我的心，我脱净了我的罪</a:t>
            </a:r>
            <a:r>
              <a:rPr lang="en-US" sz="4000" dirty="0">
                <a:solidFill>
                  <a:schemeClr val="lt1"/>
                </a:solidFill>
                <a:latin typeface="Times New Roman"/>
                <a:ea typeface="Times New Roman"/>
                <a:cs typeface="Times New Roman"/>
                <a:sym typeface="Times New Roman"/>
              </a:rPr>
              <a:t>”？</a:t>
            </a:r>
            <a:endParaRPr sz="40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accent5">
                    <a:lumMod val="40000"/>
                    <a:lumOff val="60000"/>
                  </a:schemeClr>
                </a:solidFill>
                <a:latin typeface="Times New Roman"/>
                <a:ea typeface="Times New Roman"/>
                <a:cs typeface="Times New Roman"/>
                <a:sym typeface="Times New Roman"/>
              </a:rPr>
              <a:t>Proverbs 20:9</a:t>
            </a: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“Who can say, “I have kept my heart pure; I am clean and without sin”?</a:t>
            </a:r>
            <a:endParaRPr sz="1800" b="1" baseline="30000" dirty="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5"/>
          <p:cNvSpPr/>
          <p:nvPr/>
        </p:nvSpPr>
        <p:spPr>
          <a:xfrm>
            <a:off x="152400" y="26276"/>
            <a:ext cx="11582400" cy="6740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B6DDE7"/>
                </a:solidFill>
                <a:latin typeface="Times New Roman"/>
                <a:ea typeface="Times New Roman"/>
                <a:cs typeface="Times New Roman"/>
                <a:sym typeface="Times New Roman"/>
              </a:rPr>
              <a:t>撒迦利亚书13:1</a:t>
            </a:r>
            <a:endParaRPr/>
          </a:p>
          <a:p>
            <a:pPr marL="0" marR="0" lvl="0" indent="0" algn="l" rtl="0">
              <a:spcBef>
                <a:spcPts val="0"/>
              </a:spcBef>
              <a:spcAft>
                <a:spcPts val="0"/>
              </a:spcAft>
              <a:buNone/>
            </a:pPr>
            <a:r>
              <a:rPr lang="en-US" sz="3200">
                <a:solidFill>
                  <a:schemeClr val="lt1"/>
                </a:solidFill>
                <a:latin typeface="Times New Roman"/>
                <a:ea typeface="Times New Roman"/>
                <a:cs typeface="Times New Roman"/>
                <a:sym typeface="Times New Roman"/>
              </a:rPr>
              <a:t>“那日，必给大卫家和耶路撒冷的居民开一个泉源，洗除罪恶与污秽。”</a:t>
            </a:r>
            <a:endParaRPr sz="32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Zechariah 13:1 “On that day a fountain will be opened to the house of David and the inhabitants of Jerusalem, to cleanse them from sin and impurity.”</a:t>
            </a:r>
            <a:endParaRPr/>
          </a:p>
          <a:p>
            <a:pPr marL="0" marR="0" lvl="0" indent="0" algn="l" rtl="0">
              <a:spcBef>
                <a:spcPts val="0"/>
              </a:spcBef>
              <a:spcAft>
                <a:spcPts val="0"/>
              </a:spcAft>
              <a:buNone/>
            </a:pPr>
            <a:endParaRPr sz="18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a:solidFill>
                  <a:srgbClr val="B6DDE7"/>
                </a:solidFill>
                <a:latin typeface="Times New Roman"/>
                <a:ea typeface="Times New Roman"/>
                <a:cs typeface="Times New Roman"/>
                <a:sym typeface="Times New Roman"/>
              </a:rPr>
              <a:t>以西结书 36:25</a:t>
            </a:r>
            <a:endParaRPr/>
          </a:p>
          <a:p>
            <a:pPr marL="0" marR="0" lvl="0" indent="0" algn="l" rtl="0">
              <a:spcBef>
                <a:spcPts val="0"/>
              </a:spcBef>
              <a:spcAft>
                <a:spcPts val="0"/>
              </a:spcAft>
              <a:buNone/>
            </a:pPr>
            <a:r>
              <a:rPr lang="en-US" sz="3200">
                <a:solidFill>
                  <a:schemeClr val="lt1"/>
                </a:solidFill>
                <a:latin typeface="Times New Roman"/>
                <a:ea typeface="Times New Roman"/>
                <a:cs typeface="Times New Roman"/>
                <a:sym typeface="Times New Roman"/>
              </a:rPr>
              <a:t>我必用清水洒在你们身上，你们就洁净了。我要洁净你们，使你们脱离一切的污秽，弃掉一切的偶像。</a:t>
            </a:r>
            <a:endParaRPr sz="32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Ezekiel 36:25 “I will sprinkle clean water on you, and you will be clean; I will cleanse you from all your impurities and from all your idols.”</a:t>
            </a:r>
            <a:endParaRPr/>
          </a:p>
          <a:p>
            <a:pPr marL="0" marR="0" lvl="0" indent="0" algn="l" rtl="0">
              <a:spcBef>
                <a:spcPts val="0"/>
              </a:spcBef>
              <a:spcAft>
                <a:spcPts val="0"/>
              </a:spcAft>
              <a:buNone/>
            </a:pPr>
            <a:endParaRPr sz="18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a:solidFill>
                  <a:srgbClr val="B6DDE7"/>
                </a:solidFill>
                <a:latin typeface="Times New Roman"/>
                <a:ea typeface="Times New Roman"/>
                <a:cs typeface="Times New Roman"/>
                <a:sym typeface="Times New Roman"/>
              </a:rPr>
              <a:t>诗篇 24:3-4</a:t>
            </a:r>
            <a:endParaRPr/>
          </a:p>
          <a:p>
            <a:pPr marL="0" marR="0" lvl="0" indent="0" algn="l" rtl="0">
              <a:spcBef>
                <a:spcPts val="0"/>
              </a:spcBef>
              <a:spcAft>
                <a:spcPts val="0"/>
              </a:spcAft>
              <a:buNone/>
            </a:pPr>
            <a:r>
              <a:rPr lang="en-US" sz="3200">
                <a:solidFill>
                  <a:schemeClr val="lt1"/>
                </a:solidFill>
                <a:latin typeface="Times New Roman"/>
                <a:ea typeface="Times New Roman"/>
                <a:cs typeface="Times New Roman"/>
                <a:sym typeface="Times New Roman"/>
              </a:rPr>
              <a:t>谁能登耶和华的山？谁能站在他的圣所？</a:t>
            </a:r>
            <a:endParaRPr/>
          </a:p>
          <a:p>
            <a:pPr marL="0" marR="0" lvl="0" indent="0" algn="l" rtl="0">
              <a:spcBef>
                <a:spcPts val="0"/>
              </a:spcBef>
              <a:spcAft>
                <a:spcPts val="0"/>
              </a:spcAft>
              <a:buNone/>
            </a:pPr>
            <a:r>
              <a:rPr lang="en-US" sz="3200">
                <a:solidFill>
                  <a:schemeClr val="lt1"/>
                </a:solidFill>
                <a:latin typeface="Times New Roman"/>
                <a:ea typeface="Times New Roman"/>
                <a:cs typeface="Times New Roman"/>
                <a:sym typeface="Times New Roman"/>
              </a:rPr>
              <a:t>就是手洁心清，不向虚妄，起誓不怀诡诈的人。</a:t>
            </a:r>
            <a:endParaRPr sz="18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Psalm 24:3–4 “Who may ascend the hill of the LORD? Who may stand in his holy place? He who has clean hands and a pure heart, who does not lift up his soul to an idol or swear by what is false.”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6"/>
          <p:cNvSpPr/>
          <p:nvPr/>
        </p:nvSpPr>
        <p:spPr>
          <a:xfrm>
            <a:off x="457200" y="582067"/>
            <a:ext cx="11582400" cy="56938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B6DDE7"/>
                </a:solidFill>
                <a:latin typeface="Times New Roman"/>
                <a:ea typeface="Times New Roman"/>
                <a:cs typeface="Times New Roman"/>
                <a:sym typeface="Times New Roman"/>
              </a:rPr>
              <a:t>诗篇 51:2,7</a:t>
            </a:r>
            <a:endParaRPr/>
          </a:p>
          <a:p>
            <a:pPr marL="0" marR="0" lvl="0" indent="0" algn="l" rtl="0">
              <a:spcBef>
                <a:spcPts val="0"/>
              </a:spcBef>
              <a:spcAft>
                <a:spcPts val="0"/>
              </a:spcAft>
              <a:buNone/>
            </a:pPr>
            <a:r>
              <a:rPr lang="en-US" sz="3200">
                <a:solidFill>
                  <a:schemeClr val="lt1"/>
                </a:solidFill>
                <a:latin typeface="Times New Roman"/>
                <a:ea typeface="Times New Roman"/>
                <a:cs typeface="Times New Roman"/>
                <a:sym typeface="Times New Roman"/>
              </a:rPr>
              <a:t>求你将我的罪孽洗除净尽，并洁除我的罪</a:t>
            </a:r>
            <a:endParaRPr sz="32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a:solidFill>
                  <a:schemeClr val="lt1"/>
                </a:solidFill>
                <a:latin typeface="Times New Roman"/>
                <a:ea typeface="Times New Roman"/>
                <a:cs typeface="Times New Roman"/>
                <a:sym typeface="Times New Roman"/>
              </a:rPr>
              <a:t>求你用牛膝草洁净我，我就干净；求你洗涤我，我就比雪更白。</a:t>
            </a:r>
            <a:endParaRPr sz="32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Psalm 51:2,7 “Wash away all my iniquity and cleanse me from my sin. Cleanse me with hyssop, and I will be clean; wash me, and I will be whiter than snow.”</a:t>
            </a:r>
            <a:endParaRPr/>
          </a:p>
          <a:p>
            <a:pPr marL="0" marR="0" lvl="0" indent="0" algn="l" rtl="0">
              <a:spcBef>
                <a:spcPts val="0"/>
              </a:spcBef>
              <a:spcAft>
                <a:spcPts val="0"/>
              </a:spcAft>
              <a:buNone/>
            </a:pPr>
            <a:endParaRPr sz="18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a:solidFill>
                  <a:srgbClr val="B6DDE7"/>
                </a:solidFill>
                <a:latin typeface="Times New Roman"/>
                <a:ea typeface="Times New Roman"/>
                <a:cs typeface="Times New Roman"/>
                <a:sym typeface="Times New Roman"/>
              </a:rPr>
              <a:t>以赛亚书 1:16</a:t>
            </a:r>
            <a:endParaRPr/>
          </a:p>
          <a:p>
            <a:pPr marL="0" marR="0" lvl="0" indent="0" algn="l" rtl="0">
              <a:spcBef>
                <a:spcPts val="0"/>
              </a:spcBef>
              <a:spcAft>
                <a:spcPts val="0"/>
              </a:spcAft>
              <a:buNone/>
            </a:pPr>
            <a:r>
              <a:rPr lang="en-US" sz="3200">
                <a:solidFill>
                  <a:schemeClr val="lt1"/>
                </a:solidFill>
                <a:latin typeface="Times New Roman"/>
                <a:ea typeface="Times New Roman"/>
                <a:cs typeface="Times New Roman"/>
                <a:sym typeface="Times New Roman"/>
              </a:rPr>
              <a:t>“你们要洗濯，自洁，从我眼前除掉你们的恶行。要止住作恶，</a:t>
            </a:r>
            <a:endParaRPr sz="32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Isaiah 1:16 “Wash and make yourselves clean. Take your evil deeds out of my sight! Stop doing wrong”</a:t>
            </a:r>
            <a:endParaRPr/>
          </a:p>
          <a:p>
            <a:pPr marL="0" marR="0" lvl="0" indent="0" algn="l" rtl="0">
              <a:spcBef>
                <a:spcPts val="0"/>
              </a:spcBef>
              <a:spcAft>
                <a:spcPts val="0"/>
              </a:spcAft>
              <a:buNone/>
            </a:pPr>
            <a:endParaRPr sz="18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a:solidFill>
                  <a:srgbClr val="B6DDE7"/>
                </a:solidFill>
                <a:latin typeface="Times New Roman"/>
                <a:ea typeface="Times New Roman"/>
                <a:cs typeface="Times New Roman"/>
                <a:sym typeface="Times New Roman"/>
              </a:rPr>
              <a:t>以赛亚书 64:6</a:t>
            </a:r>
            <a:endParaRPr/>
          </a:p>
          <a:p>
            <a:pPr marL="0" marR="0" lvl="0" indent="0" algn="l" rtl="0">
              <a:spcBef>
                <a:spcPts val="0"/>
              </a:spcBef>
              <a:spcAft>
                <a:spcPts val="0"/>
              </a:spcAft>
              <a:buNone/>
            </a:pPr>
            <a:r>
              <a:rPr lang="en-US" sz="3200">
                <a:solidFill>
                  <a:schemeClr val="lt1"/>
                </a:solidFill>
                <a:latin typeface="Times New Roman"/>
                <a:ea typeface="Times New Roman"/>
                <a:cs typeface="Times New Roman"/>
                <a:sym typeface="Times New Roman"/>
              </a:rPr>
              <a:t>我们都像不洁净的人，所有的义都像污秽的衣服；我们都像叶子渐渐枯干，我们的罪孽好像风把我们吹去</a:t>
            </a:r>
            <a:endParaRPr sz="32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Isaiah 64:6 “All of us have become like one who is unclean, and all our righteous acts are like filthy rags…”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7"/>
          <p:cNvSpPr/>
          <p:nvPr/>
        </p:nvSpPr>
        <p:spPr>
          <a:xfrm>
            <a:off x="381000" y="443567"/>
            <a:ext cx="11582400" cy="59708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B6DDE7"/>
                </a:solidFill>
                <a:latin typeface="Times New Roman"/>
                <a:ea typeface="Times New Roman"/>
                <a:cs typeface="Times New Roman"/>
                <a:sym typeface="Times New Roman"/>
              </a:rPr>
              <a:t>创世记 35:2</a:t>
            </a:r>
            <a:endParaRPr/>
          </a:p>
          <a:p>
            <a:pPr marL="0" marR="0" lvl="0" indent="0" algn="l" rtl="0">
              <a:spcBef>
                <a:spcPts val="0"/>
              </a:spcBef>
              <a:spcAft>
                <a:spcPts val="0"/>
              </a:spcAft>
              <a:buNone/>
            </a:pPr>
            <a:r>
              <a:rPr lang="en-US" sz="3200">
                <a:solidFill>
                  <a:schemeClr val="lt1"/>
                </a:solidFill>
                <a:latin typeface="Times New Roman"/>
                <a:ea typeface="Times New Roman"/>
                <a:cs typeface="Times New Roman"/>
                <a:sym typeface="Times New Roman"/>
              </a:rPr>
              <a:t>”雅各就对他家中的人并一切与他同在的人说：“你们要除掉你们中间的外邦神，也要自洁，更换衣裳。</a:t>
            </a:r>
            <a:endParaRPr sz="32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Genesis 35:2 “So Jacob said to his household and to all who were with him, “Get rid of the foreign gods you have with you, and purify yourselves and change your clothes.”</a:t>
            </a:r>
            <a:endParaRPr/>
          </a:p>
          <a:p>
            <a:pPr marL="0" marR="0" lvl="0" indent="0" algn="l" rtl="0">
              <a:spcBef>
                <a:spcPts val="0"/>
              </a:spcBef>
              <a:spcAft>
                <a:spcPts val="0"/>
              </a:spcAft>
              <a:buNone/>
            </a:pPr>
            <a:endParaRPr sz="18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a:solidFill>
                  <a:srgbClr val="B6DDE7"/>
                </a:solidFill>
                <a:latin typeface="Times New Roman"/>
                <a:ea typeface="Times New Roman"/>
                <a:cs typeface="Times New Roman"/>
                <a:sym typeface="Times New Roman"/>
              </a:rPr>
              <a:t>利未记 16:16, 30</a:t>
            </a:r>
            <a:endParaRPr/>
          </a:p>
          <a:p>
            <a:pPr marL="0" marR="0" lvl="0" indent="0" algn="l" rtl="0">
              <a:spcBef>
                <a:spcPts val="0"/>
              </a:spcBef>
              <a:spcAft>
                <a:spcPts val="0"/>
              </a:spcAft>
              <a:buNone/>
            </a:pPr>
            <a:r>
              <a:rPr lang="en-US" sz="3200">
                <a:solidFill>
                  <a:schemeClr val="lt1"/>
                </a:solidFill>
                <a:latin typeface="Times New Roman"/>
                <a:ea typeface="Times New Roman"/>
                <a:cs typeface="Times New Roman"/>
                <a:sym typeface="Times New Roman"/>
              </a:rPr>
              <a:t>他因以色列人诸般的污秽、过犯，就是他们一切的罪愆，当这样在圣所行赎罪之礼，并因会幕在他们污秽之中，也要照样而行。 </a:t>
            </a:r>
            <a:endParaRPr sz="32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a:solidFill>
                  <a:schemeClr val="lt1"/>
                </a:solidFill>
                <a:latin typeface="Times New Roman"/>
                <a:ea typeface="Times New Roman"/>
                <a:cs typeface="Times New Roman"/>
                <a:sym typeface="Times New Roman"/>
              </a:rPr>
              <a:t>因在这日要为你们赎罪，使你们洁净。你们要在耶和华面前得以洁净，脱尽一切的罪愆。</a:t>
            </a:r>
            <a:endParaRPr sz="32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Leviticus 16:16, 30 “In this way he will make atonement for the Most Holy Place because of the uncleanness and rebellion of the Israelites, whatever their sins have been. He is to do the same for the Tent of Meeting, which is among them in the midst of their uncleanness. because on this day atonement will be made for you, to cleanse you. Then, before the LORD, you will be clean from all your sins.”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18"/>
          <p:cNvPicPr preferRelativeResize="0"/>
          <p:nvPr/>
        </p:nvPicPr>
        <p:blipFill rotWithShape="1">
          <a:blip r:embed="rId3">
            <a:alphaModFix/>
          </a:blip>
          <a:srcRect/>
          <a:stretch/>
        </p:blipFill>
        <p:spPr>
          <a:xfrm>
            <a:off x="2614448" y="1295400"/>
            <a:ext cx="7112000" cy="2133600"/>
          </a:xfrm>
          <a:prstGeom prst="rect">
            <a:avLst/>
          </a:prstGeom>
          <a:noFill/>
          <a:ln>
            <a:noFill/>
          </a:ln>
        </p:spPr>
      </p:pic>
      <p:sp>
        <p:nvSpPr>
          <p:cNvPr id="177" name="Google Shape;177;p18"/>
          <p:cNvSpPr txBox="1"/>
          <p:nvPr/>
        </p:nvSpPr>
        <p:spPr>
          <a:xfrm>
            <a:off x="1524000" y="3678621"/>
            <a:ext cx="9144000" cy="180777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4800"/>
              <a:buFont typeface="Times New Roman"/>
              <a:buNone/>
            </a:pPr>
            <a:r>
              <a:rPr lang="en-US" sz="6000" b="1" dirty="0" err="1">
                <a:solidFill>
                  <a:schemeClr val="lt1"/>
                </a:solidFill>
                <a:latin typeface="Times New Roman"/>
                <a:ea typeface="Times New Roman"/>
                <a:cs typeface="Times New Roman"/>
                <a:sym typeface="Times New Roman"/>
              </a:rPr>
              <a:t>不干净的食物</a:t>
            </a:r>
            <a:endParaRPr sz="60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Clr>
                <a:schemeClr val="lt1"/>
              </a:buClr>
              <a:buSzPts val="4800"/>
              <a:buFont typeface="Times New Roman"/>
              <a:buNone/>
            </a:pPr>
            <a:r>
              <a:rPr lang="en-US" sz="3600" dirty="0">
                <a:solidFill>
                  <a:schemeClr val="lt1"/>
                </a:solidFill>
                <a:latin typeface="Times New Roman"/>
                <a:ea typeface="Times New Roman"/>
                <a:cs typeface="Times New Roman"/>
                <a:sym typeface="Times New Roman"/>
              </a:rPr>
              <a:t>Unclean foods</a:t>
            </a:r>
            <a:endParaRPr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19"/>
          <p:cNvPicPr preferRelativeResize="0"/>
          <p:nvPr/>
        </p:nvPicPr>
        <p:blipFill rotWithShape="1">
          <a:blip r:embed="rId3">
            <a:alphaModFix/>
          </a:blip>
          <a:srcRect/>
          <a:stretch/>
        </p:blipFill>
        <p:spPr>
          <a:xfrm>
            <a:off x="2819400" y="1883950"/>
            <a:ext cx="6350000" cy="4233332"/>
          </a:xfrm>
          <a:prstGeom prst="rect">
            <a:avLst/>
          </a:prstGeom>
          <a:noFill/>
          <a:ln w="9525" cap="flat" cmpd="sng">
            <a:solidFill>
              <a:schemeClr val="dk1"/>
            </a:solidFill>
            <a:prstDash val="solid"/>
            <a:round/>
            <a:headEnd type="none" w="sm" len="sm"/>
            <a:tailEnd type="none" w="sm" len="sm"/>
          </a:ln>
        </p:spPr>
      </p:pic>
      <p:sp>
        <p:nvSpPr>
          <p:cNvPr id="183" name="Google Shape;183;p19"/>
          <p:cNvSpPr txBox="1"/>
          <p:nvPr/>
        </p:nvSpPr>
        <p:spPr>
          <a:xfrm>
            <a:off x="1446471" y="410683"/>
            <a:ext cx="4823825" cy="168087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4800"/>
              <a:buFont typeface="Times New Roman"/>
              <a:buNone/>
            </a:pPr>
            <a:r>
              <a:rPr lang="en-US" sz="5400" dirty="0" err="1">
                <a:solidFill>
                  <a:schemeClr val="lt1"/>
                </a:solidFill>
                <a:latin typeface="Times New Roman"/>
                <a:ea typeface="Times New Roman"/>
                <a:cs typeface="Times New Roman"/>
                <a:sym typeface="Times New Roman"/>
              </a:rPr>
              <a:t>皮肤病</a:t>
            </a:r>
            <a:endParaRPr sz="5400"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Clr>
                <a:schemeClr val="lt1"/>
              </a:buClr>
              <a:buSzPts val="4800"/>
              <a:buFont typeface="Times New Roman"/>
              <a:buNone/>
            </a:pPr>
            <a:r>
              <a:rPr lang="en-US" sz="2800" dirty="0">
                <a:solidFill>
                  <a:schemeClr val="lt1"/>
                </a:solidFill>
                <a:latin typeface="Times New Roman"/>
                <a:ea typeface="Times New Roman"/>
                <a:cs typeface="Times New Roman"/>
                <a:sym typeface="Times New Roman"/>
              </a:rPr>
              <a:t>Skin diseases</a:t>
            </a:r>
            <a:endParaRPr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2971800" y="2438400"/>
            <a:ext cx="5943600" cy="2514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9600"/>
              <a:buFont typeface="Calibri"/>
              <a:buNone/>
            </a:pPr>
            <a:r>
              <a:rPr lang="en-US" sz="9600" b="1" i="0" u="none" strike="noStrike" cap="none">
                <a:solidFill>
                  <a:schemeClr val="lt1"/>
                </a:solidFill>
                <a:latin typeface="Calibri"/>
                <a:ea typeface="Calibri"/>
                <a:cs typeface="Calibri"/>
                <a:sym typeface="Calibri"/>
              </a:rPr>
              <a:t>开始祷告</a:t>
            </a:r>
            <a:br>
              <a:rPr lang="en-US" sz="6000" b="1" i="0" u="none" strike="noStrike" cap="none">
                <a:solidFill>
                  <a:schemeClr val="lt1"/>
                </a:solidFill>
                <a:latin typeface="Calibri"/>
                <a:ea typeface="Calibri"/>
                <a:cs typeface="Calibri"/>
                <a:sym typeface="Calibri"/>
              </a:rPr>
            </a:br>
            <a:r>
              <a:rPr lang="en-US" sz="3200" b="0" i="0" u="none" strike="noStrike" cap="none">
                <a:solidFill>
                  <a:schemeClr val="lt1"/>
                </a:solidFill>
                <a:latin typeface="Times New Roman"/>
                <a:ea typeface="Times New Roman"/>
                <a:cs typeface="Times New Roman"/>
                <a:sym typeface="Times New Roman"/>
              </a:rPr>
              <a:t>Opening Prayer</a:t>
            </a:r>
            <a:endParaRPr sz="6000" b="1"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0"/>
          <p:cNvPicPr preferRelativeResize="0"/>
          <p:nvPr/>
        </p:nvPicPr>
        <p:blipFill rotWithShape="1">
          <a:blip r:embed="rId3">
            <a:alphaModFix/>
          </a:blip>
          <a:srcRect/>
          <a:stretch/>
        </p:blipFill>
        <p:spPr>
          <a:xfrm>
            <a:off x="2803196" y="919655"/>
            <a:ext cx="6375400" cy="3187700"/>
          </a:xfrm>
          <a:prstGeom prst="rect">
            <a:avLst/>
          </a:prstGeom>
          <a:noFill/>
          <a:ln w="9525" cap="flat" cmpd="sng">
            <a:solidFill>
              <a:schemeClr val="dk1"/>
            </a:solidFill>
            <a:prstDash val="solid"/>
            <a:round/>
            <a:headEnd type="none" w="sm" len="sm"/>
            <a:tailEnd type="none" w="sm" len="sm"/>
          </a:ln>
        </p:spPr>
      </p:pic>
      <p:sp>
        <p:nvSpPr>
          <p:cNvPr id="189" name="Google Shape;189;p20"/>
          <p:cNvSpPr txBox="1"/>
          <p:nvPr/>
        </p:nvSpPr>
        <p:spPr>
          <a:xfrm>
            <a:off x="3384332" y="4470838"/>
            <a:ext cx="5055476" cy="16317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4800"/>
              <a:buFont typeface="Times New Roman"/>
              <a:buNone/>
            </a:pPr>
            <a:r>
              <a:rPr lang="en-US" sz="6000" dirty="0" err="1">
                <a:solidFill>
                  <a:schemeClr val="lt1"/>
                </a:solidFill>
                <a:latin typeface="Times New Roman"/>
                <a:ea typeface="Times New Roman"/>
                <a:cs typeface="Times New Roman"/>
                <a:sym typeface="Times New Roman"/>
              </a:rPr>
              <a:t>身体分泌物</a:t>
            </a:r>
            <a:endParaRPr sz="6000"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Clr>
                <a:schemeClr val="lt1"/>
              </a:buClr>
              <a:buSzPts val="4800"/>
              <a:buFont typeface="Times New Roman"/>
              <a:buNone/>
            </a:pPr>
            <a:r>
              <a:rPr lang="en-US" sz="3200" dirty="0">
                <a:solidFill>
                  <a:schemeClr val="lt1"/>
                </a:solidFill>
                <a:latin typeface="Times New Roman"/>
                <a:ea typeface="Times New Roman"/>
                <a:cs typeface="Times New Roman"/>
                <a:sym typeface="Times New Roman"/>
              </a:rPr>
              <a:t>Bodily discharges</a:t>
            </a:r>
            <a:endParaRPr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1"/>
          <p:cNvPicPr preferRelativeResize="0"/>
          <p:nvPr/>
        </p:nvPicPr>
        <p:blipFill rotWithShape="1">
          <a:blip r:embed="rId3">
            <a:alphaModFix/>
          </a:blip>
          <a:srcRect/>
          <a:stretch/>
        </p:blipFill>
        <p:spPr>
          <a:xfrm>
            <a:off x="2895612" y="1957200"/>
            <a:ext cx="6738529" cy="4484185"/>
          </a:xfrm>
          <a:prstGeom prst="rect">
            <a:avLst/>
          </a:prstGeom>
          <a:noFill/>
          <a:ln w="9525" cap="flat" cmpd="sng">
            <a:solidFill>
              <a:schemeClr val="dk1"/>
            </a:solidFill>
            <a:prstDash val="solid"/>
            <a:round/>
            <a:headEnd type="none" w="sm" len="sm"/>
            <a:tailEnd type="none" w="sm" len="sm"/>
          </a:ln>
        </p:spPr>
      </p:pic>
      <p:sp>
        <p:nvSpPr>
          <p:cNvPr id="195" name="Google Shape;195;p21"/>
          <p:cNvSpPr txBox="1"/>
          <p:nvPr/>
        </p:nvSpPr>
        <p:spPr>
          <a:xfrm>
            <a:off x="1791664" y="312681"/>
            <a:ext cx="8608671" cy="15686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4800"/>
              <a:buFont typeface="Times New Roman"/>
              <a:buNone/>
            </a:pPr>
            <a:r>
              <a:rPr lang="en-US" sz="6000" dirty="0" err="1">
                <a:solidFill>
                  <a:schemeClr val="lt1"/>
                </a:solidFill>
                <a:latin typeface="Times New Roman"/>
                <a:ea typeface="Times New Roman"/>
                <a:cs typeface="Times New Roman"/>
                <a:sym typeface="Times New Roman"/>
              </a:rPr>
              <a:t>与尸体接触</a:t>
            </a:r>
            <a:endParaRPr sz="6000"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Clr>
                <a:schemeClr val="lt1"/>
              </a:buClr>
              <a:buSzPts val="4800"/>
              <a:buFont typeface="Times New Roman"/>
              <a:buNone/>
            </a:pPr>
            <a:r>
              <a:rPr lang="en-US" sz="3200" dirty="0">
                <a:solidFill>
                  <a:schemeClr val="lt1"/>
                </a:solidFill>
                <a:latin typeface="Times New Roman"/>
                <a:ea typeface="Times New Roman"/>
                <a:cs typeface="Times New Roman"/>
                <a:sym typeface="Times New Roman"/>
              </a:rPr>
              <a:t>Contact with a dead body</a:t>
            </a:r>
            <a:endParaRPr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2"/>
          <p:cNvPicPr preferRelativeResize="0"/>
          <p:nvPr/>
        </p:nvPicPr>
        <p:blipFill rotWithShape="1">
          <a:blip r:embed="rId3">
            <a:alphaModFix/>
          </a:blip>
          <a:srcRect/>
          <a:stretch/>
        </p:blipFill>
        <p:spPr>
          <a:xfrm>
            <a:off x="5050685" y="439590"/>
            <a:ext cx="5957437" cy="4021270"/>
          </a:xfrm>
          <a:prstGeom prst="rect">
            <a:avLst/>
          </a:prstGeom>
          <a:noFill/>
          <a:ln w="9525" cap="flat" cmpd="sng">
            <a:solidFill>
              <a:schemeClr val="dk1"/>
            </a:solidFill>
            <a:prstDash val="solid"/>
            <a:round/>
            <a:headEnd type="none" w="sm" len="sm"/>
            <a:tailEnd type="none" w="sm" len="sm"/>
          </a:ln>
        </p:spPr>
      </p:pic>
      <p:sp>
        <p:nvSpPr>
          <p:cNvPr id="201" name="Google Shape;201;p22"/>
          <p:cNvSpPr txBox="1"/>
          <p:nvPr/>
        </p:nvSpPr>
        <p:spPr>
          <a:xfrm>
            <a:off x="763465" y="1177159"/>
            <a:ext cx="3812627" cy="207579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4800"/>
              <a:buFont typeface="Times New Roman"/>
              <a:buNone/>
            </a:pPr>
            <a:r>
              <a:rPr lang="en-US" sz="7200" dirty="0" err="1">
                <a:solidFill>
                  <a:schemeClr val="lt1"/>
                </a:solidFill>
                <a:latin typeface="Times New Roman"/>
                <a:ea typeface="Times New Roman"/>
                <a:cs typeface="Times New Roman"/>
                <a:sym typeface="Times New Roman"/>
              </a:rPr>
              <a:t>祭拜</a:t>
            </a:r>
            <a:endParaRPr sz="7200"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Clr>
                <a:schemeClr val="lt1"/>
              </a:buClr>
              <a:buSzPts val="4800"/>
              <a:buFont typeface="Times New Roman"/>
              <a:buNone/>
            </a:pPr>
            <a:r>
              <a:rPr lang="en-US" sz="4800" dirty="0">
                <a:solidFill>
                  <a:schemeClr val="lt1"/>
                </a:solidFill>
                <a:latin typeface="Times New Roman"/>
                <a:ea typeface="Times New Roman"/>
                <a:cs typeface="Times New Roman"/>
                <a:sym typeface="Times New Roman"/>
              </a:rPr>
              <a:t>Idolatry</a:t>
            </a:r>
            <a:endParaRPr dirty="0"/>
          </a:p>
        </p:txBody>
      </p:sp>
      <p:sp>
        <p:nvSpPr>
          <p:cNvPr id="202" name="Google Shape;202;p22"/>
          <p:cNvSpPr/>
          <p:nvPr/>
        </p:nvSpPr>
        <p:spPr>
          <a:xfrm>
            <a:off x="215612" y="4148959"/>
            <a:ext cx="11927928" cy="24313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err="1">
                <a:solidFill>
                  <a:srgbClr val="B6DDE7"/>
                </a:solidFill>
                <a:latin typeface="Times New Roman"/>
                <a:ea typeface="Times New Roman"/>
                <a:cs typeface="Times New Roman"/>
                <a:sym typeface="Times New Roman"/>
              </a:rPr>
              <a:t>以西结书</a:t>
            </a:r>
            <a:r>
              <a:rPr lang="en-US" sz="3600" dirty="0">
                <a:solidFill>
                  <a:srgbClr val="B6DDE7"/>
                </a:solidFill>
                <a:latin typeface="Times New Roman"/>
                <a:ea typeface="Times New Roman"/>
                <a:cs typeface="Times New Roman"/>
                <a:sym typeface="Times New Roman"/>
              </a:rPr>
              <a:t> 36:25</a:t>
            </a:r>
            <a:endParaRPr dirty="0"/>
          </a:p>
          <a:p>
            <a:pPr marL="0" marR="0" lvl="0" indent="0" algn="l" rtl="0">
              <a:spcBef>
                <a:spcPts val="0"/>
              </a:spcBef>
              <a:spcAft>
                <a:spcPts val="0"/>
              </a:spcAft>
              <a:buNone/>
            </a:pPr>
            <a:r>
              <a:rPr lang="en-US" sz="4000" dirty="0" err="1">
                <a:solidFill>
                  <a:schemeClr val="lt1"/>
                </a:solidFill>
                <a:latin typeface="Times New Roman"/>
                <a:ea typeface="Times New Roman"/>
                <a:cs typeface="Times New Roman"/>
                <a:sym typeface="Times New Roman"/>
              </a:rPr>
              <a:t>我必用清水洒在你们身上，你们就洁净了。我要洁净你们，使你们脱离一切的污秽，弃掉一切的偶像</a:t>
            </a:r>
            <a:r>
              <a:rPr lang="en-US" sz="4000" dirty="0">
                <a:solidFill>
                  <a:schemeClr val="lt1"/>
                </a:solidFill>
                <a:latin typeface="Times New Roman"/>
                <a:ea typeface="Times New Roman"/>
                <a:cs typeface="Times New Roman"/>
                <a:sym typeface="Times New Roman"/>
              </a:rPr>
              <a:t>。</a:t>
            </a:r>
            <a:endParaRPr sz="40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accent5">
                    <a:lumMod val="40000"/>
                    <a:lumOff val="60000"/>
                  </a:schemeClr>
                </a:solidFill>
                <a:latin typeface="Times New Roman"/>
                <a:ea typeface="Times New Roman"/>
                <a:cs typeface="Times New Roman"/>
                <a:sym typeface="Times New Roman"/>
              </a:rPr>
              <a:t>Ezekiel 36:25</a:t>
            </a: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“I will sprinkle clean water on you, and you will be clean; I will cleanse you from all your impurities and from all your idols.”</a:t>
            </a:r>
            <a:endParaRPr sz="1800" b="1" baseline="30000" dirty="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p:nvPr/>
        </p:nvSpPr>
        <p:spPr>
          <a:xfrm>
            <a:off x="228600" y="37070"/>
            <a:ext cx="11658600" cy="6740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B6DDE7"/>
                </a:solidFill>
                <a:latin typeface="Times New Roman"/>
                <a:ea typeface="Times New Roman"/>
                <a:cs typeface="Times New Roman"/>
                <a:sym typeface="Times New Roman"/>
              </a:rPr>
              <a:t>利未记 15:5-11</a:t>
            </a:r>
            <a:endParaRPr/>
          </a:p>
          <a:p>
            <a:pPr marL="0" marR="0" lvl="0" indent="0" algn="l" rtl="0">
              <a:spcBef>
                <a:spcPts val="0"/>
              </a:spcBef>
              <a:spcAft>
                <a:spcPts val="0"/>
              </a:spcAft>
              <a:buNone/>
            </a:pPr>
            <a:r>
              <a:rPr lang="en-US" sz="3200">
                <a:solidFill>
                  <a:schemeClr val="lt1"/>
                </a:solidFill>
                <a:latin typeface="Times New Roman"/>
                <a:ea typeface="Times New Roman"/>
                <a:cs typeface="Times New Roman"/>
                <a:sym typeface="Times New Roman"/>
              </a:rPr>
              <a:t>凡摸那床的，必不洁净到晚上，并要洗衣服，用水洗澡。 那坐患漏症人所坐之物的，必不洁净到晚上，并要洗衣服，用水洗澡。 那摸患漏症人身体的，必不洁净到晚上，并要洗衣服，用水洗澡。 若患漏症人吐在洁净的人身上，那人必不洁净到晚上，并要洗衣服，用水洗澡。 患漏症人所骑的鞍子也为不洁净。 凡摸了他身下之物的，必不洁净到晚上；拿了那物的，必不洁净到晚上，并要洗衣服，用水洗澡。 患漏症的人没有用水涮手，无论摸了谁，谁必不洁净到晚上，并要洗衣服，用水洗澡。</a:t>
            </a:r>
            <a:endParaRPr sz="32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lt1"/>
                </a:solidFill>
                <a:latin typeface="Times New Roman"/>
                <a:ea typeface="Times New Roman"/>
                <a:cs typeface="Times New Roman"/>
                <a:sym typeface="Times New Roman"/>
              </a:rPr>
              <a:t>Leviticus 15:5–11 “Anyone who touches his bed must wash his clothes and bathe with water, and he will be unclean till evening. Whoever sits on anything that the man with a discharge sat on must wash his clothes and bathe with water, and he will be unclean till evening. Whoever touches the man who has a discharge must wash his clothes and bathe with water, and he will be unclean till evening. If the man with the discharge spits on someone who is clean, that person must wash his clothes and bathe with water, and he will be unclean till evening. Everything the man sits on when riding will be unclean, and whoever touches any of the things that were under him will be unclean till evening; whoever picks up those things must wash his clothes and bathe with water, and he will be unclean till evening. Anyone the man with a discharge touches without rinsing his hands with water must wash his clothes and bathe with water, and he will be unclean till evening.”</a:t>
            </a:r>
            <a:endParaRPr sz="1800" b="1" baseline="300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4"/>
          <p:cNvPicPr preferRelativeResize="0"/>
          <p:nvPr/>
        </p:nvPicPr>
        <p:blipFill rotWithShape="1">
          <a:blip r:embed="rId3">
            <a:alphaModFix/>
          </a:blip>
          <a:srcRect/>
          <a:stretch/>
        </p:blipFill>
        <p:spPr>
          <a:xfrm>
            <a:off x="685800" y="381000"/>
            <a:ext cx="10820400" cy="6096000"/>
          </a:xfrm>
          <a:prstGeom prst="rect">
            <a:avLst/>
          </a:prstGeom>
          <a:noFill/>
          <a:ln>
            <a:noFill/>
          </a:ln>
        </p:spPr>
      </p:pic>
      <p:sp>
        <p:nvSpPr>
          <p:cNvPr id="213" name="Google Shape;213;p24"/>
          <p:cNvSpPr/>
          <p:nvPr/>
        </p:nvSpPr>
        <p:spPr>
          <a:xfrm>
            <a:off x="990600" y="609600"/>
            <a:ext cx="10287000" cy="27083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err="1">
                <a:solidFill>
                  <a:schemeClr val="accent5">
                    <a:lumMod val="40000"/>
                    <a:lumOff val="60000"/>
                  </a:schemeClr>
                </a:solidFill>
                <a:latin typeface="Times New Roman"/>
                <a:ea typeface="Times New Roman"/>
                <a:cs typeface="Times New Roman"/>
                <a:sym typeface="Times New Roman"/>
              </a:rPr>
              <a:t>约翰福音</a:t>
            </a:r>
            <a:r>
              <a:rPr lang="en-US" sz="3600" dirty="0">
                <a:solidFill>
                  <a:schemeClr val="accent5">
                    <a:lumMod val="40000"/>
                    <a:lumOff val="60000"/>
                  </a:schemeClr>
                </a:solidFill>
                <a:latin typeface="Times New Roman"/>
                <a:ea typeface="Times New Roman"/>
                <a:cs typeface="Times New Roman"/>
                <a:sym typeface="Times New Roman"/>
              </a:rPr>
              <a:t> 2:6</a:t>
            </a:r>
            <a:endParaRPr dirty="0">
              <a:solidFill>
                <a:schemeClr val="accent5">
                  <a:lumMod val="40000"/>
                  <a:lumOff val="60000"/>
                </a:schemeClr>
              </a:solidFill>
            </a:endParaRPr>
          </a:p>
          <a:p>
            <a:pPr marL="0" marR="0" lvl="0" indent="0" algn="l" rtl="0">
              <a:spcBef>
                <a:spcPts val="0"/>
              </a:spcBef>
              <a:spcAft>
                <a:spcPts val="0"/>
              </a:spcAft>
              <a:buNone/>
            </a:pPr>
            <a:r>
              <a:rPr lang="en-US" sz="4000" dirty="0" err="1">
                <a:solidFill>
                  <a:schemeClr val="lt1"/>
                </a:solidFill>
                <a:latin typeface="Times New Roman"/>
                <a:ea typeface="Times New Roman"/>
                <a:cs typeface="Times New Roman"/>
                <a:sym typeface="Times New Roman"/>
              </a:rPr>
              <a:t>照犹太人洁净的规矩，有六口石缸摆在那里，每口可以盛两三桶水</a:t>
            </a:r>
            <a:r>
              <a:rPr lang="en-US" sz="4000" dirty="0">
                <a:solidFill>
                  <a:schemeClr val="lt1"/>
                </a:solidFill>
                <a:latin typeface="Times New Roman"/>
                <a:ea typeface="Times New Roman"/>
                <a:cs typeface="Times New Roman"/>
                <a:sym typeface="Times New Roman"/>
              </a:rPr>
              <a:t>。</a:t>
            </a:r>
            <a:endParaRPr sz="40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accent5">
                    <a:lumMod val="40000"/>
                    <a:lumOff val="60000"/>
                  </a:schemeClr>
                </a:solidFill>
                <a:latin typeface="Times New Roman"/>
                <a:ea typeface="Times New Roman"/>
                <a:cs typeface="Times New Roman"/>
                <a:sym typeface="Times New Roman"/>
              </a:rPr>
              <a:t>John 2:6</a:t>
            </a: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“Nearby stood six stone water jars, the kind used by the Jews for ceremonial washing, each holding from twenty to thirty gallons.” </a:t>
            </a:r>
            <a:endParaRPr sz="1800" b="1" baseline="30000" dirty="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p:nvPr/>
        </p:nvSpPr>
        <p:spPr>
          <a:xfrm>
            <a:off x="304800" y="1043752"/>
            <a:ext cx="11582400" cy="47704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err="1">
                <a:solidFill>
                  <a:srgbClr val="B6DDE7"/>
                </a:solidFill>
                <a:latin typeface="Times New Roman"/>
                <a:ea typeface="Times New Roman"/>
                <a:cs typeface="Times New Roman"/>
                <a:sym typeface="Times New Roman"/>
              </a:rPr>
              <a:t>约翰福音</a:t>
            </a:r>
            <a:r>
              <a:rPr lang="en-US" sz="3200" dirty="0">
                <a:solidFill>
                  <a:srgbClr val="B6DDE7"/>
                </a:solidFill>
                <a:latin typeface="Times New Roman"/>
                <a:ea typeface="Times New Roman"/>
                <a:cs typeface="Times New Roman"/>
                <a:sym typeface="Times New Roman"/>
              </a:rPr>
              <a:t> 3:25</a:t>
            </a:r>
            <a:endParaRPr dirty="0"/>
          </a:p>
          <a:p>
            <a:pPr marL="0" marR="0" lvl="0" indent="0" algn="l" rtl="0">
              <a:spcBef>
                <a:spcPts val="0"/>
              </a:spcBef>
              <a:spcAft>
                <a:spcPts val="0"/>
              </a:spcAft>
              <a:buNone/>
            </a:pPr>
            <a:r>
              <a:rPr lang="en-US" sz="3200" dirty="0" err="1">
                <a:solidFill>
                  <a:schemeClr val="lt1"/>
                </a:solidFill>
                <a:latin typeface="Times New Roman"/>
                <a:ea typeface="Times New Roman"/>
                <a:cs typeface="Times New Roman"/>
                <a:sym typeface="Times New Roman"/>
              </a:rPr>
              <a:t>约翰的门徒和一个犹太人辩论洁净的礼</a:t>
            </a:r>
            <a:r>
              <a:rPr lang="en-US" sz="3200" dirty="0">
                <a:solidFill>
                  <a:schemeClr val="lt1"/>
                </a:solidFill>
                <a:latin typeface="Times New Roman"/>
                <a:ea typeface="Times New Roman"/>
                <a:cs typeface="Times New Roman"/>
                <a:sym typeface="Times New Roman"/>
              </a:rPr>
              <a:t>，</a:t>
            </a:r>
            <a:endParaRPr sz="32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accent5">
                    <a:lumMod val="40000"/>
                    <a:lumOff val="60000"/>
                  </a:schemeClr>
                </a:solidFill>
                <a:latin typeface="Times New Roman"/>
                <a:ea typeface="Times New Roman"/>
                <a:cs typeface="Times New Roman"/>
                <a:sym typeface="Times New Roman"/>
              </a:rPr>
              <a:t>John 3:25</a:t>
            </a: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“An argument developed between some of John’s disciples and a certain Jew over the matter of ceremonial washing.” </a:t>
            </a:r>
          </a:p>
          <a:p>
            <a:pPr marL="0" marR="0" lvl="0" indent="0" algn="l" rtl="0">
              <a:spcBef>
                <a:spcPts val="0"/>
              </a:spcBef>
              <a:spcAft>
                <a:spcPts val="0"/>
              </a:spcAft>
              <a:buNone/>
            </a:pPr>
            <a:endParaRPr lang="en-US" sz="18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dirty="0" err="1">
                <a:solidFill>
                  <a:srgbClr val="B6DDE7"/>
                </a:solidFill>
                <a:latin typeface="Times New Roman"/>
                <a:ea typeface="Times New Roman"/>
                <a:cs typeface="Times New Roman"/>
                <a:sym typeface="Times New Roman"/>
              </a:rPr>
              <a:t>约翰福音</a:t>
            </a:r>
            <a:r>
              <a:rPr lang="en-US" sz="3200" dirty="0">
                <a:solidFill>
                  <a:srgbClr val="B6DDE7"/>
                </a:solidFill>
                <a:latin typeface="Times New Roman"/>
                <a:ea typeface="Times New Roman"/>
                <a:cs typeface="Times New Roman"/>
                <a:sym typeface="Times New Roman"/>
              </a:rPr>
              <a:t> 11:55</a:t>
            </a:r>
            <a:endParaRPr dirty="0"/>
          </a:p>
          <a:p>
            <a:pPr marL="0" marR="0" lvl="0" indent="0" algn="l" rtl="0">
              <a:spcBef>
                <a:spcPts val="0"/>
              </a:spcBef>
              <a:spcAft>
                <a:spcPts val="0"/>
              </a:spcAft>
              <a:buNone/>
            </a:pPr>
            <a:r>
              <a:rPr lang="en-US" sz="3200" dirty="0" err="1">
                <a:solidFill>
                  <a:schemeClr val="lt1"/>
                </a:solidFill>
                <a:latin typeface="Times New Roman"/>
                <a:ea typeface="Times New Roman"/>
                <a:cs typeface="Times New Roman"/>
                <a:sym typeface="Times New Roman"/>
              </a:rPr>
              <a:t>犹太人的逾越节近了，有许多人从乡下上耶路撒冷去，要在节前洁净自己</a:t>
            </a:r>
            <a:r>
              <a:rPr lang="en-US" sz="3200" dirty="0">
                <a:solidFill>
                  <a:schemeClr val="lt1"/>
                </a:solidFill>
                <a:latin typeface="Times New Roman"/>
                <a:ea typeface="Times New Roman"/>
                <a:cs typeface="Times New Roman"/>
                <a:sym typeface="Times New Roman"/>
              </a:rPr>
              <a:t>。</a:t>
            </a:r>
            <a:endParaRPr sz="32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accent5">
                    <a:lumMod val="40000"/>
                    <a:lumOff val="60000"/>
                  </a:schemeClr>
                </a:solidFill>
                <a:latin typeface="Times New Roman"/>
                <a:ea typeface="Times New Roman"/>
                <a:cs typeface="Times New Roman"/>
                <a:sym typeface="Times New Roman"/>
              </a:rPr>
              <a:t>John 11:55</a:t>
            </a: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“When it was almost time for the Jewish Passover, many went up from the country to Jerusalem for their ceremonial cleansing before the Passover.” </a:t>
            </a:r>
            <a:endParaRPr dirty="0"/>
          </a:p>
          <a:p>
            <a:pPr marL="0" marR="0" lvl="0" indent="0" algn="l" rtl="0">
              <a:spcBef>
                <a:spcPts val="0"/>
              </a:spcBef>
              <a:spcAft>
                <a:spcPts val="0"/>
              </a:spcAft>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p:nvPr/>
        </p:nvSpPr>
        <p:spPr>
          <a:xfrm>
            <a:off x="4716162" y="2732690"/>
            <a:ext cx="6858000" cy="19917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4800"/>
              <a:buFont typeface="Times New Roman"/>
              <a:buNone/>
            </a:pPr>
            <a:r>
              <a:rPr lang="en-US" sz="7200" dirty="0" err="1">
                <a:solidFill>
                  <a:schemeClr val="lt1"/>
                </a:solidFill>
                <a:latin typeface="Times New Roman"/>
                <a:ea typeface="Times New Roman"/>
                <a:cs typeface="Times New Roman"/>
                <a:sym typeface="Times New Roman"/>
              </a:rPr>
              <a:t>交流洗礼</a:t>
            </a:r>
            <a:endParaRPr sz="7200"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Clr>
                <a:schemeClr val="lt1"/>
              </a:buClr>
              <a:buSzPts val="4800"/>
              <a:buFont typeface="Times New Roman"/>
              <a:buNone/>
            </a:pPr>
            <a:r>
              <a:rPr lang="en-US" sz="4000" dirty="0">
                <a:solidFill>
                  <a:schemeClr val="lt1"/>
                </a:solidFill>
                <a:latin typeface="Times New Roman"/>
                <a:ea typeface="Times New Roman"/>
                <a:cs typeface="Times New Roman"/>
                <a:sym typeface="Times New Roman"/>
              </a:rPr>
              <a:t>Conversion Baptism</a:t>
            </a:r>
            <a:endParaRPr sz="4000" dirty="0"/>
          </a:p>
        </p:txBody>
      </p:sp>
      <p:pic>
        <p:nvPicPr>
          <p:cNvPr id="224" name="Google Shape;224;p26"/>
          <p:cNvPicPr preferRelativeResize="0"/>
          <p:nvPr/>
        </p:nvPicPr>
        <p:blipFill rotWithShape="1">
          <a:blip r:embed="rId3">
            <a:alphaModFix/>
          </a:blip>
          <a:srcRect/>
          <a:stretch/>
        </p:blipFill>
        <p:spPr>
          <a:xfrm>
            <a:off x="609600" y="335420"/>
            <a:ext cx="4010635" cy="6015953"/>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p:nvPr/>
        </p:nvSpPr>
        <p:spPr>
          <a:xfrm>
            <a:off x="457200" y="1143000"/>
            <a:ext cx="11582400" cy="47397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err="1">
                <a:solidFill>
                  <a:schemeClr val="accent5">
                    <a:lumMod val="40000"/>
                    <a:lumOff val="60000"/>
                  </a:schemeClr>
                </a:solidFill>
                <a:latin typeface="Times New Roman"/>
                <a:ea typeface="Times New Roman"/>
                <a:cs typeface="Times New Roman"/>
                <a:sym typeface="Times New Roman"/>
              </a:rPr>
              <a:t>希伯来书</a:t>
            </a:r>
            <a:r>
              <a:rPr lang="en-US" sz="3200" dirty="0">
                <a:solidFill>
                  <a:schemeClr val="accent5">
                    <a:lumMod val="40000"/>
                    <a:lumOff val="60000"/>
                  </a:schemeClr>
                </a:solidFill>
                <a:latin typeface="Times New Roman"/>
                <a:ea typeface="Times New Roman"/>
                <a:cs typeface="Times New Roman"/>
                <a:sym typeface="Times New Roman"/>
              </a:rPr>
              <a:t> 9:10</a:t>
            </a:r>
            <a:endParaRPr dirty="0">
              <a:solidFill>
                <a:schemeClr val="accent5">
                  <a:lumMod val="40000"/>
                  <a:lumOff val="60000"/>
                </a:schemeClr>
              </a:solidFill>
            </a:endParaRPr>
          </a:p>
          <a:p>
            <a:pPr marL="0" marR="0" lvl="0" indent="0" algn="l" rtl="0">
              <a:spcBef>
                <a:spcPts val="0"/>
              </a:spcBef>
              <a:spcAft>
                <a:spcPts val="0"/>
              </a:spcAft>
              <a:buNone/>
            </a:pPr>
            <a:r>
              <a:rPr lang="en-US" sz="3600" dirty="0" err="1">
                <a:solidFill>
                  <a:schemeClr val="lt1"/>
                </a:solidFill>
                <a:latin typeface="Times New Roman"/>
                <a:ea typeface="Times New Roman"/>
                <a:cs typeface="Times New Roman"/>
                <a:sym typeface="Times New Roman"/>
              </a:rPr>
              <a:t>这些事，连那饮食和诸般洗濯的规矩，都不过是属肉体的条例，命定到振兴的时候为止</a:t>
            </a:r>
            <a:r>
              <a:rPr lang="en-US" sz="3600" dirty="0">
                <a:solidFill>
                  <a:schemeClr val="lt1"/>
                </a:solidFill>
                <a:latin typeface="Times New Roman"/>
                <a:ea typeface="Times New Roman"/>
                <a:cs typeface="Times New Roman"/>
                <a:sym typeface="Times New Roman"/>
              </a:rPr>
              <a:t>。</a:t>
            </a:r>
            <a:endParaRPr sz="36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accent5">
                    <a:lumMod val="40000"/>
                    <a:lumOff val="60000"/>
                  </a:schemeClr>
                </a:solidFill>
                <a:latin typeface="Times New Roman"/>
                <a:ea typeface="Times New Roman"/>
                <a:cs typeface="Times New Roman"/>
                <a:sym typeface="Times New Roman"/>
              </a:rPr>
              <a:t>Hebrews 9:10</a:t>
            </a: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“various ceremonial washings … are external regulations applying until the time of the new order”</a:t>
            </a:r>
            <a:endParaRPr dirty="0"/>
          </a:p>
          <a:p>
            <a:pPr marL="0" marR="0" lvl="0" indent="0" algn="l" rtl="0">
              <a:spcBef>
                <a:spcPts val="0"/>
              </a:spcBef>
              <a:spcAft>
                <a:spcPts val="0"/>
              </a:spcAft>
              <a:buNone/>
            </a:pPr>
            <a:endParaRPr sz="18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3600" dirty="0" err="1">
                <a:solidFill>
                  <a:srgbClr val="B6DDE7"/>
                </a:solidFill>
                <a:latin typeface="Times New Roman"/>
                <a:ea typeface="Times New Roman"/>
                <a:cs typeface="Times New Roman"/>
                <a:sym typeface="Times New Roman"/>
              </a:rPr>
              <a:t>约翰一书</a:t>
            </a:r>
            <a:r>
              <a:rPr lang="en-US" sz="3600" dirty="0">
                <a:solidFill>
                  <a:srgbClr val="B6DDE7"/>
                </a:solidFill>
                <a:latin typeface="Times New Roman"/>
                <a:ea typeface="Times New Roman"/>
                <a:cs typeface="Times New Roman"/>
                <a:sym typeface="Times New Roman"/>
              </a:rPr>
              <a:t> 1:7</a:t>
            </a:r>
            <a:endParaRPr sz="3600" dirty="0"/>
          </a:p>
          <a:p>
            <a:pPr marL="0" marR="0" lvl="0" indent="0" algn="l" rtl="0">
              <a:spcBef>
                <a:spcPts val="0"/>
              </a:spcBef>
              <a:spcAft>
                <a:spcPts val="0"/>
              </a:spcAft>
              <a:buNone/>
            </a:pPr>
            <a:r>
              <a:rPr lang="en-US" sz="3600" dirty="0" err="1">
                <a:solidFill>
                  <a:schemeClr val="lt1"/>
                </a:solidFill>
                <a:latin typeface="Times New Roman"/>
                <a:ea typeface="Times New Roman"/>
                <a:cs typeface="Times New Roman"/>
                <a:sym typeface="Times New Roman"/>
              </a:rPr>
              <a:t>我们若在光明中行，如同神在光明中，就彼此相交，他儿子耶稣的血也洗净我们一切的罪</a:t>
            </a:r>
            <a:r>
              <a:rPr lang="en-US" sz="3600" dirty="0">
                <a:solidFill>
                  <a:schemeClr val="lt1"/>
                </a:solidFill>
                <a:latin typeface="Times New Roman"/>
                <a:ea typeface="Times New Roman"/>
                <a:cs typeface="Times New Roman"/>
                <a:sym typeface="Times New Roman"/>
              </a:rPr>
              <a:t>。,</a:t>
            </a:r>
            <a:endParaRPr sz="3600" dirty="0"/>
          </a:p>
          <a:p>
            <a:pPr marL="0" marR="0" lvl="0" indent="0" algn="l" rtl="0">
              <a:spcBef>
                <a:spcPts val="0"/>
              </a:spcBef>
              <a:spcAft>
                <a:spcPts val="0"/>
              </a:spcAft>
              <a:buNone/>
            </a:pPr>
            <a:r>
              <a:rPr lang="en-US" sz="1800" dirty="0">
                <a:solidFill>
                  <a:schemeClr val="accent5">
                    <a:lumMod val="40000"/>
                    <a:lumOff val="60000"/>
                  </a:schemeClr>
                </a:solidFill>
                <a:latin typeface="Times New Roman"/>
                <a:ea typeface="Times New Roman"/>
                <a:cs typeface="Times New Roman"/>
                <a:sym typeface="Times New Roman"/>
              </a:rPr>
              <a:t> 1 John 1:7</a:t>
            </a: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“The blood of Jesus, his Son, purifies us from all sin.”</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p:nvPr/>
        </p:nvSpPr>
        <p:spPr>
          <a:xfrm>
            <a:off x="2551386" y="2534964"/>
            <a:ext cx="6858000" cy="178807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4800"/>
              <a:buFont typeface="Times New Roman"/>
              <a:buNone/>
            </a:pPr>
            <a:r>
              <a:rPr lang="en-US" sz="4800" dirty="0" err="1">
                <a:solidFill>
                  <a:schemeClr val="lt1"/>
                </a:solidFill>
                <a:latin typeface="Times New Roman"/>
                <a:ea typeface="Times New Roman"/>
                <a:cs typeface="Times New Roman"/>
                <a:sym typeface="Times New Roman"/>
              </a:rPr>
              <a:t>有什么问题吗</a:t>
            </a:r>
            <a:r>
              <a:rPr lang="en-US" sz="4800" dirty="0">
                <a:solidFill>
                  <a:schemeClr val="lt1"/>
                </a:solidFill>
                <a:latin typeface="Times New Roman"/>
                <a:ea typeface="Times New Roman"/>
                <a:cs typeface="Times New Roman"/>
                <a:sym typeface="Times New Roman"/>
              </a:rPr>
              <a:t>？</a:t>
            </a:r>
            <a:endParaRPr sz="4800"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Clr>
                <a:schemeClr val="lt1"/>
              </a:buClr>
              <a:buSzPts val="4800"/>
              <a:buFont typeface="Times New Roman"/>
              <a:buNone/>
            </a:pPr>
            <a:r>
              <a:rPr lang="en-US" sz="4800" dirty="0">
                <a:solidFill>
                  <a:schemeClr val="lt1"/>
                </a:solidFill>
                <a:latin typeface="Times New Roman"/>
                <a:ea typeface="Times New Roman"/>
                <a:cs typeface="Times New Roman"/>
                <a:sym typeface="Times New Roman"/>
              </a:rPr>
              <a:t>Questions?</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647700" y="1703989"/>
            <a:ext cx="10896600" cy="345002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8000" dirty="0" err="1">
                <a:solidFill>
                  <a:schemeClr val="lt1"/>
                </a:solidFill>
                <a:latin typeface="Times New Roman"/>
                <a:ea typeface="Times New Roman"/>
                <a:cs typeface="Times New Roman"/>
                <a:sym typeface="Times New Roman"/>
              </a:rPr>
              <a:t>约翰的洗礼和新约圣礼</a:t>
            </a:r>
            <a:endParaRPr sz="8000"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lt1"/>
              </a:buClr>
              <a:buSzPts val="6000"/>
              <a:buFont typeface="Times New Roman"/>
              <a:buNone/>
            </a:pPr>
            <a:r>
              <a:rPr lang="en-US" sz="4000" dirty="0">
                <a:solidFill>
                  <a:schemeClr val="lt1"/>
                </a:solidFill>
                <a:latin typeface="Times New Roman"/>
                <a:ea typeface="Times New Roman"/>
                <a:cs typeface="Times New Roman"/>
                <a:sym typeface="Times New Roman"/>
              </a:rPr>
              <a:t>The Baptisms of John and the </a:t>
            </a:r>
            <a:br>
              <a:rPr lang="en-US" sz="4000" dirty="0">
                <a:solidFill>
                  <a:schemeClr val="lt1"/>
                </a:solidFill>
                <a:latin typeface="Times New Roman"/>
                <a:ea typeface="Times New Roman"/>
                <a:cs typeface="Times New Roman"/>
                <a:sym typeface="Times New Roman"/>
              </a:rPr>
            </a:br>
            <a:r>
              <a:rPr lang="en-US" sz="4000" dirty="0">
                <a:solidFill>
                  <a:schemeClr val="lt1"/>
                </a:solidFill>
                <a:latin typeface="Times New Roman"/>
                <a:ea typeface="Times New Roman"/>
                <a:cs typeface="Times New Roman"/>
                <a:sym typeface="Times New Roman"/>
              </a:rPr>
              <a:t>New Testament Sacrament</a:t>
            </a:r>
            <a:endParaRPr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p:nvPr/>
        </p:nvSpPr>
        <p:spPr>
          <a:xfrm>
            <a:off x="533400" y="304800"/>
            <a:ext cx="10972800" cy="144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B6DDE7"/>
              </a:buClr>
              <a:buSzPts val="5400"/>
              <a:buFont typeface="Calibri"/>
              <a:buNone/>
            </a:pPr>
            <a:r>
              <a:rPr lang="en-US" sz="5400" b="1" i="0" u="none" strike="noStrike" cap="none">
                <a:solidFill>
                  <a:srgbClr val="B6DDE7"/>
                </a:solidFill>
                <a:latin typeface="Calibri"/>
                <a:ea typeface="Calibri"/>
                <a:cs typeface="Calibri"/>
                <a:sym typeface="Calibri"/>
              </a:rPr>
              <a:t>学习提纲</a:t>
            </a:r>
            <a:br>
              <a:rPr lang="en-US" sz="4400" b="0" i="0" u="none" strike="noStrike" cap="none">
                <a:solidFill>
                  <a:srgbClr val="B6DDE7"/>
                </a:solidFill>
                <a:latin typeface="Calibri"/>
                <a:ea typeface="Calibri"/>
                <a:cs typeface="Calibri"/>
                <a:sym typeface="Calibri"/>
              </a:rPr>
            </a:br>
            <a:r>
              <a:rPr lang="en-US" sz="2400" b="0" i="0" u="none" strike="noStrike" cap="none">
                <a:solidFill>
                  <a:srgbClr val="B6DDE7"/>
                </a:solidFill>
                <a:latin typeface="Times New Roman"/>
                <a:ea typeface="Times New Roman"/>
                <a:cs typeface="Times New Roman"/>
                <a:sym typeface="Times New Roman"/>
              </a:rPr>
              <a:t>Outline of Our Study </a:t>
            </a:r>
            <a:endParaRPr sz="2400" b="0" i="0" u="none" strike="noStrike" cap="none">
              <a:solidFill>
                <a:srgbClr val="B6DDE7"/>
              </a:solidFill>
              <a:latin typeface="Times New Roman"/>
              <a:ea typeface="Times New Roman"/>
              <a:cs typeface="Times New Roman"/>
              <a:sym typeface="Times New Roman"/>
            </a:endParaRPr>
          </a:p>
        </p:txBody>
      </p:sp>
      <p:sp>
        <p:nvSpPr>
          <p:cNvPr id="97" name="Google Shape;97;p3"/>
          <p:cNvSpPr txBox="1"/>
          <p:nvPr/>
        </p:nvSpPr>
        <p:spPr>
          <a:xfrm>
            <a:off x="2362200" y="1820918"/>
            <a:ext cx="8229600" cy="47401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7F7F7F"/>
              </a:buClr>
              <a:buSzPts val="2800"/>
              <a:buFont typeface="Arial"/>
              <a:buNone/>
            </a:pPr>
            <a:r>
              <a:rPr lang="en-US" sz="2800" b="0" i="0" u="none" strike="noStrike" cap="none">
                <a:solidFill>
                  <a:srgbClr val="7F7F7F"/>
                </a:solidFill>
                <a:latin typeface="Arial"/>
                <a:ea typeface="Arial"/>
                <a:cs typeface="Arial"/>
                <a:sym typeface="Arial"/>
              </a:rPr>
              <a:t>1.</a:t>
            </a:r>
            <a:r>
              <a:rPr lang="en-US" sz="2800" b="1" i="0" u="none" strike="noStrike" cap="none">
                <a:solidFill>
                  <a:srgbClr val="7F7F7F"/>
                </a:solidFill>
                <a:latin typeface="Calibri"/>
                <a:ea typeface="Calibri"/>
                <a:cs typeface="Calibri"/>
                <a:sym typeface="Calibri"/>
              </a:rPr>
              <a:t>洗礼这词的意义</a:t>
            </a:r>
            <a:endParaRPr sz="2800" b="1" i="0" u="none" strike="noStrike" cap="none">
              <a:solidFill>
                <a:srgbClr val="7F7F7F"/>
              </a:solidFill>
              <a:latin typeface="Arial"/>
              <a:ea typeface="Arial"/>
              <a:cs typeface="Arial"/>
              <a:sym typeface="Arial"/>
            </a:endParaRPr>
          </a:p>
          <a:p>
            <a:pPr marL="0" marR="0" lvl="0" indent="0" algn="l" rtl="0">
              <a:spcBef>
                <a:spcPts val="400"/>
              </a:spcBef>
              <a:spcAft>
                <a:spcPts val="0"/>
              </a:spcAft>
              <a:buClr>
                <a:srgbClr val="7F7F7F"/>
              </a:buClr>
              <a:buSzPts val="2000"/>
              <a:buFont typeface="Arial"/>
              <a:buNone/>
            </a:pPr>
            <a:r>
              <a:rPr lang="en-US" sz="2000" b="0" i="0" u="none" strike="noStrike" cap="none">
                <a:solidFill>
                  <a:srgbClr val="7F7F7F"/>
                </a:solidFill>
                <a:latin typeface="Arial"/>
                <a:ea typeface="Arial"/>
                <a:cs typeface="Arial"/>
                <a:sym typeface="Arial"/>
              </a:rPr>
              <a:t>     The Meaning Of The Word “Baptism”</a:t>
            </a:r>
            <a:endParaRPr/>
          </a:p>
          <a:p>
            <a:pPr marL="0" marR="0" lvl="0" indent="0" algn="l" rtl="0">
              <a:spcBef>
                <a:spcPts val="800"/>
              </a:spcBef>
              <a:spcAft>
                <a:spcPts val="0"/>
              </a:spcAft>
              <a:buClr>
                <a:schemeClr val="lt1"/>
              </a:buClr>
              <a:buSzPts val="4000"/>
              <a:buFont typeface="Arial"/>
              <a:buNone/>
            </a:pPr>
            <a:r>
              <a:rPr lang="en-US" sz="4000" b="1" i="0" u="none" strike="noStrike" cap="none">
                <a:solidFill>
                  <a:schemeClr val="lt1"/>
                </a:solidFill>
                <a:latin typeface="Arial"/>
                <a:ea typeface="Arial"/>
                <a:cs typeface="Arial"/>
                <a:sym typeface="Arial"/>
              </a:rPr>
              <a:t>2. </a:t>
            </a:r>
            <a:r>
              <a:rPr lang="en-US" sz="4000" b="1" i="0" u="none" strike="noStrike" cap="none">
                <a:solidFill>
                  <a:schemeClr val="lt1"/>
                </a:solidFill>
                <a:latin typeface="Calibri"/>
                <a:ea typeface="Calibri"/>
                <a:cs typeface="Calibri"/>
                <a:sym typeface="Calibri"/>
              </a:rPr>
              <a:t>约翰洗礼的事工和施洗的仪式</a:t>
            </a:r>
            <a:endParaRPr sz="4000" b="1" i="0" u="none" strike="noStrike" cap="none">
              <a:solidFill>
                <a:schemeClr val="lt1"/>
              </a:solidFill>
              <a:latin typeface="Calibri"/>
              <a:ea typeface="Calibri"/>
              <a:cs typeface="Calibri"/>
              <a:sym typeface="Calibri"/>
            </a:endParaRPr>
          </a:p>
          <a:p>
            <a:pPr marL="0" marR="0" lvl="0" indent="0" algn="l" rtl="0">
              <a:spcBef>
                <a:spcPts val="40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       Ceremonial Washings and the Ministry of John the Baptist</a:t>
            </a:r>
            <a:endParaRPr/>
          </a:p>
          <a:p>
            <a:pPr marL="0" marR="0" lvl="0" indent="0" algn="l" rtl="0">
              <a:spcBef>
                <a:spcPts val="560"/>
              </a:spcBef>
              <a:spcAft>
                <a:spcPts val="0"/>
              </a:spcAft>
              <a:buClr>
                <a:srgbClr val="7F7F7F"/>
              </a:buClr>
              <a:buSzPts val="2800"/>
              <a:buFont typeface="Arial"/>
              <a:buNone/>
            </a:pPr>
            <a:r>
              <a:rPr lang="en-US" sz="2800" b="0" i="0" u="none" strike="noStrike" cap="none">
                <a:solidFill>
                  <a:srgbClr val="7F7F7F"/>
                </a:solidFill>
                <a:latin typeface="Arial"/>
                <a:ea typeface="Arial"/>
                <a:cs typeface="Arial"/>
                <a:sym typeface="Arial"/>
              </a:rPr>
              <a:t>3.</a:t>
            </a:r>
            <a:r>
              <a:rPr lang="en-US" sz="2800" b="1" i="0" u="none" strike="noStrike" cap="none">
                <a:solidFill>
                  <a:srgbClr val="7F7F7F"/>
                </a:solidFill>
                <a:latin typeface="Calibri"/>
                <a:ea typeface="Calibri"/>
                <a:cs typeface="Calibri"/>
                <a:sym typeface="Calibri"/>
              </a:rPr>
              <a:t>耶稣的洗礼</a:t>
            </a:r>
            <a:endParaRPr sz="2800" b="1" i="0" u="none" strike="noStrike" cap="none">
              <a:solidFill>
                <a:srgbClr val="7F7F7F"/>
              </a:solidFill>
              <a:latin typeface="Calibri"/>
              <a:ea typeface="Calibri"/>
              <a:cs typeface="Calibri"/>
              <a:sym typeface="Calibri"/>
            </a:endParaRPr>
          </a:p>
          <a:p>
            <a:pPr marL="0" marR="0" lvl="0" indent="0" algn="l" rtl="0">
              <a:spcBef>
                <a:spcPts val="400"/>
              </a:spcBef>
              <a:spcAft>
                <a:spcPts val="0"/>
              </a:spcAft>
              <a:buClr>
                <a:srgbClr val="7F7F7F"/>
              </a:buClr>
              <a:buSzPts val="2000"/>
              <a:buFont typeface="Arial"/>
              <a:buNone/>
            </a:pPr>
            <a:r>
              <a:rPr lang="en-US" sz="2000" b="0" i="0" u="none" strike="noStrike" cap="none">
                <a:solidFill>
                  <a:srgbClr val="7F7F7F"/>
                </a:solidFill>
                <a:latin typeface="Arial"/>
                <a:ea typeface="Arial"/>
                <a:cs typeface="Arial"/>
                <a:sym typeface="Arial"/>
              </a:rPr>
              <a:t>     The Baptism of Jesus</a:t>
            </a:r>
            <a:endParaRPr/>
          </a:p>
          <a:p>
            <a:pPr marL="0" marR="0" lvl="0" indent="0" algn="l" rtl="0">
              <a:spcBef>
                <a:spcPts val="560"/>
              </a:spcBef>
              <a:spcAft>
                <a:spcPts val="0"/>
              </a:spcAft>
              <a:buClr>
                <a:srgbClr val="7F7F7F"/>
              </a:buClr>
              <a:buSzPts val="2800"/>
              <a:buFont typeface="Arial"/>
              <a:buNone/>
            </a:pPr>
            <a:r>
              <a:rPr lang="en-US" sz="2800" b="0" i="0" u="none" strike="noStrike" cap="none">
                <a:solidFill>
                  <a:srgbClr val="7F7F7F"/>
                </a:solidFill>
                <a:latin typeface="Calibri"/>
                <a:ea typeface="Calibri"/>
                <a:cs typeface="Calibri"/>
                <a:sym typeface="Calibri"/>
              </a:rPr>
              <a:t>4. </a:t>
            </a:r>
            <a:r>
              <a:rPr lang="en-US" sz="2800" b="1" i="0" u="none" strike="noStrike" cap="none">
                <a:solidFill>
                  <a:srgbClr val="7F7F7F"/>
                </a:solidFill>
                <a:latin typeface="Calibri"/>
                <a:ea typeface="Calibri"/>
                <a:cs typeface="Calibri"/>
                <a:sym typeface="Calibri"/>
              </a:rPr>
              <a:t>基督设立的洗礼研究所 </a:t>
            </a:r>
            <a:endParaRPr/>
          </a:p>
          <a:p>
            <a:pPr marL="0" marR="0" lvl="0" indent="0" algn="l" rtl="0">
              <a:spcBef>
                <a:spcPts val="400"/>
              </a:spcBef>
              <a:spcAft>
                <a:spcPts val="0"/>
              </a:spcAft>
              <a:buClr>
                <a:srgbClr val="7F7F7F"/>
              </a:buClr>
              <a:buSzPts val="2000"/>
              <a:buFont typeface="Arial"/>
              <a:buNone/>
            </a:pPr>
            <a:r>
              <a:rPr lang="en-US" sz="2000" b="0" i="0" u="none" strike="noStrike" cap="none">
                <a:solidFill>
                  <a:srgbClr val="7F7F7F"/>
                </a:solidFill>
                <a:latin typeface="Arial"/>
                <a:ea typeface="Arial"/>
                <a:cs typeface="Arial"/>
                <a:sym typeface="Arial"/>
              </a:rPr>
              <a:t>     The Baptism Instituted by Christ</a:t>
            </a:r>
            <a:endParaRPr/>
          </a:p>
          <a:p>
            <a:pPr marL="457200" marR="0" lvl="0" indent="-457200" algn="l" rtl="0">
              <a:spcBef>
                <a:spcPts val="560"/>
              </a:spcBef>
              <a:spcAft>
                <a:spcPts val="0"/>
              </a:spcAft>
              <a:buClr>
                <a:srgbClr val="7F7F7F"/>
              </a:buClr>
              <a:buSzPts val="2800"/>
              <a:buFont typeface="Arial"/>
              <a:buAutoNum type="arabicPeriod" startAt="5"/>
            </a:pPr>
            <a:r>
              <a:rPr lang="en-US" sz="2800" b="1" i="0" u="none" strike="noStrike" cap="none">
                <a:solidFill>
                  <a:srgbClr val="7F7F7F"/>
                </a:solidFill>
                <a:latin typeface="Calibri"/>
                <a:ea typeface="Calibri"/>
                <a:cs typeface="Calibri"/>
                <a:sym typeface="Calibri"/>
              </a:rPr>
              <a:t>早期基督徒的洗礼实践</a:t>
            </a:r>
            <a:endParaRPr sz="2800" b="1" i="0" u="none" strike="noStrike" cap="none">
              <a:solidFill>
                <a:srgbClr val="7F7F7F"/>
              </a:solidFill>
              <a:latin typeface="Calibri"/>
              <a:ea typeface="Calibri"/>
              <a:cs typeface="Calibri"/>
              <a:sym typeface="Calibri"/>
            </a:endParaRPr>
          </a:p>
          <a:p>
            <a:pPr marL="0" marR="0" lvl="0" indent="0" algn="l" rtl="0">
              <a:spcBef>
                <a:spcPts val="400"/>
              </a:spcBef>
              <a:spcAft>
                <a:spcPts val="0"/>
              </a:spcAft>
              <a:buClr>
                <a:srgbClr val="7F7F7F"/>
              </a:buClr>
              <a:buSzPts val="2000"/>
              <a:buFont typeface="Arial"/>
              <a:buNone/>
            </a:pPr>
            <a:r>
              <a:rPr lang="en-US" sz="2000" b="0" i="0" u="none" strike="noStrike" cap="none">
                <a:solidFill>
                  <a:srgbClr val="7F7F7F"/>
                </a:solidFill>
                <a:latin typeface="Arial"/>
                <a:ea typeface="Arial"/>
                <a:cs typeface="Arial"/>
                <a:sym typeface="Arial"/>
              </a:rPr>
              <a:t>      The Practice of Baptism among Early Christians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p:nvPr/>
        </p:nvSpPr>
        <p:spPr>
          <a:xfrm>
            <a:off x="1263869" y="1156137"/>
            <a:ext cx="8991600" cy="161760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4800"/>
              <a:buFont typeface="Times New Roman"/>
              <a:buNone/>
            </a:pPr>
            <a:r>
              <a:rPr lang="en-US" sz="6000" b="1" dirty="0" err="1">
                <a:solidFill>
                  <a:schemeClr val="lt1"/>
                </a:solidFill>
                <a:latin typeface="Times New Roman"/>
                <a:ea typeface="Times New Roman"/>
                <a:cs typeface="Times New Roman"/>
                <a:sym typeface="Times New Roman"/>
              </a:rPr>
              <a:t>约翰的洗涤部</a:t>
            </a:r>
            <a:endParaRPr sz="60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Clr>
                <a:schemeClr val="lt1"/>
              </a:buClr>
              <a:buSzPts val="4800"/>
              <a:buFont typeface="Times New Roman"/>
              <a:buNone/>
            </a:pPr>
            <a:r>
              <a:rPr lang="en-US" sz="2800" dirty="0">
                <a:solidFill>
                  <a:schemeClr val="lt1"/>
                </a:solidFill>
                <a:latin typeface="Times New Roman"/>
                <a:ea typeface="Times New Roman"/>
                <a:cs typeface="Times New Roman"/>
                <a:sym typeface="Times New Roman"/>
              </a:rPr>
              <a:t>The Ministry of John the Baptist</a:t>
            </a:r>
            <a:endParaRPr sz="2800" dirty="0"/>
          </a:p>
          <a:p>
            <a:pPr marL="0" marR="0" lvl="0" indent="0" algn="ctr" rtl="0">
              <a:spcBef>
                <a:spcPts val="0"/>
              </a:spcBef>
              <a:spcAft>
                <a:spcPts val="0"/>
              </a:spcAft>
              <a:buClr>
                <a:schemeClr val="dk1"/>
              </a:buClr>
              <a:buSzPts val="4800"/>
              <a:buFont typeface="Calibri"/>
              <a:buNone/>
            </a:pPr>
            <a:endParaRPr sz="4800" dirty="0">
              <a:solidFill>
                <a:schemeClr val="lt1"/>
              </a:solidFill>
              <a:latin typeface="Times New Roman"/>
              <a:ea typeface="Times New Roman"/>
              <a:cs typeface="Times New Roman"/>
              <a:sym typeface="Times New Roman"/>
            </a:endParaRPr>
          </a:p>
        </p:txBody>
      </p:sp>
      <p:sp>
        <p:nvSpPr>
          <p:cNvPr id="245" name="Google Shape;245;p30"/>
          <p:cNvSpPr/>
          <p:nvPr/>
        </p:nvSpPr>
        <p:spPr>
          <a:xfrm>
            <a:off x="1366345" y="2908515"/>
            <a:ext cx="10005847" cy="2185173"/>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lt1"/>
              </a:buClr>
              <a:buSzPts val="3200"/>
              <a:buFont typeface="Arial"/>
              <a:buChar char="•"/>
            </a:pPr>
            <a:r>
              <a:rPr lang="en-US" sz="3200" dirty="0" err="1">
                <a:solidFill>
                  <a:schemeClr val="lt1"/>
                </a:solidFill>
              </a:rPr>
              <a:t>马太</a:t>
            </a:r>
            <a:r>
              <a:rPr lang="en-US" sz="3200" dirty="0">
                <a:solidFill>
                  <a:schemeClr val="lt1"/>
                </a:solidFill>
              </a:rPr>
              <a:t> 3:5-6, 11   </a:t>
            </a:r>
            <a:r>
              <a:rPr lang="en-US" sz="2800" dirty="0">
                <a:solidFill>
                  <a:schemeClr val="lt1"/>
                </a:solidFill>
                <a:latin typeface="Times New Roman" panose="02020603050405020304" pitchFamily="18" charset="0"/>
                <a:cs typeface="Times New Roman" panose="02020603050405020304" pitchFamily="18" charset="0"/>
                <a:sym typeface="Arial"/>
              </a:rPr>
              <a:t>Matthew 3:5-6, 11</a:t>
            </a:r>
            <a:endParaRPr sz="2800" dirty="0">
              <a:latin typeface="Times New Roman" panose="02020603050405020304" pitchFamily="18" charset="0"/>
              <a:cs typeface="Times New Roman" panose="02020603050405020304" pitchFamily="18" charset="0"/>
            </a:endParaRPr>
          </a:p>
          <a:p>
            <a:pPr marL="457200" marR="0" lvl="0" indent="-457200" algn="l" rtl="0">
              <a:spcBef>
                <a:spcPts val="0"/>
              </a:spcBef>
              <a:spcAft>
                <a:spcPts val="0"/>
              </a:spcAft>
              <a:buClr>
                <a:schemeClr val="lt1"/>
              </a:buClr>
              <a:buSzPts val="3200"/>
              <a:buFont typeface="Arial"/>
              <a:buChar char="•"/>
            </a:pPr>
            <a:r>
              <a:rPr lang="en-US" sz="3200" dirty="0">
                <a:solidFill>
                  <a:schemeClr val="lt1"/>
                </a:solidFill>
              </a:rPr>
              <a:t>马克1：1-11    </a:t>
            </a:r>
            <a:r>
              <a:rPr lang="en-US" sz="2800" dirty="0">
                <a:solidFill>
                  <a:schemeClr val="lt1"/>
                </a:solidFill>
                <a:latin typeface="Times New Roman" panose="02020603050405020304" pitchFamily="18" charset="0"/>
                <a:cs typeface="Times New Roman" panose="02020603050405020304" pitchFamily="18" charset="0"/>
                <a:sym typeface="Arial"/>
              </a:rPr>
              <a:t>Mark 1:1-11</a:t>
            </a:r>
            <a:endParaRPr sz="2800" dirty="0">
              <a:latin typeface="Times New Roman" panose="02020603050405020304" pitchFamily="18" charset="0"/>
              <a:cs typeface="Times New Roman" panose="02020603050405020304" pitchFamily="18" charset="0"/>
            </a:endParaRPr>
          </a:p>
          <a:p>
            <a:pPr marL="457200" marR="0" lvl="0" indent="-457200" algn="l" rtl="0">
              <a:spcBef>
                <a:spcPts val="0"/>
              </a:spcBef>
              <a:spcAft>
                <a:spcPts val="0"/>
              </a:spcAft>
              <a:buClr>
                <a:schemeClr val="lt1"/>
              </a:buClr>
              <a:buSzPts val="3200"/>
              <a:buFont typeface="Arial"/>
              <a:buChar char="•"/>
            </a:pPr>
            <a:r>
              <a:rPr lang="en-US" sz="4000" b="1" dirty="0" err="1">
                <a:solidFill>
                  <a:schemeClr val="lt1"/>
                </a:solidFill>
              </a:rPr>
              <a:t>路克</a:t>
            </a:r>
            <a:r>
              <a:rPr lang="en-US" sz="4000" b="1" dirty="0">
                <a:solidFill>
                  <a:schemeClr val="lt1"/>
                </a:solidFill>
              </a:rPr>
              <a:t> 3：1-18    </a:t>
            </a:r>
            <a:r>
              <a:rPr lang="en-US" sz="2800" b="1" dirty="0">
                <a:solidFill>
                  <a:schemeClr val="lt1"/>
                </a:solidFill>
                <a:latin typeface="Times New Roman" panose="02020603050405020304" pitchFamily="18" charset="0"/>
                <a:cs typeface="Times New Roman" panose="02020603050405020304" pitchFamily="18" charset="0"/>
                <a:sym typeface="Arial"/>
              </a:rPr>
              <a:t>Luke 3:1-18</a:t>
            </a:r>
            <a:endParaRPr sz="2800" dirty="0">
              <a:latin typeface="Times New Roman" panose="02020603050405020304" pitchFamily="18" charset="0"/>
              <a:cs typeface="Times New Roman" panose="02020603050405020304" pitchFamily="18" charset="0"/>
            </a:endParaRPr>
          </a:p>
          <a:p>
            <a:pPr marL="457200" marR="0" lvl="0" indent="-457200" algn="l" rtl="0">
              <a:spcBef>
                <a:spcPts val="0"/>
              </a:spcBef>
              <a:spcAft>
                <a:spcPts val="0"/>
              </a:spcAft>
              <a:buClr>
                <a:schemeClr val="lt1"/>
              </a:buClr>
              <a:buSzPts val="3200"/>
              <a:buFont typeface="Arial"/>
              <a:buChar char="•"/>
            </a:pPr>
            <a:r>
              <a:rPr lang="en-US" sz="3200" dirty="0" err="1">
                <a:solidFill>
                  <a:schemeClr val="lt1"/>
                </a:solidFill>
              </a:rPr>
              <a:t>约翰</a:t>
            </a:r>
            <a:r>
              <a:rPr lang="en-US" sz="3200" dirty="0">
                <a:solidFill>
                  <a:schemeClr val="lt1"/>
                </a:solidFill>
              </a:rPr>
              <a:t> 1:19-28；32-34    </a:t>
            </a:r>
            <a:r>
              <a:rPr lang="en-US" sz="2800" dirty="0">
                <a:solidFill>
                  <a:schemeClr val="lt1"/>
                </a:solidFill>
                <a:latin typeface="Times New Roman" panose="02020603050405020304" pitchFamily="18" charset="0"/>
                <a:cs typeface="Times New Roman" panose="02020603050405020304" pitchFamily="18" charset="0"/>
                <a:sym typeface="Arial"/>
              </a:rPr>
              <a:t>John 1:19-28; 32-34</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p:nvPr/>
        </p:nvSpPr>
        <p:spPr>
          <a:xfrm>
            <a:off x="987135" y="2133600"/>
            <a:ext cx="10217729" cy="29853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err="1">
                <a:solidFill>
                  <a:srgbClr val="B6DDE7"/>
                </a:solidFill>
                <a:latin typeface="Arial"/>
                <a:ea typeface="Arial"/>
                <a:cs typeface="Arial"/>
                <a:sym typeface="Arial"/>
              </a:rPr>
              <a:t>路加福音</a:t>
            </a:r>
            <a:r>
              <a:rPr lang="en-US" sz="3600" dirty="0">
                <a:solidFill>
                  <a:srgbClr val="B6DDE7"/>
                </a:solidFill>
                <a:latin typeface="Arial"/>
                <a:ea typeface="Arial"/>
                <a:cs typeface="Arial"/>
                <a:sym typeface="Arial"/>
              </a:rPr>
              <a:t> 3:2</a:t>
            </a:r>
            <a:endParaRPr dirty="0"/>
          </a:p>
          <a:p>
            <a:pPr marL="0" marR="0" lvl="0" indent="0" algn="l" rtl="0">
              <a:spcBef>
                <a:spcPts val="0"/>
              </a:spcBef>
              <a:spcAft>
                <a:spcPts val="0"/>
              </a:spcAft>
              <a:buNone/>
            </a:pPr>
            <a:r>
              <a:rPr lang="en-US" sz="4000" dirty="0" err="1">
                <a:solidFill>
                  <a:schemeClr val="lt1"/>
                </a:solidFill>
                <a:latin typeface="Arial"/>
                <a:ea typeface="Arial"/>
                <a:cs typeface="Arial"/>
                <a:sym typeface="Arial"/>
              </a:rPr>
              <a:t>亚那和该亚法做大祭司。那时，撒迦利亚的儿子约翰在旷野里，</a:t>
            </a:r>
            <a:r>
              <a:rPr lang="en-US" sz="4000" dirty="0" err="1">
                <a:solidFill>
                  <a:srgbClr val="FFFF00"/>
                </a:solidFill>
                <a:latin typeface="Arial"/>
                <a:ea typeface="Arial"/>
                <a:cs typeface="Arial"/>
                <a:sym typeface="Arial"/>
              </a:rPr>
              <a:t>神的话临到他</a:t>
            </a:r>
            <a:r>
              <a:rPr lang="en-US" sz="4000" dirty="0">
                <a:solidFill>
                  <a:schemeClr val="lt1"/>
                </a:solidFill>
                <a:latin typeface="Arial"/>
                <a:ea typeface="Arial"/>
                <a:cs typeface="Arial"/>
                <a:sym typeface="Arial"/>
              </a:rPr>
              <a:t>。</a:t>
            </a:r>
            <a:endParaRPr sz="4000" dirty="0">
              <a:solidFill>
                <a:schemeClr val="lt1"/>
              </a:solidFill>
              <a:latin typeface="Arial"/>
              <a:ea typeface="Arial"/>
              <a:cs typeface="Arial"/>
              <a:sym typeface="Arial"/>
            </a:endParaRPr>
          </a:p>
          <a:p>
            <a:pPr marL="0" marR="0" lvl="0" indent="0" algn="l" rtl="0">
              <a:spcBef>
                <a:spcPts val="0"/>
              </a:spcBef>
              <a:spcAft>
                <a:spcPts val="0"/>
              </a:spcAft>
              <a:buNone/>
            </a:pPr>
            <a:endParaRPr lang="en-US" sz="1800" dirty="0">
              <a:solidFill>
                <a:srgbClr val="B6DDE7"/>
              </a:solidFill>
              <a:latin typeface="Arial"/>
              <a:ea typeface="Arial"/>
              <a:cs typeface="Arial"/>
              <a:sym typeface="Arial"/>
            </a:endParaRPr>
          </a:p>
          <a:p>
            <a:pPr marL="0" marR="0" lvl="0" indent="0" algn="l" rtl="0">
              <a:spcBef>
                <a:spcPts val="0"/>
              </a:spcBef>
              <a:spcAft>
                <a:spcPts val="0"/>
              </a:spcAft>
              <a:buNone/>
            </a:pPr>
            <a:r>
              <a:rPr lang="en-US" sz="1800" dirty="0">
                <a:solidFill>
                  <a:srgbClr val="B6DDE7"/>
                </a:solidFill>
                <a:latin typeface="Arial"/>
                <a:ea typeface="Arial"/>
                <a:cs typeface="Arial"/>
                <a:sym typeface="Arial"/>
              </a:rPr>
              <a:t>Luke 3:2 </a:t>
            </a:r>
            <a:endParaRPr dirty="0"/>
          </a:p>
          <a:p>
            <a:pPr marL="0" marR="0" lvl="0" indent="0" algn="l" rtl="0">
              <a:spcBef>
                <a:spcPts val="0"/>
              </a:spcBef>
              <a:spcAft>
                <a:spcPts val="0"/>
              </a:spcAft>
              <a:buNone/>
            </a:pPr>
            <a:r>
              <a:rPr lang="en-US" sz="1800" dirty="0">
                <a:solidFill>
                  <a:schemeClr val="lt1"/>
                </a:solidFill>
                <a:latin typeface="Arial"/>
                <a:ea typeface="Arial"/>
                <a:cs typeface="Arial"/>
                <a:sym typeface="Arial"/>
              </a:rPr>
              <a:t>“during the high priesthood of Annas and Caiaphas, </a:t>
            </a:r>
            <a:r>
              <a:rPr lang="en-US" sz="1800" dirty="0">
                <a:solidFill>
                  <a:srgbClr val="FFFF00"/>
                </a:solidFill>
                <a:latin typeface="Arial"/>
                <a:ea typeface="Arial"/>
                <a:cs typeface="Arial"/>
                <a:sym typeface="Arial"/>
              </a:rPr>
              <a:t>the word of God came to John </a:t>
            </a:r>
            <a:r>
              <a:rPr lang="en-US" sz="1800" dirty="0">
                <a:solidFill>
                  <a:schemeClr val="lt1"/>
                </a:solidFill>
                <a:latin typeface="Arial"/>
                <a:ea typeface="Arial"/>
                <a:cs typeface="Arial"/>
                <a:sym typeface="Arial"/>
              </a:rPr>
              <a:t>son of Zechariah in the desert.”</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p:nvPr/>
        </p:nvSpPr>
        <p:spPr>
          <a:xfrm>
            <a:off x="647700" y="1066800"/>
            <a:ext cx="10896599" cy="51090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B6DDE7"/>
                </a:solidFill>
                <a:latin typeface="Arial"/>
                <a:ea typeface="Arial"/>
                <a:cs typeface="Arial"/>
                <a:sym typeface="Arial"/>
              </a:rPr>
              <a:t>马太福音 21:25-26</a:t>
            </a:r>
            <a:endParaRPr/>
          </a:p>
          <a:p>
            <a:pPr marL="0" marR="0" lvl="0" indent="0" algn="l" rtl="0">
              <a:spcBef>
                <a:spcPts val="0"/>
              </a:spcBef>
              <a:spcAft>
                <a:spcPts val="0"/>
              </a:spcAft>
              <a:buNone/>
            </a:pPr>
            <a:r>
              <a:rPr lang="en-US" sz="4000">
                <a:solidFill>
                  <a:schemeClr val="lt1"/>
                </a:solidFill>
                <a:latin typeface="Arial"/>
                <a:ea typeface="Arial"/>
                <a:cs typeface="Arial"/>
                <a:sym typeface="Arial"/>
              </a:rPr>
              <a:t>约翰的洗礼是从哪里来的？是从天上来的，是从人间来的呢？”他们彼此商议说：“我们若说从天上来，他必对我们说：‘这样，你们为什么不信他呢？’ 若说从人间来，我们又怕百姓，因为他们都以约翰为先知。”</a:t>
            </a:r>
            <a:endParaRPr sz="1800">
              <a:solidFill>
                <a:srgbClr val="B6DDE7"/>
              </a:solidFill>
              <a:latin typeface="Arial"/>
              <a:ea typeface="Arial"/>
              <a:cs typeface="Arial"/>
              <a:sym typeface="Arial"/>
            </a:endParaRPr>
          </a:p>
          <a:p>
            <a:pPr marL="0" marR="0" lvl="0" indent="0" algn="l" rtl="0">
              <a:spcBef>
                <a:spcPts val="0"/>
              </a:spcBef>
              <a:spcAft>
                <a:spcPts val="0"/>
              </a:spcAft>
              <a:buNone/>
            </a:pPr>
            <a:endParaRPr sz="1800">
              <a:solidFill>
                <a:srgbClr val="B7CCE4"/>
              </a:solidFill>
              <a:latin typeface="Arial"/>
              <a:ea typeface="Arial"/>
              <a:cs typeface="Arial"/>
              <a:sym typeface="Arial"/>
            </a:endParaRPr>
          </a:p>
          <a:p>
            <a:pPr marL="0" marR="0" lvl="0" indent="0" algn="l" rtl="0">
              <a:spcBef>
                <a:spcPts val="0"/>
              </a:spcBef>
              <a:spcAft>
                <a:spcPts val="0"/>
              </a:spcAft>
              <a:buNone/>
            </a:pPr>
            <a:r>
              <a:rPr lang="en-US" sz="1800">
                <a:solidFill>
                  <a:srgbClr val="B7CCE4"/>
                </a:solidFill>
                <a:latin typeface="Arial"/>
                <a:ea typeface="Arial"/>
                <a:cs typeface="Arial"/>
                <a:sym typeface="Arial"/>
              </a:rPr>
              <a:t>Matthew 21:25-26</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“John’s baptism—where did it come from? Was it from heaven, or from men?” They discussed it among themselves and said, “If we say, ‘From heaven,’ he will ask, ‘Then why didn’t you believe him?’ But if we say, ‘From men’—we are afraid of the people, for they all hold that John was a prophet.”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p:nvPr/>
        </p:nvSpPr>
        <p:spPr>
          <a:xfrm>
            <a:off x="231227" y="557048"/>
            <a:ext cx="11729545" cy="14157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dirty="0" err="1">
                <a:solidFill>
                  <a:srgbClr val="B7CCE4"/>
                </a:solidFill>
                <a:latin typeface="Times New Roman"/>
                <a:ea typeface="Times New Roman"/>
                <a:cs typeface="Times New Roman"/>
                <a:sym typeface="Times New Roman"/>
              </a:rPr>
              <a:t>约翰的洗礼与旧约的洗礼的不同处</a:t>
            </a:r>
            <a:endParaRPr sz="5400" b="1" dirty="0">
              <a:solidFill>
                <a:srgbClr val="B7CCE4"/>
              </a:solidFill>
              <a:latin typeface="Times New Roman"/>
              <a:ea typeface="Times New Roman"/>
              <a:cs typeface="Times New Roman"/>
              <a:sym typeface="Times New Roman"/>
            </a:endParaRPr>
          </a:p>
          <a:p>
            <a:pPr marL="0" marR="0" lvl="0" indent="0" algn="ctr" rtl="0">
              <a:spcBef>
                <a:spcPts val="0"/>
              </a:spcBef>
              <a:spcAft>
                <a:spcPts val="0"/>
              </a:spcAft>
              <a:buNone/>
            </a:pPr>
            <a:r>
              <a:rPr lang="en-US" sz="3200" dirty="0">
                <a:solidFill>
                  <a:srgbClr val="B7CCE4"/>
                </a:solidFill>
                <a:latin typeface="Times New Roman"/>
                <a:ea typeface="Times New Roman"/>
                <a:cs typeface="Times New Roman"/>
                <a:sym typeface="Times New Roman"/>
              </a:rPr>
              <a:t>John’s baptism was different from the OT Ceremonial Washings</a:t>
            </a:r>
            <a:endParaRPr sz="3200" dirty="0"/>
          </a:p>
        </p:txBody>
      </p:sp>
      <p:sp>
        <p:nvSpPr>
          <p:cNvPr id="261" name="Google Shape;261;p33"/>
          <p:cNvSpPr/>
          <p:nvPr/>
        </p:nvSpPr>
        <p:spPr>
          <a:xfrm>
            <a:off x="2035064" y="2135017"/>
            <a:ext cx="7771087" cy="403183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lt1"/>
              </a:buClr>
              <a:buSzPts val="3200"/>
            </a:pPr>
            <a:r>
              <a:rPr lang="en-US" sz="3200" dirty="0">
                <a:solidFill>
                  <a:schemeClr val="lt1"/>
                </a:solidFill>
              </a:rPr>
              <a:t>1) </a:t>
            </a:r>
            <a:r>
              <a:rPr lang="en-US" sz="3600" dirty="0" err="1">
                <a:solidFill>
                  <a:schemeClr val="lt1"/>
                </a:solidFill>
              </a:rPr>
              <a:t>约翰的洗礼是一次</a:t>
            </a:r>
            <a:r>
              <a:rPr lang="en-US" sz="3600" dirty="0">
                <a:solidFill>
                  <a:schemeClr val="lt1"/>
                </a:solidFill>
              </a:rPr>
              <a:t>/</a:t>
            </a:r>
            <a:r>
              <a:rPr lang="en-US" sz="3600" dirty="0" err="1">
                <a:solidFill>
                  <a:schemeClr val="lt1"/>
                </a:solidFill>
              </a:rPr>
              <a:t>一生的</a:t>
            </a:r>
            <a:r>
              <a:rPr lang="en-US" sz="3600" dirty="0">
                <a:solidFill>
                  <a:schemeClr val="lt1"/>
                </a:solidFill>
              </a:rPr>
              <a:t>.</a:t>
            </a:r>
            <a:endParaRPr sz="3600" dirty="0">
              <a:solidFill>
                <a:schemeClr val="lt1"/>
              </a:solidFill>
            </a:endParaRPr>
          </a:p>
          <a:p>
            <a:pPr marL="457200" marR="0" lvl="0" indent="0" algn="l" rtl="0">
              <a:spcBef>
                <a:spcPts val="0"/>
              </a:spcBef>
              <a:spcAft>
                <a:spcPts val="0"/>
              </a:spcAft>
              <a:buNone/>
            </a:pPr>
            <a:r>
              <a:rPr lang="en-US" sz="2800" dirty="0">
                <a:solidFill>
                  <a:schemeClr val="lt1"/>
                </a:solidFill>
                <a:latin typeface="Times New Roman" panose="02020603050405020304" pitchFamily="18" charset="0"/>
                <a:cs typeface="Times New Roman" panose="02020603050405020304" pitchFamily="18" charset="0"/>
                <a:sym typeface="Arial"/>
              </a:rPr>
              <a:t>John’s baptism was once/lifetime. </a:t>
            </a:r>
            <a:endParaRPr sz="2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lt1"/>
              </a:buClr>
              <a:buSzPts val="3200"/>
            </a:pPr>
            <a:r>
              <a:rPr lang="en-US" sz="3200" dirty="0">
                <a:solidFill>
                  <a:schemeClr val="lt1"/>
                </a:solidFill>
              </a:rPr>
              <a:t>2) </a:t>
            </a:r>
            <a:r>
              <a:rPr lang="en-US" sz="3600" dirty="0" err="1">
                <a:solidFill>
                  <a:schemeClr val="lt1"/>
                </a:solidFill>
              </a:rPr>
              <a:t>约翰的洗礼是由约翰本人完成的</a:t>
            </a:r>
            <a:r>
              <a:rPr lang="en-US" sz="3600" dirty="0">
                <a:solidFill>
                  <a:schemeClr val="lt1"/>
                </a:solidFill>
              </a:rPr>
              <a:t>.</a:t>
            </a:r>
            <a:endParaRPr sz="3600" dirty="0">
              <a:solidFill>
                <a:schemeClr val="lt1"/>
              </a:solidFill>
            </a:endParaRPr>
          </a:p>
          <a:p>
            <a:pPr marL="457200" marR="0" lvl="0" algn="l" rtl="0">
              <a:spcBef>
                <a:spcPts val="0"/>
              </a:spcBef>
              <a:spcAft>
                <a:spcPts val="0"/>
              </a:spcAft>
            </a:pPr>
            <a:r>
              <a:rPr lang="en-US" sz="2800" dirty="0">
                <a:solidFill>
                  <a:schemeClr val="lt1"/>
                </a:solidFill>
                <a:latin typeface="Times New Roman" panose="02020603050405020304" pitchFamily="18" charset="0"/>
                <a:cs typeface="Times New Roman" panose="02020603050405020304" pitchFamily="18" charset="0"/>
                <a:sym typeface="Arial"/>
              </a:rPr>
              <a:t>John’s baptism was only done by John himself. </a:t>
            </a:r>
            <a:endParaRPr lang="en-US" sz="2800" dirty="0">
              <a:latin typeface="Times New Roman" panose="02020603050405020304" pitchFamily="18" charset="0"/>
              <a:cs typeface="Times New Roman" panose="02020603050405020304" pitchFamily="18" charset="0"/>
            </a:endParaRPr>
          </a:p>
          <a:p>
            <a:pPr marR="0" lvl="0" algn="l" rtl="0">
              <a:spcBef>
                <a:spcPts val="0"/>
              </a:spcBef>
              <a:spcAft>
                <a:spcPts val="0"/>
              </a:spcAft>
            </a:pPr>
            <a:r>
              <a:rPr lang="en-US" sz="3200" dirty="0">
                <a:solidFill>
                  <a:schemeClr val="lt1"/>
                </a:solidFill>
              </a:rPr>
              <a:t>3) </a:t>
            </a:r>
            <a:r>
              <a:rPr lang="en-US" sz="3600" dirty="0" err="1">
                <a:solidFill>
                  <a:schemeClr val="lt1"/>
                </a:solidFill>
              </a:rPr>
              <a:t>约翰的洗礼将在他死后结束</a:t>
            </a:r>
            <a:r>
              <a:rPr lang="en-US" sz="3600" dirty="0">
                <a:solidFill>
                  <a:schemeClr val="lt1"/>
                </a:solidFill>
              </a:rPr>
              <a:t>.</a:t>
            </a:r>
            <a:endParaRPr sz="3600" dirty="0">
              <a:solidFill>
                <a:schemeClr val="lt1"/>
              </a:solidFill>
            </a:endParaRPr>
          </a:p>
          <a:p>
            <a:pPr marL="457200" marR="0" lvl="0" algn="l" rtl="0">
              <a:spcBef>
                <a:spcPts val="0"/>
              </a:spcBef>
              <a:spcAft>
                <a:spcPts val="0"/>
              </a:spcAft>
              <a:buClr>
                <a:schemeClr val="lt1"/>
              </a:buClr>
              <a:buSzPts val="3200"/>
            </a:pPr>
            <a:r>
              <a:rPr lang="en-US" sz="2800" dirty="0">
                <a:solidFill>
                  <a:schemeClr val="lt1"/>
                </a:solidFill>
                <a:latin typeface="Times New Roman" panose="02020603050405020304" pitchFamily="18" charset="0"/>
                <a:cs typeface="Times New Roman" panose="02020603050405020304" pitchFamily="18" charset="0"/>
                <a:sym typeface="Arial"/>
              </a:rPr>
              <a:t>John’s baptism would end after his death. </a:t>
            </a:r>
            <a:endParaRPr sz="2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lt1"/>
              </a:buClr>
              <a:buSzPts val="3200"/>
            </a:pPr>
            <a:r>
              <a:rPr lang="en-US" sz="3600" dirty="0">
                <a:solidFill>
                  <a:schemeClr val="lt1"/>
                </a:solidFill>
              </a:rPr>
              <a:t>4) </a:t>
            </a:r>
            <a:r>
              <a:rPr lang="en-US" sz="3600" dirty="0" err="1">
                <a:solidFill>
                  <a:schemeClr val="lt1"/>
                </a:solidFill>
              </a:rPr>
              <a:t>约翰的洗礼是为了罪得以赦免</a:t>
            </a:r>
            <a:r>
              <a:rPr lang="en-US" sz="3600" dirty="0">
                <a:solidFill>
                  <a:schemeClr val="lt1"/>
                </a:solidFill>
              </a:rPr>
              <a:t>.</a:t>
            </a:r>
            <a:endParaRPr sz="3600" dirty="0">
              <a:solidFill>
                <a:schemeClr val="lt1"/>
              </a:solidFill>
            </a:endParaRPr>
          </a:p>
          <a:p>
            <a:pPr marL="457200" marR="0" lvl="0" indent="0" algn="l" rtl="0">
              <a:spcBef>
                <a:spcPts val="0"/>
              </a:spcBef>
              <a:spcAft>
                <a:spcPts val="0"/>
              </a:spcAft>
              <a:buNone/>
            </a:pPr>
            <a:r>
              <a:rPr lang="en-US" sz="2800" dirty="0">
                <a:solidFill>
                  <a:schemeClr val="lt1"/>
                </a:solidFill>
                <a:latin typeface="Times New Roman" panose="02020603050405020304" pitchFamily="18" charset="0"/>
                <a:cs typeface="Times New Roman" panose="02020603050405020304" pitchFamily="18" charset="0"/>
                <a:sym typeface="Arial"/>
              </a:rPr>
              <a:t>John’s baptism was for the forgiveness of sins.</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4"/>
          <p:cNvSpPr txBox="1"/>
          <p:nvPr/>
        </p:nvSpPr>
        <p:spPr>
          <a:xfrm>
            <a:off x="357351" y="780393"/>
            <a:ext cx="11204028" cy="15080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1" dirty="0" err="1">
                <a:solidFill>
                  <a:schemeClr val="lt1"/>
                </a:solidFill>
                <a:latin typeface="Times New Roman"/>
                <a:ea typeface="Times New Roman"/>
                <a:cs typeface="Times New Roman"/>
                <a:sym typeface="Times New Roman"/>
              </a:rPr>
              <a:t>约翰洗礼事部的目的是什么</a:t>
            </a:r>
            <a:r>
              <a:rPr lang="en-US" sz="6000" b="1" dirty="0">
                <a:solidFill>
                  <a:schemeClr val="lt1"/>
                </a:solidFill>
                <a:latin typeface="Times New Roman"/>
                <a:ea typeface="Times New Roman"/>
                <a:cs typeface="Times New Roman"/>
                <a:sym typeface="Times New Roman"/>
              </a:rPr>
              <a:t>？</a:t>
            </a:r>
            <a:endParaRPr sz="60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3200" dirty="0">
                <a:solidFill>
                  <a:schemeClr val="lt1"/>
                </a:solidFill>
                <a:latin typeface="Times New Roman"/>
                <a:ea typeface="Times New Roman"/>
                <a:cs typeface="Times New Roman"/>
                <a:sym typeface="Times New Roman"/>
              </a:rPr>
              <a:t>What was the PURPOSE of John’s baptism ministry?</a:t>
            </a:r>
            <a:endParaRPr sz="3200" dirty="0"/>
          </a:p>
        </p:txBody>
      </p:sp>
      <p:sp>
        <p:nvSpPr>
          <p:cNvPr id="267" name="Google Shape;267;p34"/>
          <p:cNvSpPr/>
          <p:nvPr/>
        </p:nvSpPr>
        <p:spPr>
          <a:xfrm>
            <a:off x="1406235" y="2743200"/>
            <a:ext cx="9379529" cy="24929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err="1">
                <a:solidFill>
                  <a:srgbClr val="B7CCE4"/>
                </a:solidFill>
                <a:latin typeface="Arial"/>
                <a:ea typeface="Arial"/>
                <a:cs typeface="Arial"/>
                <a:sym typeface="Arial"/>
              </a:rPr>
              <a:t>约翰福音</a:t>
            </a:r>
            <a:r>
              <a:rPr lang="en-US" sz="4000" dirty="0">
                <a:solidFill>
                  <a:srgbClr val="B7CCE4"/>
                </a:solidFill>
                <a:latin typeface="Arial"/>
                <a:ea typeface="Arial"/>
                <a:cs typeface="Arial"/>
                <a:sym typeface="Arial"/>
              </a:rPr>
              <a:t> 1:31</a:t>
            </a:r>
            <a:endParaRPr dirty="0"/>
          </a:p>
          <a:p>
            <a:pPr marL="0" marR="0" lvl="0" indent="0" algn="l" rtl="0">
              <a:spcBef>
                <a:spcPts val="0"/>
              </a:spcBef>
              <a:spcAft>
                <a:spcPts val="0"/>
              </a:spcAft>
              <a:buNone/>
            </a:pPr>
            <a:r>
              <a:rPr lang="en-US" sz="4000" dirty="0" err="1">
                <a:solidFill>
                  <a:schemeClr val="lt1"/>
                </a:solidFill>
                <a:latin typeface="Arial"/>
                <a:ea typeface="Arial"/>
                <a:cs typeface="Arial"/>
                <a:sym typeface="Arial"/>
              </a:rPr>
              <a:t>我先前不认识他，如今我来用水施洗，为要叫他显明给以色列人</a:t>
            </a:r>
            <a:r>
              <a:rPr lang="en-US" sz="4000" dirty="0">
                <a:solidFill>
                  <a:schemeClr val="lt1"/>
                </a:solidFill>
                <a:latin typeface="Arial"/>
                <a:ea typeface="Arial"/>
                <a:cs typeface="Arial"/>
                <a:sym typeface="Arial"/>
              </a:rPr>
              <a:t>。”</a:t>
            </a:r>
            <a:endParaRPr sz="4000" dirty="0">
              <a:solidFill>
                <a:schemeClr val="lt1"/>
              </a:solidFill>
              <a:latin typeface="Arial"/>
              <a:ea typeface="Arial"/>
              <a:cs typeface="Arial"/>
              <a:sym typeface="Arial"/>
            </a:endParaRPr>
          </a:p>
          <a:p>
            <a:pPr marL="0" marR="0" lvl="0" indent="0" algn="l" rtl="0">
              <a:spcBef>
                <a:spcPts val="0"/>
              </a:spcBef>
              <a:spcAft>
                <a:spcPts val="0"/>
              </a:spcAft>
              <a:buNone/>
            </a:pPr>
            <a:r>
              <a:rPr lang="en-US" sz="1800" dirty="0">
                <a:solidFill>
                  <a:srgbClr val="B7CCE4"/>
                </a:solidFill>
                <a:latin typeface="Arial"/>
                <a:ea typeface="Arial"/>
                <a:cs typeface="Arial"/>
                <a:sym typeface="Arial"/>
              </a:rPr>
              <a:t>John 1:31</a:t>
            </a:r>
            <a:endParaRPr dirty="0"/>
          </a:p>
          <a:p>
            <a:pPr marL="0" marR="0" lvl="0" indent="0" algn="l" rtl="0">
              <a:spcBef>
                <a:spcPts val="0"/>
              </a:spcBef>
              <a:spcAft>
                <a:spcPts val="0"/>
              </a:spcAft>
              <a:buNone/>
            </a:pPr>
            <a:r>
              <a:rPr lang="en-US" sz="1800" dirty="0">
                <a:solidFill>
                  <a:schemeClr val="lt1"/>
                </a:solidFill>
                <a:latin typeface="Arial"/>
                <a:ea typeface="Arial"/>
                <a:cs typeface="Arial"/>
                <a:sym typeface="Arial"/>
              </a:rPr>
              <a:t>“The reason I came baptizing with water was that he might be revealed to Israel.” </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5"/>
          <p:cNvSpPr/>
          <p:nvPr/>
        </p:nvSpPr>
        <p:spPr>
          <a:xfrm>
            <a:off x="457200" y="2736806"/>
            <a:ext cx="10744200" cy="32316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dirty="0" err="1">
                <a:solidFill>
                  <a:srgbClr val="B6DDE7"/>
                </a:solidFill>
                <a:latin typeface="Arial"/>
                <a:ea typeface="Arial"/>
                <a:cs typeface="Arial"/>
                <a:sym typeface="Arial"/>
              </a:rPr>
              <a:t>路加福音</a:t>
            </a:r>
            <a:r>
              <a:rPr lang="en-US" sz="4400" dirty="0">
                <a:solidFill>
                  <a:srgbClr val="B6DDE7"/>
                </a:solidFill>
                <a:latin typeface="Arial"/>
                <a:ea typeface="Arial"/>
                <a:cs typeface="Arial"/>
                <a:sym typeface="Arial"/>
              </a:rPr>
              <a:t> 3:3</a:t>
            </a:r>
            <a:endParaRPr sz="4400" dirty="0"/>
          </a:p>
          <a:p>
            <a:pPr marL="0" marR="0" lvl="0" indent="0" algn="l" rtl="0">
              <a:spcBef>
                <a:spcPts val="0"/>
              </a:spcBef>
              <a:spcAft>
                <a:spcPts val="0"/>
              </a:spcAft>
              <a:buNone/>
            </a:pPr>
            <a:r>
              <a:rPr lang="en-US" sz="4400" dirty="0" err="1">
                <a:solidFill>
                  <a:schemeClr val="lt1"/>
                </a:solidFill>
                <a:latin typeface="Arial"/>
                <a:ea typeface="Arial"/>
                <a:cs typeface="Arial"/>
                <a:sym typeface="Arial"/>
              </a:rPr>
              <a:t>他就来到约旦河一带地方，宣讲</a:t>
            </a:r>
            <a:r>
              <a:rPr lang="en-US" sz="4400" dirty="0" err="1">
                <a:solidFill>
                  <a:srgbClr val="FFFF00"/>
                </a:solidFill>
                <a:latin typeface="Arial"/>
                <a:ea typeface="Arial"/>
                <a:cs typeface="Arial"/>
                <a:sym typeface="Arial"/>
              </a:rPr>
              <a:t>悔改的洗礼，使罪得赦</a:t>
            </a:r>
            <a:r>
              <a:rPr lang="en-US" sz="4400" dirty="0">
                <a:solidFill>
                  <a:schemeClr val="lt1"/>
                </a:solidFill>
                <a:latin typeface="Arial"/>
                <a:ea typeface="Arial"/>
                <a:cs typeface="Arial"/>
                <a:sym typeface="Arial"/>
              </a:rPr>
              <a:t>。</a:t>
            </a:r>
            <a:endParaRPr sz="4400" dirty="0">
              <a:solidFill>
                <a:schemeClr val="lt1"/>
              </a:solidFill>
              <a:latin typeface="Arial"/>
              <a:ea typeface="Arial"/>
              <a:cs typeface="Arial"/>
              <a:sym typeface="Arial"/>
            </a:endParaRPr>
          </a:p>
          <a:p>
            <a:pPr marL="0" marR="0" lvl="0" indent="0" algn="l" rtl="0">
              <a:spcBef>
                <a:spcPts val="0"/>
              </a:spcBef>
              <a:spcAft>
                <a:spcPts val="0"/>
              </a:spcAft>
              <a:buNone/>
            </a:pPr>
            <a:endParaRPr sz="1800" dirty="0">
              <a:solidFill>
                <a:srgbClr val="B6DDE7"/>
              </a:solidFill>
              <a:latin typeface="Arial"/>
              <a:ea typeface="Arial"/>
              <a:cs typeface="Arial"/>
              <a:sym typeface="Arial"/>
            </a:endParaRPr>
          </a:p>
          <a:p>
            <a:pPr marL="0" marR="0" lvl="0" indent="0" algn="l" rtl="0">
              <a:spcBef>
                <a:spcPts val="0"/>
              </a:spcBef>
              <a:spcAft>
                <a:spcPts val="0"/>
              </a:spcAft>
              <a:buNone/>
            </a:pPr>
            <a:r>
              <a:rPr lang="en-US" sz="1800" dirty="0">
                <a:solidFill>
                  <a:srgbClr val="B6DDE7"/>
                </a:solidFill>
                <a:latin typeface="Arial"/>
                <a:ea typeface="Arial"/>
                <a:cs typeface="Arial"/>
                <a:sym typeface="Arial"/>
              </a:rPr>
              <a:t>Luke 3:3</a:t>
            </a:r>
            <a:endParaRPr dirty="0"/>
          </a:p>
          <a:p>
            <a:pPr marL="0" marR="0" lvl="0" indent="0" algn="l" rtl="0">
              <a:spcBef>
                <a:spcPts val="0"/>
              </a:spcBef>
              <a:spcAft>
                <a:spcPts val="0"/>
              </a:spcAft>
              <a:buNone/>
            </a:pPr>
            <a:r>
              <a:rPr lang="en-US" sz="1800" dirty="0">
                <a:solidFill>
                  <a:schemeClr val="lt1"/>
                </a:solidFill>
                <a:latin typeface="Arial"/>
                <a:ea typeface="Arial"/>
                <a:cs typeface="Arial"/>
                <a:sym typeface="Arial"/>
              </a:rPr>
              <a:t>“He went into all the country around the Jordan, preaching </a:t>
            </a:r>
            <a:r>
              <a:rPr lang="en-US" sz="1800" u="sng" dirty="0">
                <a:solidFill>
                  <a:srgbClr val="FFFF00"/>
                </a:solidFill>
                <a:latin typeface="Arial"/>
                <a:ea typeface="Arial"/>
                <a:cs typeface="Arial"/>
                <a:sym typeface="Arial"/>
              </a:rPr>
              <a:t>a baptism of repentance for the forgiveness of sins</a:t>
            </a:r>
            <a:r>
              <a:rPr lang="en-US" sz="1800" dirty="0">
                <a:solidFill>
                  <a:schemeClr val="lt1"/>
                </a:solidFill>
                <a:latin typeface="Arial"/>
                <a:ea typeface="Arial"/>
                <a:cs typeface="Arial"/>
                <a:sym typeface="Arial"/>
              </a:rPr>
              <a:t>.”</a:t>
            </a:r>
            <a:endParaRPr dirty="0"/>
          </a:p>
        </p:txBody>
      </p:sp>
      <p:sp>
        <p:nvSpPr>
          <p:cNvPr id="273" name="Google Shape;273;p35"/>
          <p:cNvSpPr txBox="1"/>
          <p:nvPr/>
        </p:nvSpPr>
        <p:spPr>
          <a:xfrm>
            <a:off x="346350" y="940605"/>
            <a:ext cx="11499300" cy="15080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1" dirty="0" err="1">
                <a:solidFill>
                  <a:schemeClr val="lt1"/>
                </a:solidFill>
                <a:latin typeface="Times New Roman"/>
                <a:ea typeface="Times New Roman"/>
                <a:cs typeface="Times New Roman"/>
                <a:sym typeface="Times New Roman"/>
              </a:rPr>
              <a:t>如何描述约翰的洗礼部</a:t>
            </a:r>
            <a:r>
              <a:rPr lang="en-US" sz="6000" b="1" dirty="0">
                <a:solidFill>
                  <a:schemeClr val="lt1"/>
                </a:solidFill>
                <a:latin typeface="Times New Roman"/>
                <a:ea typeface="Times New Roman"/>
                <a:cs typeface="Times New Roman"/>
                <a:sym typeface="Times New Roman"/>
              </a:rPr>
              <a:t>？</a:t>
            </a:r>
            <a:endParaRPr sz="60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3200" dirty="0">
                <a:solidFill>
                  <a:schemeClr val="lt1"/>
                </a:solidFill>
                <a:latin typeface="Times New Roman"/>
                <a:ea typeface="Times New Roman"/>
                <a:cs typeface="Times New Roman"/>
                <a:sym typeface="Times New Roman"/>
              </a:rPr>
              <a:t>How is John’s baptism ministry described?</a:t>
            </a:r>
            <a:endParaRPr sz="3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p:nvPr/>
        </p:nvSpPr>
        <p:spPr>
          <a:xfrm>
            <a:off x="189186" y="2277553"/>
            <a:ext cx="11813628"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err="1">
                <a:solidFill>
                  <a:srgbClr val="B6DDE7"/>
                </a:solidFill>
                <a:latin typeface="Arial"/>
                <a:ea typeface="Arial"/>
                <a:cs typeface="Arial"/>
                <a:sym typeface="Arial"/>
              </a:rPr>
              <a:t>路加福音</a:t>
            </a:r>
            <a:r>
              <a:rPr lang="en-US" sz="3600" dirty="0">
                <a:solidFill>
                  <a:srgbClr val="B6DDE7"/>
                </a:solidFill>
                <a:latin typeface="Arial"/>
                <a:ea typeface="Arial"/>
                <a:cs typeface="Arial"/>
                <a:sym typeface="Arial"/>
              </a:rPr>
              <a:t> 1:16-17</a:t>
            </a:r>
            <a:endParaRPr dirty="0"/>
          </a:p>
          <a:p>
            <a:pPr marL="0" marR="0" lvl="0" indent="0" algn="l" rtl="0">
              <a:spcBef>
                <a:spcPts val="0"/>
              </a:spcBef>
              <a:spcAft>
                <a:spcPts val="0"/>
              </a:spcAft>
              <a:buNone/>
            </a:pPr>
            <a:r>
              <a:rPr lang="en-US" sz="3600" dirty="0" err="1">
                <a:solidFill>
                  <a:schemeClr val="lt1"/>
                </a:solidFill>
                <a:latin typeface="Arial"/>
                <a:ea typeface="Arial"/>
                <a:cs typeface="Arial"/>
                <a:sym typeface="Arial"/>
              </a:rPr>
              <a:t>他要使许多以色列人回转，归于主他们的神</a:t>
            </a:r>
            <a:r>
              <a:rPr lang="en-US" sz="3600" dirty="0">
                <a:solidFill>
                  <a:schemeClr val="lt1"/>
                </a:solidFill>
                <a:latin typeface="Arial"/>
                <a:ea typeface="Arial"/>
                <a:cs typeface="Arial"/>
                <a:sym typeface="Arial"/>
              </a:rPr>
              <a:t>。 </a:t>
            </a:r>
            <a:r>
              <a:rPr lang="en-US" sz="3600" dirty="0" err="1">
                <a:solidFill>
                  <a:schemeClr val="lt1"/>
                </a:solidFill>
                <a:latin typeface="Arial"/>
                <a:ea typeface="Arial"/>
                <a:cs typeface="Arial"/>
                <a:sym typeface="Arial"/>
              </a:rPr>
              <a:t>他必有以利亚的心志能力，行在主的前面，叫为父的心转向儿女，叫悖逆的人转从义人的智慧，又为主预备合用的百姓</a:t>
            </a:r>
            <a:r>
              <a:rPr lang="en-US" sz="3600" dirty="0">
                <a:solidFill>
                  <a:schemeClr val="lt1"/>
                </a:solidFill>
                <a:latin typeface="Arial"/>
                <a:ea typeface="Arial"/>
                <a:cs typeface="Arial"/>
                <a:sym typeface="Arial"/>
              </a:rPr>
              <a:t>。”</a:t>
            </a:r>
            <a:endParaRPr sz="3600" dirty="0">
              <a:solidFill>
                <a:schemeClr val="lt1"/>
              </a:solidFill>
              <a:latin typeface="Arial"/>
              <a:ea typeface="Arial"/>
              <a:cs typeface="Arial"/>
              <a:sym typeface="Arial"/>
            </a:endParaRPr>
          </a:p>
          <a:p>
            <a:pPr marL="0" marR="0" lvl="0" indent="0" algn="l" rtl="0">
              <a:spcBef>
                <a:spcPts val="0"/>
              </a:spcBef>
              <a:spcAft>
                <a:spcPts val="0"/>
              </a:spcAft>
              <a:buNone/>
            </a:pPr>
            <a:endParaRPr lang="en-US" sz="1800" dirty="0">
              <a:solidFill>
                <a:srgbClr val="B6DDE7"/>
              </a:solidFill>
              <a:latin typeface="Arial"/>
              <a:ea typeface="Arial"/>
              <a:cs typeface="Arial"/>
              <a:sym typeface="Arial"/>
            </a:endParaRPr>
          </a:p>
          <a:p>
            <a:pPr marL="0" marR="0" lvl="0" indent="0" algn="l" rtl="0">
              <a:spcBef>
                <a:spcPts val="0"/>
              </a:spcBef>
              <a:spcAft>
                <a:spcPts val="0"/>
              </a:spcAft>
              <a:buNone/>
            </a:pPr>
            <a:r>
              <a:rPr lang="en-US" sz="1800" dirty="0">
                <a:solidFill>
                  <a:srgbClr val="B6DDE7"/>
                </a:solidFill>
                <a:latin typeface="Arial"/>
                <a:ea typeface="Arial"/>
                <a:cs typeface="Arial"/>
                <a:sym typeface="Arial"/>
              </a:rPr>
              <a:t>Luke 1:16-17</a:t>
            </a:r>
            <a:endParaRPr dirty="0"/>
          </a:p>
          <a:p>
            <a:pPr marL="0" marR="0" lvl="0" indent="0" algn="l" rtl="0">
              <a:spcBef>
                <a:spcPts val="0"/>
              </a:spcBef>
              <a:spcAft>
                <a:spcPts val="0"/>
              </a:spcAft>
              <a:buNone/>
            </a:pPr>
            <a:r>
              <a:rPr lang="en-US" sz="1800" dirty="0">
                <a:solidFill>
                  <a:schemeClr val="lt1"/>
                </a:solidFill>
                <a:latin typeface="Arial"/>
                <a:ea typeface="Arial"/>
                <a:cs typeface="Arial"/>
                <a:sym typeface="Arial"/>
              </a:rPr>
              <a:t>(The angel’s words to Zechariah) “Many of the people of Israel will he </a:t>
            </a:r>
            <a:r>
              <a:rPr lang="en-US" sz="1800" u="sng" dirty="0">
                <a:solidFill>
                  <a:schemeClr val="lt1"/>
                </a:solidFill>
                <a:latin typeface="Arial"/>
                <a:ea typeface="Arial"/>
                <a:cs typeface="Arial"/>
                <a:sym typeface="Arial"/>
              </a:rPr>
              <a:t>bring back to the Lord</a:t>
            </a:r>
            <a:r>
              <a:rPr lang="en-US" sz="1800" dirty="0">
                <a:solidFill>
                  <a:schemeClr val="lt1"/>
                </a:solidFill>
                <a:latin typeface="Arial"/>
                <a:ea typeface="Arial"/>
                <a:cs typeface="Arial"/>
                <a:sym typeface="Arial"/>
              </a:rPr>
              <a:t> their God. And he will go on before the Lord, in the spirit and power of Elijah, </a:t>
            </a:r>
            <a:r>
              <a:rPr lang="en-US" sz="1800" u="sng" dirty="0">
                <a:solidFill>
                  <a:schemeClr val="lt1"/>
                </a:solidFill>
                <a:latin typeface="Arial"/>
                <a:ea typeface="Arial"/>
                <a:cs typeface="Arial"/>
                <a:sym typeface="Arial"/>
              </a:rPr>
              <a:t>to turn the hearts</a:t>
            </a:r>
            <a:r>
              <a:rPr lang="en-US" sz="1800" dirty="0">
                <a:solidFill>
                  <a:schemeClr val="lt1"/>
                </a:solidFill>
                <a:latin typeface="Arial"/>
                <a:ea typeface="Arial"/>
                <a:cs typeface="Arial"/>
                <a:sym typeface="Arial"/>
              </a:rPr>
              <a:t> of the fathers to their children and the disobedient to the wisdom of the righteous— </a:t>
            </a:r>
            <a:r>
              <a:rPr lang="en-US" sz="1800" u="sng" dirty="0">
                <a:solidFill>
                  <a:schemeClr val="lt1"/>
                </a:solidFill>
                <a:latin typeface="Arial"/>
                <a:ea typeface="Arial"/>
                <a:cs typeface="Arial"/>
                <a:sym typeface="Arial"/>
              </a:rPr>
              <a:t>to make ready a people prepared</a:t>
            </a:r>
            <a:r>
              <a:rPr lang="en-US" sz="1800" dirty="0">
                <a:solidFill>
                  <a:schemeClr val="lt1"/>
                </a:solidFill>
                <a:latin typeface="Arial"/>
                <a:ea typeface="Arial"/>
                <a:cs typeface="Arial"/>
                <a:sym typeface="Arial"/>
              </a:rPr>
              <a:t> for the Lord.”</a:t>
            </a:r>
            <a:endParaRPr dirty="0"/>
          </a:p>
        </p:txBody>
      </p:sp>
      <p:sp>
        <p:nvSpPr>
          <p:cNvPr id="279" name="Google Shape;279;p36"/>
          <p:cNvSpPr txBox="1"/>
          <p:nvPr/>
        </p:nvSpPr>
        <p:spPr>
          <a:xfrm>
            <a:off x="838200" y="685800"/>
            <a:ext cx="10515600" cy="14157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dirty="0" err="1">
                <a:solidFill>
                  <a:schemeClr val="lt1"/>
                </a:solidFill>
                <a:latin typeface="Times New Roman"/>
                <a:ea typeface="Times New Roman"/>
                <a:cs typeface="Times New Roman"/>
                <a:sym typeface="Times New Roman"/>
              </a:rPr>
              <a:t>这次悔改的目的是什么</a:t>
            </a:r>
            <a:r>
              <a:rPr lang="en-US" sz="5400" b="1" dirty="0">
                <a:solidFill>
                  <a:schemeClr val="lt1"/>
                </a:solidFill>
                <a:latin typeface="Times New Roman"/>
                <a:ea typeface="Times New Roman"/>
                <a:cs typeface="Times New Roman"/>
                <a:sym typeface="Times New Roman"/>
              </a:rPr>
              <a:t>？</a:t>
            </a:r>
            <a:endParaRPr sz="54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3200" dirty="0">
                <a:solidFill>
                  <a:schemeClr val="lt1"/>
                </a:solidFill>
                <a:latin typeface="Times New Roman"/>
                <a:ea typeface="Times New Roman"/>
                <a:cs typeface="Times New Roman"/>
                <a:sym typeface="Times New Roman"/>
              </a:rPr>
              <a:t>What was the PURPOSE of this repentance?</a:t>
            </a:r>
            <a:endParaRPr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p:nvPr/>
        </p:nvSpPr>
        <p:spPr>
          <a:xfrm>
            <a:off x="495300" y="1905000"/>
            <a:ext cx="11201400" cy="36625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B6DDE7"/>
                </a:solidFill>
                <a:latin typeface="Arial"/>
                <a:ea typeface="Arial"/>
                <a:cs typeface="Arial"/>
                <a:sym typeface="Arial"/>
              </a:rPr>
              <a:t>路加福音 1:76-77 </a:t>
            </a:r>
            <a:endParaRPr/>
          </a:p>
          <a:p>
            <a:pPr marL="0" marR="0" lvl="0" indent="0" algn="l" rtl="0">
              <a:spcBef>
                <a:spcPts val="0"/>
              </a:spcBef>
              <a:spcAft>
                <a:spcPts val="0"/>
              </a:spcAft>
              <a:buNone/>
            </a:pPr>
            <a:r>
              <a:rPr lang="en-US" sz="4000">
                <a:solidFill>
                  <a:schemeClr val="lt1"/>
                </a:solidFill>
                <a:latin typeface="Arial"/>
                <a:ea typeface="Arial"/>
                <a:cs typeface="Arial"/>
                <a:sym typeface="Arial"/>
              </a:rPr>
              <a:t>孩子啊，你要称为至高者的先知，因为你要行在主的前面，预备他的道路， 叫他的百姓因罪得赦就知道救恩。</a:t>
            </a:r>
            <a:endParaRPr sz="4000">
              <a:solidFill>
                <a:schemeClr val="lt1"/>
              </a:solidFill>
              <a:latin typeface="Arial"/>
              <a:ea typeface="Arial"/>
              <a:cs typeface="Arial"/>
              <a:sym typeface="Arial"/>
            </a:endParaRPr>
          </a:p>
          <a:p>
            <a:pPr marL="0" marR="0" lvl="0" indent="0" algn="l" rtl="0">
              <a:spcBef>
                <a:spcPts val="0"/>
              </a:spcBef>
              <a:spcAft>
                <a:spcPts val="0"/>
              </a:spcAft>
              <a:buNone/>
            </a:pPr>
            <a:endParaRPr sz="1800">
              <a:solidFill>
                <a:srgbClr val="B6DDE7"/>
              </a:solidFill>
              <a:latin typeface="Arial"/>
              <a:ea typeface="Arial"/>
              <a:cs typeface="Arial"/>
              <a:sym typeface="Arial"/>
            </a:endParaRPr>
          </a:p>
          <a:p>
            <a:pPr marL="0" marR="0" lvl="0" indent="0" algn="l" rtl="0">
              <a:spcBef>
                <a:spcPts val="0"/>
              </a:spcBef>
              <a:spcAft>
                <a:spcPts val="0"/>
              </a:spcAft>
              <a:buNone/>
            </a:pPr>
            <a:r>
              <a:rPr lang="en-US" sz="1800">
                <a:solidFill>
                  <a:srgbClr val="B6DDE7"/>
                </a:solidFill>
                <a:latin typeface="Arial"/>
                <a:ea typeface="Arial"/>
                <a:cs typeface="Arial"/>
                <a:sym typeface="Arial"/>
              </a:rPr>
              <a:t>Luke 1:76-77</a:t>
            </a:r>
            <a:endParaRPr/>
          </a:p>
          <a:p>
            <a:pPr marL="0" marR="0" lvl="0" indent="0" algn="l" rtl="0">
              <a:spcBef>
                <a:spcPts val="0"/>
              </a:spcBef>
              <a:spcAft>
                <a:spcPts val="0"/>
              </a:spcAft>
              <a:buNone/>
            </a:pPr>
            <a:r>
              <a:rPr lang="en-US" sz="1800">
                <a:solidFill>
                  <a:schemeClr val="lt1"/>
                </a:solidFill>
                <a:latin typeface="Arial"/>
                <a:ea typeface="Arial"/>
                <a:cs typeface="Arial"/>
                <a:sym typeface="Arial"/>
              </a:rPr>
              <a:t>And you, my child, will be called a prophet of the Most High; for you will go on before the Lord to prepare the way for him, </a:t>
            </a:r>
            <a:r>
              <a:rPr lang="en-US" sz="1800" u="sng">
                <a:solidFill>
                  <a:schemeClr val="lt1"/>
                </a:solidFill>
                <a:latin typeface="Arial"/>
                <a:ea typeface="Arial"/>
                <a:cs typeface="Arial"/>
                <a:sym typeface="Arial"/>
              </a:rPr>
              <a:t>to give his people the knowledge of salvation through the forgiveness of their sins</a:t>
            </a:r>
            <a:r>
              <a:rPr lang="en-US" sz="1800">
                <a:solidFill>
                  <a:schemeClr val="lt1"/>
                </a:solidFill>
                <a:latin typeface="Arial"/>
                <a:ea typeface="Arial"/>
                <a:cs typeface="Arial"/>
                <a:sym typeface="Arial"/>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8"/>
          <p:cNvSpPr txBox="1"/>
          <p:nvPr/>
        </p:nvSpPr>
        <p:spPr>
          <a:xfrm>
            <a:off x="262759" y="533400"/>
            <a:ext cx="11084141"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dirty="0" err="1">
                <a:solidFill>
                  <a:schemeClr val="lt1"/>
                </a:solidFill>
                <a:latin typeface="Times New Roman"/>
                <a:ea typeface="Times New Roman"/>
                <a:cs typeface="Times New Roman"/>
                <a:sym typeface="Times New Roman"/>
              </a:rPr>
              <a:t>约翰的洗礼带来了什么祝福（保佑</a:t>
            </a:r>
            <a:r>
              <a:rPr lang="en-US" sz="4800" b="1" dirty="0">
                <a:solidFill>
                  <a:schemeClr val="lt1"/>
                </a:solidFill>
                <a:latin typeface="Times New Roman"/>
                <a:ea typeface="Times New Roman"/>
                <a:cs typeface="Times New Roman"/>
                <a:sym typeface="Times New Roman"/>
              </a:rPr>
              <a:t>）？</a:t>
            </a:r>
            <a:endParaRPr sz="48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3200" dirty="0">
                <a:solidFill>
                  <a:schemeClr val="lt1"/>
                </a:solidFill>
                <a:latin typeface="Times New Roman"/>
                <a:ea typeface="Times New Roman"/>
                <a:cs typeface="Times New Roman"/>
                <a:sym typeface="Times New Roman"/>
              </a:rPr>
              <a:t>What BLESSING did John’s baptism give?</a:t>
            </a:r>
            <a:endParaRPr sz="3200" dirty="0"/>
          </a:p>
        </p:txBody>
      </p:sp>
      <p:sp>
        <p:nvSpPr>
          <p:cNvPr id="290" name="Google Shape;290;p38"/>
          <p:cNvSpPr/>
          <p:nvPr/>
        </p:nvSpPr>
        <p:spPr>
          <a:xfrm>
            <a:off x="417987" y="1878251"/>
            <a:ext cx="11356023" cy="27699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err="1">
                <a:solidFill>
                  <a:srgbClr val="B6DDE7"/>
                </a:solidFill>
                <a:latin typeface="Arial"/>
                <a:ea typeface="Arial"/>
                <a:cs typeface="Arial"/>
                <a:sym typeface="Arial"/>
              </a:rPr>
              <a:t>路加福音</a:t>
            </a:r>
            <a:r>
              <a:rPr lang="en-US" sz="4000" dirty="0">
                <a:solidFill>
                  <a:srgbClr val="B6DDE7"/>
                </a:solidFill>
                <a:latin typeface="Arial"/>
                <a:ea typeface="Arial"/>
                <a:cs typeface="Arial"/>
                <a:sym typeface="Arial"/>
              </a:rPr>
              <a:t> 3:3</a:t>
            </a:r>
            <a:endParaRPr sz="4000" dirty="0"/>
          </a:p>
          <a:p>
            <a:pPr marL="0" marR="0" lvl="0" indent="0" algn="l" rtl="0">
              <a:spcBef>
                <a:spcPts val="0"/>
              </a:spcBef>
              <a:spcAft>
                <a:spcPts val="0"/>
              </a:spcAft>
              <a:buNone/>
            </a:pPr>
            <a:r>
              <a:rPr lang="en-US" sz="4000" dirty="0" err="1">
                <a:solidFill>
                  <a:schemeClr val="lt1"/>
                </a:solidFill>
                <a:latin typeface="Arial"/>
                <a:ea typeface="Arial"/>
                <a:cs typeface="Arial"/>
                <a:sym typeface="Arial"/>
              </a:rPr>
              <a:t>他就来到约旦河一带地方，宣讲悔改的洗礼，</a:t>
            </a:r>
            <a:r>
              <a:rPr lang="en-US" sz="4000" dirty="0" err="1">
                <a:solidFill>
                  <a:srgbClr val="FFFF00"/>
                </a:solidFill>
                <a:latin typeface="Arial"/>
                <a:ea typeface="Arial"/>
                <a:cs typeface="Arial"/>
                <a:sym typeface="Arial"/>
              </a:rPr>
              <a:t>使罪得赦</a:t>
            </a:r>
            <a:r>
              <a:rPr lang="en-US" sz="4000" dirty="0">
                <a:solidFill>
                  <a:srgbClr val="FFFF00"/>
                </a:solidFill>
                <a:latin typeface="Arial"/>
                <a:ea typeface="Arial"/>
                <a:cs typeface="Arial"/>
                <a:sym typeface="Arial"/>
              </a:rPr>
              <a:t>。</a:t>
            </a:r>
            <a:endParaRPr sz="4000" dirty="0">
              <a:solidFill>
                <a:srgbClr val="FFFF00"/>
              </a:solidFill>
              <a:latin typeface="Arial"/>
              <a:ea typeface="Arial"/>
              <a:cs typeface="Arial"/>
              <a:sym typeface="Arial"/>
            </a:endParaRPr>
          </a:p>
          <a:p>
            <a:pPr marL="0" marR="0" lvl="0" indent="0" algn="l" rtl="0">
              <a:spcBef>
                <a:spcPts val="0"/>
              </a:spcBef>
              <a:spcAft>
                <a:spcPts val="0"/>
              </a:spcAft>
              <a:buNone/>
            </a:pPr>
            <a:r>
              <a:rPr lang="en-US" sz="1800" dirty="0">
                <a:solidFill>
                  <a:srgbClr val="B6DDE7"/>
                </a:solidFill>
                <a:latin typeface="Arial"/>
                <a:ea typeface="Arial"/>
                <a:cs typeface="Arial"/>
                <a:sym typeface="Arial"/>
              </a:rPr>
              <a:t>Luke 3:3</a:t>
            </a:r>
            <a:endParaRPr dirty="0"/>
          </a:p>
          <a:p>
            <a:pPr marL="0" marR="0" lvl="0" indent="0" algn="l" rtl="0">
              <a:spcBef>
                <a:spcPts val="0"/>
              </a:spcBef>
              <a:spcAft>
                <a:spcPts val="0"/>
              </a:spcAft>
              <a:buNone/>
            </a:pPr>
            <a:r>
              <a:rPr lang="en-US" sz="1800" dirty="0">
                <a:solidFill>
                  <a:schemeClr val="lt1"/>
                </a:solidFill>
                <a:latin typeface="Arial"/>
                <a:ea typeface="Arial"/>
                <a:cs typeface="Arial"/>
                <a:sym typeface="Arial"/>
              </a:rPr>
              <a:t>“He went into all the country around the Jordan, preaching a baptism of repentance </a:t>
            </a:r>
            <a:r>
              <a:rPr lang="en-US" sz="1800" dirty="0">
                <a:solidFill>
                  <a:srgbClr val="FFFF00"/>
                </a:solidFill>
                <a:latin typeface="Arial"/>
                <a:ea typeface="Arial"/>
                <a:cs typeface="Arial"/>
                <a:sym typeface="Arial"/>
              </a:rPr>
              <a:t>for the forgiveness of sins.”</a:t>
            </a:r>
            <a:endParaRPr dirty="0"/>
          </a:p>
        </p:txBody>
      </p:sp>
      <p:sp>
        <p:nvSpPr>
          <p:cNvPr id="291" name="Google Shape;291;p38"/>
          <p:cNvSpPr/>
          <p:nvPr/>
        </p:nvSpPr>
        <p:spPr>
          <a:xfrm>
            <a:off x="417988" y="4648200"/>
            <a:ext cx="11356024" cy="2031325"/>
          </a:xfrm>
          <a:prstGeom prst="rect">
            <a:avLst/>
          </a:prstGeom>
          <a:noFill/>
          <a:ln w="9525" cap="flat" cmpd="sng">
            <a:solidFill>
              <a:srgbClr val="8CB3E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a:solidFill>
                  <a:srgbClr val="B6DDE7"/>
                </a:solidFill>
                <a:latin typeface="Arial"/>
                <a:ea typeface="Arial"/>
                <a:cs typeface="Arial"/>
                <a:sym typeface="Arial"/>
              </a:rPr>
              <a:t>路加福音</a:t>
            </a:r>
            <a:r>
              <a:rPr lang="en-US" sz="2400" dirty="0">
                <a:solidFill>
                  <a:srgbClr val="B6DDE7"/>
                </a:solidFill>
                <a:latin typeface="Arial"/>
                <a:ea typeface="Arial"/>
                <a:cs typeface="Arial"/>
                <a:sym typeface="Arial"/>
              </a:rPr>
              <a:t> 24:46-47</a:t>
            </a:r>
            <a:endParaRPr dirty="0"/>
          </a:p>
          <a:p>
            <a:pPr marL="0" marR="0" lvl="0" indent="0" algn="l" rtl="0">
              <a:spcBef>
                <a:spcPts val="0"/>
              </a:spcBef>
              <a:spcAft>
                <a:spcPts val="0"/>
              </a:spcAft>
              <a:buNone/>
            </a:pPr>
            <a:r>
              <a:rPr lang="en-US" sz="2400" dirty="0" err="1">
                <a:solidFill>
                  <a:schemeClr val="lt1"/>
                </a:solidFill>
                <a:latin typeface="Arial"/>
                <a:ea typeface="Arial"/>
                <a:cs typeface="Arial"/>
                <a:sym typeface="Arial"/>
              </a:rPr>
              <a:t>又对他们说</a:t>
            </a:r>
            <a:r>
              <a:rPr lang="en-US" sz="2400" dirty="0">
                <a:solidFill>
                  <a:schemeClr val="lt1"/>
                </a:solidFill>
                <a:latin typeface="Arial"/>
                <a:ea typeface="Arial"/>
                <a:cs typeface="Arial"/>
                <a:sym typeface="Arial"/>
              </a:rPr>
              <a:t>：“</a:t>
            </a:r>
            <a:r>
              <a:rPr lang="en-US" sz="2400" dirty="0" err="1">
                <a:solidFill>
                  <a:schemeClr val="lt1"/>
                </a:solidFill>
                <a:latin typeface="Arial"/>
                <a:ea typeface="Arial"/>
                <a:cs typeface="Arial"/>
                <a:sym typeface="Arial"/>
              </a:rPr>
              <a:t>照经上所写的，基督必受害，第三日从死里复活</a:t>
            </a:r>
            <a:r>
              <a:rPr lang="en-US" sz="2400" dirty="0">
                <a:solidFill>
                  <a:schemeClr val="lt1"/>
                </a:solidFill>
                <a:latin typeface="Arial"/>
                <a:ea typeface="Arial"/>
                <a:cs typeface="Arial"/>
                <a:sym typeface="Arial"/>
              </a:rPr>
              <a:t>， 47 </a:t>
            </a:r>
            <a:r>
              <a:rPr lang="en-US" sz="2400" dirty="0" err="1">
                <a:solidFill>
                  <a:schemeClr val="lt1"/>
                </a:solidFill>
                <a:latin typeface="Arial"/>
                <a:ea typeface="Arial"/>
                <a:cs typeface="Arial"/>
                <a:sym typeface="Arial"/>
              </a:rPr>
              <a:t>并且人要奉他的名传悔改、赦罪的道，从耶路撒冷起直传到万邦</a:t>
            </a:r>
            <a:r>
              <a:rPr lang="en-US" sz="2400" dirty="0">
                <a:solidFill>
                  <a:schemeClr val="lt1"/>
                </a:solidFill>
                <a:latin typeface="Arial"/>
                <a:ea typeface="Arial"/>
                <a:cs typeface="Arial"/>
                <a:sym typeface="Arial"/>
              </a:rPr>
              <a:t>。</a:t>
            </a:r>
            <a:endParaRPr sz="2400" dirty="0">
              <a:solidFill>
                <a:schemeClr val="lt1"/>
              </a:solidFill>
              <a:latin typeface="Arial"/>
              <a:ea typeface="Arial"/>
              <a:cs typeface="Arial"/>
              <a:sym typeface="Arial"/>
            </a:endParaRPr>
          </a:p>
          <a:p>
            <a:pPr marL="0" marR="0" lvl="0" indent="0" algn="l" rtl="0">
              <a:spcBef>
                <a:spcPts val="0"/>
              </a:spcBef>
              <a:spcAft>
                <a:spcPts val="0"/>
              </a:spcAft>
              <a:buNone/>
            </a:pPr>
            <a:r>
              <a:rPr lang="en-US" sz="1800" dirty="0">
                <a:solidFill>
                  <a:srgbClr val="B6DDE7"/>
                </a:solidFill>
                <a:latin typeface="Arial"/>
                <a:ea typeface="Arial"/>
                <a:cs typeface="Arial"/>
                <a:sym typeface="Arial"/>
              </a:rPr>
              <a:t>Luke 24:46–47 </a:t>
            </a:r>
            <a:endParaRPr dirty="0"/>
          </a:p>
          <a:p>
            <a:pPr marL="0" marR="0" lvl="0" indent="0" algn="l" rtl="0">
              <a:spcBef>
                <a:spcPts val="0"/>
              </a:spcBef>
              <a:spcAft>
                <a:spcPts val="0"/>
              </a:spcAft>
              <a:buNone/>
            </a:pPr>
            <a:r>
              <a:rPr lang="en-US" sz="1800" dirty="0">
                <a:solidFill>
                  <a:schemeClr val="lt1"/>
                </a:solidFill>
                <a:latin typeface="Arial"/>
                <a:ea typeface="Arial"/>
                <a:cs typeface="Arial"/>
                <a:sym typeface="Arial"/>
              </a:rPr>
              <a:t>He told them, “This is what is written: The Christ will suffer and rise from the dead on the third day, </a:t>
            </a:r>
            <a:r>
              <a:rPr lang="en-US" sz="1800" baseline="30000" dirty="0">
                <a:solidFill>
                  <a:schemeClr val="lt1"/>
                </a:solidFill>
                <a:latin typeface="Arial"/>
                <a:ea typeface="Arial"/>
                <a:cs typeface="Arial"/>
                <a:sym typeface="Arial"/>
              </a:rPr>
              <a:t>47</a:t>
            </a:r>
            <a:r>
              <a:rPr lang="en-US" sz="1800" dirty="0">
                <a:solidFill>
                  <a:schemeClr val="lt1"/>
                </a:solidFill>
                <a:latin typeface="Arial"/>
                <a:ea typeface="Arial"/>
                <a:cs typeface="Arial"/>
                <a:sym typeface="Arial"/>
              </a:rPr>
              <a:t> and repentance and (literally, </a:t>
            </a:r>
            <a:r>
              <a:rPr lang="en-US" sz="1800" dirty="0" err="1">
                <a:solidFill>
                  <a:schemeClr val="lt1"/>
                </a:solidFill>
                <a:latin typeface="Arial"/>
                <a:ea typeface="Arial"/>
                <a:cs typeface="Arial"/>
                <a:sym typeface="Arial"/>
              </a:rPr>
              <a:t>eis</a:t>
            </a:r>
            <a:r>
              <a:rPr lang="en-US" sz="1800" dirty="0">
                <a:solidFill>
                  <a:schemeClr val="lt1"/>
                </a:solidFill>
                <a:latin typeface="Arial"/>
                <a:ea typeface="Arial"/>
                <a:cs typeface="Arial"/>
                <a:sym typeface="Arial"/>
              </a:rPr>
              <a:t>, for, to) forgiveness of sins will be preached in his name to all nations.</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311727" y="754420"/>
            <a:ext cx="11270700" cy="17542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US" sz="4400" b="1" dirty="0" err="1">
                <a:solidFill>
                  <a:schemeClr val="lt1"/>
                </a:solidFill>
                <a:latin typeface="Times New Roman"/>
                <a:ea typeface="Times New Roman"/>
                <a:cs typeface="Times New Roman"/>
                <a:sym typeface="Times New Roman"/>
              </a:rPr>
              <a:t>约翰的洗礼和耶稣设立的基督教的洗礼</a:t>
            </a:r>
            <a:endParaRPr sz="44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3200" b="1" dirty="0">
                <a:solidFill>
                  <a:schemeClr val="lt1"/>
                </a:solidFill>
                <a:latin typeface="Times New Roman"/>
                <a:ea typeface="Times New Roman"/>
                <a:cs typeface="Times New Roman"/>
                <a:sym typeface="Times New Roman"/>
              </a:rPr>
              <a:t>The baptism of John the Baptist </a:t>
            </a:r>
            <a:endParaRPr sz="3200" dirty="0"/>
          </a:p>
          <a:p>
            <a:pPr marL="0" marR="0" lvl="0" indent="0" algn="ctr" rtl="0">
              <a:spcBef>
                <a:spcPts val="0"/>
              </a:spcBef>
              <a:spcAft>
                <a:spcPts val="0"/>
              </a:spcAft>
              <a:buNone/>
            </a:pPr>
            <a:r>
              <a:rPr lang="en-US" sz="3200" b="1" dirty="0">
                <a:solidFill>
                  <a:schemeClr val="lt1"/>
                </a:solidFill>
                <a:latin typeface="Times New Roman"/>
                <a:ea typeface="Times New Roman"/>
                <a:cs typeface="Times New Roman"/>
                <a:sym typeface="Times New Roman"/>
              </a:rPr>
              <a:t>and the Christian baptism Jesus’ instituted</a:t>
            </a:r>
            <a:endParaRPr sz="3200" dirty="0"/>
          </a:p>
        </p:txBody>
      </p:sp>
      <p:graphicFrame>
        <p:nvGraphicFramePr>
          <p:cNvPr id="297" name="Google Shape;297;p39"/>
          <p:cNvGraphicFramePr/>
          <p:nvPr>
            <p:extLst>
              <p:ext uri="{D42A27DB-BD31-4B8C-83A1-F6EECF244321}">
                <p14:modId xmlns:p14="http://schemas.microsoft.com/office/powerpoint/2010/main" val="2512366908"/>
              </p:ext>
            </p:extLst>
          </p:nvPr>
        </p:nvGraphicFramePr>
        <p:xfrm>
          <a:off x="340630" y="2971800"/>
          <a:ext cx="11575450" cy="3230900"/>
        </p:xfrm>
        <a:graphic>
          <a:graphicData uri="http://schemas.openxmlformats.org/drawingml/2006/table">
            <a:tbl>
              <a:tblPr firstRow="1" bandRow="1">
                <a:noFill/>
                <a:tableStyleId>{E7000A78-2148-4DFB-9D89-0F6EE3B16F17}</a:tableStyleId>
              </a:tblPr>
              <a:tblGrid>
                <a:gridCol w="5787725">
                  <a:extLst>
                    <a:ext uri="{9D8B030D-6E8A-4147-A177-3AD203B41FA5}">
                      <a16:colId xmlns:a16="http://schemas.microsoft.com/office/drawing/2014/main" val="20000"/>
                    </a:ext>
                  </a:extLst>
                </a:gridCol>
                <a:gridCol w="57877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2400" u="none" strike="noStrike" cap="none"/>
                        <a:t>John’s Baptism</a:t>
                      </a:r>
                      <a:endParaRPr/>
                    </a:p>
                  </a:txBody>
                  <a:tcPr marL="91450" marR="91450" marT="45725" marB="45725"/>
                </a:tc>
                <a:tc>
                  <a:txBody>
                    <a:bodyPr/>
                    <a:lstStyle/>
                    <a:p>
                      <a:pPr marL="0" marR="0" lvl="0" indent="0" algn="l" rtl="0">
                        <a:spcBef>
                          <a:spcPts val="0"/>
                        </a:spcBef>
                        <a:spcAft>
                          <a:spcPts val="0"/>
                        </a:spcAft>
                        <a:buNone/>
                      </a:pPr>
                      <a:r>
                        <a:rPr lang="en-US" sz="2400"/>
                        <a:t>Christian Baptism</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800" dirty="0" err="1">
                          <a:solidFill>
                            <a:schemeClr val="dk1"/>
                          </a:solidFill>
                          <a:latin typeface="Calibri"/>
                          <a:ea typeface="Calibri"/>
                          <a:cs typeface="Calibri"/>
                          <a:sym typeface="Calibri"/>
                        </a:rPr>
                        <a:t>马可福音</a:t>
                      </a:r>
                      <a:r>
                        <a:rPr lang="en-US" sz="2800" dirty="0">
                          <a:solidFill>
                            <a:schemeClr val="dk1"/>
                          </a:solidFill>
                          <a:latin typeface="Calibri"/>
                          <a:ea typeface="Calibri"/>
                          <a:cs typeface="Calibri"/>
                          <a:sym typeface="Calibri"/>
                        </a:rPr>
                        <a:t> 1:4</a:t>
                      </a:r>
                      <a:endParaRPr sz="2800" dirty="0"/>
                    </a:p>
                    <a:p>
                      <a:pPr marL="0" marR="0" lvl="0" indent="0" algn="l" rtl="0">
                        <a:spcBef>
                          <a:spcPts val="0"/>
                        </a:spcBef>
                        <a:spcAft>
                          <a:spcPts val="0"/>
                        </a:spcAft>
                        <a:buNone/>
                      </a:pPr>
                      <a:r>
                        <a:rPr lang="en-US" sz="2800" dirty="0" err="1">
                          <a:solidFill>
                            <a:schemeClr val="dk1"/>
                          </a:solidFill>
                          <a:latin typeface="Calibri"/>
                          <a:ea typeface="Calibri"/>
                          <a:cs typeface="Calibri"/>
                          <a:sym typeface="Calibri"/>
                        </a:rPr>
                        <a:t>照这话，约翰来了，在旷野施洗，传悔改的洗礼，使罪得赦</a:t>
                      </a:r>
                      <a:r>
                        <a:rPr lang="en-US" sz="2800" dirty="0">
                          <a:solidFill>
                            <a:schemeClr val="dk1"/>
                          </a:solidFill>
                          <a:latin typeface="Calibri"/>
                          <a:ea typeface="Calibri"/>
                          <a:cs typeface="Calibri"/>
                          <a:sym typeface="Calibri"/>
                        </a:rPr>
                        <a:t>。</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Mark 1:4</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And so John came, baptizing in the desert region and preaching a baptism of repentance for the forgiveness of sins. </a:t>
                      </a:r>
                      <a:endParaRPr dirty="0"/>
                    </a:p>
                  </a:txBody>
                  <a:tcPr marL="91450" marR="91450" marT="45725" marB="45725"/>
                </a:tc>
                <a:tc>
                  <a:txBody>
                    <a:bodyPr/>
                    <a:lstStyle/>
                    <a:p>
                      <a:pPr marL="0" marR="0" lvl="0" indent="0" algn="l" rtl="0">
                        <a:spcBef>
                          <a:spcPts val="0"/>
                        </a:spcBef>
                        <a:spcAft>
                          <a:spcPts val="0"/>
                        </a:spcAft>
                        <a:buNone/>
                      </a:pPr>
                      <a:r>
                        <a:rPr lang="en-US" sz="2800" dirty="0" err="1">
                          <a:solidFill>
                            <a:schemeClr val="dk1"/>
                          </a:solidFill>
                          <a:latin typeface="Calibri"/>
                          <a:ea typeface="Calibri"/>
                          <a:cs typeface="Calibri"/>
                          <a:sym typeface="Calibri"/>
                        </a:rPr>
                        <a:t>使徒行传</a:t>
                      </a:r>
                      <a:r>
                        <a:rPr lang="en-US" sz="2800" dirty="0">
                          <a:solidFill>
                            <a:schemeClr val="dk1"/>
                          </a:solidFill>
                          <a:latin typeface="Calibri"/>
                          <a:ea typeface="Calibri"/>
                          <a:cs typeface="Calibri"/>
                          <a:sym typeface="Calibri"/>
                        </a:rPr>
                        <a:t> 2:38</a:t>
                      </a:r>
                      <a:endParaRPr sz="2800" dirty="0"/>
                    </a:p>
                    <a:p>
                      <a:pPr marL="0" marR="0" lvl="0" indent="0" algn="l" rtl="0">
                        <a:spcBef>
                          <a:spcPts val="0"/>
                        </a:spcBef>
                        <a:spcAft>
                          <a:spcPts val="0"/>
                        </a:spcAft>
                        <a:buNone/>
                      </a:pPr>
                      <a:r>
                        <a:rPr lang="en-US" sz="2800" dirty="0" err="1">
                          <a:solidFill>
                            <a:schemeClr val="dk1"/>
                          </a:solidFill>
                          <a:latin typeface="Calibri"/>
                          <a:ea typeface="Calibri"/>
                          <a:cs typeface="Calibri"/>
                          <a:sym typeface="Calibri"/>
                        </a:rPr>
                        <a:t>彼得说</a:t>
                      </a:r>
                      <a:r>
                        <a:rPr lang="en-US" sz="2800" dirty="0">
                          <a:solidFill>
                            <a:schemeClr val="dk1"/>
                          </a:solidFill>
                          <a:latin typeface="Calibri"/>
                          <a:ea typeface="Calibri"/>
                          <a:cs typeface="Calibri"/>
                          <a:sym typeface="Calibri"/>
                        </a:rPr>
                        <a:t>：“</a:t>
                      </a:r>
                      <a:r>
                        <a:rPr lang="en-US" sz="2800" dirty="0" err="1">
                          <a:solidFill>
                            <a:schemeClr val="dk1"/>
                          </a:solidFill>
                          <a:latin typeface="Calibri"/>
                          <a:ea typeface="Calibri"/>
                          <a:cs typeface="Calibri"/>
                          <a:sym typeface="Calibri"/>
                        </a:rPr>
                        <a:t>你们各人要悔改，奉耶稣基督的名受洗，叫你们的罪得赦，就必领受所赐的圣灵</a:t>
                      </a:r>
                      <a:r>
                        <a:rPr lang="en-US" sz="2800" dirty="0">
                          <a:solidFill>
                            <a:schemeClr val="dk1"/>
                          </a:solidFill>
                          <a:latin typeface="Calibri"/>
                          <a:ea typeface="Calibri"/>
                          <a:cs typeface="Calibri"/>
                          <a:sym typeface="Calibri"/>
                        </a:rPr>
                        <a:t>。</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Acts 2:38</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Peter replied, “Repent and be baptized, every one of you, in the name of Jesus Christ for the forgiveness of your sins. And you will receive the gift of the Holy Spirit. </a:t>
                      </a:r>
                      <a:endParaRPr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p:nvPr/>
        </p:nvSpPr>
        <p:spPr>
          <a:xfrm>
            <a:off x="609600" y="1600200"/>
            <a:ext cx="10134600" cy="2362200"/>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Clr>
                <a:srgbClr val="B6DDE7"/>
              </a:buClr>
              <a:buSzPts val="6000"/>
              <a:buFont typeface="Calibri"/>
              <a:buNone/>
            </a:pPr>
            <a:r>
              <a:rPr lang="en-US" sz="6000" b="1" i="0" u="none" strike="noStrike" cap="none">
                <a:solidFill>
                  <a:srgbClr val="B6DDE7"/>
                </a:solidFill>
                <a:latin typeface="Calibri"/>
                <a:ea typeface="Calibri"/>
                <a:cs typeface="Calibri"/>
                <a:sym typeface="Calibri"/>
              </a:rPr>
              <a:t>“洗礼”或“施洗”的定义</a:t>
            </a:r>
            <a:br>
              <a:rPr lang="en-US" sz="4400" b="1" i="0" u="none" strike="noStrike" cap="none">
                <a:solidFill>
                  <a:srgbClr val="B6DDE7"/>
                </a:solidFill>
                <a:latin typeface="Calibri"/>
                <a:ea typeface="Calibri"/>
                <a:cs typeface="Calibri"/>
                <a:sym typeface="Calibri"/>
              </a:rPr>
            </a:br>
            <a:r>
              <a:rPr lang="en-US" sz="2800" b="1" i="0" u="none" strike="noStrike" cap="none">
                <a:solidFill>
                  <a:srgbClr val="B6DDE7"/>
                </a:solidFill>
                <a:latin typeface="Times New Roman"/>
                <a:ea typeface="Times New Roman"/>
                <a:cs typeface="Times New Roman"/>
                <a:sym typeface="Times New Roman"/>
              </a:rPr>
              <a:t>A definition of “baptism” or “baptize”</a:t>
            </a:r>
            <a:endParaRPr/>
          </a:p>
        </p:txBody>
      </p:sp>
      <p:sp>
        <p:nvSpPr>
          <p:cNvPr id="103" name="Google Shape;103;p4"/>
          <p:cNvSpPr txBox="1"/>
          <p:nvPr/>
        </p:nvSpPr>
        <p:spPr>
          <a:xfrm>
            <a:off x="3657600" y="3810000"/>
            <a:ext cx="4038600" cy="1524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5400"/>
              <a:buFont typeface="Arial"/>
              <a:buNone/>
            </a:pPr>
            <a:r>
              <a:rPr lang="en-US" sz="5400" b="1" i="0" u="none" strike="noStrike" cap="none">
                <a:solidFill>
                  <a:schemeClr val="lt1"/>
                </a:solidFill>
                <a:latin typeface="Calibri"/>
                <a:ea typeface="Calibri"/>
                <a:cs typeface="Calibri"/>
                <a:sym typeface="Calibri"/>
              </a:rPr>
              <a:t>洗或应用水</a:t>
            </a:r>
            <a:endParaRPr sz="5400" b="1" i="0" u="none" strike="noStrike" cap="none">
              <a:solidFill>
                <a:schemeClr val="lt1"/>
              </a:solidFill>
              <a:latin typeface="Calibri"/>
              <a:ea typeface="Calibri"/>
              <a:cs typeface="Calibri"/>
              <a:sym typeface="Calibri"/>
            </a:endParaRPr>
          </a:p>
          <a:p>
            <a:pPr marL="400050" marR="0" lvl="1" indent="0" algn="ctr" rtl="0">
              <a:spcBef>
                <a:spcPts val="400"/>
              </a:spcBef>
              <a:spcAft>
                <a:spcPts val="0"/>
              </a:spcAft>
              <a:buClr>
                <a:schemeClr val="lt1"/>
              </a:buClr>
              <a:buSzPts val="2000"/>
              <a:buFont typeface="Arial"/>
              <a:buNone/>
            </a:pPr>
            <a:r>
              <a:rPr lang="en-US" sz="2000" b="0" i="0" u="none" strike="noStrike" cap="none">
                <a:solidFill>
                  <a:schemeClr val="lt1"/>
                </a:solidFill>
                <a:latin typeface="Arial"/>
                <a:ea typeface="Arial"/>
                <a:cs typeface="Arial"/>
                <a:sym typeface="Arial"/>
              </a:rPr>
              <a:t>To wash or apply water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Effect transition="in" filter="fade">
                                      <p:cBhvr>
                                        <p:cTn id="12" dur="500"/>
                                        <p:tgtEl>
                                          <p:spTgt spid="1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0"/>
          <p:cNvSpPr/>
          <p:nvPr/>
        </p:nvSpPr>
        <p:spPr>
          <a:xfrm>
            <a:off x="495300" y="3067132"/>
            <a:ext cx="11201400" cy="27699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err="1">
                <a:solidFill>
                  <a:srgbClr val="B6DDE7"/>
                </a:solidFill>
                <a:latin typeface="Arial"/>
                <a:ea typeface="Arial"/>
                <a:cs typeface="Arial"/>
                <a:sym typeface="Arial"/>
              </a:rPr>
              <a:t>约翰福音</a:t>
            </a:r>
            <a:r>
              <a:rPr lang="en-US" sz="4000" dirty="0">
                <a:solidFill>
                  <a:srgbClr val="B6DDE7"/>
                </a:solidFill>
                <a:latin typeface="Arial"/>
                <a:ea typeface="Arial"/>
                <a:cs typeface="Arial"/>
                <a:sym typeface="Arial"/>
              </a:rPr>
              <a:t> 3:5</a:t>
            </a:r>
            <a:endParaRPr dirty="0"/>
          </a:p>
          <a:p>
            <a:pPr marL="0" marR="0" lvl="0" indent="0" algn="l" rtl="0">
              <a:spcBef>
                <a:spcPts val="0"/>
              </a:spcBef>
              <a:spcAft>
                <a:spcPts val="0"/>
              </a:spcAft>
              <a:buNone/>
            </a:pPr>
            <a:r>
              <a:rPr lang="en-US" sz="4000" dirty="0" err="1">
                <a:solidFill>
                  <a:schemeClr val="lt1"/>
                </a:solidFill>
                <a:latin typeface="Arial"/>
                <a:ea typeface="Arial"/>
                <a:cs typeface="Arial"/>
                <a:sym typeface="Arial"/>
              </a:rPr>
              <a:t>耶稣说</a:t>
            </a:r>
            <a:r>
              <a:rPr lang="en-US" sz="4000" dirty="0">
                <a:solidFill>
                  <a:schemeClr val="lt1"/>
                </a:solidFill>
                <a:latin typeface="Arial"/>
                <a:ea typeface="Arial"/>
                <a:cs typeface="Arial"/>
                <a:sym typeface="Arial"/>
              </a:rPr>
              <a:t>：“</a:t>
            </a:r>
            <a:r>
              <a:rPr lang="en-US" sz="4000" dirty="0" err="1">
                <a:solidFill>
                  <a:schemeClr val="lt1"/>
                </a:solidFill>
                <a:latin typeface="Arial"/>
                <a:ea typeface="Arial"/>
                <a:cs typeface="Arial"/>
                <a:sym typeface="Arial"/>
              </a:rPr>
              <a:t>我实实在在地告诉你：人若不是从水和圣灵生的，就不能进神的国</a:t>
            </a:r>
            <a:r>
              <a:rPr lang="en-US" sz="4000" dirty="0">
                <a:solidFill>
                  <a:schemeClr val="lt1"/>
                </a:solidFill>
                <a:latin typeface="Arial"/>
                <a:ea typeface="Arial"/>
                <a:cs typeface="Arial"/>
                <a:sym typeface="Arial"/>
              </a:rPr>
              <a:t>。</a:t>
            </a:r>
            <a:endParaRPr sz="4000" dirty="0">
              <a:solidFill>
                <a:schemeClr val="lt1"/>
              </a:solidFill>
              <a:latin typeface="Arial"/>
              <a:ea typeface="Arial"/>
              <a:cs typeface="Arial"/>
              <a:sym typeface="Arial"/>
            </a:endParaRPr>
          </a:p>
          <a:p>
            <a:pPr marL="0" marR="0" lvl="0" indent="0" algn="l" rtl="0">
              <a:spcBef>
                <a:spcPts val="0"/>
              </a:spcBef>
              <a:spcAft>
                <a:spcPts val="0"/>
              </a:spcAft>
              <a:buNone/>
            </a:pPr>
            <a:r>
              <a:rPr lang="en-US" sz="1800" dirty="0">
                <a:solidFill>
                  <a:srgbClr val="B6DDE7"/>
                </a:solidFill>
                <a:latin typeface="Arial"/>
                <a:ea typeface="Arial"/>
                <a:cs typeface="Arial"/>
                <a:sym typeface="Arial"/>
              </a:rPr>
              <a:t>John 3:5</a:t>
            </a:r>
            <a:endParaRPr dirty="0"/>
          </a:p>
          <a:p>
            <a:pPr marL="0" marR="0" lvl="0" indent="0" algn="l" rtl="0">
              <a:spcBef>
                <a:spcPts val="0"/>
              </a:spcBef>
              <a:spcAft>
                <a:spcPts val="0"/>
              </a:spcAft>
              <a:buNone/>
            </a:pPr>
            <a:r>
              <a:rPr lang="en-US" sz="1800" dirty="0">
                <a:solidFill>
                  <a:schemeClr val="lt1"/>
                </a:solidFill>
                <a:latin typeface="Arial"/>
                <a:ea typeface="Arial"/>
                <a:cs typeface="Arial"/>
                <a:sym typeface="Arial"/>
              </a:rPr>
              <a:t>Jesus answered, “I tell you the truth, no one can enter the kingdom of God unless he is born of water and the Spirit.” </a:t>
            </a:r>
            <a:endParaRPr dirty="0"/>
          </a:p>
        </p:txBody>
      </p:sp>
      <p:sp>
        <p:nvSpPr>
          <p:cNvPr id="303" name="Google Shape;303;p40"/>
          <p:cNvSpPr txBox="1"/>
          <p:nvPr/>
        </p:nvSpPr>
        <p:spPr>
          <a:xfrm>
            <a:off x="1975945" y="886546"/>
            <a:ext cx="8562600" cy="14157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dirty="0" err="1">
                <a:solidFill>
                  <a:schemeClr val="lt1"/>
                </a:solidFill>
                <a:latin typeface="Times New Roman"/>
                <a:ea typeface="Times New Roman"/>
                <a:cs typeface="Times New Roman"/>
                <a:sym typeface="Times New Roman"/>
              </a:rPr>
              <a:t>耶稣指的是什么</a:t>
            </a:r>
            <a:r>
              <a:rPr lang="en-US" sz="5400" b="1" dirty="0">
                <a:solidFill>
                  <a:schemeClr val="lt1"/>
                </a:solidFill>
                <a:latin typeface="Times New Roman"/>
                <a:ea typeface="Times New Roman"/>
                <a:cs typeface="Times New Roman"/>
                <a:sym typeface="Times New Roman"/>
              </a:rPr>
              <a:t>？</a:t>
            </a:r>
            <a:endParaRPr sz="54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3200" dirty="0">
                <a:solidFill>
                  <a:schemeClr val="lt1"/>
                </a:solidFill>
                <a:latin typeface="Times New Roman"/>
                <a:ea typeface="Times New Roman"/>
                <a:cs typeface="Times New Roman"/>
                <a:sym typeface="Times New Roman"/>
              </a:rPr>
              <a:t>What was Jesus referring to? </a:t>
            </a:r>
            <a:endParaRPr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1"/>
          <p:cNvSpPr txBox="1"/>
          <p:nvPr/>
        </p:nvSpPr>
        <p:spPr>
          <a:xfrm>
            <a:off x="1082100" y="1628527"/>
            <a:ext cx="10027800" cy="3600945"/>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SzPts val="1100"/>
              <a:buFont typeface="Arial"/>
              <a:buNone/>
            </a:pPr>
            <a:r>
              <a:rPr lang="en-US" sz="6000" b="1" dirty="0" err="1">
                <a:solidFill>
                  <a:schemeClr val="lt1"/>
                </a:solidFill>
                <a:latin typeface="Times New Roman"/>
                <a:ea typeface="Times New Roman"/>
                <a:cs typeface="Times New Roman"/>
                <a:sym typeface="Times New Roman"/>
              </a:rPr>
              <a:t>一个特殊案例</a:t>
            </a:r>
            <a:r>
              <a:rPr lang="en-US" sz="6000" b="1" dirty="0">
                <a:solidFill>
                  <a:schemeClr val="lt1"/>
                </a:solidFill>
                <a:latin typeface="Times New Roman"/>
                <a:ea typeface="Times New Roman"/>
                <a:cs typeface="Times New Roman"/>
                <a:sym typeface="Times New Roman"/>
              </a:rPr>
              <a:t>：</a:t>
            </a:r>
          </a:p>
          <a:p>
            <a:pPr marL="0" lvl="0" indent="0" algn="ctr" rtl="0">
              <a:spcBef>
                <a:spcPts val="0"/>
              </a:spcBef>
              <a:spcAft>
                <a:spcPts val="0"/>
              </a:spcAft>
              <a:buClr>
                <a:schemeClr val="dk1"/>
              </a:buClr>
              <a:buSzPts val="1100"/>
              <a:buFont typeface="Arial"/>
              <a:buNone/>
            </a:pPr>
            <a:r>
              <a:rPr lang="en-US" sz="6000" b="1" dirty="0" err="1">
                <a:solidFill>
                  <a:schemeClr val="lt1"/>
                </a:solidFill>
                <a:latin typeface="Times New Roman"/>
                <a:ea typeface="Times New Roman"/>
                <a:cs typeface="Times New Roman"/>
                <a:sym typeface="Times New Roman"/>
              </a:rPr>
              <a:t>使徒行传</a:t>
            </a:r>
            <a:r>
              <a:rPr lang="en-US" sz="6000" b="1" dirty="0">
                <a:solidFill>
                  <a:schemeClr val="lt1"/>
                </a:solidFill>
                <a:latin typeface="Times New Roman"/>
                <a:ea typeface="Times New Roman"/>
                <a:cs typeface="Times New Roman"/>
                <a:sym typeface="Times New Roman"/>
              </a:rPr>
              <a:t> 19： 1-7</a:t>
            </a:r>
            <a:endParaRPr sz="60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endParaRPr sz="28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000" b="1" dirty="0">
                <a:solidFill>
                  <a:schemeClr val="lt1"/>
                </a:solidFill>
                <a:latin typeface="Times New Roman"/>
                <a:ea typeface="Times New Roman"/>
                <a:cs typeface="Times New Roman"/>
                <a:sym typeface="Times New Roman"/>
              </a:rPr>
              <a:t>A Special Case</a:t>
            </a:r>
            <a:endParaRPr sz="4000" dirty="0"/>
          </a:p>
          <a:p>
            <a:pPr marL="0" marR="0" lvl="0" indent="0" algn="ctr" rtl="0">
              <a:spcBef>
                <a:spcPts val="0"/>
              </a:spcBef>
              <a:spcAft>
                <a:spcPts val="0"/>
              </a:spcAft>
              <a:buNone/>
            </a:pPr>
            <a:r>
              <a:rPr lang="en-US" sz="4000" b="1" dirty="0">
                <a:solidFill>
                  <a:schemeClr val="lt1"/>
                </a:solidFill>
                <a:latin typeface="Times New Roman"/>
                <a:ea typeface="Times New Roman"/>
                <a:cs typeface="Times New Roman"/>
                <a:sym typeface="Times New Roman"/>
              </a:rPr>
              <a:t>Acts 19:1-7</a:t>
            </a:r>
            <a:endParaRPr sz="4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2"/>
          <p:cNvSpPr/>
          <p:nvPr/>
        </p:nvSpPr>
        <p:spPr>
          <a:xfrm>
            <a:off x="152400" y="94861"/>
            <a:ext cx="11887200" cy="6740266"/>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3200" b="1" dirty="0" err="1">
                <a:solidFill>
                  <a:srgbClr val="B6DDE7"/>
                </a:solidFill>
                <a:latin typeface="Times New Roman"/>
                <a:ea typeface="Times New Roman"/>
                <a:cs typeface="Times New Roman"/>
                <a:sym typeface="Times New Roman"/>
              </a:rPr>
              <a:t>使徒行传</a:t>
            </a:r>
            <a:r>
              <a:rPr lang="en-US" sz="3200" b="1" dirty="0">
                <a:solidFill>
                  <a:srgbClr val="B6DDE7"/>
                </a:solidFill>
                <a:latin typeface="Times New Roman"/>
                <a:ea typeface="Times New Roman"/>
                <a:cs typeface="Times New Roman"/>
                <a:sym typeface="Times New Roman"/>
              </a:rPr>
              <a:t> 19:1-7</a:t>
            </a:r>
            <a:endParaRPr dirty="0"/>
          </a:p>
          <a:p>
            <a:pPr marL="0" marR="0" lvl="0" indent="0" algn="l" rtl="0">
              <a:spcBef>
                <a:spcPts val="0"/>
              </a:spcBef>
              <a:spcAft>
                <a:spcPts val="0"/>
              </a:spcAft>
              <a:buNone/>
            </a:pPr>
            <a:r>
              <a:rPr lang="en-US" sz="3200" dirty="0" err="1">
                <a:solidFill>
                  <a:schemeClr val="lt1"/>
                </a:solidFill>
                <a:latin typeface="Times New Roman"/>
                <a:ea typeface="Times New Roman"/>
                <a:cs typeface="Times New Roman"/>
                <a:sym typeface="Times New Roman"/>
              </a:rPr>
              <a:t>亚波罗在哥林多的时候，保罗经过了上边一带地方，就来到以弗所。在那里遇见几个门徒</a:t>
            </a:r>
            <a:r>
              <a:rPr lang="en-US" sz="3200" dirty="0">
                <a:solidFill>
                  <a:schemeClr val="lt1"/>
                </a:solidFill>
                <a:latin typeface="Times New Roman"/>
                <a:ea typeface="Times New Roman"/>
                <a:cs typeface="Times New Roman"/>
                <a:sym typeface="Times New Roman"/>
              </a:rPr>
              <a:t>， </a:t>
            </a:r>
            <a:r>
              <a:rPr lang="en-US" sz="3200" dirty="0" err="1">
                <a:solidFill>
                  <a:schemeClr val="lt1"/>
                </a:solidFill>
                <a:latin typeface="Times New Roman"/>
                <a:ea typeface="Times New Roman"/>
                <a:cs typeface="Times New Roman"/>
                <a:sym typeface="Times New Roman"/>
              </a:rPr>
              <a:t>问他们说</a:t>
            </a:r>
            <a:r>
              <a:rPr lang="en-US" sz="3200" dirty="0">
                <a:solidFill>
                  <a:schemeClr val="lt1"/>
                </a:solidFill>
                <a:latin typeface="Times New Roman"/>
                <a:ea typeface="Times New Roman"/>
                <a:cs typeface="Times New Roman"/>
                <a:sym typeface="Times New Roman"/>
              </a:rPr>
              <a:t>：“</a:t>
            </a:r>
            <a:r>
              <a:rPr lang="en-US" sz="3200" dirty="0" err="1">
                <a:solidFill>
                  <a:schemeClr val="lt1"/>
                </a:solidFill>
                <a:latin typeface="Times New Roman"/>
                <a:ea typeface="Times New Roman"/>
                <a:cs typeface="Times New Roman"/>
                <a:sym typeface="Times New Roman"/>
              </a:rPr>
              <a:t>你们信的时候受了圣灵没有</a:t>
            </a:r>
            <a:r>
              <a:rPr lang="en-US" sz="3200" dirty="0">
                <a:solidFill>
                  <a:schemeClr val="lt1"/>
                </a:solidFill>
                <a:latin typeface="Times New Roman"/>
                <a:ea typeface="Times New Roman"/>
                <a:cs typeface="Times New Roman"/>
                <a:sym typeface="Times New Roman"/>
              </a:rPr>
              <a:t>？”</a:t>
            </a:r>
            <a:r>
              <a:rPr lang="en-US" sz="3200" dirty="0" err="1">
                <a:solidFill>
                  <a:schemeClr val="lt1"/>
                </a:solidFill>
                <a:latin typeface="Times New Roman"/>
                <a:ea typeface="Times New Roman"/>
                <a:cs typeface="Times New Roman"/>
                <a:sym typeface="Times New Roman"/>
              </a:rPr>
              <a:t>他们回答说</a:t>
            </a:r>
            <a:r>
              <a:rPr lang="en-US" sz="3200" dirty="0">
                <a:solidFill>
                  <a:schemeClr val="lt1"/>
                </a:solidFill>
                <a:latin typeface="Times New Roman"/>
                <a:ea typeface="Times New Roman"/>
                <a:cs typeface="Times New Roman"/>
                <a:sym typeface="Times New Roman"/>
              </a:rPr>
              <a:t>：“</a:t>
            </a:r>
            <a:r>
              <a:rPr lang="en-US" sz="3200" dirty="0" err="1">
                <a:solidFill>
                  <a:schemeClr val="lt1"/>
                </a:solidFill>
                <a:latin typeface="Times New Roman"/>
                <a:ea typeface="Times New Roman"/>
                <a:cs typeface="Times New Roman"/>
                <a:sym typeface="Times New Roman"/>
              </a:rPr>
              <a:t>没有，也未曾听见有圣灵赐下来</a:t>
            </a:r>
            <a:r>
              <a:rPr lang="en-US" sz="3200" dirty="0">
                <a:solidFill>
                  <a:schemeClr val="lt1"/>
                </a:solidFill>
                <a:latin typeface="Times New Roman"/>
                <a:ea typeface="Times New Roman"/>
                <a:cs typeface="Times New Roman"/>
                <a:sym typeface="Times New Roman"/>
              </a:rPr>
              <a:t>。” </a:t>
            </a:r>
            <a:r>
              <a:rPr lang="en-US" sz="3200" dirty="0" err="1">
                <a:solidFill>
                  <a:schemeClr val="lt1"/>
                </a:solidFill>
                <a:latin typeface="Times New Roman"/>
                <a:ea typeface="Times New Roman"/>
                <a:cs typeface="Times New Roman"/>
                <a:sym typeface="Times New Roman"/>
              </a:rPr>
              <a:t>保罗说</a:t>
            </a:r>
            <a:r>
              <a:rPr lang="en-US" sz="3200" dirty="0">
                <a:solidFill>
                  <a:schemeClr val="lt1"/>
                </a:solidFill>
                <a:latin typeface="Times New Roman"/>
                <a:ea typeface="Times New Roman"/>
                <a:cs typeface="Times New Roman"/>
                <a:sym typeface="Times New Roman"/>
              </a:rPr>
              <a:t>：“</a:t>
            </a:r>
            <a:r>
              <a:rPr lang="en-US" sz="3200" dirty="0" err="1">
                <a:solidFill>
                  <a:schemeClr val="lt1"/>
                </a:solidFill>
                <a:latin typeface="Times New Roman"/>
                <a:ea typeface="Times New Roman"/>
                <a:cs typeface="Times New Roman"/>
                <a:sym typeface="Times New Roman"/>
              </a:rPr>
              <a:t>这样，你们受的是什么洗呢</a:t>
            </a:r>
            <a:r>
              <a:rPr lang="en-US" sz="3200" dirty="0">
                <a:solidFill>
                  <a:schemeClr val="lt1"/>
                </a:solidFill>
                <a:latin typeface="Times New Roman"/>
                <a:ea typeface="Times New Roman"/>
                <a:cs typeface="Times New Roman"/>
                <a:sym typeface="Times New Roman"/>
              </a:rPr>
              <a:t>？”</a:t>
            </a:r>
            <a:r>
              <a:rPr lang="en-US" sz="3200" dirty="0" err="1">
                <a:solidFill>
                  <a:schemeClr val="lt1"/>
                </a:solidFill>
                <a:latin typeface="Times New Roman"/>
                <a:ea typeface="Times New Roman"/>
                <a:cs typeface="Times New Roman"/>
                <a:sym typeface="Times New Roman"/>
              </a:rPr>
              <a:t>他们说</a:t>
            </a:r>
            <a:r>
              <a:rPr lang="en-US" sz="3200" dirty="0">
                <a:solidFill>
                  <a:schemeClr val="lt1"/>
                </a:solidFill>
                <a:latin typeface="Times New Roman"/>
                <a:ea typeface="Times New Roman"/>
                <a:cs typeface="Times New Roman"/>
                <a:sym typeface="Times New Roman"/>
              </a:rPr>
              <a:t>：“</a:t>
            </a:r>
            <a:r>
              <a:rPr lang="en-US" sz="3200" dirty="0" err="1">
                <a:solidFill>
                  <a:schemeClr val="lt1"/>
                </a:solidFill>
                <a:latin typeface="Times New Roman"/>
                <a:ea typeface="Times New Roman"/>
                <a:cs typeface="Times New Roman"/>
                <a:sym typeface="Times New Roman"/>
              </a:rPr>
              <a:t>是约翰的洗</a:t>
            </a:r>
            <a:r>
              <a:rPr lang="en-US" sz="3200" dirty="0">
                <a:solidFill>
                  <a:schemeClr val="lt1"/>
                </a:solidFill>
                <a:latin typeface="Times New Roman"/>
                <a:ea typeface="Times New Roman"/>
                <a:cs typeface="Times New Roman"/>
                <a:sym typeface="Times New Roman"/>
              </a:rPr>
              <a:t>。” </a:t>
            </a:r>
            <a:r>
              <a:rPr lang="en-US" sz="3200" dirty="0" err="1">
                <a:solidFill>
                  <a:schemeClr val="lt1"/>
                </a:solidFill>
                <a:latin typeface="Times New Roman"/>
                <a:ea typeface="Times New Roman"/>
                <a:cs typeface="Times New Roman"/>
                <a:sym typeface="Times New Roman"/>
              </a:rPr>
              <a:t>保罗说</a:t>
            </a:r>
            <a:r>
              <a:rPr lang="en-US" sz="3200" dirty="0">
                <a:solidFill>
                  <a:schemeClr val="lt1"/>
                </a:solidFill>
                <a:latin typeface="Times New Roman"/>
                <a:ea typeface="Times New Roman"/>
                <a:cs typeface="Times New Roman"/>
                <a:sym typeface="Times New Roman"/>
              </a:rPr>
              <a:t>：“</a:t>
            </a:r>
            <a:r>
              <a:rPr lang="en-US" sz="3200" dirty="0" err="1">
                <a:solidFill>
                  <a:schemeClr val="lt1"/>
                </a:solidFill>
                <a:latin typeface="Times New Roman"/>
                <a:ea typeface="Times New Roman"/>
                <a:cs typeface="Times New Roman"/>
                <a:sym typeface="Times New Roman"/>
              </a:rPr>
              <a:t>约翰所行的是悔改的洗，告诉百姓当信那在他以后要来的，就是耶稣</a:t>
            </a:r>
            <a:r>
              <a:rPr lang="en-US" sz="3200" dirty="0">
                <a:solidFill>
                  <a:schemeClr val="lt1"/>
                </a:solidFill>
                <a:latin typeface="Times New Roman"/>
                <a:ea typeface="Times New Roman"/>
                <a:cs typeface="Times New Roman"/>
                <a:sym typeface="Times New Roman"/>
              </a:rPr>
              <a:t>。” </a:t>
            </a:r>
            <a:r>
              <a:rPr lang="en-US" sz="3200" dirty="0" err="1">
                <a:solidFill>
                  <a:schemeClr val="lt1"/>
                </a:solidFill>
                <a:latin typeface="Times New Roman"/>
                <a:ea typeface="Times New Roman"/>
                <a:cs typeface="Times New Roman"/>
                <a:sym typeface="Times New Roman"/>
              </a:rPr>
              <a:t>他们听见这话，就奉主耶稣的名受洗</a:t>
            </a:r>
            <a:r>
              <a:rPr lang="en-US" sz="3200" dirty="0">
                <a:solidFill>
                  <a:schemeClr val="lt1"/>
                </a:solidFill>
                <a:latin typeface="Times New Roman"/>
                <a:ea typeface="Times New Roman"/>
                <a:cs typeface="Times New Roman"/>
                <a:sym typeface="Times New Roman"/>
              </a:rPr>
              <a:t>。 </a:t>
            </a:r>
            <a:r>
              <a:rPr lang="en-US" sz="3200" dirty="0" err="1">
                <a:solidFill>
                  <a:schemeClr val="lt1"/>
                </a:solidFill>
                <a:latin typeface="Times New Roman"/>
                <a:ea typeface="Times New Roman"/>
                <a:cs typeface="Times New Roman"/>
                <a:sym typeface="Times New Roman"/>
              </a:rPr>
              <a:t>保罗按手在他们头上，圣灵便降在他们身上，他们就说方言，又说预言</a:t>
            </a:r>
            <a:r>
              <a:rPr lang="en-US" sz="3200" dirty="0">
                <a:solidFill>
                  <a:schemeClr val="lt1"/>
                </a:solidFill>
                <a:latin typeface="Times New Roman"/>
                <a:ea typeface="Times New Roman"/>
                <a:cs typeface="Times New Roman"/>
                <a:sym typeface="Times New Roman"/>
              </a:rPr>
              <a:t>[a]。</a:t>
            </a:r>
            <a:r>
              <a:rPr lang="en-US" sz="3200" dirty="0" err="1">
                <a:solidFill>
                  <a:schemeClr val="lt1"/>
                </a:solidFill>
                <a:latin typeface="Times New Roman"/>
                <a:ea typeface="Times New Roman"/>
                <a:cs typeface="Times New Roman"/>
                <a:sym typeface="Times New Roman"/>
              </a:rPr>
              <a:t>一共约有十二个人</a:t>
            </a:r>
            <a:r>
              <a:rPr lang="en-US" sz="3200" dirty="0">
                <a:solidFill>
                  <a:schemeClr val="lt1"/>
                </a:solidFill>
                <a:latin typeface="Times New Roman"/>
                <a:ea typeface="Times New Roman"/>
                <a:cs typeface="Times New Roman"/>
                <a:sym typeface="Times New Roman"/>
              </a:rPr>
              <a:t>。</a:t>
            </a:r>
            <a:endParaRPr sz="3200"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dirty="0">
              <a:solidFill>
                <a:srgbClr val="B6DDE7"/>
              </a:solidFill>
              <a:latin typeface="Times New Roman"/>
              <a:ea typeface="Times New Roman"/>
              <a:cs typeface="Times New Roman"/>
              <a:sym typeface="Times New Roman"/>
            </a:endParaRPr>
          </a:p>
          <a:p>
            <a:pPr marL="0" marR="0" lvl="0" indent="0" rtl="0">
              <a:spcBef>
                <a:spcPts val="0"/>
              </a:spcBef>
              <a:spcAft>
                <a:spcPts val="0"/>
              </a:spcAft>
              <a:buNone/>
            </a:pPr>
            <a:r>
              <a:rPr lang="en-US" sz="1800" b="1" dirty="0">
                <a:solidFill>
                  <a:srgbClr val="B6DDE7"/>
                </a:solidFill>
                <a:latin typeface="Times New Roman"/>
                <a:ea typeface="Times New Roman"/>
                <a:cs typeface="Times New Roman"/>
                <a:sym typeface="Times New Roman"/>
              </a:rPr>
              <a:t>Acts 19:1-7</a:t>
            </a:r>
            <a:endParaRPr dirty="0"/>
          </a:p>
          <a:p>
            <a:pPr marL="0" marR="0" lvl="0" indent="0" algn="l" rtl="0">
              <a:spcBef>
                <a:spcPts val="0"/>
              </a:spcBef>
              <a:spcAft>
                <a:spcPts val="0"/>
              </a:spcAft>
              <a:buNone/>
            </a:pPr>
            <a:r>
              <a:rPr lang="en-US" sz="1800" dirty="0">
                <a:solidFill>
                  <a:schemeClr val="lt1"/>
                </a:solidFill>
                <a:latin typeface="Times New Roman" panose="02020603050405020304" pitchFamily="18" charset="0"/>
                <a:cs typeface="Times New Roman" panose="02020603050405020304" pitchFamily="18" charset="0"/>
                <a:sym typeface="Arial"/>
              </a:rPr>
              <a:t>While Apollos was at Corinth, Paul took the road through the interior and arrived at Ephesus. There he found some disciples </a:t>
            </a:r>
            <a:r>
              <a:rPr lang="en-US" sz="1800" baseline="30000" dirty="0">
                <a:solidFill>
                  <a:schemeClr val="lt1"/>
                </a:solidFill>
                <a:latin typeface="Times New Roman" panose="02020603050405020304" pitchFamily="18" charset="0"/>
                <a:cs typeface="Times New Roman" panose="02020603050405020304" pitchFamily="18" charset="0"/>
                <a:sym typeface="Arial"/>
              </a:rPr>
              <a:t>2</a:t>
            </a:r>
            <a:r>
              <a:rPr lang="en-US" sz="1800" dirty="0">
                <a:solidFill>
                  <a:schemeClr val="lt1"/>
                </a:solidFill>
                <a:latin typeface="Times New Roman" panose="02020603050405020304" pitchFamily="18" charset="0"/>
                <a:cs typeface="Times New Roman" panose="02020603050405020304" pitchFamily="18" charset="0"/>
                <a:sym typeface="Arial"/>
              </a:rPr>
              <a:t> and asked them, “Did you receive the Holy Spirit when you believed?” They answered, “No, we have not even heard that there is a Holy Spirit.” </a:t>
            </a:r>
            <a:r>
              <a:rPr lang="en-US" sz="1800" baseline="30000" dirty="0">
                <a:solidFill>
                  <a:schemeClr val="lt1"/>
                </a:solidFill>
                <a:latin typeface="Times New Roman" panose="02020603050405020304" pitchFamily="18" charset="0"/>
                <a:cs typeface="Times New Roman" panose="02020603050405020304" pitchFamily="18" charset="0"/>
                <a:sym typeface="Arial"/>
              </a:rPr>
              <a:t>3</a:t>
            </a:r>
            <a:r>
              <a:rPr lang="en-US" sz="1800" dirty="0">
                <a:solidFill>
                  <a:schemeClr val="lt1"/>
                </a:solidFill>
                <a:latin typeface="Times New Roman" panose="02020603050405020304" pitchFamily="18" charset="0"/>
                <a:cs typeface="Times New Roman" panose="02020603050405020304" pitchFamily="18" charset="0"/>
                <a:sym typeface="Arial"/>
              </a:rPr>
              <a:t> So Paul asked, “Then what baptism did you receive?” “John’s baptism,” they replied. </a:t>
            </a:r>
            <a:r>
              <a:rPr lang="en-US" sz="1800" baseline="30000" dirty="0">
                <a:solidFill>
                  <a:schemeClr val="lt1"/>
                </a:solidFill>
                <a:latin typeface="Times New Roman" panose="02020603050405020304" pitchFamily="18" charset="0"/>
                <a:cs typeface="Times New Roman" panose="02020603050405020304" pitchFamily="18" charset="0"/>
                <a:sym typeface="Arial"/>
              </a:rPr>
              <a:t>4</a:t>
            </a:r>
            <a:r>
              <a:rPr lang="en-US" sz="1800" dirty="0">
                <a:solidFill>
                  <a:schemeClr val="lt1"/>
                </a:solidFill>
                <a:latin typeface="Times New Roman" panose="02020603050405020304" pitchFamily="18" charset="0"/>
                <a:cs typeface="Times New Roman" panose="02020603050405020304" pitchFamily="18" charset="0"/>
                <a:sym typeface="Arial"/>
              </a:rPr>
              <a:t> Paul said, “John’s baptism was a baptism of repentance. He told the people to believe in the one coming after him, that is, in Jesus.” </a:t>
            </a:r>
            <a:r>
              <a:rPr lang="en-US" sz="1800" baseline="30000" dirty="0">
                <a:solidFill>
                  <a:schemeClr val="lt1"/>
                </a:solidFill>
                <a:latin typeface="Times New Roman" panose="02020603050405020304" pitchFamily="18" charset="0"/>
                <a:cs typeface="Times New Roman" panose="02020603050405020304" pitchFamily="18" charset="0"/>
                <a:sym typeface="Arial"/>
              </a:rPr>
              <a:t>5</a:t>
            </a:r>
            <a:r>
              <a:rPr lang="en-US" sz="1800" dirty="0">
                <a:solidFill>
                  <a:schemeClr val="lt1"/>
                </a:solidFill>
                <a:latin typeface="Times New Roman" panose="02020603050405020304" pitchFamily="18" charset="0"/>
                <a:cs typeface="Times New Roman" panose="02020603050405020304" pitchFamily="18" charset="0"/>
                <a:sym typeface="Arial"/>
              </a:rPr>
              <a:t> On hearing this, they were baptized into the name of the Lord Jesus. </a:t>
            </a:r>
            <a:r>
              <a:rPr lang="en-US" sz="1800" baseline="30000" dirty="0">
                <a:solidFill>
                  <a:schemeClr val="lt1"/>
                </a:solidFill>
                <a:latin typeface="Times New Roman" panose="02020603050405020304" pitchFamily="18" charset="0"/>
                <a:cs typeface="Times New Roman" panose="02020603050405020304" pitchFamily="18" charset="0"/>
                <a:sym typeface="Arial"/>
              </a:rPr>
              <a:t>6 </a:t>
            </a:r>
            <a:r>
              <a:rPr lang="en-US" sz="1800" dirty="0">
                <a:solidFill>
                  <a:schemeClr val="lt1"/>
                </a:solidFill>
                <a:latin typeface="Times New Roman" panose="02020603050405020304" pitchFamily="18" charset="0"/>
                <a:cs typeface="Times New Roman" panose="02020603050405020304" pitchFamily="18" charset="0"/>
                <a:sym typeface="Arial"/>
              </a:rPr>
              <a:t>When Paul placed his hands on them, the Holy Spirit came on them, and they spoke in tongues and prophesied. </a:t>
            </a:r>
            <a:r>
              <a:rPr lang="en-US" sz="1800" baseline="30000" dirty="0">
                <a:solidFill>
                  <a:schemeClr val="lt1"/>
                </a:solidFill>
                <a:latin typeface="Times New Roman" panose="02020603050405020304" pitchFamily="18" charset="0"/>
                <a:cs typeface="Times New Roman" panose="02020603050405020304" pitchFamily="18" charset="0"/>
                <a:sym typeface="Arial"/>
              </a:rPr>
              <a:t>7</a:t>
            </a:r>
            <a:r>
              <a:rPr lang="en-US" sz="1800" dirty="0">
                <a:solidFill>
                  <a:schemeClr val="lt1"/>
                </a:solidFill>
                <a:latin typeface="Times New Roman" panose="02020603050405020304" pitchFamily="18" charset="0"/>
                <a:cs typeface="Times New Roman" panose="02020603050405020304" pitchFamily="18" charset="0"/>
                <a:sym typeface="Arial"/>
              </a:rPr>
              <a:t> There were about twelve men in all.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3"/>
          <p:cNvSpPr txBox="1"/>
          <p:nvPr/>
        </p:nvSpPr>
        <p:spPr>
          <a:xfrm>
            <a:off x="152400" y="430924"/>
            <a:ext cx="11887200" cy="1103586"/>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lt1"/>
              </a:buClr>
              <a:buSzPct val="100000"/>
              <a:buFont typeface="Times New Roman"/>
              <a:buNone/>
            </a:pPr>
            <a:r>
              <a:rPr lang="en-US" sz="6000" b="1" dirty="0" err="1">
                <a:solidFill>
                  <a:schemeClr val="lt1"/>
                </a:solidFill>
                <a:latin typeface="Times New Roman"/>
                <a:ea typeface="Times New Roman"/>
                <a:cs typeface="Times New Roman"/>
                <a:sym typeface="Times New Roman"/>
              </a:rPr>
              <a:t>有哪些问题</a:t>
            </a:r>
            <a:r>
              <a:rPr lang="en-US" sz="6000" b="1" dirty="0">
                <a:solidFill>
                  <a:schemeClr val="lt1"/>
                </a:solidFill>
                <a:latin typeface="Times New Roman"/>
                <a:ea typeface="Times New Roman"/>
                <a:cs typeface="Times New Roman"/>
                <a:sym typeface="Times New Roman"/>
              </a:rPr>
              <a:t>？ </a:t>
            </a:r>
            <a:r>
              <a:rPr lang="en-US" sz="3500" dirty="0">
                <a:solidFill>
                  <a:schemeClr val="lt1"/>
                </a:solidFill>
                <a:latin typeface="Times New Roman"/>
                <a:ea typeface="Times New Roman"/>
                <a:cs typeface="Times New Roman"/>
                <a:sym typeface="Times New Roman"/>
              </a:rPr>
              <a:t>What are the problems?</a:t>
            </a:r>
            <a:endParaRPr sz="3500" dirty="0"/>
          </a:p>
        </p:txBody>
      </p:sp>
      <p:sp>
        <p:nvSpPr>
          <p:cNvPr id="319" name="Google Shape;319;p43"/>
          <p:cNvSpPr txBox="1"/>
          <p:nvPr/>
        </p:nvSpPr>
        <p:spPr>
          <a:xfrm>
            <a:off x="415159" y="1744718"/>
            <a:ext cx="11361682" cy="4519448"/>
          </a:xfrm>
          <a:prstGeom prst="rect">
            <a:avLst/>
          </a:prstGeom>
          <a:noFill/>
          <a:ln>
            <a:noFill/>
          </a:ln>
        </p:spPr>
        <p:txBody>
          <a:bodyPr spcFirstLastPara="1" wrap="square" lIns="91425" tIns="45700" rIns="91425" bIns="45700" anchor="t" anchorCtr="0">
            <a:normAutofit fontScale="77500" lnSpcReduction="20000"/>
          </a:bodyPr>
          <a:lstStyle/>
          <a:p>
            <a:pPr marR="0" lvl="0" indent="0" algn="l" rtl="0">
              <a:spcBef>
                <a:spcPts val="0"/>
              </a:spcBef>
              <a:spcAft>
                <a:spcPts val="0"/>
              </a:spcAft>
              <a:buNone/>
            </a:pPr>
            <a:r>
              <a:rPr lang="en-US" sz="5800" dirty="0" err="1">
                <a:solidFill>
                  <a:schemeClr val="lt1"/>
                </a:solidFill>
              </a:rPr>
              <a:t>这十二个人</a:t>
            </a:r>
            <a:r>
              <a:rPr lang="en-US" sz="5800" dirty="0">
                <a:solidFill>
                  <a:schemeClr val="lt1"/>
                </a:solidFill>
              </a:rPr>
              <a:t> </a:t>
            </a:r>
            <a:r>
              <a:rPr lang="en-US" sz="3800" dirty="0">
                <a:solidFill>
                  <a:schemeClr val="lt1"/>
                </a:solidFill>
                <a:sym typeface="Arial"/>
              </a:rPr>
              <a:t>These 12 men…</a:t>
            </a:r>
            <a:endParaRPr sz="3800" dirty="0"/>
          </a:p>
          <a:p>
            <a:pPr marL="857250" marR="0" lvl="0" indent="-857250" algn="l" rtl="0">
              <a:spcBef>
                <a:spcPts val="560"/>
              </a:spcBef>
              <a:spcAft>
                <a:spcPts val="0"/>
              </a:spcAft>
              <a:buClr>
                <a:schemeClr val="bg2">
                  <a:lumMod val="40000"/>
                  <a:lumOff val="60000"/>
                </a:schemeClr>
              </a:buClr>
              <a:buFont typeface="Arial" panose="020B0604020202020204" pitchFamily="34" charset="0"/>
              <a:buChar char="•"/>
            </a:pPr>
            <a:r>
              <a:rPr lang="en-US" sz="5800" dirty="0" err="1">
                <a:solidFill>
                  <a:schemeClr val="lt1"/>
                </a:solidFill>
              </a:rPr>
              <a:t>接受了约翰的洗礼，但</a:t>
            </a:r>
            <a:r>
              <a:rPr lang="en-US" sz="5800" dirty="0">
                <a:solidFill>
                  <a:schemeClr val="lt1"/>
                </a:solidFill>
              </a:rPr>
              <a:t>  </a:t>
            </a:r>
            <a:r>
              <a:rPr lang="en-US" sz="2600" b="0" i="0" u="none" strike="noStrike" cap="none" dirty="0">
                <a:solidFill>
                  <a:schemeClr val="lt1"/>
                </a:solidFill>
                <a:sym typeface="Arial"/>
              </a:rPr>
              <a:t>had received John’s baptism, but …</a:t>
            </a:r>
          </a:p>
          <a:p>
            <a:pPr marL="857250" marR="0" lvl="0" indent="-857250" algn="l" rtl="0">
              <a:spcBef>
                <a:spcPts val="560"/>
              </a:spcBef>
              <a:spcAft>
                <a:spcPts val="0"/>
              </a:spcAft>
              <a:buClr>
                <a:schemeClr val="bg2">
                  <a:lumMod val="40000"/>
                  <a:lumOff val="60000"/>
                </a:schemeClr>
              </a:buClr>
              <a:buFont typeface="Arial" panose="020B0604020202020204" pitchFamily="34" charset="0"/>
              <a:buChar char="•"/>
            </a:pPr>
            <a:r>
              <a:rPr lang="en-US" sz="5800" dirty="0" err="1">
                <a:solidFill>
                  <a:schemeClr val="lt1"/>
                </a:solidFill>
              </a:rPr>
              <a:t>他们从未听说过圣灵，并且</a:t>
            </a:r>
            <a:r>
              <a:rPr lang="en-US" sz="5800" dirty="0">
                <a:solidFill>
                  <a:schemeClr val="lt1"/>
                </a:solidFill>
              </a:rPr>
              <a:t>  </a:t>
            </a:r>
            <a:r>
              <a:rPr lang="en-US" sz="2300" b="0" i="0" u="none" strike="noStrike" cap="none" dirty="0">
                <a:solidFill>
                  <a:schemeClr val="lt1"/>
                </a:solidFill>
                <a:sym typeface="Arial"/>
              </a:rPr>
              <a:t>they had never heard of the Holy Spirit, and</a:t>
            </a:r>
          </a:p>
          <a:p>
            <a:pPr marL="857250" marR="0" lvl="0" indent="-857250" algn="l" rtl="0">
              <a:spcBef>
                <a:spcPts val="560"/>
              </a:spcBef>
              <a:spcAft>
                <a:spcPts val="0"/>
              </a:spcAft>
              <a:buClr>
                <a:schemeClr val="bg2">
                  <a:lumMod val="40000"/>
                  <a:lumOff val="60000"/>
                </a:schemeClr>
              </a:buClr>
              <a:buFont typeface="Arial" panose="020B0604020202020204" pitchFamily="34" charset="0"/>
              <a:buChar char="•"/>
            </a:pPr>
            <a:r>
              <a:rPr lang="en-US" sz="5800" dirty="0" err="1">
                <a:solidFill>
                  <a:schemeClr val="lt1"/>
                </a:solidFill>
              </a:rPr>
              <a:t>他们没有接受圣灵</a:t>
            </a:r>
            <a:r>
              <a:rPr lang="en-US" sz="5800" dirty="0">
                <a:solidFill>
                  <a:schemeClr val="lt1"/>
                </a:solidFill>
              </a:rPr>
              <a:t>.  </a:t>
            </a:r>
            <a:r>
              <a:rPr lang="en-US" sz="2300" b="0" i="0" u="none" strike="noStrike" cap="none" dirty="0">
                <a:solidFill>
                  <a:schemeClr val="lt1"/>
                </a:solidFill>
                <a:sym typeface="Arial"/>
              </a:rPr>
              <a:t>they had not received the Holy Spirit.</a:t>
            </a:r>
            <a:endParaRPr lang="en-US" sz="2300" dirty="0"/>
          </a:p>
          <a:p>
            <a:pPr marL="857250" marR="0" lvl="0" indent="-857250" algn="l" rtl="0">
              <a:spcBef>
                <a:spcPts val="560"/>
              </a:spcBef>
              <a:spcAft>
                <a:spcPts val="0"/>
              </a:spcAft>
              <a:buClr>
                <a:schemeClr val="bg2">
                  <a:lumMod val="40000"/>
                  <a:lumOff val="60000"/>
                </a:schemeClr>
              </a:buClr>
              <a:buFont typeface="Arial" panose="020B0604020202020204" pitchFamily="34" charset="0"/>
              <a:buChar char="•"/>
            </a:pPr>
            <a:r>
              <a:rPr lang="en-US" sz="5800" dirty="0" err="1">
                <a:solidFill>
                  <a:schemeClr val="lt1"/>
                </a:solidFill>
              </a:rPr>
              <a:t>所以保罗为他们重新施洗</a:t>
            </a:r>
            <a:r>
              <a:rPr lang="en-US" sz="5800" dirty="0">
                <a:solidFill>
                  <a:schemeClr val="lt1"/>
                </a:solidFill>
              </a:rPr>
              <a:t>. </a:t>
            </a:r>
            <a:r>
              <a:rPr lang="en-US" sz="2300" b="0" i="0" u="none" strike="noStrike" cap="none" dirty="0">
                <a:solidFill>
                  <a:schemeClr val="lt1"/>
                </a:solidFill>
                <a:sym typeface="Arial"/>
              </a:rPr>
              <a:t>So Paul re-baptized them.</a:t>
            </a:r>
          </a:p>
          <a:p>
            <a:pPr marL="857250" marR="0" lvl="0" indent="-857250" algn="l" rtl="0">
              <a:spcBef>
                <a:spcPts val="560"/>
              </a:spcBef>
              <a:spcAft>
                <a:spcPts val="0"/>
              </a:spcAft>
              <a:buClr>
                <a:schemeClr val="bg2">
                  <a:lumMod val="40000"/>
                  <a:lumOff val="60000"/>
                </a:schemeClr>
              </a:buClr>
              <a:buFont typeface="Arial" panose="020B0604020202020204" pitchFamily="34" charset="0"/>
              <a:buChar char="•"/>
            </a:pPr>
            <a:r>
              <a:rPr lang="en-US" sz="5800" dirty="0" err="1">
                <a:solidFill>
                  <a:schemeClr val="lt1"/>
                </a:solidFill>
              </a:rPr>
              <a:t>那么约翰的洗礼难道不是真正的洗礼吗？</a:t>
            </a:r>
            <a:r>
              <a:rPr lang="en-US" sz="2300" b="0" i="0" u="none" strike="noStrike" cap="none" dirty="0" err="1">
                <a:solidFill>
                  <a:schemeClr val="lt1"/>
                </a:solidFill>
                <a:sym typeface="Arial"/>
              </a:rPr>
              <a:t>So</a:t>
            </a:r>
            <a:r>
              <a:rPr lang="en-US" sz="2300" b="0" i="0" u="none" strike="noStrike" cap="none" dirty="0">
                <a:solidFill>
                  <a:schemeClr val="lt1"/>
                </a:solidFill>
                <a:sym typeface="Arial"/>
              </a:rPr>
              <a:t> was John’s baptism not a true baptism?</a:t>
            </a:r>
            <a:endParaRPr sz="2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animEffect transition="in" filter="fade">
                                      <p:cBhvr>
                                        <p:cTn id="7" dur="500"/>
                                        <p:tgtEl>
                                          <p:spTgt spid="3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9">
                                            <p:txEl>
                                              <p:pRg st="1" end="1"/>
                                            </p:txEl>
                                          </p:spTgt>
                                        </p:tgtEl>
                                        <p:attrNameLst>
                                          <p:attrName>style.visibility</p:attrName>
                                        </p:attrNameLst>
                                      </p:cBhvr>
                                      <p:to>
                                        <p:strVal val="visible"/>
                                      </p:to>
                                    </p:set>
                                    <p:animEffect transition="in" filter="fade">
                                      <p:cBhvr>
                                        <p:cTn id="12" dur="500"/>
                                        <p:tgtEl>
                                          <p:spTgt spid="3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9">
                                            <p:txEl>
                                              <p:pRg st="2" end="2"/>
                                            </p:txEl>
                                          </p:spTgt>
                                        </p:tgtEl>
                                        <p:attrNameLst>
                                          <p:attrName>style.visibility</p:attrName>
                                        </p:attrNameLst>
                                      </p:cBhvr>
                                      <p:to>
                                        <p:strVal val="visible"/>
                                      </p:to>
                                    </p:set>
                                    <p:animEffect transition="in" filter="fade">
                                      <p:cBhvr>
                                        <p:cTn id="17" dur="500"/>
                                        <p:tgtEl>
                                          <p:spTgt spid="3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9">
                                            <p:txEl>
                                              <p:pRg st="3" end="3"/>
                                            </p:txEl>
                                          </p:spTgt>
                                        </p:tgtEl>
                                        <p:attrNameLst>
                                          <p:attrName>style.visibility</p:attrName>
                                        </p:attrNameLst>
                                      </p:cBhvr>
                                      <p:to>
                                        <p:strVal val="visible"/>
                                      </p:to>
                                    </p:set>
                                    <p:animEffect transition="in" filter="fade">
                                      <p:cBhvr>
                                        <p:cTn id="22" dur="500"/>
                                        <p:tgtEl>
                                          <p:spTgt spid="3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9">
                                            <p:txEl>
                                              <p:pRg st="4" end="4"/>
                                            </p:txEl>
                                          </p:spTgt>
                                        </p:tgtEl>
                                        <p:attrNameLst>
                                          <p:attrName>style.visibility</p:attrName>
                                        </p:attrNameLst>
                                      </p:cBhvr>
                                      <p:to>
                                        <p:strVal val="visible"/>
                                      </p:to>
                                    </p:set>
                                    <p:animEffect transition="in" filter="fade">
                                      <p:cBhvr>
                                        <p:cTn id="27" dur="500"/>
                                        <p:tgtEl>
                                          <p:spTgt spid="3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9">
                                            <p:txEl>
                                              <p:pRg st="5" end="5"/>
                                            </p:txEl>
                                          </p:spTgt>
                                        </p:tgtEl>
                                        <p:attrNameLst>
                                          <p:attrName>style.visibility</p:attrName>
                                        </p:attrNameLst>
                                      </p:cBhvr>
                                      <p:to>
                                        <p:strVal val="visible"/>
                                      </p:to>
                                    </p:set>
                                    <p:animEffect transition="in" filter="fade">
                                      <p:cBhvr>
                                        <p:cTn id="32" dur="500"/>
                                        <p:tgtEl>
                                          <p:spTgt spid="3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4"/>
          <p:cNvSpPr/>
          <p:nvPr/>
        </p:nvSpPr>
        <p:spPr>
          <a:xfrm>
            <a:off x="495300" y="1108841"/>
            <a:ext cx="11201400" cy="44011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US" sz="4800" b="1" dirty="0" err="1">
                <a:solidFill>
                  <a:schemeClr val="lt1"/>
                </a:solidFill>
                <a:latin typeface="Times New Roman"/>
                <a:ea typeface="Times New Roman"/>
                <a:cs typeface="Times New Roman"/>
                <a:sym typeface="Times New Roman"/>
              </a:rPr>
              <a:t>一个可能的解决方案</a:t>
            </a:r>
            <a:r>
              <a:rPr lang="en-US" sz="4800" b="1" dirty="0">
                <a:solidFill>
                  <a:schemeClr val="lt1"/>
                </a:solidFill>
                <a:latin typeface="Times New Roman"/>
                <a:ea typeface="Times New Roman"/>
                <a:cs typeface="Times New Roman"/>
                <a:sym typeface="Times New Roman"/>
              </a:rPr>
              <a:t>：</a:t>
            </a:r>
          </a:p>
          <a:p>
            <a:pPr marL="0" marR="0" lvl="0" indent="0" algn="ctr" rtl="0">
              <a:spcBef>
                <a:spcPts val="0"/>
              </a:spcBef>
              <a:spcAft>
                <a:spcPts val="0"/>
              </a:spcAft>
              <a:buClr>
                <a:schemeClr val="dk1"/>
              </a:buClr>
              <a:buSzPts val="1100"/>
              <a:buFont typeface="Arial"/>
              <a:buNone/>
            </a:pPr>
            <a:r>
              <a:rPr lang="en-US" sz="4800" b="1" dirty="0" err="1">
                <a:solidFill>
                  <a:schemeClr val="lt1"/>
                </a:solidFill>
                <a:latin typeface="Times New Roman"/>
                <a:ea typeface="Times New Roman"/>
                <a:cs typeface="Times New Roman"/>
                <a:sym typeface="Times New Roman"/>
              </a:rPr>
              <a:t>他们还没有真正接受约翰的洗礼</a:t>
            </a:r>
            <a:endParaRPr sz="4800" b="1" dirty="0">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b="1" dirty="0">
                <a:solidFill>
                  <a:schemeClr val="lt1"/>
                </a:solidFill>
                <a:latin typeface="Times New Roman"/>
                <a:ea typeface="Times New Roman"/>
                <a:cs typeface="Times New Roman"/>
                <a:sym typeface="Times New Roman"/>
              </a:rPr>
              <a:t>A possible solution:</a:t>
            </a:r>
            <a:endParaRPr sz="2400" dirty="0"/>
          </a:p>
          <a:p>
            <a:pPr marL="0" marR="0" lvl="0" indent="0" algn="ctr" rtl="0">
              <a:spcBef>
                <a:spcPts val="0"/>
              </a:spcBef>
              <a:spcAft>
                <a:spcPts val="0"/>
              </a:spcAft>
              <a:buNone/>
            </a:pPr>
            <a:r>
              <a:rPr lang="en-US" sz="2400" b="1" dirty="0">
                <a:solidFill>
                  <a:schemeClr val="lt1"/>
                </a:solidFill>
                <a:latin typeface="Times New Roman"/>
                <a:ea typeface="Times New Roman"/>
                <a:cs typeface="Times New Roman"/>
                <a:sym typeface="Times New Roman"/>
              </a:rPr>
              <a:t>They had not really received John’s baptism</a:t>
            </a:r>
            <a:endParaRPr sz="2400" dirty="0"/>
          </a:p>
          <a:p>
            <a:pPr marL="0" marR="0" lvl="0" indent="0" algn="l" rtl="0">
              <a:spcBef>
                <a:spcPts val="0"/>
              </a:spcBef>
              <a:spcAft>
                <a:spcPts val="0"/>
              </a:spcAft>
              <a:buNone/>
            </a:pPr>
            <a:r>
              <a:rPr lang="en-US" sz="2400" dirty="0">
                <a:solidFill>
                  <a:schemeClr val="lt1"/>
                </a:solidFill>
                <a:latin typeface="Calibri"/>
                <a:ea typeface="Calibri"/>
                <a:cs typeface="Calibri"/>
                <a:sym typeface="Calibri"/>
              </a:rPr>
              <a:t> </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4000" dirty="0">
                <a:solidFill>
                  <a:schemeClr val="lt1"/>
                </a:solidFill>
                <a:latin typeface="Arial"/>
                <a:ea typeface="Arial"/>
                <a:cs typeface="Arial"/>
                <a:sym typeface="Arial"/>
              </a:rPr>
              <a:t>“</a:t>
            </a:r>
            <a:r>
              <a:rPr lang="en-US" sz="4000" dirty="0" err="1">
                <a:solidFill>
                  <a:schemeClr val="lt1"/>
                </a:solidFill>
                <a:latin typeface="Arial"/>
                <a:ea typeface="Arial"/>
                <a:cs typeface="Arial"/>
                <a:sym typeface="Arial"/>
              </a:rPr>
              <a:t>约翰所行的是悔改的洗，告诉百姓当信那在他以后要来的，就是耶稣</a:t>
            </a:r>
            <a:r>
              <a:rPr lang="en-US" sz="4000" dirty="0">
                <a:solidFill>
                  <a:schemeClr val="lt1"/>
                </a:solidFill>
                <a:latin typeface="Arial"/>
                <a:ea typeface="Arial"/>
                <a:cs typeface="Arial"/>
                <a:sym typeface="Arial"/>
              </a:rPr>
              <a:t>。” </a:t>
            </a:r>
            <a:endParaRPr sz="4000" dirty="0">
              <a:solidFill>
                <a:schemeClr val="lt1"/>
              </a:solidFill>
              <a:latin typeface="Arial"/>
              <a:ea typeface="Arial"/>
              <a:cs typeface="Arial"/>
              <a:sym typeface="Arial"/>
            </a:endParaRPr>
          </a:p>
          <a:p>
            <a:pPr marL="0" marR="0" lvl="0" indent="0" algn="l" rtl="0">
              <a:spcBef>
                <a:spcPts val="0"/>
              </a:spcBef>
              <a:spcAft>
                <a:spcPts val="0"/>
              </a:spcAft>
              <a:buNone/>
            </a:pPr>
            <a:r>
              <a:rPr lang="en-US" sz="1800" dirty="0">
                <a:solidFill>
                  <a:schemeClr val="lt1"/>
                </a:solidFill>
                <a:latin typeface="Arial"/>
                <a:ea typeface="Arial"/>
                <a:cs typeface="Arial"/>
                <a:sym typeface="Arial"/>
              </a:rPr>
              <a:t>“John’s baptism was a baptism of repentance. He told the people to believe. . . . “</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5"/>
          <p:cNvSpPr txBox="1"/>
          <p:nvPr/>
        </p:nvSpPr>
        <p:spPr>
          <a:xfrm>
            <a:off x="2895600" y="2609850"/>
            <a:ext cx="5943600" cy="1638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家庭作业</a:t>
            </a:r>
            <a:br>
              <a:rPr lang="en-US" sz="6000" b="1">
                <a:solidFill>
                  <a:schemeClr val="lt1"/>
                </a:solidFill>
                <a:latin typeface="Calibri"/>
                <a:ea typeface="Calibri"/>
                <a:cs typeface="Calibri"/>
                <a:sym typeface="Calibri"/>
              </a:rPr>
            </a:br>
            <a:r>
              <a:rPr lang="en-US" sz="2800">
                <a:solidFill>
                  <a:schemeClr val="lt1"/>
                </a:solidFill>
                <a:latin typeface="Times New Roman"/>
                <a:ea typeface="Times New Roman"/>
                <a:cs typeface="Times New Roman"/>
                <a:sym typeface="Times New Roman"/>
              </a:rPr>
              <a:t>Homework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1319048" y="1843251"/>
            <a:ext cx="9144000" cy="317149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6000"/>
              <a:buFont typeface="Times New Roman"/>
              <a:buNone/>
            </a:pPr>
            <a:r>
              <a:rPr lang="en-US" sz="6600" b="1" dirty="0" err="1">
                <a:solidFill>
                  <a:schemeClr val="lt1"/>
                </a:solidFill>
                <a:latin typeface="Times New Roman"/>
                <a:ea typeface="Times New Roman"/>
                <a:cs typeface="Times New Roman"/>
                <a:sym typeface="Times New Roman"/>
              </a:rPr>
              <a:t>旧约中的洗洗涤和洗礼</a:t>
            </a:r>
            <a:endParaRPr sz="6600"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lt1"/>
              </a:buClr>
              <a:buSzPts val="6000"/>
              <a:buFont typeface="Times New Roman"/>
              <a:buNone/>
            </a:pPr>
            <a:r>
              <a:rPr lang="en-US" dirty="0">
                <a:solidFill>
                  <a:schemeClr val="lt1"/>
                </a:solidFill>
                <a:latin typeface="Times New Roman"/>
                <a:ea typeface="Times New Roman"/>
                <a:cs typeface="Times New Roman"/>
                <a:sym typeface="Times New Roman"/>
              </a:rPr>
              <a:t>Washings and Baptisms </a:t>
            </a:r>
            <a:br>
              <a:rPr lang="en-US" dirty="0">
                <a:solidFill>
                  <a:schemeClr val="lt1"/>
                </a:solidFill>
                <a:latin typeface="Times New Roman"/>
                <a:ea typeface="Times New Roman"/>
                <a:cs typeface="Times New Roman"/>
                <a:sym typeface="Times New Roman"/>
              </a:rPr>
            </a:br>
            <a:r>
              <a:rPr lang="en-US" dirty="0">
                <a:solidFill>
                  <a:schemeClr val="lt1"/>
                </a:solidFill>
                <a:latin typeface="Times New Roman"/>
                <a:ea typeface="Times New Roman"/>
                <a:cs typeface="Times New Roman"/>
                <a:sym typeface="Times New Roman"/>
              </a:rPr>
              <a:t>in the Old Testament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457200" y="483476"/>
            <a:ext cx="10972800" cy="180252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400"/>
              <a:buFont typeface="Times New Roman"/>
              <a:buNone/>
            </a:pPr>
            <a:r>
              <a:rPr lang="en-US" sz="6000" b="1" dirty="0" err="1">
                <a:solidFill>
                  <a:schemeClr val="lt1"/>
                </a:solidFill>
                <a:latin typeface="Times New Roman"/>
                <a:ea typeface="Times New Roman"/>
                <a:cs typeface="Times New Roman"/>
                <a:sym typeface="Times New Roman"/>
              </a:rPr>
              <a:t>旧约中的洗礼和洗礼</a:t>
            </a:r>
            <a:endParaRPr sz="6000"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lt1"/>
              </a:buClr>
              <a:buSzPts val="4400"/>
              <a:buFont typeface="Times New Roman"/>
              <a:buNone/>
            </a:pPr>
            <a:r>
              <a:rPr lang="en-US" sz="4000" dirty="0">
                <a:solidFill>
                  <a:schemeClr val="lt1"/>
                </a:solidFill>
                <a:latin typeface="Times New Roman"/>
                <a:ea typeface="Times New Roman"/>
                <a:cs typeface="Times New Roman"/>
                <a:sym typeface="Times New Roman"/>
              </a:rPr>
              <a:t>Washings and Baptisms in the Old Testament</a:t>
            </a:r>
            <a:endParaRPr sz="4000" dirty="0"/>
          </a:p>
        </p:txBody>
      </p:sp>
      <p:sp>
        <p:nvSpPr>
          <p:cNvPr id="114" name="Google Shape;114;p6"/>
          <p:cNvSpPr txBox="1">
            <a:spLocks noGrp="1"/>
          </p:cNvSpPr>
          <p:nvPr>
            <p:ph type="body" idx="1"/>
          </p:nvPr>
        </p:nvSpPr>
        <p:spPr>
          <a:xfrm>
            <a:off x="1229710" y="2777358"/>
            <a:ext cx="9666890" cy="2404242"/>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Clr>
                <a:schemeClr val="lt1"/>
              </a:buClr>
              <a:buSzPts val="3200"/>
              <a:buFont typeface="Calibri"/>
              <a:buAutoNum type="arabicPeriod"/>
            </a:pPr>
            <a:r>
              <a:rPr lang="en-US" sz="4000" dirty="0" err="1">
                <a:solidFill>
                  <a:schemeClr val="lt1"/>
                </a:solidFill>
                <a:latin typeface="Arial"/>
                <a:ea typeface="Arial"/>
                <a:cs typeface="Arial"/>
                <a:sym typeface="Arial"/>
              </a:rPr>
              <a:t>卫生的洗涤（为了身体健康</a:t>
            </a:r>
            <a:r>
              <a:rPr lang="en-US" sz="4000" dirty="0">
                <a:solidFill>
                  <a:schemeClr val="lt1"/>
                </a:solidFill>
                <a:latin typeface="Arial"/>
                <a:ea typeface="Arial"/>
                <a:cs typeface="Arial"/>
                <a:sym typeface="Arial"/>
              </a:rPr>
              <a:t>）</a:t>
            </a:r>
            <a:endParaRPr sz="4000" dirty="0">
              <a:solidFill>
                <a:schemeClr val="lt1"/>
              </a:solidFill>
              <a:latin typeface="Arial"/>
              <a:ea typeface="Arial"/>
              <a:cs typeface="Arial"/>
              <a:sym typeface="Arial"/>
            </a:endParaRPr>
          </a:p>
          <a:p>
            <a:pPr marL="342900" lvl="0" indent="0" algn="l" rtl="0">
              <a:spcBef>
                <a:spcPts val="0"/>
              </a:spcBef>
              <a:spcAft>
                <a:spcPts val="0"/>
              </a:spcAft>
              <a:buNone/>
            </a:pPr>
            <a:r>
              <a:rPr lang="en-US" sz="2800" dirty="0">
                <a:solidFill>
                  <a:schemeClr val="lt1"/>
                </a:solidFill>
                <a:latin typeface="Arial"/>
                <a:ea typeface="Arial"/>
                <a:cs typeface="Arial"/>
                <a:sym typeface="Arial"/>
              </a:rPr>
              <a:t>Sanitary washings (for good health)</a:t>
            </a:r>
            <a:endParaRPr sz="2800" dirty="0"/>
          </a:p>
          <a:p>
            <a:pPr marL="0" lvl="0" indent="0" algn="l" rtl="0">
              <a:spcBef>
                <a:spcPts val="640"/>
              </a:spcBef>
              <a:spcAft>
                <a:spcPts val="0"/>
              </a:spcAft>
              <a:buClr>
                <a:schemeClr val="lt1"/>
              </a:buClr>
              <a:buSzPts val="3200"/>
              <a:buNone/>
            </a:pPr>
            <a:r>
              <a:rPr lang="en-US" sz="4000" dirty="0">
                <a:solidFill>
                  <a:schemeClr val="lt1"/>
                </a:solidFill>
                <a:latin typeface="Arial"/>
                <a:ea typeface="Arial"/>
                <a:cs typeface="Arial"/>
                <a:sym typeface="Arial"/>
              </a:rPr>
              <a:t>2. </a:t>
            </a:r>
            <a:r>
              <a:rPr lang="en-US" sz="4000" dirty="0" err="1">
                <a:solidFill>
                  <a:schemeClr val="lt1"/>
                </a:solidFill>
                <a:latin typeface="Arial"/>
                <a:ea typeface="Arial"/>
                <a:cs typeface="Arial"/>
                <a:sym typeface="Arial"/>
              </a:rPr>
              <a:t>礼仪的洗涤（表示精神纯洁</a:t>
            </a:r>
            <a:r>
              <a:rPr lang="en-US" sz="4000" dirty="0">
                <a:solidFill>
                  <a:schemeClr val="lt1"/>
                </a:solidFill>
                <a:latin typeface="Arial"/>
                <a:ea typeface="Arial"/>
                <a:cs typeface="Arial"/>
                <a:sym typeface="Arial"/>
              </a:rPr>
              <a:t>）</a:t>
            </a:r>
            <a:endParaRPr sz="4000" dirty="0">
              <a:solidFill>
                <a:schemeClr val="lt1"/>
              </a:solidFill>
              <a:latin typeface="Arial"/>
              <a:ea typeface="Arial"/>
              <a:cs typeface="Arial"/>
              <a:sym typeface="Arial"/>
            </a:endParaRPr>
          </a:p>
          <a:p>
            <a:pPr marL="342900" lvl="0" indent="0" algn="l" rtl="0">
              <a:spcBef>
                <a:spcPts val="640"/>
              </a:spcBef>
              <a:spcAft>
                <a:spcPts val="0"/>
              </a:spcAft>
              <a:buNone/>
            </a:pPr>
            <a:r>
              <a:rPr lang="en-US" sz="2800" dirty="0">
                <a:solidFill>
                  <a:schemeClr val="lt1"/>
                </a:solidFill>
                <a:latin typeface="Arial"/>
                <a:ea typeface="Arial"/>
                <a:cs typeface="Arial"/>
                <a:sym typeface="Arial"/>
              </a:rPr>
              <a:t>Ceremonial Washings (to signify spiritual purity)</a:t>
            </a:r>
            <a:endParaRPr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830317" y="231228"/>
            <a:ext cx="10752083" cy="300149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400"/>
              <a:buFont typeface="Times New Roman"/>
              <a:buNone/>
            </a:pPr>
            <a:r>
              <a:rPr lang="en-US" sz="5400" b="1" dirty="0" err="1">
                <a:solidFill>
                  <a:schemeClr val="lt1"/>
                </a:solidFill>
                <a:latin typeface="Times New Roman"/>
                <a:ea typeface="Times New Roman"/>
                <a:cs typeface="Times New Roman"/>
                <a:sym typeface="Times New Roman"/>
              </a:rPr>
              <a:t>卫生的洗涤</a:t>
            </a:r>
            <a:endParaRPr sz="5400"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lt1"/>
              </a:buClr>
              <a:buSzPts val="4400"/>
              <a:buFont typeface="Times New Roman"/>
              <a:buNone/>
            </a:pPr>
            <a:r>
              <a:rPr lang="en-US" sz="3600" b="1" dirty="0">
                <a:solidFill>
                  <a:schemeClr val="lt1"/>
                </a:solidFill>
                <a:latin typeface="Times New Roman"/>
                <a:ea typeface="Times New Roman"/>
                <a:cs typeface="Times New Roman"/>
                <a:sym typeface="Times New Roman"/>
              </a:rPr>
              <a:t>Sanitary Washings</a:t>
            </a:r>
            <a:br>
              <a:rPr lang="en-US" dirty="0">
                <a:solidFill>
                  <a:schemeClr val="lt1"/>
                </a:solidFill>
                <a:latin typeface="Times New Roman"/>
                <a:ea typeface="Times New Roman"/>
                <a:cs typeface="Times New Roman"/>
                <a:sym typeface="Times New Roman"/>
              </a:rPr>
            </a:br>
            <a:r>
              <a:rPr lang="en-US" dirty="0" err="1">
                <a:solidFill>
                  <a:schemeClr val="lt1"/>
                </a:solidFill>
                <a:latin typeface="Times New Roman"/>
                <a:ea typeface="Times New Roman"/>
                <a:cs typeface="Times New Roman"/>
                <a:sym typeface="Times New Roman"/>
              </a:rPr>
              <a:t>以色列社区的健康和疾病预防</a:t>
            </a:r>
            <a:endParaRPr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lt1"/>
              </a:buClr>
              <a:buSzPts val="4400"/>
              <a:buFont typeface="Times New Roman"/>
              <a:buNone/>
            </a:pPr>
            <a:r>
              <a:rPr lang="en-US" sz="2800" dirty="0">
                <a:solidFill>
                  <a:schemeClr val="lt1"/>
                </a:solidFill>
                <a:latin typeface="Times New Roman"/>
                <a:ea typeface="Times New Roman"/>
                <a:cs typeface="Times New Roman"/>
                <a:sym typeface="Times New Roman"/>
              </a:rPr>
              <a:t>good health and the prevention of disease in the Israelite community</a:t>
            </a:r>
            <a:endParaRPr sz="2800" dirty="0"/>
          </a:p>
        </p:txBody>
      </p:sp>
      <p:sp>
        <p:nvSpPr>
          <p:cNvPr id="120" name="Google Shape;120;p7"/>
          <p:cNvSpPr txBox="1">
            <a:spLocks noGrp="1"/>
          </p:cNvSpPr>
          <p:nvPr>
            <p:ph type="body" idx="1"/>
          </p:nvPr>
        </p:nvSpPr>
        <p:spPr>
          <a:xfrm>
            <a:off x="3899338" y="3323897"/>
            <a:ext cx="4818993" cy="2101276"/>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Clr>
                <a:schemeClr val="lt1"/>
              </a:buClr>
              <a:buSzPts val="3200"/>
              <a:buFont typeface="Calibri"/>
              <a:buAutoNum type="arabicPeriod"/>
            </a:pPr>
            <a:r>
              <a:rPr lang="en-US" sz="4000" dirty="0" err="1">
                <a:solidFill>
                  <a:schemeClr val="lt1"/>
                </a:solidFill>
                <a:latin typeface="Arial"/>
                <a:ea typeface="Arial"/>
                <a:cs typeface="Arial"/>
                <a:sym typeface="Arial"/>
              </a:rPr>
              <a:t>洗手</a:t>
            </a:r>
            <a:r>
              <a:rPr lang="en-US" sz="4000" dirty="0">
                <a:solidFill>
                  <a:schemeClr val="lt1"/>
                </a:solidFill>
                <a:latin typeface="Arial"/>
                <a:ea typeface="Arial"/>
                <a:cs typeface="Arial"/>
                <a:sym typeface="Arial"/>
              </a:rPr>
              <a:t>  </a:t>
            </a:r>
            <a:r>
              <a:rPr lang="en-US" sz="2800" dirty="0">
                <a:solidFill>
                  <a:schemeClr val="lt1"/>
                </a:solidFill>
                <a:latin typeface="Arial"/>
                <a:ea typeface="Arial"/>
                <a:cs typeface="Arial"/>
                <a:sym typeface="Arial"/>
              </a:rPr>
              <a:t>Hand washing</a:t>
            </a:r>
            <a:endParaRPr sz="2800" dirty="0"/>
          </a:p>
          <a:p>
            <a:pPr marL="457200" lvl="0" indent="-457200" algn="l" rtl="0">
              <a:spcBef>
                <a:spcPts val="640"/>
              </a:spcBef>
              <a:spcAft>
                <a:spcPts val="0"/>
              </a:spcAft>
              <a:buClr>
                <a:schemeClr val="lt1"/>
              </a:buClr>
              <a:buSzPts val="3200"/>
              <a:buFont typeface="Calibri"/>
              <a:buAutoNum type="arabicPeriod"/>
            </a:pPr>
            <a:r>
              <a:rPr lang="en-US" sz="4000" dirty="0" err="1">
                <a:solidFill>
                  <a:schemeClr val="lt1"/>
                </a:solidFill>
                <a:latin typeface="Arial"/>
                <a:ea typeface="Arial"/>
                <a:cs typeface="Arial"/>
                <a:sym typeface="Arial"/>
              </a:rPr>
              <a:t>洗脚</a:t>
            </a:r>
            <a:r>
              <a:rPr lang="en-US" sz="4000" dirty="0">
                <a:solidFill>
                  <a:schemeClr val="lt1"/>
                </a:solidFill>
                <a:latin typeface="Arial"/>
                <a:ea typeface="Arial"/>
                <a:cs typeface="Arial"/>
                <a:sym typeface="Arial"/>
              </a:rPr>
              <a:t> </a:t>
            </a:r>
            <a:r>
              <a:rPr lang="en-US" dirty="0">
                <a:solidFill>
                  <a:schemeClr val="lt1"/>
                </a:solidFill>
                <a:latin typeface="Arial"/>
                <a:ea typeface="Arial"/>
                <a:cs typeface="Arial"/>
                <a:sym typeface="Arial"/>
              </a:rPr>
              <a:t> </a:t>
            </a:r>
            <a:r>
              <a:rPr lang="en-US" sz="2800" dirty="0">
                <a:solidFill>
                  <a:schemeClr val="lt1"/>
                </a:solidFill>
                <a:latin typeface="Arial"/>
                <a:ea typeface="Arial"/>
                <a:cs typeface="Arial"/>
                <a:sym typeface="Arial"/>
              </a:rPr>
              <a:t>Foot washing</a:t>
            </a:r>
            <a:endParaRPr sz="2800" dirty="0"/>
          </a:p>
          <a:p>
            <a:pPr marL="457200" lvl="0" indent="-457200" algn="l" rtl="0">
              <a:spcBef>
                <a:spcPts val="640"/>
              </a:spcBef>
              <a:spcAft>
                <a:spcPts val="0"/>
              </a:spcAft>
              <a:buClr>
                <a:schemeClr val="lt1"/>
              </a:buClr>
              <a:buSzPts val="3200"/>
              <a:buFont typeface="Calibri"/>
              <a:buAutoNum type="arabicPeriod"/>
            </a:pPr>
            <a:r>
              <a:rPr lang="en-US" sz="4000" dirty="0" err="1">
                <a:solidFill>
                  <a:schemeClr val="lt1"/>
                </a:solidFill>
                <a:latin typeface="Arial"/>
                <a:ea typeface="Arial"/>
                <a:cs typeface="Arial"/>
                <a:sym typeface="Arial"/>
              </a:rPr>
              <a:t>洗身体</a:t>
            </a:r>
            <a:r>
              <a:rPr lang="en-US" dirty="0">
                <a:solidFill>
                  <a:schemeClr val="lt1"/>
                </a:solidFill>
                <a:latin typeface="Arial"/>
                <a:ea typeface="Arial"/>
                <a:cs typeface="Arial"/>
                <a:sym typeface="Arial"/>
              </a:rPr>
              <a:t> </a:t>
            </a:r>
            <a:r>
              <a:rPr lang="en-US" sz="2800" dirty="0">
                <a:solidFill>
                  <a:schemeClr val="lt1"/>
                </a:solidFill>
                <a:latin typeface="Arial"/>
                <a:ea typeface="Arial"/>
                <a:cs typeface="Arial"/>
                <a:sym typeface="Arial"/>
              </a:rPr>
              <a:t>Body washing</a:t>
            </a:r>
            <a:endParaRPr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p:nvPr/>
        </p:nvSpPr>
        <p:spPr>
          <a:xfrm>
            <a:off x="609600" y="762000"/>
            <a:ext cx="11277600" cy="55399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dirty="0" err="1">
                <a:solidFill>
                  <a:srgbClr val="B6DDE7"/>
                </a:solidFill>
                <a:latin typeface="Calibri"/>
                <a:ea typeface="Calibri"/>
                <a:cs typeface="Calibri"/>
                <a:sym typeface="Calibri"/>
              </a:rPr>
              <a:t>出埃及</a:t>
            </a:r>
            <a:r>
              <a:rPr lang="en-US" sz="3600" b="0" i="0" u="none" strike="noStrike" cap="none" dirty="0">
                <a:solidFill>
                  <a:srgbClr val="B6DDE7"/>
                </a:solidFill>
                <a:latin typeface="Calibri"/>
                <a:ea typeface="Calibri"/>
                <a:cs typeface="Calibri"/>
                <a:sym typeface="Calibri"/>
              </a:rPr>
              <a:t> </a:t>
            </a:r>
            <a:r>
              <a:rPr lang="en-US" sz="3600" b="0" i="0" u="none" strike="noStrike" cap="none" dirty="0">
                <a:solidFill>
                  <a:srgbClr val="B6DDE7"/>
                </a:solidFill>
                <a:latin typeface="Times New Roman"/>
                <a:ea typeface="Times New Roman"/>
                <a:cs typeface="Times New Roman"/>
                <a:sym typeface="Times New Roman"/>
              </a:rPr>
              <a:t>Exodus 30:17-21</a:t>
            </a:r>
            <a:endParaRPr dirty="0"/>
          </a:p>
          <a:p>
            <a:pPr marL="0" marR="0" lvl="0" indent="0" algn="l" rtl="0">
              <a:spcBef>
                <a:spcPts val="0"/>
              </a:spcBef>
              <a:spcAft>
                <a:spcPts val="0"/>
              </a:spcAft>
              <a:buNone/>
            </a:pPr>
            <a:r>
              <a:rPr lang="en-US" sz="3600" b="1" i="0" u="none" strike="noStrike" cap="none" baseline="30000" dirty="0">
                <a:solidFill>
                  <a:schemeClr val="lt1"/>
                </a:solidFill>
                <a:latin typeface="Calibri"/>
                <a:ea typeface="Calibri"/>
                <a:cs typeface="Calibri"/>
                <a:sym typeface="Calibri"/>
              </a:rPr>
              <a:t>17 </a:t>
            </a:r>
            <a:r>
              <a:rPr lang="en-US" sz="3600" b="0" i="0" u="none" strike="noStrike" cap="none" dirty="0" err="1">
                <a:solidFill>
                  <a:schemeClr val="lt1"/>
                </a:solidFill>
                <a:latin typeface="Calibri"/>
                <a:ea typeface="Calibri"/>
                <a:cs typeface="Calibri"/>
                <a:sym typeface="Calibri"/>
              </a:rPr>
              <a:t>耶和华晓谕</a:t>
            </a:r>
            <a:r>
              <a:rPr lang="en-US" sz="3600" b="0" i="0" u="sng" strike="noStrike" cap="none" dirty="0" err="1">
                <a:solidFill>
                  <a:schemeClr val="lt1"/>
                </a:solidFill>
                <a:latin typeface="Calibri"/>
                <a:ea typeface="Calibri"/>
                <a:cs typeface="Calibri"/>
                <a:sym typeface="Calibri"/>
              </a:rPr>
              <a:t>摩西</a:t>
            </a:r>
            <a:r>
              <a:rPr lang="en-US" sz="3600" b="0" i="0" u="none" strike="noStrike" cap="none" dirty="0" err="1">
                <a:solidFill>
                  <a:schemeClr val="lt1"/>
                </a:solidFill>
                <a:latin typeface="Calibri"/>
                <a:ea typeface="Calibri"/>
                <a:cs typeface="Calibri"/>
                <a:sym typeface="Calibri"/>
              </a:rPr>
              <a:t>说</a:t>
            </a:r>
            <a:r>
              <a:rPr lang="en-US" sz="3600" b="0" i="0" u="none" strike="noStrike" cap="none" dirty="0">
                <a:solidFill>
                  <a:schemeClr val="lt1"/>
                </a:solidFill>
                <a:latin typeface="Calibri"/>
                <a:ea typeface="Calibri"/>
                <a:cs typeface="Calibri"/>
                <a:sym typeface="Calibri"/>
              </a:rPr>
              <a:t>： </a:t>
            </a:r>
            <a:r>
              <a:rPr lang="en-US" sz="3600" b="1" i="0" u="none" strike="noStrike" cap="none" baseline="30000" dirty="0">
                <a:solidFill>
                  <a:schemeClr val="lt1"/>
                </a:solidFill>
                <a:latin typeface="Calibri"/>
                <a:ea typeface="Calibri"/>
                <a:cs typeface="Calibri"/>
                <a:sym typeface="Calibri"/>
              </a:rPr>
              <a:t>18 </a:t>
            </a:r>
            <a:r>
              <a:rPr lang="en-US" sz="3600" b="0" i="0" u="none" strike="noStrike" cap="none" dirty="0">
                <a:solidFill>
                  <a:schemeClr val="lt1"/>
                </a:solidFill>
                <a:latin typeface="Calibri"/>
                <a:ea typeface="Calibri"/>
                <a:cs typeface="Calibri"/>
                <a:sym typeface="Calibri"/>
              </a:rPr>
              <a:t>“</a:t>
            </a:r>
            <a:r>
              <a:rPr lang="en-US" sz="3600" b="0" i="0" u="none" strike="noStrike" cap="none" dirty="0" err="1">
                <a:solidFill>
                  <a:schemeClr val="lt1"/>
                </a:solidFill>
                <a:latin typeface="Calibri"/>
                <a:ea typeface="Calibri"/>
                <a:cs typeface="Calibri"/>
                <a:sym typeface="Calibri"/>
              </a:rPr>
              <a:t>你要用铜做洗濯盆和盆座，以便洗濯。要将盆放在会幕和坛的中间，在盆里盛水</a:t>
            </a:r>
            <a:r>
              <a:rPr lang="en-US" sz="3600" b="0" i="0" u="none" strike="noStrike" cap="none" dirty="0">
                <a:solidFill>
                  <a:schemeClr val="lt1"/>
                </a:solidFill>
                <a:latin typeface="Calibri"/>
                <a:ea typeface="Calibri"/>
                <a:cs typeface="Calibri"/>
                <a:sym typeface="Calibri"/>
              </a:rPr>
              <a:t>。 </a:t>
            </a:r>
            <a:r>
              <a:rPr lang="en-US" sz="3600" b="1" i="0" u="none" strike="noStrike" cap="none" baseline="30000" dirty="0">
                <a:solidFill>
                  <a:schemeClr val="lt1"/>
                </a:solidFill>
                <a:latin typeface="Calibri"/>
                <a:ea typeface="Calibri"/>
                <a:cs typeface="Calibri"/>
                <a:sym typeface="Calibri"/>
              </a:rPr>
              <a:t>19 </a:t>
            </a:r>
            <a:r>
              <a:rPr lang="en-US" sz="3600" b="0" i="0" u="sng" strike="noStrike" cap="none" dirty="0" err="1">
                <a:solidFill>
                  <a:schemeClr val="lt1"/>
                </a:solidFill>
                <a:latin typeface="Calibri"/>
                <a:ea typeface="Calibri"/>
                <a:cs typeface="Calibri"/>
                <a:sym typeface="Calibri"/>
              </a:rPr>
              <a:t>亚伦</a:t>
            </a:r>
            <a:r>
              <a:rPr lang="en-US" sz="3600" b="0" i="0" u="none" strike="noStrike" cap="none" dirty="0" err="1">
                <a:solidFill>
                  <a:schemeClr val="lt1"/>
                </a:solidFill>
                <a:latin typeface="Calibri"/>
                <a:ea typeface="Calibri"/>
                <a:cs typeface="Calibri"/>
                <a:sym typeface="Calibri"/>
              </a:rPr>
              <a:t>和他的儿子要在这盆里洗手洗脚</a:t>
            </a:r>
            <a:r>
              <a:rPr lang="en-US" sz="3600" b="0" i="0" u="none" strike="noStrike" cap="none" dirty="0">
                <a:solidFill>
                  <a:schemeClr val="lt1"/>
                </a:solidFill>
                <a:latin typeface="Calibri"/>
                <a:ea typeface="Calibri"/>
                <a:cs typeface="Calibri"/>
                <a:sym typeface="Calibri"/>
              </a:rPr>
              <a:t>。 </a:t>
            </a:r>
            <a:r>
              <a:rPr lang="en-US" sz="3600" b="1" i="0" u="none" strike="noStrike" cap="none" baseline="30000" dirty="0">
                <a:solidFill>
                  <a:schemeClr val="lt1"/>
                </a:solidFill>
                <a:latin typeface="Calibri"/>
                <a:ea typeface="Calibri"/>
                <a:cs typeface="Calibri"/>
                <a:sym typeface="Calibri"/>
              </a:rPr>
              <a:t>20 </a:t>
            </a:r>
            <a:r>
              <a:rPr lang="en-US" sz="3600" b="0" i="0" u="none" strike="noStrike" cap="none" dirty="0" err="1">
                <a:solidFill>
                  <a:schemeClr val="lt1"/>
                </a:solidFill>
                <a:latin typeface="Calibri"/>
                <a:ea typeface="Calibri"/>
                <a:cs typeface="Calibri"/>
                <a:sym typeface="Calibri"/>
              </a:rPr>
              <a:t>他们进会幕，或是就近坛前供职给耶和华献火祭的时候，必用水洗濯，免得死亡</a:t>
            </a:r>
            <a:r>
              <a:rPr lang="en-US" sz="3600" b="0" i="0" u="none" strike="noStrike" cap="none" dirty="0">
                <a:solidFill>
                  <a:schemeClr val="lt1"/>
                </a:solidFill>
                <a:latin typeface="Calibri"/>
                <a:ea typeface="Calibri"/>
                <a:cs typeface="Calibri"/>
                <a:sym typeface="Calibri"/>
              </a:rPr>
              <a:t>。 </a:t>
            </a:r>
            <a:r>
              <a:rPr lang="en-US" sz="3600" b="1" i="0" u="none" strike="noStrike" cap="none" baseline="30000" dirty="0">
                <a:solidFill>
                  <a:schemeClr val="lt1"/>
                </a:solidFill>
                <a:latin typeface="Calibri"/>
                <a:ea typeface="Calibri"/>
                <a:cs typeface="Calibri"/>
                <a:sym typeface="Calibri"/>
              </a:rPr>
              <a:t>21 </a:t>
            </a:r>
            <a:r>
              <a:rPr lang="en-US" sz="3600" b="0" i="0" u="none" strike="noStrike" cap="none" dirty="0" err="1">
                <a:solidFill>
                  <a:schemeClr val="lt1"/>
                </a:solidFill>
                <a:latin typeface="Calibri"/>
                <a:ea typeface="Calibri"/>
                <a:cs typeface="Calibri"/>
                <a:sym typeface="Calibri"/>
              </a:rPr>
              <a:t>他们洗手洗脚，就免得死亡。这要做</a:t>
            </a:r>
            <a:r>
              <a:rPr lang="en-US" sz="3600" b="0" i="0" u="sng" strike="noStrike" cap="none" dirty="0" err="1">
                <a:solidFill>
                  <a:schemeClr val="lt1"/>
                </a:solidFill>
                <a:latin typeface="Calibri"/>
                <a:ea typeface="Calibri"/>
                <a:cs typeface="Calibri"/>
                <a:sym typeface="Calibri"/>
              </a:rPr>
              <a:t>亚伦</a:t>
            </a:r>
            <a:r>
              <a:rPr lang="en-US" sz="3600" b="0" i="0" u="none" strike="noStrike" cap="none" dirty="0" err="1">
                <a:solidFill>
                  <a:schemeClr val="lt1"/>
                </a:solidFill>
                <a:latin typeface="Calibri"/>
                <a:ea typeface="Calibri"/>
                <a:cs typeface="Calibri"/>
                <a:sym typeface="Calibri"/>
              </a:rPr>
              <a:t>和他后裔世世代代永远的定例</a:t>
            </a:r>
            <a:r>
              <a:rPr lang="en-US" sz="3600" b="0" i="0" u="none" strike="noStrike" cap="none" dirty="0">
                <a:solidFill>
                  <a:schemeClr val="lt1"/>
                </a:solidFill>
                <a:latin typeface="Calibri"/>
                <a:ea typeface="Calibri"/>
                <a:cs typeface="Calibri"/>
                <a:sym typeface="Calibri"/>
              </a:rPr>
              <a:t>。”</a:t>
            </a:r>
            <a:endParaRPr sz="36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accent5">
                    <a:lumMod val="40000"/>
                    <a:lumOff val="60000"/>
                  </a:schemeClr>
                </a:solidFill>
                <a:latin typeface="Times New Roman"/>
                <a:ea typeface="Times New Roman"/>
                <a:cs typeface="Times New Roman"/>
                <a:sym typeface="Times New Roman"/>
              </a:rPr>
              <a:t>Exodus 30:17-21</a:t>
            </a: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“Aaron and his sons are to wash their hands and feet with water from it. Whenever they enter the Tent of Meeting, they shall wash with water so that they will not die. Also, when they approach the altar to minister by presenting an offering made to the LORD by fire, they shall wash their hands and feet so that they will not die. This is to be a lasting ordinance for Aaron and his descendants for the generations to come.”</a:t>
            </a:r>
            <a:r>
              <a:rPr lang="en-US" sz="1800" b="1" baseline="30000" dirty="0">
                <a:solidFill>
                  <a:schemeClr val="lt1"/>
                </a:solidFill>
                <a:latin typeface="Calibri"/>
                <a:ea typeface="Calibri"/>
                <a:cs typeface="Calibri"/>
                <a:sym typeface="Calibri"/>
              </a:rPr>
              <a:t> </a:t>
            </a:r>
            <a:endParaRPr sz="1800" b="1" baseline="30000" dirty="0">
              <a:solidFill>
                <a:schemeClr val="lt1"/>
              </a:solidFill>
              <a:latin typeface="Calibri"/>
              <a:ea typeface="Calibri"/>
              <a:cs typeface="Calibri"/>
              <a:sym typeface="Calibri"/>
            </a:endParaRPr>
          </a:p>
          <a:p>
            <a:pPr marL="0" marR="0" lvl="0" indent="0" algn="l" rtl="0">
              <a:spcBef>
                <a:spcPts val="0"/>
              </a:spcBef>
              <a:spcAft>
                <a:spcPts val="0"/>
              </a:spcAft>
              <a:buNone/>
            </a:pPr>
            <a:endParaRPr sz="1800" b="1" baseline="30000" dirty="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9"/>
          <p:cNvSpPr/>
          <p:nvPr/>
        </p:nvSpPr>
        <p:spPr>
          <a:xfrm>
            <a:off x="457200" y="151200"/>
            <a:ext cx="11277600" cy="6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err="1">
                <a:solidFill>
                  <a:schemeClr val="accent5">
                    <a:lumMod val="40000"/>
                    <a:lumOff val="60000"/>
                  </a:schemeClr>
                </a:solidFill>
                <a:latin typeface="Times New Roman"/>
                <a:ea typeface="Times New Roman"/>
                <a:cs typeface="Times New Roman"/>
                <a:sym typeface="Times New Roman"/>
              </a:rPr>
              <a:t>马太福音</a:t>
            </a:r>
            <a:r>
              <a:rPr lang="en-US" sz="3600" dirty="0">
                <a:solidFill>
                  <a:schemeClr val="accent5">
                    <a:lumMod val="40000"/>
                    <a:lumOff val="60000"/>
                  </a:schemeClr>
                </a:solidFill>
                <a:latin typeface="Times New Roman"/>
                <a:ea typeface="Times New Roman"/>
                <a:cs typeface="Times New Roman"/>
                <a:sym typeface="Times New Roman"/>
              </a:rPr>
              <a:t> 15:2</a:t>
            </a:r>
            <a:endParaRPr dirty="0">
              <a:solidFill>
                <a:schemeClr val="accent5">
                  <a:lumMod val="40000"/>
                  <a:lumOff val="60000"/>
                </a:schemeClr>
              </a:solidFill>
            </a:endParaRPr>
          </a:p>
          <a:p>
            <a:pPr marL="0" marR="0" lvl="0" indent="0" algn="l" rtl="0">
              <a:spcBef>
                <a:spcPts val="0"/>
              </a:spcBef>
              <a:spcAft>
                <a:spcPts val="0"/>
              </a:spcAft>
              <a:buNone/>
            </a:pPr>
            <a:r>
              <a:rPr lang="en-US" sz="4000" dirty="0">
                <a:solidFill>
                  <a:schemeClr val="lt1"/>
                </a:solidFill>
                <a:latin typeface="Times New Roman"/>
                <a:ea typeface="Times New Roman"/>
                <a:cs typeface="Times New Roman"/>
                <a:sym typeface="Times New Roman"/>
              </a:rPr>
              <a:t> “</a:t>
            </a:r>
            <a:r>
              <a:rPr lang="en-US" sz="4000" dirty="0" err="1">
                <a:solidFill>
                  <a:schemeClr val="lt1"/>
                </a:solidFill>
                <a:latin typeface="Times New Roman"/>
                <a:ea typeface="Times New Roman"/>
                <a:cs typeface="Times New Roman"/>
                <a:sym typeface="Times New Roman"/>
              </a:rPr>
              <a:t>你的门徒为什么犯古人的遗传呢？因为吃饭的时候，他们不洗手</a:t>
            </a:r>
            <a:r>
              <a:rPr lang="en-US" sz="4000" dirty="0">
                <a:solidFill>
                  <a:schemeClr val="lt1"/>
                </a:solidFill>
                <a:latin typeface="Times New Roman"/>
                <a:ea typeface="Times New Roman"/>
                <a:cs typeface="Times New Roman"/>
                <a:sym typeface="Times New Roman"/>
              </a:rPr>
              <a:t>。</a:t>
            </a:r>
            <a:endParaRPr sz="40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accent5">
                    <a:lumMod val="40000"/>
                    <a:lumOff val="60000"/>
                  </a:schemeClr>
                </a:solidFill>
                <a:latin typeface="Times New Roman"/>
                <a:ea typeface="Times New Roman"/>
                <a:cs typeface="Times New Roman"/>
                <a:sym typeface="Times New Roman"/>
              </a:rPr>
              <a:t>Matthew 15:2</a:t>
            </a: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“Why do your disciples break the tradition of the elders? They don’t wash their hands before they eat!”</a:t>
            </a:r>
            <a:endParaRPr dirty="0"/>
          </a:p>
          <a:p>
            <a:pPr marL="0" marR="0" lvl="0" indent="0" algn="l" rtl="0">
              <a:spcBef>
                <a:spcPts val="0"/>
              </a:spcBef>
              <a:spcAft>
                <a:spcPts val="0"/>
              </a:spcAft>
              <a:buNone/>
            </a:pPr>
            <a:endParaRPr sz="18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3600" dirty="0" err="1">
                <a:solidFill>
                  <a:srgbClr val="B6DDE7"/>
                </a:solidFill>
                <a:latin typeface="Times New Roman"/>
                <a:ea typeface="Times New Roman"/>
                <a:cs typeface="Times New Roman"/>
                <a:sym typeface="Times New Roman"/>
              </a:rPr>
              <a:t>马可福音</a:t>
            </a:r>
            <a:r>
              <a:rPr lang="en-US" sz="3600" dirty="0">
                <a:solidFill>
                  <a:srgbClr val="B6DDE7"/>
                </a:solidFill>
                <a:latin typeface="Times New Roman"/>
                <a:ea typeface="Times New Roman"/>
                <a:cs typeface="Times New Roman"/>
                <a:sym typeface="Times New Roman"/>
              </a:rPr>
              <a:t> 7:3-4</a:t>
            </a:r>
            <a:endParaRPr dirty="0"/>
          </a:p>
          <a:p>
            <a:pPr marL="0" marR="0" lvl="0" indent="0" algn="l" rtl="0">
              <a:spcBef>
                <a:spcPts val="0"/>
              </a:spcBef>
              <a:spcAft>
                <a:spcPts val="0"/>
              </a:spcAft>
              <a:buNone/>
            </a:pPr>
            <a:r>
              <a:rPr lang="en-US" sz="4000" dirty="0">
                <a:solidFill>
                  <a:schemeClr val="lt1"/>
                </a:solidFill>
                <a:latin typeface="Times New Roman"/>
                <a:ea typeface="Times New Roman"/>
                <a:cs typeface="Times New Roman"/>
                <a:sym typeface="Times New Roman"/>
              </a:rPr>
              <a:t>（</a:t>
            </a:r>
            <a:r>
              <a:rPr lang="en-US" sz="4000" dirty="0" err="1">
                <a:solidFill>
                  <a:schemeClr val="lt1"/>
                </a:solidFill>
                <a:latin typeface="Times New Roman"/>
                <a:ea typeface="Times New Roman"/>
                <a:cs typeface="Times New Roman"/>
                <a:sym typeface="Times New Roman"/>
              </a:rPr>
              <a:t>原来法利赛人和犹太人都拘守古人的遗传，若不仔细洗手就不吃饭</a:t>
            </a:r>
            <a:r>
              <a:rPr lang="en-US" sz="4000" dirty="0">
                <a:solidFill>
                  <a:schemeClr val="lt1"/>
                </a:solidFill>
                <a:latin typeface="Times New Roman"/>
                <a:ea typeface="Times New Roman"/>
                <a:cs typeface="Times New Roman"/>
                <a:sym typeface="Times New Roman"/>
              </a:rPr>
              <a:t>； 4 </a:t>
            </a:r>
            <a:r>
              <a:rPr lang="en-US" sz="4000" dirty="0" err="1">
                <a:solidFill>
                  <a:schemeClr val="lt1"/>
                </a:solidFill>
                <a:latin typeface="Times New Roman"/>
                <a:ea typeface="Times New Roman"/>
                <a:cs typeface="Times New Roman"/>
                <a:sym typeface="Times New Roman"/>
              </a:rPr>
              <a:t>从市上来，若不洗浴也不吃饭；还有好些别的规矩，他们历代拘守，就是洗杯、罐、铜器等物</a:t>
            </a:r>
            <a:r>
              <a:rPr lang="en-US" sz="4000" dirty="0">
                <a:solidFill>
                  <a:schemeClr val="lt1"/>
                </a:solidFill>
                <a:latin typeface="Times New Roman"/>
                <a:ea typeface="Times New Roman"/>
                <a:cs typeface="Times New Roman"/>
                <a:sym typeface="Times New Roman"/>
              </a:rPr>
              <a:t>。）</a:t>
            </a:r>
            <a:endParaRPr sz="4000" dirty="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accent5">
                    <a:lumMod val="40000"/>
                    <a:lumOff val="60000"/>
                  </a:schemeClr>
                </a:solidFill>
                <a:latin typeface="Times New Roman"/>
                <a:ea typeface="Times New Roman"/>
                <a:cs typeface="Times New Roman"/>
                <a:sym typeface="Times New Roman"/>
              </a:rPr>
              <a:t>Mark 7:3-4</a:t>
            </a: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“The Pharisees and all the Jews do not eat unless they give their hands a ceremonial washing, holding to the tradition of the elders. When they come from the marketplace they do not eat unless they wash.” </a:t>
            </a:r>
            <a:endParaRPr sz="1800" b="1" baseline="30000" dirty="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2538</Words>
  <Application>Microsoft Macintosh PowerPoint</Application>
  <PresentationFormat>Widescreen</PresentationFormat>
  <Paragraphs>249</Paragraphs>
  <Slides>45</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Times New Roman</vt:lpstr>
      <vt:lpstr>Office Theme</vt:lpstr>
      <vt:lpstr>PowerPoint Presentation</vt:lpstr>
      <vt:lpstr>PowerPoint Presentation</vt:lpstr>
      <vt:lpstr>PowerPoint Presentation</vt:lpstr>
      <vt:lpstr>PowerPoint Presentation</vt:lpstr>
      <vt:lpstr>旧约中的洗洗涤和洗礼 Washings and Baptisms  in the Old Testament</vt:lpstr>
      <vt:lpstr>旧约中的洗礼和洗礼 Washings and Baptisms in the Old Testament</vt:lpstr>
      <vt:lpstr>卫生的洗涤 Sanitary Washings 以色列社区的健康和疾病预防 good health and the prevention of disease in the Israelite community</vt:lpstr>
      <vt:lpstr>PowerPoint Presentation</vt:lpstr>
      <vt:lpstr>PowerPoint Presentation</vt:lpstr>
      <vt:lpstr>PowerPoint Presentation</vt:lpstr>
      <vt:lpstr>PowerPoint Presentation</vt:lpstr>
      <vt:lpstr>PowerPoint Presentation</vt:lpstr>
      <vt:lpstr>道德清洁（高尚）和净化洗涤 Moral Cleanliness and Purification Washings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约翰的洗礼和新约圣礼 The Baptisms of John and the  New Testament Sacrament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dc:creator>
  <cp:lastModifiedBy>Robert Balza</cp:lastModifiedBy>
  <cp:revision>1</cp:revision>
  <dcterms:created xsi:type="dcterms:W3CDTF">2016-04-06T17:23:34Z</dcterms:created>
  <dcterms:modified xsi:type="dcterms:W3CDTF">2021-09-08T09:57:41Z</dcterms:modified>
</cp:coreProperties>
</file>