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70" r:id="rId2"/>
    <p:sldId id="272" r:id="rId3"/>
    <p:sldId id="258" r:id="rId4"/>
    <p:sldId id="259" r:id="rId5"/>
    <p:sldId id="261" r:id="rId6"/>
    <p:sldId id="268" r:id="rId7"/>
    <p:sldId id="263" r:id="rId8"/>
    <p:sldId id="264" r:id="rId9"/>
    <p:sldId id="271" r:id="rId10"/>
    <p:sldId id="265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320" autoAdjust="0"/>
  </p:normalViewPr>
  <p:slideViewPr>
    <p:cSldViewPr snapToGrid="0">
      <p:cViewPr varScale="1">
        <p:scale>
          <a:sx n="57" d="100"/>
          <a:sy n="57" d="100"/>
        </p:scale>
        <p:origin x="918" y="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56-27AF-4B72-BCFF-5BBC684582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F9F4-3610-46BB-84DB-F0B4A950FC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78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56-27AF-4B72-BCFF-5BBC684582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F9F4-3610-46BB-84DB-F0B4A95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56-27AF-4B72-BCFF-5BBC684582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F9F4-3610-46BB-84DB-F0B4A95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0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56-27AF-4B72-BCFF-5BBC684582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F9F4-3610-46BB-84DB-F0B4A95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89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56-27AF-4B72-BCFF-5BBC684582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F9F4-3610-46BB-84DB-F0B4A950FC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1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56-27AF-4B72-BCFF-5BBC684582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F9F4-3610-46BB-84DB-F0B4A95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77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56-27AF-4B72-BCFF-5BBC684582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F9F4-3610-46BB-84DB-F0B4A95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56-27AF-4B72-BCFF-5BBC684582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F9F4-3610-46BB-84DB-F0B4A95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23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56-27AF-4B72-BCFF-5BBC684582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F9F4-3610-46BB-84DB-F0B4A95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94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A9A556-27AF-4B72-BCFF-5BBC684582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1C1F9F4-3610-46BB-84DB-F0B4A95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70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56-27AF-4B72-BCFF-5BBC684582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1F9F4-3610-46BB-84DB-F0B4A950F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0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A9A556-27AF-4B72-BCFF-5BBC684582FA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1C1F9F4-3610-46BB-84DB-F0B4A950FC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06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0519-99EC-4F29-AC57-B6034019C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000" b="1" dirty="0">
                <a:latin typeface="Segoe UI" panose="020B0502040204020203" pitchFamily="34" charset="0"/>
                <a:cs typeface="Segoe UI" panose="020B0502040204020203" pitchFamily="34" charset="0"/>
              </a:rPr>
              <a:t>GLOBAL DEBT ANALYSIS: </a:t>
            </a:r>
            <a:r>
              <a:rPr lang="en-US" sz="3600" b="1" dirty="0"/>
              <a:t>SECTORAL TRENDS, COUNTRY RISKS &amp; REGIONAL INSIGHTS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0CBFE-01D1-48C0-8C5A-CBAB0D119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</a:t>
            </a:r>
            <a:r>
              <a:rPr lang="en-US" b="1" dirty="0">
                <a:solidFill>
                  <a:schemeClr val="tx1"/>
                </a:solidFill>
              </a:rPr>
              <a:t>GRACE GODWIN OKECHUKWU</a:t>
            </a:r>
            <a:endParaRPr lang="en-US" sz="22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1704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1E42-423F-4972-84CA-DED493FAB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Questions : </a:t>
            </a:r>
            <a:r>
              <a:rPr lang="en-US" sz="3600" b="1" dirty="0"/>
              <a:t>Are there notable trade-offs between government and private debt levels in some countries?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5495-E3E6-46FB-A61A-91471D9CC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245578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8800" dirty="0"/>
              <a:t>In many countries (e.g., Eastern Europe, parts of Latin America), a reduction in government borrowing is accompanied by rising private debt, suggesting a debt shift rather than actual reduction. Average Debt-to-GDP ratios show that: Government sectors average 60–65%,  Private sectors (Corporate + Household) average 120%. </a:t>
            </a:r>
          </a:p>
          <a:p>
            <a:pPr algn="ctr"/>
            <a:r>
              <a:rPr lang="en-US" sz="8800" dirty="0"/>
              <a:t>This indicates that debt burdens are not disappearing, they’re just changing hands. </a:t>
            </a:r>
          </a:p>
          <a:p>
            <a:pPr algn="ctr"/>
            <a:r>
              <a:rPr lang="en-US" sz="8800" u="sng" dirty="0"/>
              <a:t> </a:t>
            </a:r>
            <a:r>
              <a:rPr lang="en-US" sz="9200" b="1" u="sng" dirty="0"/>
              <a:t>Recommendation</a:t>
            </a:r>
            <a:r>
              <a:rPr lang="en-US" sz="9200" b="1" dirty="0"/>
              <a:t>: </a:t>
            </a:r>
            <a:r>
              <a:rPr lang="en-US" sz="8800" dirty="0"/>
              <a:t>Adopt holistic debt governance that captures both public and private debt trends and integrates them into national debt sustainability frameworks.</a:t>
            </a:r>
          </a:p>
          <a:p>
            <a:pPr algn="ctr"/>
            <a:endParaRPr lang="en-US" sz="6800" dirty="0"/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9DF2071-7E68-4424-9D07-A051676890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1897128"/>
            <a:ext cx="4645025" cy="3562345"/>
          </a:xfrm>
        </p:spPr>
      </p:pic>
    </p:spTree>
    <p:extLst>
      <p:ext uri="{BB962C8B-B14F-4D97-AF65-F5344CB8AC3E}">
        <p14:creationId xmlns:p14="http://schemas.microsoft.com/office/powerpoint/2010/main" val="250079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2D35-B697-486D-9853-573B59C6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Recommendations :</a:t>
            </a:r>
            <a:r>
              <a:rPr lang="en-US" sz="4400" b="1" dirty="0"/>
              <a:t> </a:t>
            </a:r>
            <a:r>
              <a:rPr lang="en-US" sz="4000" b="1" dirty="0">
                <a:latin typeface="+mn-lt"/>
              </a:rPr>
              <a:t>Data-Backed Strategies For Global Debt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6F22-F62D-4E63-9D2D-DAC558A95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Promote Balanced Debt Portfolios:</a:t>
            </a:r>
            <a:r>
              <a:rPr lang="en-US" sz="2200" dirty="0"/>
              <a:t> Encourage equitable debt growth between government and private sectors.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Strengthen Crisis Resilience:</a:t>
            </a:r>
            <a:r>
              <a:rPr lang="en-US" sz="2200" dirty="0"/>
              <a:t> Create buffers and emergency frameworks for economic shocks.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Debt Transparency:</a:t>
            </a:r>
            <a:r>
              <a:rPr lang="en-US" sz="2200" dirty="0"/>
              <a:t> Enhance public access to debt data and increase IMF/World Bank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Targeted Policy Reforms:</a:t>
            </a:r>
            <a:r>
              <a:rPr lang="en-US" sz="2200" dirty="0"/>
              <a:t> Customize policies by income level, sector exposure, and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Private Sector Monitoring:</a:t>
            </a:r>
            <a:r>
              <a:rPr lang="en-US" sz="2200" dirty="0"/>
              <a:t> Regulate private debt in high-risk economies.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Focus on Growth-Driven Borrowing:</a:t>
            </a:r>
            <a:r>
              <a:rPr lang="en-US" sz="2200" dirty="0"/>
              <a:t> Especially in low-income countries, debt should fund productivity, not just spending.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519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F44D-2DEC-4642-9275-680A424E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LIMITATIONS : </a:t>
            </a: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Any constraints in the dataset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8DB52-FCD3-4BBE-ACF5-8C66F817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b="1" dirty="0"/>
              <a:t>Incomplete Country Coverage:</a:t>
            </a:r>
            <a:r>
              <a:rPr lang="en-US" sz="2400" dirty="0"/>
              <a:t> Some countries had missing or inconsistent data across debt types or years.</a:t>
            </a:r>
          </a:p>
          <a:p>
            <a:r>
              <a:rPr lang="en-US" sz="2400" b="1" dirty="0"/>
              <a:t>No Regional Classification:</a:t>
            </a:r>
            <a:r>
              <a:rPr lang="en-US" sz="2400" dirty="0"/>
              <a:t> Dataset lacked predefined regional tags, requiring manual classification.</a:t>
            </a:r>
          </a:p>
          <a:p>
            <a:r>
              <a:rPr lang="en-US" sz="2400" b="1" dirty="0"/>
              <a:t>Estimated or Rounded Values:</a:t>
            </a:r>
            <a:r>
              <a:rPr lang="en-US" sz="2400" dirty="0"/>
              <a:t> Some data points may be interpolated or estimated, especially in earlier decades.</a:t>
            </a:r>
          </a:p>
          <a:p>
            <a:r>
              <a:rPr lang="en-US" sz="2400" b="1" dirty="0"/>
              <a:t>No Economic Context Included:</a:t>
            </a:r>
            <a:r>
              <a:rPr lang="en-US" sz="2400" dirty="0"/>
              <a:t> The dataset focuses solely on debt ratios — no GDP growth, inflation, or interest rate indicators included.</a:t>
            </a:r>
          </a:p>
          <a:p>
            <a:r>
              <a:rPr lang="en-US" sz="2400" b="1" dirty="0"/>
              <a:t>Appended Structure Assumption:</a:t>
            </a:r>
            <a:r>
              <a:rPr lang="en-US" sz="2400" dirty="0"/>
              <a:t> Merging multiple debt types into one column may oversimplify sector-specific nuances.</a:t>
            </a:r>
          </a:p>
          <a:p>
            <a:r>
              <a:rPr lang="en-US" sz="2400" b="1" dirty="0"/>
              <a:t>Lack of Real-Time Updates:</a:t>
            </a:r>
            <a:r>
              <a:rPr lang="en-US" sz="2400" dirty="0"/>
              <a:t> Data ends in 2022, and recent fiscal trends post-COVID recovery are not reflected.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74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9DD3-B35D-4212-BFD9-15EA10046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665C7-2A5C-458B-B516-6B8ED801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a typeface="Calibri" panose="020F0502020204030204" pitchFamily="34" charset="0"/>
                <a:cs typeface="Segoe UI" panose="020B0502040204020203" pitchFamily="34" charset="0"/>
              </a:rPr>
              <a:t>As global economies evolve, understanding debt composition and trajectory is vital. Rising debt levels impact fiscal health, financial risk, and development planning. This analysis helps: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ea typeface="Calibri" panose="020F0502020204030204" pitchFamily="34" charset="0"/>
                <a:cs typeface="Segoe UI" panose="020B0502040204020203" pitchFamily="34" charset="0"/>
              </a:rPr>
              <a:t>Identify critical debt trends by sector and region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Assessing regional vulnerabilities to fiscal shocks.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Comparing public vs. private sector debt trends. 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Exploring correlations between different debt types.</a:t>
            </a:r>
            <a:endParaRPr lang="en-US" sz="2200" dirty="0">
              <a:ea typeface="Calibri" panose="020F0502020204030204" pitchFamily="34" charset="0"/>
              <a:cs typeface="Segoe UI" panose="020B0502040204020203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200" dirty="0">
                <a:ea typeface="Calibri" panose="020F0502020204030204" pitchFamily="34" charset="0"/>
                <a:cs typeface="Segoe UI" panose="020B0502040204020203" pitchFamily="34" charset="0"/>
              </a:rPr>
              <a:t>Support data-driven decisions for sustainable fiscal policies</a:t>
            </a:r>
          </a:p>
        </p:txBody>
      </p:sp>
    </p:spTree>
    <p:extLst>
      <p:ext uri="{BB962C8B-B14F-4D97-AF65-F5344CB8AC3E}">
        <p14:creationId xmlns:p14="http://schemas.microsoft.com/office/powerpoint/2010/main" val="36971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0877-14FC-4B3F-8570-CFB19D8EA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44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9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 OBJECTIVES</a:t>
            </a:r>
            <a:endParaRPr lang="en-US" sz="4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49588-0114-454F-B3BA-B756C1A32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Understand Global Debt Patterns:</a:t>
            </a:r>
            <a:br>
              <a:rPr lang="en-US" sz="2400" b="1" dirty="0"/>
            </a:br>
            <a:r>
              <a:rPr lang="en-US" sz="2400" dirty="0"/>
              <a:t>Explore how government, household, corporate, and private debt levels have evolved globally from 1950 to 2022.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Highlight Countries with Significant Shifts in Debt Levels :</a:t>
            </a:r>
            <a:br>
              <a:rPr lang="en-US" sz="2400" dirty="0"/>
            </a:br>
            <a:r>
              <a:rPr lang="en-US" sz="2400" dirty="0"/>
              <a:t>Identify economies that have experienced notable changes in debt structure, either surges or declines, over the past three decades.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Compare Debt Structures in Developed vs. Developing Economies :</a:t>
            </a:r>
            <a:br>
              <a:rPr lang="en-US" sz="2400" dirty="0"/>
            </a:br>
            <a:r>
              <a:rPr lang="en-US" sz="2400" dirty="0"/>
              <a:t>Contrast borrowing patterns and debt concentrations across developed and developing countries to understand structural imbalances and fiscal exposure.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Assess Sector-Specific Debt Surges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 Guide Policy and Financial Strategy:</a:t>
            </a:r>
            <a:br>
              <a:rPr lang="en-US" sz="2400" b="1" dirty="0"/>
            </a:br>
            <a:r>
              <a:rPr lang="en-US" sz="2400" dirty="0"/>
              <a:t>Deliver actionable insights that can inform government policy, fiscal planning, and global financial risk assessments.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23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A2830-2F23-495B-B288-87B0B143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b="1" dirty="0"/>
            </a:br>
            <a:r>
              <a:rPr lang="en-US" sz="4900" b="1" dirty="0">
                <a:latin typeface="Segoe UI" panose="020B0502040204020203" pitchFamily="34" charset="0"/>
                <a:cs typeface="Segoe UI" panose="020B0502040204020203" pitchFamily="34" charset="0"/>
              </a:rPr>
              <a:t>Methodology</a:t>
            </a:r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4800" b="1" dirty="0">
                <a:latin typeface="+mn-lt"/>
              </a:rPr>
              <a:t>USED ON POWER QUERY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7BE83-2288-4FC9-B291-5B44E2E19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/>
              <a:t>Used power query editor.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Placed the appropriate data type on each of the columns.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Cleaned and unpivoted yearly columns in Power Query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Merged all sector tables using append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Created calculated columns for income group and development status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Used DAX to compute average and maximum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Built interactive dashboards in Power BI</a:t>
            </a:r>
          </a:p>
        </p:txBody>
      </p:sp>
    </p:spTree>
    <p:extLst>
      <p:ext uri="{BB962C8B-B14F-4D97-AF65-F5344CB8AC3E}">
        <p14:creationId xmlns:p14="http://schemas.microsoft.com/office/powerpoint/2010/main" val="304401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03AA7-07DF-4F25-A33A-02AA87111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283" y="548641"/>
            <a:ext cx="10058400" cy="106090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QUESTION: </a:t>
            </a:r>
            <a:r>
              <a:rPr lang="en-US" sz="3200" b="1" dirty="0"/>
              <a:t>How has global debt evolved over time by sector?</a:t>
            </a:r>
            <a:endParaRPr lang="en-US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32391-1149-407E-A7FB-C5F05071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1864193"/>
            <a:ext cx="4645152" cy="4188917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3800" dirty="0"/>
              <a:t>Debt accumulation has significantly accelerated across all sectors, particularly after major global events (2008 financial crisis and COVID-19). The </a:t>
            </a:r>
            <a:r>
              <a:rPr lang="en-US" sz="3800" b="1" dirty="0"/>
              <a:t>non-financial corporate</a:t>
            </a:r>
            <a:r>
              <a:rPr lang="en-US" sz="3800" dirty="0"/>
              <a:t> and </a:t>
            </a:r>
            <a:r>
              <a:rPr lang="en-US" sz="3800" b="1" dirty="0"/>
              <a:t>private debt sectors</a:t>
            </a:r>
            <a:r>
              <a:rPr lang="en-US" sz="3800" dirty="0"/>
              <a:t> recorded the sharpest increases post-2008.</a:t>
            </a:r>
          </a:p>
          <a:p>
            <a:pPr marL="0" indent="0" algn="ctr">
              <a:buNone/>
            </a:pPr>
            <a:r>
              <a:rPr lang="en-US" sz="4000" u="sng" dirty="0"/>
              <a:t> </a:t>
            </a:r>
            <a:r>
              <a:rPr lang="en-US" sz="4000" b="1" u="sng" dirty="0"/>
              <a:t>Recommendation</a:t>
            </a:r>
            <a:r>
              <a:rPr lang="en-US" sz="4400" u="sng" dirty="0"/>
              <a:t>:</a:t>
            </a:r>
            <a:br>
              <a:rPr lang="en-US" sz="4400" u="sng" dirty="0"/>
            </a:br>
            <a:r>
              <a:rPr lang="en-US" sz="3800" dirty="0"/>
              <a:t>Strengthen private sector oversight and crisis-buffering fiscal policies to mitigate future debt shocks.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E53C887-21F6-4D7E-8545-C51CB1C720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27" y="1864195"/>
            <a:ext cx="4645025" cy="3595278"/>
          </a:xfrm>
        </p:spPr>
      </p:pic>
    </p:spTree>
    <p:extLst>
      <p:ext uri="{BB962C8B-B14F-4D97-AF65-F5344CB8AC3E}">
        <p14:creationId xmlns:p14="http://schemas.microsoft.com/office/powerpoint/2010/main" val="2128053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03C8-F81A-42B2-B25C-52F7127E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356320"/>
            <a:ext cx="9605635" cy="105930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QUESTION: </a:t>
            </a:r>
            <a:r>
              <a:rPr lang="en-US" sz="3200" b="1" dirty="0"/>
              <a:t>Which decades saw the highest debt growth rates across sectors?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47394-AC77-4B3A-9820-43B35390C1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200" dirty="0"/>
              <a:t>The 2010s and early 2020s recorded the steepest growth in global debt, largely fueled by expansionary stimulus packages, low interest rate environments, and emergency fiscal responses to the COVID-19 pandemic. the highest average Debt-to-GDP (%) levels were observed in Private Debt: 84.77%, Non-Financial Corporate Debt: 75.80% </a:t>
            </a:r>
          </a:p>
          <a:p>
            <a:pPr algn="ctr"/>
            <a:r>
              <a:rPr lang="en-US" sz="2300" b="1" u="sng" dirty="0"/>
              <a:t>Recommendation: </a:t>
            </a:r>
            <a:r>
              <a:rPr lang="en-US" sz="2200" dirty="0"/>
              <a:t>Reassess post-crisis fiscal stimulus strategies to ensure long-term debt sustainability </a:t>
            </a:r>
          </a:p>
          <a:p>
            <a:pPr algn="ctr"/>
            <a:endParaRPr lang="en-US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8D96B8-0D2A-492E-BFF9-94651865E7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48" y="1776828"/>
            <a:ext cx="4937125" cy="4161171"/>
          </a:xfrm>
        </p:spPr>
      </p:pic>
    </p:spTree>
    <p:extLst>
      <p:ext uri="{BB962C8B-B14F-4D97-AF65-F5344CB8AC3E}">
        <p14:creationId xmlns:p14="http://schemas.microsoft.com/office/powerpoint/2010/main" val="2230344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2285-056F-452D-A0D3-F0EEDF8D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Questions : </a:t>
            </a:r>
            <a:r>
              <a:rPr lang="en-US" sz="3200" b="1" dirty="0"/>
              <a:t>Which countries currently have the highest levels of each debt type?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5E21-39AA-47B3-86F4-D3E376646A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/>
              <a:t>Countries such as Cyprus (219.59% of GDP), Hong Kong (197.39% of GDP), and Netherlands (167.06% of GDP) consistently rank among the top, and highest in private debt.</a:t>
            </a:r>
          </a:p>
          <a:p>
            <a:pPr algn="ctr"/>
            <a:r>
              <a:rPr lang="en-US" sz="2300" b="1" u="sng" dirty="0"/>
              <a:t>Recommendation:</a:t>
            </a:r>
            <a:br>
              <a:rPr lang="en-US" sz="2200" dirty="0"/>
            </a:br>
            <a:r>
              <a:rPr lang="en-US" sz="2200" dirty="0"/>
              <a:t>Promote fiscal consolidation plans in high-debt economies while monitoring sector-specific debt risks.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DDD8656-C314-462A-A23D-96ECCC95AE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7057" y="1820464"/>
            <a:ext cx="4037664" cy="4023361"/>
          </a:xfrm>
        </p:spPr>
      </p:pic>
    </p:spTree>
    <p:extLst>
      <p:ext uri="{BB962C8B-B14F-4D97-AF65-F5344CB8AC3E}">
        <p14:creationId xmlns:p14="http://schemas.microsoft.com/office/powerpoint/2010/main" val="2943384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B483C-F106-4757-B062-F2750CD9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Questions: </a:t>
            </a:r>
            <a:r>
              <a:rPr lang="en-US" sz="3200" b="1" dirty="0"/>
              <a:t>How do debt levels in developed vs. developing countries compare over time?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1A74B-FFBB-4F99-850F-906418C3A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311226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8800" dirty="0"/>
              <a:t>Developed countries hold significantly higher Private and Corporate Debt, averaging between 40-110% of GDP(1950-2022), driven by mature financial markets and strong credit systems. </a:t>
            </a:r>
          </a:p>
          <a:p>
            <a:pPr algn="ctr"/>
            <a:r>
              <a:rPr lang="en-US" sz="8800" dirty="0"/>
              <a:t>Developing countries, by contrast, carry higher proportions of Government Debt, often used to finance infrastructure, services, and crisis recovery, averaging exceeding 40% of GDP. </a:t>
            </a:r>
          </a:p>
          <a:p>
            <a:pPr algn="ctr"/>
            <a:r>
              <a:rPr lang="en-US" sz="8800" b="1" u="sng" dirty="0"/>
              <a:t>Recommendation: </a:t>
            </a:r>
          </a:p>
          <a:p>
            <a:pPr algn="ctr"/>
            <a:r>
              <a:rPr lang="en-US" sz="8800" dirty="0"/>
              <a:t>Developed countries: Strengthen private debt oversight. </a:t>
            </a:r>
          </a:p>
          <a:p>
            <a:pPr algn="ctr"/>
            <a:r>
              <a:rPr lang="en-US" sz="8800" dirty="0"/>
              <a:t>Developing countries: Expand responsible private credit access.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627B1C-2F8D-4D38-B9E6-BBAC4F22D17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695" y="1845734"/>
            <a:ext cx="4645025" cy="4023360"/>
          </a:xfrm>
        </p:spPr>
      </p:pic>
    </p:spTree>
    <p:extLst>
      <p:ext uri="{BB962C8B-B14F-4D97-AF65-F5344CB8AC3E}">
        <p14:creationId xmlns:p14="http://schemas.microsoft.com/office/powerpoint/2010/main" val="23442745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511F-AD74-43B0-9A7A-44405F222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Business Questions: </a:t>
            </a:r>
            <a:r>
              <a:rPr lang="en-US" sz="3200" b="1" dirty="0">
                <a:latin typeface="+mn-lt"/>
              </a:rPr>
              <a:t>Which</a:t>
            </a:r>
            <a:r>
              <a:rPr lang="en-US" sz="3200" b="1" dirty="0"/>
              <a:t> countries have balanced vs. imbalanced debt profiles?</a:t>
            </a:r>
            <a:endParaRPr lang="en-US" sz="32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3D02-6FBD-4742-ACEA-7D37608812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3"/>
            <a:ext cx="4937760" cy="4174066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2400" dirty="0"/>
              <a:t>Imbalanced Profiles: Hong Kong SAR, Japan, Singapore, and Luxembourg show heavy reliance on either private or government debt, with levels exceeding 200–300% of GDP. </a:t>
            </a:r>
          </a:p>
          <a:p>
            <a:pPr algn="ctr"/>
            <a:r>
              <a:rPr lang="en-US" sz="2400" dirty="0"/>
              <a:t>Balanced Profiles: France, Canada, New Zealand, and Bahamas maintain a more even spread across debt sectors, reflecting greater stability and resilience. </a:t>
            </a:r>
          </a:p>
          <a:p>
            <a:pPr algn="ctr"/>
            <a:r>
              <a:rPr lang="en-US" sz="2500" b="1" u="sng" dirty="0"/>
              <a:t>Recommendation:</a:t>
            </a:r>
            <a:br>
              <a:rPr lang="en-US" sz="2400" dirty="0"/>
            </a:br>
            <a:r>
              <a:rPr lang="en-US" sz="2400" dirty="0"/>
              <a:t>Imbalanced economies should rebalance borrowing across sectors and strengthen regulations in overexposed areas to reduce systemic vulnerabilities</a:t>
            </a:r>
            <a:r>
              <a:rPr lang="en-US" dirty="0"/>
              <a:t>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E76784-ACB6-4F43-82F6-A9563A58805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745" y="1846900"/>
            <a:ext cx="4055976" cy="3986341"/>
          </a:xfrm>
        </p:spPr>
      </p:pic>
    </p:spTree>
    <p:extLst>
      <p:ext uri="{BB962C8B-B14F-4D97-AF65-F5344CB8AC3E}">
        <p14:creationId xmlns:p14="http://schemas.microsoft.com/office/powerpoint/2010/main" val="2925650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0">
        <p:fade/>
      </p:transition>
    </mc:Choice>
    <mc:Fallback>
      <p:transition spd="med" advClick="0" advTm="20000">
        <p:fade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447</TotalTime>
  <Words>1012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Retrospect</vt:lpstr>
      <vt:lpstr>GLOBAL DEBT ANALYSIS: SECTORAL TRENDS, COUNTRY RISKS &amp; REGIONAL INSIGHTS </vt:lpstr>
      <vt:lpstr>BUSINESS PROBLEM</vt:lpstr>
      <vt:lpstr>     BUSINESS  OBJECTIVES</vt:lpstr>
      <vt:lpstr>   Methodology USED ON POWER QUERY</vt:lpstr>
      <vt:lpstr>BUSINESS QUESTION: How has global debt evolved over time by sector?</vt:lpstr>
      <vt:lpstr>BUSINESS QUESTION: Which decades saw the highest debt growth rates across sectors? </vt:lpstr>
      <vt:lpstr>Business Questions : Which countries currently have the highest levels of each debt type?</vt:lpstr>
      <vt:lpstr>Business Questions: How do debt levels in developed vs. developing countries compare over time?</vt:lpstr>
      <vt:lpstr>Business Questions: Which countries have balanced vs. imbalanced debt profiles?</vt:lpstr>
      <vt:lpstr>Business Questions : Are there notable trade-offs between government and private debt levels in some countries?</vt:lpstr>
      <vt:lpstr>Recommendations : Data-Backed Strategies For Global Debt</vt:lpstr>
      <vt:lpstr>LIMITATIONS : Any constraints in the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DEBT ANALYSIS: SECTORAL TRENDS, COUNTRY RISKS &amp; REGIONAL INSIGHTS</dc:title>
  <dc:creator>USER</dc:creator>
  <cp:lastModifiedBy>USER</cp:lastModifiedBy>
  <cp:revision>38</cp:revision>
  <dcterms:created xsi:type="dcterms:W3CDTF">2025-07-11T13:46:13Z</dcterms:created>
  <dcterms:modified xsi:type="dcterms:W3CDTF">2025-07-12T12:08:52Z</dcterms:modified>
</cp:coreProperties>
</file>