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ey24hill@gmail.com" initials="c" lastIdx="1" clrIdx="0">
    <p:extLst>
      <p:ext uri="{19B8F6BF-5375-455C-9EA6-DF929625EA0E}">
        <p15:presenceInfo xmlns:p15="http://schemas.microsoft.com/office/powerpoint/2012/main" userId="ea777c9b0ac38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0642" autoAdjust="0"/>
  </p:normalViewPr>
  <p:slideViewPr>
    <p:cSldViewPr snapToGrid="0">
      <p:cViewPr varScale="1">
        <p:scale>
          <a:sx n="60" d="100"/>
          <a:sy n="60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4C4B-5381-40A4-8D82-5318F45C19B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E1B08-83FD-4C41-8C90-39312123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Is a company’s stock price and their headquarters housing market correlated during years 2005 to 2015?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monthly stock close price and monthly median house sold </a:t>
            </a:r>
            <a:r>
              <a:rPr lang="en-US" sz="1800" dirty="0" smtClean="0">
                <a:solidFill>
                  <a:schemeClr val="tx1"/>
                </a:solidFill>
              </a:rPr>
              <a:t>price</a:t>
            </a:r>
          </a:p>
          <a:p>
            <a:pPr lvl="2">
              <a:buClrTx/>
            </a:pPr>
            <a:r>
              <a:rPr lang="en-US" sz="1800" dirty="0" smtClean="0">
                <a:solidFill>
                  <a:schemeClr val="tx1"/>
                </a:solidFill>
              </a:rPr>
              <a:t>Why: Could a period</a:t>
            </a:r>
            <a:r>
              <a:rPr lang="en-US" sz="1800" baseline="0" dirty="0" smtClean="0">
                <a:solidFill>
                  <a:schemeClr val="tx1"/>
                </a:solidFill>
              </a:rPr>
              <a:t> that has a high amount of fluctuation give enough representation of the two markets correlating? </a:t>
            </a:r>
          </a:p>
          <a:p>
            <a:pPr lvl="2">
              <a:buClrTx/>
            </a:pPr>
            <a:r>
              <a:rPr lang="en-US" sz="1800" baseline="0" dirty="0" smtClean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Which company had the largest impact on the housing price in their </a:t>
            </a:r>
            <a:r>
              <a:rPr lang="en-US" sz="2000" dirty="0" err="1"/>
              <a:t>headquarter’s</a:t>
            </a:r>
            <a:r>
              <a:rPr lang="en-US" sz="2000" dirty="0"/>
              <a:t> city?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Largest fold-increase in housing </a:t>
            </a:r>
            <a:r>
              <a:rPr lang="en-US" sz="1800" dirty="0" smtClean="0">
                <a:solidFill>
                  <a:schemeClr val="tx1"/>
                </a:solidFill>
              </a:rPr>
              <a:t>price</a:t>
            </a:r>
          </a:p>
          <a:p>
            <a:pPr lvl="2">
              <a:buClrTx/>
            </a:pPr>
            <a:r>
              <a:rPr lang="en-US" sz="1800" dirty="0" smtClean="0">
                <a:solidFill>
                  <a:schemeClr val="tx1"/>
                </a:solidFill>
              </a:rPr>
              <a:t>Why: We can see</a:t>
            </a:r>
            <a:r>
              <a:rPr lang="en-US" sz="1800" baseline="0" dirty="0" smtClean="0">
                <a:solidFill>
                  <a:schemeClr val="tx1"/>
                </a:solidFill>
              </a:rPr>
              <a:t> what factors might also be at play and see if those factors correlate in future tests</a:t>
            </a:r>
          </a:p>
          <a:p>
            <a:pPr lvl="2">
              <a:buClrTx/>
            </a:pPr>
            <a:r>
              <a:rPr lang="en-US" sz="1800" baseline="0" dirty="0" smtClean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What correlation can we find between our hypothesis and the sub-categories of the companies? (Tech, Finance, Retail, Other)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Grouping stock data by industry type, average monthly close price, average housing price of each of the grouped </a:t>
            </a:r>
            <a:r>
              <a:rPr lang="en-US" sz="1800" dirty="0" smtClean="0">
                <a:solidFill>
                  <a:schemeClr val="tx1"/>
                </a:solidFill>
              </a:rPr>
              <a:t>companies</a:t>
            </a:r>
          </a:p>
          <a:p>
            <a:pPr lvl="2">
              <a:buClrTx/>
            </a:pPr>
            <a:r>
              <a:rPr lang="en-US" sz="1800" dirty="0" smtClean="0">
                <a:solidFill>
                  <a:schemeClr val="tx1"/>
                </a:solidFill>
              </a:rPr>
              <a:t>Why: Our</a:t>
            </a:r>
            <a:r>
              <a:rPr lang="en-US" sz="1800" baseline="0" dirty="0" smtClean="0">
                <a:solidFill>
                  <a:schemeClr val="tx1"/>
                </a:solidFill>
              </a:rPr>
              <a:t> sub-categories may have a higher rate of correlation, therefore telling the larger story.</a:t>
            </a:r>
          </a:p>
          <a:p>
            <a:pPr lvl="2">
              <a:buClrTx/>
            </a:pPr>
            <a:r>
              <a:rPr lang="en-US" sz="1800" baseline="0" dirty="0" smtClean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 on Mining:</a:t>
            </a:r>
            <a:endParaRPr lang="en-US" baseline="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Quandl</a:t>
            </a:r>
            <a:r>
              <a:rPr lang="en-US" baseline="0" dirty="0" smtClean="0"/>
              <a:t> API and Library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Gave us excess stock info: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Monthly High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Low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open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Close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Split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Adjusted stock info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Zillow/</a:t>
            </a:r>
            <a:r>
              <a:rPr lang="en-US" baseline="0" dirty="0" err="1" smtClean="0"/>
              <a:t>Quandl</a:t>
            </a:r>
            <a:r>
              <a:rPr lang="en-US" baseline="0" dirty="0" smtClean="0"/>
              <a:t> for Housing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 smtClean="0"/>
              <a:t>Data came fully clean and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300k to 2.5million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 smtClean="0"/>
              <a:t>Is a company’s stock price and their headquarters housing market correlated during years 2005 to 2015?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 smtClean="0"/>
              <a:t>Which company had the largest impact on the housing price in their </a:t>
            </a:r>
            <a:r>
              <a:rPr lang="en-US" sz="1200" dirty="0" err="1" smtClean="0"/>
              <a:t>headquarter’s</a:t>
            </a:r>
            <a:r>
              <a:rPr lang="en-US" sz="1200" dirty="0" smtClean="0"/>
              <a:t> city?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 smtClean="0"/>
              <a:t>What correlation can we find between our hypothesis and the sub-categories of the companies? (Tech, Finance, Retail, Other)</a:t>
            </a:r>
          </a:p>
          <a:p>
            <a:r>
              <a:rPr lang="en-US" sz="1200" dirty="0" smtClean="0"/>
              <a:t>Other difficulties: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Dealing with Split stocks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Housing Data </a:t>
            </a:r>
            <a:r>
              <a:rPr lang="en-US" sz="1200" smtClean="0"/>
              <a:t>issues arose</a:t>
            </a:r>
            <a:r>
              <a:rPr lang="en-US" sz="1200" baseline="0" smtClean="0"/>
              <a:t>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1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Median Household income has the largest impact on correlation</a:t>
            </a:r>
          </a:p>
          <a:p>
            <a:pPr lvl="1"/>
            <a:r>
              <a:rPr lang="en-US" dirty="0" smtClean="0"/>
              <a:t>If the city has a low household income, a companies success determines the economic value of the city</a:t>
            </a:r>
          </a:p>
          <a:p>
            <a:r>
              <a:rPr lang="en-US" dirty="0" smtClean="0"/>
              <a:t>City Population affects the correlation of stock and housing, but not to the extent of Household income</a:t>
            </a:r>
          </a:p>
          <a:p>
            <a:pPr lvl="1"/>
            <a:r>
              <a:rPr lang="en-US" dirty="0" smtClean="0"/>
              <a:t>High population shows a lower correlation factor, but to only a degree of effectiveness – NYC is an exception due to the difference in population to other samples</a:t>
            </a:r>
          </a:p>
          <a:p>
            <a:r>
              <a:rPr lang="en-US" dirty="0" smtClean="0"/>
              <a:t>Industry Type has an effect on correlation</a:t>
            </a:r>
          </a:p>
          <a:p>
            <a:pPr lvl="1"/>
            <a:r>
              <a:rPr lang="en-US" dirty="0" smtClean="0"/>
              <a:t>Financial and Tech organizations tend to have a higher correlating factor than</a:t>
            </a:r>
          </a:p>
          <a:p>
            <a:pPr lvl="1"/>
            <a:r>
              <a:rPr lang="en-US" dirty="0" smtClean="0"/>
              <a:t>Headquarters may have higher percentage of company population</a:t>
            </a:r>
          </a:p>
          <a:p>
            <a:pPr lvl="2"/>
            <a:r>
              <a:rPr lang="en-US" dirty="0" smtClean="0"/>
              <a:t>Financial: Office environment for large population of company</a:t>
            </a:r>
          </a:p>
          <a:p>
            <a:pPr lvl="2"/>
            <a:r>
              <a:rPr lang="en-US" dirty="0" smtClean="0"/>
              <a:t>Tech: Large headquarters as part of company culture</a:t>
            </a:r>
          </a:p>
          <a:p>
            <a:pPr lvl="3"/>
            <a:r>
              <a:rPr lang="en-US" dirty="0" smtClean="0"/>
              <a:t>Also pays higher on average, so does not support hypothesis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0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biggest-company-almost-every-us-state-map-2018-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andl.com/tools/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ceHsu12/UCB_Project1_team/blob/master/Data%20Exploration%20and%20Cleanup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aceHsu12/UCB_Project1_team/blob/master/Final%20Data%20Analysis.ipyn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3B730-7037-497F-B09A-70B7F0FF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11067"/>
            <a:ext cx="10277458" cy="349970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entury Schoolbook" panose="02040604050505020304" pitchFamily="18" charset="0"/>
              </a:rPr>
              <a:t>Stocks and Housing: How Local Can We Get?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3A9AA8-2389-4947-9A2A-A04E8687A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5" y="5029200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Casey Hill</a:t>
            </a:r>
          </a:p>
          <a:p>
            <a:r>
              <a:rPr lang="en-US" dirty="0">
                <a:solidFill>
                  <a:schemeClr val="bg1"/>
                </a:solidFill>
              </a:rPr>
              <a:t>Sean Lane</a:t>
            </a:r>
          </a:p>
          <a:p>
            <a:r>
              <a:rPr lang="en-US" dirty="0">
                <a:solidFill>
                  <a:schemeClr val="bg1"/>
                </a:solidFill>
              </a:rPr>
              <a:t>Grace Hsu</a:t>
            </a:r>
          </a:p>
          <a:p>
            <a:r>
              <a:rPr lang="en-US" dirty="0">
                <a:solidFill>
                  <a:schemeClr val="bg1"/>
                </a:solidFill>
              </a:rPr>
              <a:t>UCB Extensions: Data Analytics Bootcamp Project 1 (Jan 14, 2019)</a:t>
            </a:r>
          </a:p>
        </p:txBody>
      </p:sp>
    </p:spTree>
    <p:extLst>
      <p:ext uri="{BB962C8B-B14F-4D97-AF65-F5344CB8AC3E}">
        <p14:creationId xmlns:p14="http://schemas.microsoft.com/office/powerpoint/2010/main" val="36792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xmlns="" id="{C189A54F-F958-4DBA-BFAB-D9C7FD13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6" y="0"/>
            <a:ext cx="8988619" cy="6811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3BF7C90-5346-454B-BF96-9A141B369BB5}"/>
              </a:ext>
            </a:extLst>
          </p:cNvPr>
          <p:cNvSpPr/>
          <p:nvPr/>
        </p:nvSpPr>
        <p:spPr>
          <a:xfrm>
            <a:off x="8749086" y="5623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0.723121846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1.23E-22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549C03-3865-415D-8E2A-F8AA0686C63C}"/>
              </a:ext>
            </a:extLst>
          </p:cNvPr>
          <p:cNvSpPr txBox="1"/>
          <p:nvPr/>
        </p:nvSpPr>
        <p:spPr>
          <a:xfrm>
            <a:off x="8749086" y="3164619"/>
            <a:ext cx="263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Exxon Mobile is the 9</a:t>
            </a:r>
            <a:r>
              <a:rPr lang="en-US" baseline="30000" dirty="0">
                <a:latin typeface="Arial Nova Cond" panose="020B0506020202020204" pitchFamily="34" charset="0"/>
              </a:rPr>
              <a:t>th</a:t>
            </a:r>
            <a:r>
              <a:rPr lang="en-US" dirty="0">
                <a:latin typeface="Arial Nova Cond" panose="020B0506020202020204" pitchFamily="34" charset="0"/>
              </a:rPr>
              <a:t> largest company by revenue</a:t>
            </a:r>
          </a:p>
        </p:txBody>
      </p:sp>
    </p:spTree>
    <p:extLst>
      <p:ext uri="{BB962C8B-B14F-4D97-AF65-F5344CB8AC3E}">
        <p14:creationId xmlns:p14="http://schemas.microsoft.com/office/powerpoint/2010/main" val="168007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F17CB-9F37-4C44-AB66-2DAC3DB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1C72B8-F0D9-4EDC-B99E-32A38F0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Hypothesis is proven correct</a:t>
            </a:r>
          </a:p>
          <a:p>
            <a:pPr lvl="2"/>
            <a:r>
              <a:rPr lang="en-US" dirty="0" smtClean="0"/>
              <a:t>There is correlation between stock price and the housing price of the headquarters city during our selected time period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Hypothesis is not consistent across all sets of data</a:t>
            </a:r>
          </a:p>
          <a:p>
            <a:pPr lvl="2"/>
            <a:r>
              <a:rPr lang="en-US" dirty="0" smtClean="0"/>
              <a:t>There is correlation below our threshold (.40) and at a negative correlation, therefore those companies do not support our hypothesis.</a:t>
            </a:r>
          </a:p>
          <a:p>
            <a:pPr lvl="2"/>
            <a:r>
              <a:rPr lang="en-US" dirty="0" smtClean="0"/>
              <a:t>AAPL seems to carry the correlation across our map of data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Other factors affect our hypothesis</a:t>
            </a:r>
          </a:p>
          <a:p>
            <a:pPr lvl="2"/>
            <a:r>
              <a:rPr lang="en-US" dirty="0" smtClean="0"/>
              <a:t>Correlation is less/ more effective based on other factors presented</a:t>
            </a:r>
          </a:p>
          <a:p>
            <a:pPr lvl="2"/>
            <a:r>
              <a:rPr lang="en-US" dirty="0" smtClean="0"/>
              <a:t>Industry Type</a:t>
            </a:r>
          </a:p>
          <a:p>
            <a:pPr lvl="2"/>
            <a:r>
              <a:rPr lang="en-US" dirty="0" smtClean="0"/>
              <a:t>City Size</a:t>
            </a:r>
          </a:p>
          <a:p>
            <a:pPr lvl="2"/>
            <a:r>
              <a:rPr lang="en-US" dirty="0" smtClean="0"/>
              <a:t>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2642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4D46C-86A2-47BF-9E8D-E7DDA9D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F4FE1-7348-45B3-AFCE-5E58F81A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Companies</a:t>
            </a:r>
          </a:p>
          <a:p>
            <a:pPr lvl="1"/>
            <a:r>
              <a:rPr lang="en-US" dirty="0"/>
              <a:t>The search for a new headquarters can factor the population size and household income along with any other factors</a:t>
            </a:r>
          </a:p>
          <a:p>
            <a:pPr lvl="1"/>
            <a:r>
              <a:rPr lang="en-US" dirty="0"/>
              <a:t>Lower household income = more incentive from a city to build inside their limits</a:t>
            </a:r>
          </a:p>
          <a:p>
            <a:pPr lvl="1"/>
            <a:r>
              <a:rPr lang="en-US" dirty="0"/>
              <a:t>Lower population = Less of a workforce to pull capable employees</a:t>
            </a:r>
          </a:p>
          <a:p>
            <a:r>
              <a:rPr lang="en-US" dirty="0"/>
              <a:t>For Cities</a:t>
            </a:r>
          </a:p>
          <a:p>
            <a:pPr lvl="1"/>
            <a:r>
              <a:rPr lang="en-US" dirty="0"/>
              <a:t>There are new factors to look for when bringing a company into your city limits</a:t>
            </a:r>
          </a:p>
          <a:p>
            <a:pPr lvl="1"/>
            <a:r>
              <a:rPr lang="en-US" dirty="0"/>
              <a:t>Company Stability: If your household income is low, the success of the company will dictate the success of your city economically. </a:t>
            </a:r>
          </a:p>
          <a:p>
            <a:pPr lvl="2"/>
            <a:r>
              <a:rPr lang="en-US" dirty="0"/>
              <a:t>Company growth = city growth; BUT</a:t>
            </a:r>
          </a:p>
          <a:p>
            <a:pPr lvl="2"/>
            <a:r>
              <a:rPr lang="en-US" dirty="0"/>
              <a:t>Company losses = city losses</a:t>
            </a:r>
          </a:p>
          <a:p>
            <a:pPr lvl="1"/>
            <a:r>
              <a:rPr lang="en-US" dirty="0" smtClean="0"/>
              <a:t>Other factors can m</a:t>
            </a:r>
            <a:r>
              <a:rPr lang="en-US" dirty="0" smtClean="0"/>
              <a:t>itigate </a:t>
            </a:r>
            <a:r>
              <a:rPr lang="en-US" dirty="0"/>
              <a:t>the impact of the </a:t>
            </a:r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1810BF-8E45-463C-A43A-65C146C9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2732B0-A81A-45CB-8C0B-38D27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Can a company’s stock value influence their headquarters housing market?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EAEE43-FC40-4FC4-956D-214FDED8F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55" y="2739962"/>
            <a:ext cx="4998594" cy="37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5CCC70-C6EE-4406-9A7D-F5CB501F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B30A17-1492-4039-855B-F7097DA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Is a company’s stock price and their headquarters housing market correlated during years 2005 to 2015?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Which company had the largest impact on the housing price in their </a:t>
            </a:r>
            <a:r>
              <a:rPr lang="en-US" sz="2000" dirty="0" err="1"/>
              <a:t>headquarter’s</a:t>
            </a:r>
            <a:r>
              <a:rPr lang="en-US" sz="2000" dirty="0"/>
              <a:t> city?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What correlation can we find between our hypothesis and the sub-categories of the companies? (Tech, Finance, Retail, Other)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28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2C5A1-5DA4-4939-9D67-3E69476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91167-F714-47D5-A37B-FB93C6F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Business Insider/Forbes Fortune 1000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ClrTx/>
            </a:pPr>
            <a:r>
              <a:rPr lang="en-US" sz="1800" dirty="0"/>
              <a:t>Manually created csv file with 20 companies (by </a:t>
            </a:r>
            <a:r>
              <a:rPr lang="en-US" sz="1800"/>
              <a:t>largest revenue)</a:t>
            </a:r>
            <a:endParaRPr lang="en-US" sz="1800" dirty="0"/>
          </a:p>
          <a:p>
            <a:pPr lvl="1">
              <a:buClrTx/>
            </a:pPr>
            <a:r>
              <a:rPr lang="en-US" sz="1800" dirty="0"/>
              <a:t>4 industry types: Retail, Finance, Tech, Other</a:t>
            </a:r>
          </a:p>
          <a:p>
            <a:pPr>
              <a:buClrTx/>
            </a:pPr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QUANDL Python Library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ClrTx/>
            </a:pPr>
            <a:r>
              <a:rPr lang="en-US" sz="1800" dirty="0"/>
              <a:t>Monthly stock close price by stock ticker</a:t>
            </a:r>
          </a:p>
          <a:p>
            <a:pPr lvl="1">
              <a:buClrTx/>
            </a:pPr>
            <a:r>
              <a:rPr lang="en-US" sz="1800" dirty="0"/>
              <a:t>Monthly median house sale price by city</a:t>
            </a:r>
          </a:p>
          <a:p>
            <a:pPr lvl="2">
              <a:buClrTx/>
            </a:pPr>
            <a:r>
              <a:rPr lang="en-US" sz="1600" dirty="0"/>
              <a:t>Import city codes</a:t>
            </a:r>
          </a:p>
          <a:p>
            <a:pPr lvl="2">
              <a:buClrTx/>
            </a:pPr>
            <a:r>
              <a:rPr lang="en-US" sz="1600" dirty="0"/>
              <a:t>Import housing code</a:t>
            </a:r>
          </a:p>
          <a:p>
            <a:pPr lvl="1">
              <a:buClrTx/>
            </a:pPr>
            <a:r>
              <a:rPr lang="en-US" sz="1800" dirty="0">
                <a:solidFill>
                  <a:schemeClr val="tx1"/>
                </a:solidFill>
              </a:rPr>
              <a:t>Years 2005-2015</a:t>
            </a:r>
          </a:p>
        </p:txBody>
      </p:sp>
    </p:spTree>
    <p:extLst>
      <p:ext uri="{BB962C8B-B14F-4D97-AF65-F5344CB8AC3E}">
        <p14:creationId xmlns:p14="http://schemas.microsoft.com/office/powerpoint/2010/main" val="36593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1A3DA8-FF0B-4A56-B181-56AC1B1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A728C8-4DE5-4D66-975B-09391E2C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 Exploration and Cleanup Jupyter Notebook Hyperlink</a:t>
            </a:r>
            <a:endParaRPr lang="en-US" dirty="0">
              <a:solidFill>
                <a:srgbClr val="0070C0"/>
              </a:solidFill>
            </a:endParaRPr>
          </a:p>
          <a:p>
            <a:pPr>
              <a:buClrTx/>
            </a:pPr>
            <a:r>
              <a:rPr lang="en-US" dirty="0"/>
              <a:t>Create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pPr lvl="1">
              <a:buClrTx/>
            </a:pPr>
            <a:r>
              <a:rPr lang="en-US" dirty="0"/>
              <a:t>company, city, state, ticker, </a:t>
            </a:r>
            <a:r>
              <a:rPr lang="en-US" dirty="0" err="1"/>
              <a:t>quandl</a:t>
            </a:r>
            <a:r>
              <a:rPr lang="en-US" dirty="0"/>
              <a:t> code, industry type, </a:t>
            </a:r>
            <a:r>
              <a:rPr lang="en-US" dirty="0" err="1"/>
              <a:t>quandl</a:t>
            </a:r>
            <a:r>
              <a:rPr lang="en-US" dirty="0"/>
              <a:t> city area code</a:t>
            </a:r>
          </a:p>
          <a:p>
            <a:pPr lvl="1">
              <a:buClrTx/>
            </a:pPr>
            <a:r>
              <a:rPr lang="en-US" dirty="0"/>
              <a:t>Monthly stock close price for each stock (2005-2015)</a:t>
            </a:r>
          </a:p>
          <a:p>
            <a:pPr lvl="1">
              <a:buClrTx/>
            </a:pPr>
            <a:r>
              <a:rPr lang="en-US" dirty="0"/>
              <a:t>Monthly median housing sold price for each city (2005-2015)</a:t>
            </a:r>
          </a:p>
          <a:p>
            <a:pPr>
              <a:buClrTx/>
            </a:pPr>
            <a:r>
              <a:rPr lang="en-US" dirty="0"/>
              <a:t>Cleanup:</a:t>
            </a:r>
          </a:p>
          <a:p>
            <a:pPr lvl="1">
              <a:buClrTx/>
            </a:pPr>
            <a:r>
              <a:rPr lang="en-US" dirty="0"/>
              <a:t>Removed companies with split stocks (NKE, CVS, ABC), except AAPL</a:t>
            </a:r>
          </a:p>
          <a:p>
            <a:pPr lvl="1">
              <a:buClrTx/>
            </a:pPr>
            <a:r>
              <a:rPr lang="en-US" dirty="0"/>
              <a:t>Removed companies where no housing data could be pulled (SAFM, ANTM)</a:t>
            </a:r>
          </a:p>
          <a:p>
            <a:pPr lvl="1">
              <a:buClrTx/>
            </a:pPr>
            <a:r>
              <a:rPr lang="en-US" dirty="0"/>
              <a:t>Removed companies where housing data was not accurate (CAH)</a:t>
            </a:r>
          </a:p>
        </p:txBody>
      </p:sp>
    </p:spTree>
    <p:extLst>
      <p:ext uri="{BB962C8B-B14F-4D97-AF65-F5344CB8AC3E}">
        <p14:creationId xmlns:p14="http://schemas.microsoft.com/office/powerpoint/2010/main" val="3288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B7F2A-220F-457B-BD53-2FC3693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2DCB94-F3C1-490F-9783-B6A88FAF4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5"/>
          <a:stretch/>
        </p:blipFill>
        <p:spPr>
          <a:xfrm>
            <a:off x="0" y="1773616"/>
            <a:ext cx="6336792" cy="3981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FEDBCE-3338-4724-890D-D2384BD43D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2"/>
          <a:stretch/>
        </p:blipFill>
        <p:spPr>
          <a:xfrm>
            <a:off x="6613671" y="1773617"/>
            <a:ext cx="4532865" cy="3981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CB556C-8C66-4279-9332-BBF1807BAE57}"/>
              </a:ext>
            </a:extLst>
          </p:cNvPr>
          <p:cNvSpPr txBox="1"/>
          <p:nvPr/>
        </p:nvSpPr>
        <p:spPr>
          <a:xfrm>
            <a:off x="146304" y="6391656"/>
            <a:ext cx="556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of analysis: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Jupyter Notebook hyperlink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0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29C57B-927C-4BFC-BC7E-DA8D60D1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26373"/>
            <a:ext cx="8794142" cy="67689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xmlns="" id="{A24D14D8-B82B-4CBB-B07D-1D154616C868}"/>
              </a:ext>
            </a:extLst>
          </p:cNvPr>
          <p:cNvSpPr/>
          <p:nvPr/>
        </p:nvSpPr>
        <p:spPr>
          <a:xfrm>
            <a:off x="3790950" y="5222875"/>
            <a:ext cx="609600" cy="527050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C2E6536-0373-4A0E-8417-169ABFA30F05}"/>
              </a:ext>
            </a:extLst>
          </p:cNvPr>
          <p:cNvSpPr/>
          <p:nvPr/>
        </p:nvSpPr>
        <p:spPr>
          <a:xfrm>
            <a:off x="8528803" y="3229851"/>
            <a:ext cx="196850" cy="180975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DDA6F8-7EDE-43E2-B5AA-415D2641A6F0}"/>
              </a:ext>
            </a:extLst>
          </p:cNvPr>
          <p:cNvSpPr txBox="1"/>
          <p:nvPr/>
        </p:nvSpPr>
        <p:spPr>
          <a:xfrm>
            <a:off x="8572500" y="3129865"/>
            <a:ext cx="239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604020202020204" pitchFamily="34" charset="0"/>
              </a:rPr>
              <a:t>The Financial Crash of 2008-2009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1125474-4896-427D-91A8-5D778A081D7F}"/>
              </a:ext>
            </a:extLst>
          </p:cNvPr>
          <p:cNvSpPr/>
          <p:nvPr/>
        </p:nvSpPr>
        <p:spPr>
          <a:xfrm>
            <a:off x="8627228" y="5845341"/>
            <a:ext cx="254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Pearson r :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-0.465546108</a:t>
            </a:r>
          </a:p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 Value :   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1.86E-08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9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C2FCEF-92D6-493C-AB66-66529B49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" y="95250"/>
            <a:ext cx="8642350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2BFC674-039B-4EF1-BCB8-ECD29BCA7808}"/>
              </a:ext>
            </a:extLst>
          </p:cNvPr>
          <p:cNvSpPr txBox="1"/>
          <p:nvPr/>
        </p:nvSpPr>
        <p:spPr>
          <a:xfrm>
            <a:off x="8296081" y="3105835"/>
            <a:ext cx="305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506020202020204" pitchFamily="34" charset="0"/>
              </a:rPr>
              <a:t>The median household income in North Bethesda, MD is nearly 2x the US average. ($103,000)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500E2A-0039-4AA0-B966-50A1C217241D}"/>
              </a:ext>
            </a:extLst>
          </p:cNvPr>
          <p:cNvSpPr/>
          <p:nvPr/>
        </p:nvSpPr>
        <p:spPr>
          <a:xfrm>
            <a:off x="8296081" y="584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Pearson r : 0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   1 </a:t>
            </a:r>
          </a:p>
        </p:txBody>
      </p:sp>
    </p:spTree>
    <p:extLst>
      <p:ext uri="{BB962C8B-B14F-4D97-AF65-F5344CB8AC3E}">
        <p14:creationId xmlns:p14="http://schemas.microsoft.com/office/powerpoint/2010/main" val="33239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528629-1DCE-4A3B-A590-14D834D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3" y="0"/>
            <a:ext cx="8814630" cy="686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9FA9FC-F7A7-4200-ACDA-015DA238B64D}"/>
              </a:ext>
            </a:extLst>
          </p:cNvPr>
          <p:cNvSpPr/>
          <p:nvPr/>
        </p:nvSpPr>
        <p:spPr>
          <a:xfrm>
            <a:off x="8390393" y="5657671"/>
            <a:ext cx="24168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0.78985244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2.20E-29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AC7A75-5B10-4760-9104-251B4578E985}"/>
              </a:ext>
            </a:extLst>
          </p:cNvPr>
          <p:cNvSpPr/>
          <p:nvPr/>
        </p:nvSpPr>
        <p:spPr>
          <a:xfrm>
            <a:off x="8390393" y="3101009"/>
            <a:ext cx="287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Humana is the 2</a:t>
            </a:r>
            <a:r>
              <a:rPr lang="en-US" baseline="30000" dirty="0">
                <a:latin typeface="Arial Nova Cond" panose="020B0506020202020204" pitchFamily="34" charset="0"/>
              </a:rPr>
              <a:t>nd</a:t>
            </a:r>
            <a:r>
              <a:rPr lang="en-US" dirty="0">
                <a:latin typeface="Arial Nova Cond" panose="020B0506020202020204" pitchFamily="34" charset="0"/>
              </a:rPr>
              <a:t> largest employer in Louisville, KY. (9,854)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1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524</TotalTime>
  <Words>943</Words>
  <Application>Microsoft Office PowerPoint</Application>
  <PresentationFormat>Widescreen</PresentationFormat>
  <Paragraphs>116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 Cond</vt:lpstr>
      <vt:lpstr>Calibri</vt:lpstr>
      <vt:lpstr>Century Schoolbook</vt:lpstr>
      <vt:lpstr>Wingdings 2</vt:lpstr>
      <vt:lpstr>View</vt:lpstr>
      <vt:lpstr>Stocks and Housing: How Local Can We Get?  </vt:lpstr>
      <vt:lpstr>Hypothesis</vt:lpstr>
      <vt:lpstr>Questions</vt:lpstr>
      <vt:lpstr>Data Mining Summary</vt:lpstr>
      <vt:lpstr>Data Exploration and Cleanup</vt:lpstr>
      <vt:lpstr>Analysis</vt:lpstr>
      <vt:lpstr>PowerPoint Presentation</vt:lpstr>
      <vt:lpstr>PowerPoint Presentation</vt:lpstr>
      <vt:lpstr>PowerPoint Presentation</vt:lpstr>
      <vt:lpstr>PowerPoint Presentation</vt:lpstr>
      <vt:lpstr>Conclusions</vt:lpstr>
      <vt:lpstr>Implications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liu</dc:creator>
  <cp:lastModifiedBy>Sean Lane</cp:lastModifiedBy>
  <cp:revision>48</cp:revision>
  <dcterms:created xsi:type="dcterms:W3CDTF">2019-01-12T18:04:45Z</dcterms:created>
  <dcterms:modified xsi:type="dcterms:W3CDTF">2019-01-14T17:54:12Z</dcterms:modified>
</cp:coreProperties>
</file>