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handoutMasterIdLst>
    <p:handoutMasterId r:id="rId4"/>
  </p:handoutMasterIdLst>
  <p:sldIdLst>
    <p:sldId id="256" r:id="rId2"/>
  </p:sldIdLst>
  <p:sldSz cx="43891200" cy="29260800"/>
  <p:notesSz cx="7315200" cy="9601200"/>
  <p:defaultTextStyle>
    <a:defPPr>
      <a:defRPr lang="en-US"/>
    </a:defPPr>
    <a:lvl1pPr marL="0" algn="l" defTabSz="4276010" rtl="0" eaLnBrk="1" latinLnBrk="0" hangingPunct="1">
      <a:defRPr sz="8459" kern="1200">
        <a:solidFill>
          <a:schemeClr val="tx1"/>
        </a:solidFill>
        <a:latin typeface="+mn-lt"/>
        <a:ea typeface="+mn-ea"/>
        <a:cs typeface="+mn-cs"/>
      </a:defRPr>
    </a:lvl1pPr>
    <a:lvl2pPr marL="2138005" algn="l" defTabSz="4276010" rtl="0" eaLnBrk="1" latinLnBrk="0" hangingPunct="1">
      <a:defRPr sz="8459" kern="1200">
        <a:solidFill>
          <a:schemeClr val="tx1"/>
        </a:solidFill>
        <a:latin typeface="+mn-lt"/>
        <a:ea typeface="+mn-ea"/>
        <a:cs typeface="+mn-cs"/>
      </a:defRPr>
    </a:lvl2pPr>
    <a:lvl3pPr marL="4276010" algn="l" defTabSz="4276010" rtl="0" eaLnBrk="1" latinLnBrk="0" hangingPunct="1">
      <a:defRPr sz="8459" kern="1200">
        <a:solidFill>
          <a:schemeClr val="tx1"/>
        </a:solidFill>
        <a:latin typeface="+mn-lt"/>
        <a:ea typeface="+mn-ea"/>
        <a:cs typeface="+mn-cs"/>
      </a:defRPr>
    </a:lvl3pPr>
    <a:lvl4pPr marL="6414015" algn="l" defTabSz="4276010" rtl="0" eaLnBrk="1" latinLnBrk="0" hangingPunct="1">
      <a:defRPr sz="8459" kern="1200">
        <a:solidFill>
          <a:schemeClr val="tx1"/>
        </a:solidFill>
        <a:latin typeface="+mn-lt"/>
        <a:ea typeface="+mn-ea"/>
        <a:cs typeface="+mn-cs"/>
      </a:defRPr>
    </a:lvl4pPr>
    <a:lvl5pPr marL="8552019" algn="l" defTabSz="4276010" rtl="0" eaLnBrk="1" latinLnBrk="0" hangingPunct="1">
      <a:defRPr sz="8459" kern="1200">
        <a:solidFill>
          <a:schemeClr val="tx1"/>
        </a:solidFill>
        <a:latin typeface="+mn-lt"/>
        <a:ea typeface="+mn-ea"/>
        <a:cs typeface="+mn-cs"/>
      </a:defRPr>
    </a:lvl5pPr>
    <a:lvl6pPr marL="10690024" algn="l" defTabSz="4276010" rtl="0" eaLnBrk="1" latinLnBrk="0" hangingPunct="1">
      <a:defRPr sz="8459" kern="1200">
        <a:solidFill>
          <a:schemeClr val="tx1"/>
        </a:solidFill>
        <a:latin typeface="+mn-lt"/>
        <a:ea typeface="+mn-ea"/>
        <a:cs typeface="+mn-cs"/>
      </a:defRPr>
    </a:lvl6pPr>
    <a:lvl7pPr marL="12828029" algn="l" defTabSz="4276010" rtl="0" eaLnBrk="1" latinLnBrk="0" hangingPunct="1">
      <a:defRPr sz="8459" kern="1200">
        <a:solidFill>
          <a:schemeClr val="tx1"/>
        </a:solidFill>
        <a:latin typeface="+mn-lt"/>
        <a:ea typeface="+mn-ea"/>
        <a:cs typeface="+mn-cs"/>
      </a:defRPr>
    </a:lvl7pPr>
    <a:lvl8pPr marL="14966034" algn="l" defTabSz="4276010" rtl="0" eaLnBrk="1" latinLnBrk="0" hangingPunct="1">
      <a:defRPr sz="8459" kern="1200">
        <a:solidFill>
          <a:schemeClr val="tx1"/>
        </a:solidFill>
        <a:latin typeface="+mn-lt"/>
        <a:ea typeface="+mn-ea"/>
        <a:cs typeface="+mn-cs"/>
      </a:defRPr>
    </a:lvl8pPr>
    <a:lvl9pPr marL="17104039" algn="l" defTabSz="4276010" rtl="0" eaLnBrk="1" latinLnBrk="0" hangingPunct="1">
      <a:defRPr sz="845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80"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C30"/>
    <a:srgbClr val="2E5B30"/>
    <a:srgbClr val="F2F2F2"/>
    <a:srgbClr val="E3D3D3"/>
    <a:srgbClr val="DDC9C9"/>
    <a:srgbClr val="DBBFBF"/>
    <a:srgbClr val="E4E7EC"/>
    <a:srgbClr val="D0D5DE"/>
    <a:srgbClr val="DAE2F2"/>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08" autoAdjust="0"/>
    <p:restoredTop sz="90832" autoAdjust="0"/>
  </p:normalViewPr>
  <p:slideViewPr>
    <p:cSldViewPr>
      <p:cViewPr>
        <p:scale>
          <a:sx n="40" d="100"/>
          <a:sy n="40" d="100"/>
        </p:scale>
        <p:origin x="288" y="200"/>
      </p:cViewPr>
      <p:guideLst>
        <p:guide orient="horz" pos="9280"/>
        <p:guide pos="13824"/>
      </p:guideLst>
    </p:cSldViewPr>
  </p:slideViewPr>
  <p:notesTextViewPr>
    <p:cViewPr>
      <p:scale>
        <a:sx n="1" d="1"/>
        <a:sy n="1" d="1"/>
      </p:scale>
      <p:origin x="0" y="0"/>
    </p:cViewPr>
  </p:notesTextViewPr>
  <p:notesViewPr>
    <p:cSldViewPr showGuides="1">
      <p:cViewPr varScale="1">
        <p:scale>
          <a:sx n="59" d="100"/>
          <a:sy n="59" d="100"/>
        </p:scale>
        <p:origin x="2514" y="9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810" cy="481370"/>
          </a:xfrm>
          <a:prstGeom prst="rect">
            <a:avLst/>
          </a:prstGeom>
        </p:spPr>
        <p:txBody>
          <a:bodyPr vert="horz" lIns="94704" tIns="47352" rIns="94704" bIns="47352" rtlCol="0"/>
          <a:lstStyle>
            <a:lvl1pPr algn="l">
              <a:defRPr sz="1300"/>
            </a:lvl1pPr>
          </a:lstStyle>
          <a:p>
            <a:endParaRPr lang="en-US"/>
          </a:p>
        </p:txBody>
      </p:sp>
      <p:sp>
        <p:nvSpPr>
          <p:cNvPr id="3" name="Date Placeholder 2"/>
          <p:cNvSpPr>
            <a:spLocks noGrp="1"/>
          </p:cNvSpPr>
          <p:nvPr>
            <p:ph type="dt" sz="quarter" idx="1"/>
          </p:nvPr>
        </p:nvSpPr>
        <p:spPr>
          <a:xfrm>
            <a:off x="4143738" y="0"/>
            <a:ext cx="3169810" cy="481370"/>
          </a:xfrm>
          <a:prstGeom prst="rect">
            <a:avLst/>
          </a:prstGeom>
        </p:spPr>
        <p:txBody>
          <a:bodyPr vert="horz" lIns="94704" tIns="47352" rIns="94704" bIns="47352" rtlCol="0"/>
          <a:lstStyle>
            <a:lvl1pPr algn="r">
              <a:defRPr sz="1300"/>
            </a:lvl1pPr>
          </a:lstStyle>
          <a:p>
            <a:fld id="{7EDC9FCA-5669-407A-B541-D0E7F9787720}" type="datetimeFigureOut">
              <a:rPr lang="en-US" smtClean="0"/>
              <a:t>6/11/19</a:t>
            </a:fld>
            <a:endParaRPr lang="en-US"/>
          </a:p>
        </p:txBody>
      </p:sp>
      <p:sp>
        <p:nvSpPr>
          <p:cNvPr id="4" name="Footer Placeholder 3"/>
          <p:cNvSpPr>
            <a:spLocks noGrp="1"/>
          </p:cNvSpPr>
          <p:nvPr>
            <p:ph type="ftr" sz="quarter" idx="2"/>
          </p:nvPr>
        </p:nvSpPr>
        <p:spPr>
          <a:xfrm>
            <a:off x="1" y="9119831"/>
            <a:ext cx="3169810" cy="481370"/>
          </a:xfrm>
          <a:prstGeom prst="rect">
            <a:avLst/>
          </a:prstGeom>
        </p:spPr>
        <p:txBody>
          <a:bodyPr vert="horz" lIns="94704" tIns="47352" rIns="94704" bIns="47352" rtlCol="0" anchor="b"/>
          <a:lstStyle>
            <a:lvl1pPr algn="l">
              <a:defRPr sz="1300"/>
            </a:lvl1pPr>
          </a:lstStyle>
          <a:p>
            <a:endParaRPr lang="en-US"/>
          </a:p>
        </p:txBody>
      </p:sp>
      <p:sp>
        <p:nvSpPr>
          <p:cNvPr id="5" name="Slide Number Placeholder 4"/>
          <p:cNvSpPr>
            <a:spLocks noGrp="1"/>
          </p:cNvSpPr>
          <p:nvPr>
            <p:ph type="sldNum" sz="quarter" idx="3"/>
          </p:nvPr>
        </p:nvSpPr>
        <p:spPr>
          <a:xfrm>
            <a:off x="4143738" y="9119831"/>
            <a:ext cx="3169810" cy="481370"/>
          </a:xfrm>
          <a:prstGeom prst="rect">
            <a:avLst/>
          </a:prstGeom>
        </p:spPr>
        <p:txBody>
          <a:bodyPr vert="horz" lIns="94704" tIns="47352" rIns="94704" bIns="47352" rtlCol="0" anchor="b"/>
          <a:lstStyle>
            <a:lvl1pPr algn="r">
              <a:defRPr sz="1300"/>
            </a:lvl1pPr>
          </a:lstStyle>
          <a:p>
            <a:fld id="{4A3E81E9-AB0C-4BDC-844B-9CDBC27BDA15}" type="slidenum">
              <a:rPr lang="en-US" smtClean="0"/>
              <a:t>‹#›</a:t>
            </a:fld>
            <a:endParaRPr lang="en-US"/>
          </a:p>
        </p:txBody>
      </p:sp>
    </p:spTree>
    <p:extLst>
      <p:ext uri="{BB962C8B-B14F-4D97-AF65-F5344CB8AC3E}">
        <p14:creationId xmlns:p14="http://schemas.microsoft.com/office/powerpoint/2010/main" val="1434676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5" tIns="48328" rIns="96655" bIns="48328"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55" tIns="48328" rIns="96655" bIns="48328" rtlCol="0"/>
          <a:lstStyle>
            <a:lvl1pPr algn="r">
              <a:defRPr sz="1300"/>
            </a:lvl1pPr>
          </a:lstStyle>
          <a:p>
            <a:fld id="{63D3EF91-396D-4FE8-A257-1E08692753AD}" type="datetimeFigureOut">
              <a:rPr lang="en-US" smtClean="0"/>
              <a:t>6/11/19</a:t>
            </a:fld>
            <a:endParaRPr lang="en-US"/>
          </a:p>
        </p:txBody>
      </p:sp>
      <p:sp>
        <p:nvSpPr>
          <p:cNvPr id="4" name="Slide Image Placeholder 3"/>
          <p:cNvSpPr>
            <a:spLocks noGrp="1" noRot="1" noChangeAspect="1"/>
          </p:cNvSpPr>
          <p:nvPr>
            <p:ph type="sldImg" idx="2"/>
          </p:nvPr>
        </p:nvSpPr>
        <p:spPr>
          <a:xfrm>
            <a:off x="958850" y="720725"/>
            <a:ext cx="5397500" cy="3598863"/>
          </a:xfrm>
          <a:prstGeom prst="rect">
            <a:avLst/>
          </a:prstGeom>
          <a:noFill/>
          <a:ln w="12700">
            <a:solidFill>
              <a:prstClr val="black"/>
            </a:solidFill>
          </a:ln>
        </p:spPr>
        <p:txBody>
          <a:bodyPr vert="horz" lIns="96655" tIns="48328" rIns="96655" bIns="48328"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5" tIns="48328" rIns="96655" bIns="483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3"/>
            <a:ext cx="3169920" cy="480060"/>
          </a:xfrm>
          <a:prstGeom prst="rect">
            <a:avLst/>
          </a:prstGeom>
        </p:spPr>
        <p:txBody>
          <a:bodyPr vert="horz" lIns="96655" tIns="48328" rIns="96655"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6655" tIns="48328" rIns="96655" bIns="48328" rtlCol="0" anchor="b"/>
          <a:lstStyle>
            <a:lvl1pPr algn="r">
              <a:defRPr sz="1300"/>
            </a:lvl1pPr>
          </a:lstStyle>
          <a:p>
            <a:fld id="{64F07C07-9BB1-43D8-A749-32FD0A13C259}" type="slidenum">
              <a:rPr lang="en-US" smtClean="0"/>
              <a:t>‹#›</a:t>
            </a:fld>
            <a:endParaRPr lang="en-US"/>
          </a:p>
        </p:txBody>
      </p:sp>
    </p:spTree>
    <p:extLst>
      <p:ext uri="{BB962C8B-B14F-4D97-AF65-F5344CB8AC3E}">
        <p14:creationId xmlns:p14="http://schemas.microsoft.com/office/powerpoint/2010/main" val="3801955942"/>
      </p:ext>
    </p:extLst>
  </p:cSld>
  <p:clrMap bg1="lt1" tx1="dk1" bg2="lt2" tx2="dk2" accent1="accent1" accent2="accent2" accent3="accent3" accent4="accent4" accent5="accent5" accent6="accent6" hlink="hlink" folHlink="folHlink"/>
  <p:notesStyle>
    <a:lvl1pPr marL="0" algn="l" defTabSz="4276010" rtl="0" eaLnBrk="1" latinLnBrk="0" hangingPunct="1">
      <a:defRPr sz="5609" kern="1200">
        <a:solidFill>
          <a:schemeClr val="tx1"/>
        </a:solidFill>
        <a:latin typeface="+mn-lt"/>
        <a:ea typeface="+mn-ea"/>
        <a:cs typeface="+mn-cs"/>
      </a:defRPr>
    </a:lvl1pPr>
    <a:lvl2pPr marL="2138005" algn="l" defTabSz="4276010" rtl="0" eaLnBrk="1" latinLnBrk="0" hangingPunct="1">
      <a:defRPr sz="5609" kern="1200">
        <a:solidFill>
          <a:schemeClr val="tx1"/>
        </a:solidFill>
        <a:latin typeface="+mn-lt"/>
        <a:ea typeface="+mn-ea"/>
        <a:cs typeface="+mn-cs"/>
      </a:defRPr>
    </a:lvl2pPr>
    <a:lvl3pPr marL="4276010" algn="l" defTabSz="4276010" rtl="0" eaLnBrk="1" latinLnBrk="0" hangingPunct="1">
      <a:defRPr sz="5609" kern="1200">
        <a:solidFill>
          <a:schemeClr val="tx1"/>
        </a:solidFill>
        <a:latin typeface="+mn-lt"/>
        <a:ea typeface="+mn-ea"/>
        <a:cs typeface="+mn-cs"/>
      </a:defRPr>
    </a:lvl3pPr>
    <a:lvl4pPr marL="6414015" algn="l" defTabSz="4276010" rtl="0" eaLnBrk="1" latinLnBrk="0" hangingPunct="1">
      <a:defRPr sz="5609" kern="1200">
        <a:solidFill>
          <a:schemeClr val="tx1"/>
        </a:solidFill>
        <a:latin typeface="+mn-lt"/>
        <a:ea typeface="+mn-ea"/>
        <a:cs typeface="+mn-cs"/>
      </a:defRPr>
    </a:lvl4pPr>
    <a:lvl5pPr marL="8552019" algn="l" defTabSz="4276010" rtl="0" eaLnBrk="1" latinLnBrk="0" hangingPunct="1">
      <a:defRPr sz="5609" kern="1200">
        <a:solidFill>
          <a:schemeClr val="tx1"/>
        </a:solidFill>
        <a:latin typeface="+mn-lt"/>
        <a:ea typeface="+mn-ea"/>
        <a:cs typeface="+mn-cs"/>
      </a:defRPr>
    </a:lvl5pPr>
    <a:lvl6pPr marL="10690024" algn="l" defTabSz="4276010" rtl="0" eaLnBrk="1" latinLnBrk="0" hangingPunct="1">
      <a:defRPr sz="5609" kern="1200">
        <a:solidFill>
          <a:schemeClr val="tx1"/>
        </a:solidFill>
        <a:latin typeface="+mn-lt"/>
        <a:ea typeface="+mn-ea"/>
        <a:cs typeface="+mn-cs"/>
      </a:defRPr>
    </a:lvl6pPr>
    <a:lvl7pPr marL="12828029" algn="l" defTabSz="4276010" rtl="0" eaLnBrk="1" latinLnBrk="0" hangingPunct="1">
      <a:defRPr sz="5609" kern="1200">
        <a:solidFill>
          <a:schemeClr val="tx1"/>
        </a:solidFill>
        <a:latin typeface="+mn-lt"/>
        <a:ea typeface="+mn-ea"/>
        <a:cs typeface="+mn-cs"/>
      </a:defRPr>
    </a:lvl7pPr>
    <a:lvl8pPr marL="14966034" algn="l" defTabSz="4276010" rtl="0" eaLnBrk="1" latinLnBrk="0" hangingPunct="1">
      <a:defRPr sz="5609" kern="1200">
        <a:solidFill>
          <a:schemeClr val="tx1"/>
        </a:solidFill>
        <a:latin typeface="+mn-lt"/>
        <a:ea typeface="+mn-ea"/>
        <a:cs typeface="+mn-cs"/>
      </a:defRPr>
    </a:lvl8pPr>
    <a:lvl9pPr marL="17104039" algn="l" defTabSz="4276010" rtl="0" eaLnBrk="1" latinLnBrk="0" hangingPunct="1">
      <a:defRPr sz="56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8850" y="720725"/>
            <a:ext cx="5397500"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07C07-9BB1-43D8-A749-32FD0A13C259}" type="slidenum">
              <a:rPr lang="en-US" smtClean="0"/>
              <a:t>1</a:t>
            </a:fld>
            <a:endParaRPr lang="en-US"/>
          </a:p>
        </p:txBody>
      </p:sp>
    </p:spTree>
    <p:extLst>
      <p:ext uri="{BB962C8B-B14F-4D97-AF65-F5344CB8AC3E}">
        <p14:creationId xmlns:p14="http://schemas.microsoft.com/office/powerpoint/2010/main" val="208415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692365"/>
      </p:ext>
    </p:extLst>
  </p:cSld>
  <p:clrMapOvr>
    <a:masterClrMapping/>
  </p:clrMapOvr>
  <p:extLst mod="1">
    <p:ext uri="{DCECCB84-F9BA-43D5-87BE-67443E8EF086}">
      <p15:sldGuideLst xmlns:p15="http://schemas.microsoft.com/office/powerpoint/2012/main">
        <p15:guide id="1" orient="horz" pos="9216" userDrawn="1">
          <p15:clr>
            <a:srgbClr val="FBAE40"/>
          </p15:clr>
        </p15:guide>
        <p15:guide id="2" pos="138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60518-F3EA-4C30-8886-B3FF6145F6F2}" type="datetimeFigureOut">
              <a:rPr lang="en-US" smtClean="0"/>
              <a:t>6/11/19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256070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011226" y="8751149"/>
            <a:ext cx="32590737" cy="1864156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39021" y="8751149"/>
            <a:ext cx="97040703" cy="1864156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60518-F3EA-4C30-8886-B3FF6145F6F2}" type="datetimeFigureOut">
              <a:rPr lang="en-US" smtClean="0"/>
              <a:t>6/11/19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206143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60518-F3EA-4C30-8886-B3FF6145F6F2}" type="datetimeFigureOut">
              <a:rPr lang="en-US" smtClean="0"/>
              <a:t>6/11/19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343690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8802776"/>
            <a:ext cx="37307520" cy="5811520"/>
          </a:xfrm>
        </p:spPr>
        <p:txBody>
          <a:bodyPr anchor="t"/>
          <a:lstStyle>
            <a:lvl1pPr algn="l">
              <a:defRPr sz="12033" b="1" cap="all"/>
            </a:lvl1pPr>
          </a:lstStyle>
          <a:p>
            <a:r>
              <a:rPr lang="en-US"/>
              <a:t>Click to edit Master title style</a:t>
            </a:r>
          </a:p>
        </p:txBody>
      </p:sp>
      <p:sp>
        <p:nvSpPr>
          <p:cNvPr id="3" name="Text Placeholder 2"/>
          <p:cNvSpPr>
            <a:spLocks noGrp="1"/>
          </p:cNvSpPr>
          <p:nvPr>
            <p:ph type="body" idx="1"/>
          </p:nvPr>
        </p:nvSpPr>
        <p:spPr>
          <a:xfrm>
            <a:off x="3467103" y="12401984"/>
            <a:ext cx="37307520" cy="6400798"/>
          </a:xfrm>
        </p:spPr>
        <p:txBody>
          <a:bodyPr anchor="b"/>
          <a:lstStyle>
            <a:lvl1pPr marL="0" indent="0">
              <a:buNone/>
              <a:defRPr sz="6044">
                <a:solidFill>
                  <a:schemeClr val="tx1">
                    <a:tint val="75000"/>
                  </a:schemeClr>
                </a:solidFill>
              </a:defRPr>
            </a:lvl1pPr>
            <a:lvl2pPr marL="1377562" indent="0">
              <a:buNone/>
              <a:defRPr sz="5455">
                <a:solidFill>
                  <a:schemeClr val="tx1">
                    <a:tint val="75000"/>
                  </a:schemeClr>
                </a:solidFill>
              </a:defRPr>
            </a:lvl2pPr>
            <a:lvl3pPr marL="2755120" indent="0">
              <a:buNone/>
              <a:defRPr sz="4800">
                <a:solidFill>
                  <a:schemeClr val="tx1">
                    <a:tint val="75000"/>
                  </a:schemeClr>
                </a:solidFill>
              </a:defRPr>
            </a:lvl3pPr>
            <a:lvl4pPr marL="4132671" indent="0">
              <a:buNone/>
              <a:defRPr sz="4208">
                <a:solidFill>
                  <a:schemeClr val="tx1">
                    <a:tint val="75000"/>
                  </a:schemeClr>
                </a:solidFill>
              </a:defRPr>
            </a:lvl4pPr>
            <a:lvl5pPr marL="5510231" indent="0">
              <a:buNone/>
              <a:defRPr sz="4208">
                <a:solidFill>
                  <a:schemeClr val="tx1">
                    <a:tint val="75000"/>
                  </a:schemeClr>
                </a:solidFill>
              </a:defRPr>
            </a:lvl5pPr>
            <a:lvl6pPr marL="6887790" indent="0">
              <a:buNone/>
              <a:defRPr sz="4208">
                <a:solidFill>
                  <a:schemeClr val="tx1">
                    <a:tint val="75000"/>
                  </a:schemeClr>
                </a:solidFill>
              </a:defRPr>
            </a:lvl6pPr>
            <a:lvl7pPr marL="8265351" indent="0">
              <a:buNone/>
              <a:defRPr sz="4208">
                <a:solidFill>
                  <a:schemeClr val="tx1">
                    <a:tint val="75000"/>
                  </a:schemeClr>
                </a:solidFill>
              </a:defRPr>
            </a:lvl7pPr>
            <a:lvl8pPr marL="9642907" indent="0">
              <a:buNone/>
              <a:defRPr sz="4208">
                <a:solidFill>
                  <a:schemeClr val="tx1">
                    <a:tint val="75000"/>
                  </a:schemeClr>
                </a:solidFill>
              </a:defRPr>
            </a:lvl8pPr>
            <a:lvl9pPr marL="11020460" indent="0">
              <a:buNone/>
              <a:defRPr sz="420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60518-F3EA-4C30-8886-B3FF6145F6F2}" type="datetimeFigureOut">
              <a:rPr lang="en-US" smtClean="0"/>
              <a:t>6/11/19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165660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39008" y="50976107"/>
            <a:ext cx="64815720" cy="144190720"/>
          </a:xfrm>
        </p:spPr>
        <p:txBody>
          <a:bodyPr/>
          <a:lstStyle>
            <a:lvl1pPr>
              <a:defRPr sz="8416"/>
            </a:lvl1pPr>
            <a:lvl2pPr>
              <a:defRPr sz="7231"/>
            </a:lvl2pPr>
            <a:lvl3pPr>
              <a:defRPr sz="6044"/>
            </a:lvl3pPr>
            <a:lvl4pPr>
              <a:defRPr sz="5455"/>
            </a:lvl4pPr>
            <a:lvl5pPr>
              <a:defRPr sz="5455"/>
            </a:lvl5pPr>
            <a:lvl6pPr>
              <a:defRPr sz="5455"/>
            </a:lvl6pPr>
            <a:lvl7pPr>
              <a:defRPr sz="5455"/>
            </a:lvl7pPr>
            <a:lvl8pPr>
              <a:defRPr sz="5455"/>
            </a:lvl8pPr>
            <a:lvl9pPr>
              <a:defRPr sz="54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2786242" y="50976107"/>
            <a:ext cx="64815720" cy="144190720"/>
          </a:xfrm>
        </p:spPr>
        <p:txBody>
          <a:bodyPr/>
          <a:lstStyle>
            <a:lvl1pPr>
              <a:defRPr sz="8416"/>
            </a:lvl1pPr>
            <a:lvl2pPr>
              <a:defRPr sz="7231"/>
            </a:lvl2pPr>
            <a:lvl3pPr>
              <a:defRPr sz="6044"/>
            </a:lvl3pPr>
            <a:lvl4pPr>
              <a:defRPr sz="5455"/>
            </a:lvl4pPr>
            <a:lvl5pPr>
              <a:defRPr sz="5455"/>
            </a:lvl5pPr>
            <a:lvl6pPr>
              <a:defRPr sz="5455"/>
            </a:lvl6pPr>
            <a:lvl7pPr>
              <a:defRPr sz="5455"/>
            </a:lvl7pPr>
            <a:lvl8pPr>
              <a:defRPr sz="5455"/>
            </a:lvl8pPr>
            <a:lvl9pPr>
              <a:defRPr sz="54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360518-F3EA-4C30-8886-B3FF6145F6F2}" type="datetimeFigureOut">
              <a:rPr lang="en-US" smtClean="0"/>
              <a:t>6/11/19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392471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171789"/>
            <a:ext cx="3950208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7" y="6549819"/>
            <a:ext cx="19392902" cy="2729651"/>
          </a:xfrm>
        </p:spPr>
        <p:txBody>
          <a:bodyPr anchor="b"/>
          <a:lstStyle>
            <a:lvl1pPr marL="0" indent="0">
              <a:buNone/>
              <a:defRPr sz="7231" b="1"/>
            </a:lvl1pPr>
            <a:lvl2pPr marL="1377562" indent="0">
              <a:buNone/>
              <a:defRPr sz="6044" b="1"/>
            </a:lvl2pPr>
            <a:lvl3pPr marL="2755120" indent="0">
              <a:buNone/>
              <a:defRPr sz="5455" b="1"/>
            </a:lvl3pPr>
            <a:lvl4pPr marL="4132671" indent="0">
              <a:buNone/>
              <a:defRPr sz="4800" b="1"/>
            </a:lvl4pPr>
            <a:lvl5pPr marL="5510231" indent="0">
              <a:buNone/>
              <a:defRPr sz="4800" b="1"/>
            </a:lvl5pPr>
            <a:lvl6pPr marL="6887790" indent="0">
              <a:buNone/>
              <a:defRPr sz="4800" b="1"/>
            </a:lvl6pPr>
            <a:lvl7pPr marL="8265351" indent="0">
              <a:buNone/>
              <a:defRPr sz="4800" b="1"/>
            </a:lvl7pPr>
            <a:lvl8pPr marL="9642907" indent="0">
              <a:buNone/>
              <a:defRPr sz="4800" b="1"/>
            </a:lvl8pPr>
            <a:lvl9pPr marL="11020460" indent="0">
              <a:buNone/>
              <a:defRPr sz="4800" b="1"/>
            </a:lvl9pPr>
          </a:lstStyle>
          <a:p>
            <a:pPr lvl="0"/>
            <a:r>
              <a:rPr lang="en-US"/>
              <a:t>Click to edit Master text styles</a:t>
            </a:r>
          </a:p>
        </p:txBody>
      </p:sp>
      <p:sp>
        <p:nvSpPr>
          <p:cNvPr id="4" name="Content Placeholder 3"/>
          <p:cNvSpPr>
            <a:spLocks noGrp="1"/>
          </p:cNvSpPr>
          <p:nvPr>
            <p:ph sz="half" idx="2"/>
          </p:nvPr>
        </p:nvSpPr>
        <p:spPr>
          <a:xfrm>
            <a:off x="2194567" y="9279470"/>
            <a:ext cx="19392902" cy="16858829"/>
          </a:xfrm>
        </p:spPr>
        <p:txBody>
          <a:bodyPr/>
          <a:lstStyle>
            <a:lvl1pPr>
              <a:defRPr sz="7231"/>
            </a:lvl1pPr>
            <a:lvl2pPr>
              <a:defRPr sz="6044"/>
            </a:lvl2pPr>
            <a:lvl3pPr>
              <a:defRPr sz="5455"/>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8" y="6549819"/>
            <a:ext cx="19400520" cy="2729651"/>
          </a:xfrm>
        </p:spPr>
        <p:txBody>
          <a:bodyPr anchor="b"/>
          <a:lstStyle>
            <a:lvl1pPr marL="0" indent="0">
              <a:buNone/>
              <a:defRPr sz="7231" b="1"/>
            </a:lvl1pPr>
            <a:lvl2pPr marL="1377562" indent="0">
              <a:buNone/>
              <a:defRPr sz="6044" b="1"/>
            </a:lvl2pPr>
            <a:lvl3pPr marL="2755120" indent="0">
              <a:buNone/>
              <a:defRPr sz="5455" b="1"/>
            </a:lvl3pPr>
            <a:lvl4pPr marL="4132671" indent="0">
              <a:buNone/>
              <a:defRPr sz="4800" b="1"/>
            </a:lvl4pPr>
            <a:lvl5pPr marL="5510231" indent="0">
              <a:buNone/>
              <a:defRPr sz="4800" b="1"/>
            </a:lvl5pPr>
            <a:lvl6pPr marL="6887790" indent="0">
              <a:buNone/>
              <a:defRPr sz="4800" b="1"/>
            </a:lvl6pPr>
            <a:lvl7pPr marL="8265351" indent="0">
              <a:buNone/>
              <a:defRPr sz="4800" b="1"/>
            </a:lvl7pPr>
            <a:lvl8pPr marL="9642907" indent="0">
              <a:buNone/>
              <a:defRPr sz="4800" b="1"/>
            </a:lvl8pPr>
            <a:lvl9pPr marL="1102046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22296128" y="9279470"/>
            <a:ext cx="19400520" cy="16858829"/>
          </a:xfrm>
        </p:spPr>
        <p:txBody>
          <a:bodyPr/>
          <a:lstStyle>
            <a:lvl1pPr>
              <a:defRPr sz="7231"/>
            </a:lvl1pPr>
            <a:lvl2pPr>
              <a:defRPr sz="6044"/>
            </a:lvl2pPr>
            <a:lvl3pPr>
              <a:defRPr sz="5455"/>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360518-F3EA-4C30-8886-B3FF6145F6F2}" type="datetimeFigureOut">
              <a:rPr lang="en-US" smtClean="0"/>
              <a:t>6/11/19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424227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360518-F3EA-4C30-8886-B3FF6145F6F2}" type="datetimeFigureOut">
              <a:rPr lang="en-US" smtClean="0"/>
              <a:t>6/11/19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7452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60518-F3EA-4C30-8886-B3FF6145F6F2}" type="datetimeFigureOut">
              <a:rPr lang="en-US" smtClean="0"/>
              <a:t>6/11/19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192560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84" y="1165013"/>
            <a:ext cx="14439903" cy="4958080"/>
          </a:xfrm>
        </p:spPr>
        <p:txBody>
          <a:bodyPr anchor="b"/>
          <a:lstStyle>
            <a:lvl1pPr algn="l">
              <a:defRPr sz="6044" b="1"/>
            </a:lvl1pPr>
          </a:lstStyle>
          <a:p>
            <a:r>
              <a:rPr lang="en-US"/>
              <a:t>Click to edit Master title style</a:t>
            </a:r>
          </a:p>
        </p:txBody>
      </p:sp>
      <p:sp>
        <p:nvSpPr>
          <p:cNvPr id="3" name="Content Placeholder 2"/>
          <p:cNvSpPr>
            <a:spLocks noGrp="1"/>
          </p:cNvSpPr>
          <p:nvPr>
            <p:ph idx="1"/>
          </p:nvPr>
        </p:nvSpPr>
        <p:spPr>
          <a:xfrm>
            <a:off x="17160243" y="1165022"/>
            <a:ext cx="24536400" cy="24973282"/>
          </a:xfrm>
        </p:spPr>
        <p:txBody>
          <a:bodyPr/>
          <a:lstStyle>
            <a:lvl1pPr>
              <a:defRPr sz="9661"/>
            </a:lvl1pPr>
            <a:lvl2pPr>
              <a:defRPr sz="8416"/>
            </a:lvl2pPr>
            <a:lvl3pPr>
              <a:defRPr sz="7231"/>
            </a:lvl3pPr>
            <a:lvl4pPr>
              <a:defRPr sz="6044"/>
            </a:lvl4pPr>
            <a:lvl5pPr>
              <a:defRPr sz="6044"/>
            </a:lvl5pPr>
            <a:lvl6pPr>
              <a:defRPr sz="6044"/>
            </a:lvl6pPr>
            <a:lvl7pPr>
              <a:defRPr sz="6044"/>
            </a:lvl7pPr>
            <a:lvl8pPr>
              <a:defRPr sz="6044"/>
            </a:lvl8pPr>
            <a:lvl9pPr>
              <a:defRPr sz="60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84" y="6123102"/>
            <a:ext cx="14439903" cy="20015202"/>
          </a:xfrm>
        </p:spPr>
        <p:txBody>
          <a:bodyPr/>
          <a:lstStyle>
            <a:lvl1pPr marL="0" indent="0">
              <a:buNone/>
              <a:defRPr sz="4208"/>
            </a:lvl1pPr>
            <a:lvl2pPr marL="1377562" indent="0">
              <a:buNone/>
              <a:defRPr sz="3616"/>
            </a:lvl2pPr>
            <a:lvl3pPr marL="2755120" indent="0">
              <a:buNone/>
              <a:defRPr sz="3024"/>
            </a:lvl3pPr>
            <a:lvl4pPr marL="4132671" indent="0">
              <a:buNone/>
              <a:defRPr sz="2727"/>
            </a:lvl4pPr>
            <a:lvl5pPr marL="5510231" indent="0">
              <a:buNone/>
              <a:defRPr sz="2727"/>
            </a:lvl5pPr>
            <a:lvl6pPr marL="6887790" indent="0">
              <a:buNone/>
              <a:defRPr sz="2727"/>
            </a:lvl6pPr>
            <a:lvl7pPr marL="8265351" indent="0">
              <a:buNone/>
              <a:defRPr sz="2727"/>
            </a:lvl7pPr>
            <a:lvl8pPr marL="9642907" indent="0">
              <a:buNone/>
              <a:defRPr sz="2727"/>
            </a:lvl8pPr>
            <a:lvl9pPr marL="11020460" indent="0">
              <a:buNone/>
              <a:defRPr sz="2727"/>
            </a:lvl9pPr>
          </a:lstStyle>
          <a:p>
            <a:pPr lvl="0"/>
            <a:r>
              <a:rPr lang="en-US"/>
              <a:t>Click to edit Master text styles</a:t>
            </a:r>
          </a:p>
        </p:txBody>
      </p:sp>
      <p:sp>
        <p:nvSpPr>
          <p:cNvPr id="5" name="Date Placeholder 4"/>
          <p:cNvSpPr>
            <a:spLocks noGrp="1"/>
          </p:cNvSpPr>
          <p:nvPr>
            <p:ph type="dt" sz="half" idx="10"/>
          </p:nvPr>
        </p:nvSpPr>
        <p:spPr/>
        <p:txBody>
          <a:bodyPr/>
          <a:lstStyle/>
          <a:p>
            <a:fld id="{DE360518-F3EA-4C30-8886-B3FF6145F6F2}" type="datetimeFigureOut">
              <a:rPr lang="en-US" smtClean="0"/>
              <a:t>6/11/19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133381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0482562"/>
            <a:ext cx="26334720" cy="2418082"/>
          </a:xfrm>
        </p:spPr>
        <p:txBody>
          <a:bodyPr anchor="b"/>
          <a:lstStyle>
            <a:lvl1pPr algn="l">
              <a:defRPr sz="6044" b="1"/>
            </a:lvl1pPr>
          </a:lstStyle>
          <a:p>
            <a:r>
              <a:rPr lang="en-US"/>
              <a:t>Click to edit Master title style</a:t>
            </a:r>
          </a:p>
        </p:txBody>
      </p:sp>
      <p:sp>
        <p:nvSpPr>
          <p:cNvPr id="3" name="Picture Placeholder 2"/>
          <p:cNvSpPr>
            <a:spLocks noGrp="1"/>
          </p:cNvSpPr>
          <p:nvPr>
            <p:ph type="pic" idx="1"/>
          </p:nvPr>
        </p:nvSpPr>
        <p:spPr>
          <a:xfrm>
            <a:off x="8602982" y="2614507"/>
            <a:ext cx="26334720" cy="17556480"/>
          </a:xfrm>
        </p:spPr>
        <p:txBody>
          <a:bodyPr/>
          <a:lstStyle>
            <a:lvl1pPr marL="0" indent="0">
              <a:buNone/>
              <a:defRPr sz="9661"/>
            </a:lvl1pPr>
            <a:lvl2pPr marL="1377562" indent="0">
              <a:buNone/>
              <a:defRPr sz="8416"/>
            </a:lvl2pPr>
            <a:lvl3pPr marL="2755120" indent="0">
              <a:buNone/>
              <a:defRPr sz="7231"/>
            </a:lvl3pPr>
            <a:lvl4pPr marL="4132671" indent="0">
              <a:buNone/>
              <a:defRPr sz="6044"/>
            </a:lvl4pPr>
            <a:lvl5pPr marL="5510231" indent="0">
              <a:buNone/>
              <a:defRPr sz="6044"/>
            </a:lvl5pPr>
            <a:lvl6pPr marL="6887790" indent="0">
              <a:buNone/>
              <a:defRPr sz="6044"/>
            </a:lvl6pPr>
            <a:lvl7pPr marL="8265351" indent="0">
              <a:buNone/>
              <a:defRPr sz="6044"/>
            </a:lvl7pPr>
            <a:lvl8pPr marL="9642907" indent="0">
              <a:buNone/>
              <a:defRPr sz="6044"/>
            </a:lvl8pPr>
            <a:lvl9pPr marL="11020460" indent="0">
              <a:buNone/>
              <a:defRPr sz="6044"/>
            </a:lvl9pPr>
          </a:lstStyle>
          <a:p>
            <a:endParaRPr lang="en-US"/>
          </a:p>
        </p:txBody>
      </p:sp>
      <p:sp>
        <p:nvSpPr>
          <p:cNvPr id="4" name="Text Placeholder 3"/>
          <p:cNvSpPr>
            <a:spLocks noGrp="1"/>
          </p:cNvSpPr>
          <p:nvPr>
            <p:ph type="body" sz="half" idx="2"/>
          </p:nvPr>
        </p:nvSpPr>
        <p:spPr>
          <a:xfrm>
            <a:off x="8602982" y="22900644"/>
            <a:ext cx="26334720" cy="3434078"/>
          </a:xfrm>
        </p:spPr>
        <p:txBody>
          <a:bodyPr/>
          <a:lstStyle>
            <a:lvl1pPr marL="0" indent="0">
              <a:buNone/>
              <a:defRPr sz="4208"/>
            </a:lvl1pPr>
            <a:lvl2pPr marL="1377562" indent="0">
              <a:buNone/>
              <a:defRPr sz="3616"/>
            </a:lvl2pPr>
            <a:lvl3pPr marL="2755120" indent="0">
              <a:buNone/>
              <a:defRPr sz="3024"/>
            </a:lvl3pPr>
            <a:lvl4pPr marL="4132671" indent="0">
              <a:buNone/>
              <a:defRPr sz="2727"/>
            </a:lvl4pPr>
            <a:lvl5pPr marL="5510231" indent="0">
              <a:buNone/>
              <a:defRPr sz="2727"/>
            </a:lvl5pPr>
            <a:lvl6pPr marL="6887790" indent="0">
              <a:buNone/>
              <a:defRPr sz="2727"/>
            </a:lvl6pPr>
            <a:lvl7pPr marL="8265351" indent="0">
              <a:buNone/>
              <a:defRPr sz="2727"/>
            </a:lvl7pPr>
            <a:lvl8pPr marL="9642907" indent="0">
              <a:buNone/>
              <a:defRPr sz="2727"/>
            </a:lvl8pPr>
            <a:lvl9pPr marL="11020460" indent="0">
              <a:buNone/>
              <a:defRPr sz="2727"/>
            </a:lvl9pPr>
          </a:lstStyle>
          <a:p>
            <a:pPr lvl="0"/>
            <a:r>
              <a:rPr lang="en-US"/>
              <a:t>Click to edit Master text styles</a:t>
            </a:r>
          </a:p>
        </p:txBody>
      </p:sp>
      <p:sp>
        <p:nvSpPr>
          <p:cNvPr id="5" name="Date Placeholder 4"/>
          <p:cNvSpPr>
            <a:spLocks noGrp="1"/>
          </p:cNvSpPr>
          <p:nvPr>
            <p:ph type="dt" sz="half" idx="10"/>
          </p:nvPr>
        </p:nvSpPr>
        <p:spPr/>
        <p:txBody>
          <a:bodyPr/>
          <a:lstStyle/>
          <a:p>
            <a:fld id="{DE360518-F3EA-4C30-8886-B3FF6145F6F2}" type="datetimeFigureOut">
              <a:rPr lang="en-US" smtClean="0"/>
              <a:t>6/11/19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14889923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171789"/>
            <a:ext cx="39502080" cy="4876800"/>
          </a:xfrm>
          <a:prstGeom prst="rect">
            <a:avLst/>
          </a:prstGeom>
        </p:spPr>
        <p:txBody>
          <a:bodyPr vert="horz" lIns="464823" tIns="232411" rIns="464823" bIns="232411" rtlCol="0" anchor="ctr">
            <a:normAutofit/>
          </a:bodyPr>
          <a:lstStyle/>
          <a:p>
            <a:r>
              <a:rPr lang="en-US"/>
              <a:t>Click to edit Master title style</a:t>
            </a:r>
          </a:p>
        </p:txBody>
      </p:sp>
      <p:sp>
        <p:nvSpPr>
          <p:cNvPr id="3" name="Text Placeholder 2"/>
          <p:cNvSpPr>
            <a:spLocks noGrp="1"/>
          </p:cNvSpPr>
          <p:nvPr>
            <p:ph type="body" idx="1"/>
          </p:nvPr>
        </p:nvSpPr>
        <p:spPr>
          <a:xfrm>
            <a:off x="2194560" y="6827535"/>
            <a:ext cx="39502080" cy="19310776"/>
          </a:xfrm>
          <a:prstGeom prst="rect">
            <a:avLst/>
          </a:prstGeom>
        </p:spPr>
        <p:txBody>
          <a:bodyPr vert="horz" lIns="464823" tIns="232411" rIns="464823" bIns="2324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27120445"/>
            <a:ext cx="10241280" cy="1557867"/>
          </a:xfrm>
          <a:prstGeom prst="rect">
            <a:avLst/>
          </a:prstGeom>
        </p:spPr>
        <p:txBody>
          <a:bodyPr vert="horz" lIns="464823" tIns="232411" rIns="464823" bIns="232411" rtlCol="0" anchor="ctr"/>
          <a:lstStyle>
            <a:lvl1pPr algn="l">
              <a:defRPr sz="3616">
                <a:solidFill>
                  <a:schemeClr val="tx1">
                    <a:tint val="75000"/>
                  </a:schemeClr>
                </a:solidFill>
              </a:defRPr>
            </a:lvl1pPr>
          </a:lstStyle>
          <a:p>
            <a:fld id="{DE360518-F3EA-4C30-8886-B3FF6145F6F2}" type="datetimeFigureOut">
              <a:rPr lang="en-US" smtClean="0"/>
              <a:t>6/11/19</a:t>
            </a:fld>
            <a:endParaRPr lang="en-US"/>
          </a:p>
        </p:txBody>
      </p:sp>
      <p:sp>
        <p:nvSpPr>
          <p:cNvPr id="5" name="Footer Placeholder 4"/>
          <p:cNvSpPr>
            <a:spLocks noGrp="1"/>
          </p:cNvSpPr>
          <p:nvPr>
            <p:ph type="ftr" sz="quarter" idx="3"/>
          </p:nvPr>
        </p:nvSpPr>
        <p:spPr>
          <a:xfrm>
            <a:off x="14996160" y="27120445"/>
            <a:ext cx="13898880" cy="1557867"/>
          </a:xfrm>
          <a:prstGeom prst="rect">
            <a:avLst/>
          </a:prstGeom>
        </p:spPr>
        <p:txBody>
          <a:bodyPr vert="horz" lIns="464823" tIns="232411" rIns="464823" bIns="232411" rtlCol="0" anchor="ctr"/>
          <a:lstStyle>
            <a:lvl1pPr algn="ctr">
              <a:defRPr sz="361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7120445"/>
            <a:ext cx="10241280" cy="1557867"/>
          </a:xfrm>
          <a:prstGeom prst="rect">
            <a:avLst/>
          </a:prstGeom>
        </p:spPr>
        <p:txBody>
          <a:bodyPr vert="horz" lIns="464823" tIns="232411" rIns="464823" bIns="232411" rtlCol="0" anchor="ctr"/>
          <a:lstStyle>
            <a:lvl1pPr algn="r">
              <a:defRPr sz="3616">
                <a:solidFill>
                  <a:schemeClr val="tx1">
                    <a:tint val="75000"/>
                  </a:schemeClr>
                </a:solidFill>
              </a:defRPr>
            </a:lvl1pPr>
          </a:lstStyle>
          <a:p>
            <a:fld id="{BBFA7A4C-5C14-43D7-8217-D9F717730017}" type="slidenum">
              <a:rPr lang="en-US" smtClean="0"/>
              <a:t>‹#›</a:t>
            </a:fld>
            <a:endParaRPr lang="en-US"/>
          </a:p>
        </p:txBody>
      </p:sp>
    </p:spTree>
    <p:extLst>
      <p:ext uri="{BB962C8B-B14F-4D97-AF65-F5344CB8AC3E}">
        <p14:creationId xmlns:p14="http://schemas.microsoft.com/office/powerpoint/2010/main" val="1068263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2755120" rtl="0" eaLnBrk="1" latinLnBrk="0" hangingPunct="1">
        <a:spcBef>
          <a:spcPct val="0"/>
        </a:spcBef>
        <a:buNone/>
        <a:defRPr sz="13279" kern="1200">
          <a:solidFill>
            <a:schemeClr val="tx1"/>
          </a:solidFill>
          <a:latin typeface="+mj-lt"/>
          <a:ea typeface="+mj-ea"/>
          <a:cs typeface="+mj-cs"/>
        </a:defRPr>
      </a:lvl1pPr>
    </p:titleStyle>
    <p:bodyStyle>
      <a:lvl1pPr marL="1033167" indent="-1033167" algn="l" defTabSz="2755120" rtl="0" eaLnBrk="1" latinLnBrk="0" hangingPunct="1">
        <a:spcBef>
          <a:spcPct val="20000"/>
        </a:spcBef>
        <a:buFont typeface="Arial" panose="020B0604020202020204" pitchFamily="34" charset="0"/>
        <a:buChar char="•"/>
        <a:defRPr sz="9661" kern="1200">
          <a:solidFill>
            <a:schemeClr val="tx1"/>
          </a:solidFill>
          <a:latin typeface="+mn-lt"/>
          <a:ea typeface="+mn-ea"/>
          <a:cs typeface="+mn-cs"/>
        </a:defRPr>
      </a:lvl1pPr>
      <a:lvl2pPr marL="2238536" indent="-860976" algn="l" defTabSz="2755120" rtl="0" eaLnBrk="1" latinLnBrk="0" hangingPunct="1">
        <a:spcBef>
          <a:spcPct val="20000"/>
        </a:spcBef>
        <a:buFont typeface="Arial" panose="020B0604020202020204" pitchFamily="34" charset="0"/>
        <a:buChar char="–"/>
        <a:defRPr sz="8416" kern="1200">
          <a:solidFill>
            <a:schemeClr val="tx1"/>
          </a:solidFill>
          <a:latin typeface="+mn-lt"/>
          <a:ea typeface="+mn-ea"/>
          <a:cs typeface="+mn-cs"/>
        </a:defRPr>
      </a:lvl2pPr>
      <a:lvl3pPr marL="3443896" indent="-688775" algn="l" defTabSz="2755120" rtl="0" eaLnBrk="1" latinLnBrk="0" hangingPunct="1">
        <a:spcBef>
          <a:spcPct val="20000"/>
        </a:spcBef>
        <a:buFont typeface="Arial" panose="020B0604020202020204" pitchFamily="34" charset="0"/>
        <a:buChar char="•"/>
        <a:defRPr sz="7231" kern="1200">
          <a:solidFill>
            <a:schemeClr val="tx1"/>
          </a:solidFill>
          <a:latin typeface="+mn-lt"/>
          <a:ea typeface="+mn-ea"/>
          <a:cs typeface="+mn-cs"/>
        </a:defRPr>
      </a:lvl3pPr>
      <a:lvl4pPr marL="4821454"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4pPr>
      <a:lvl5pPr marL="6199015"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5pPr>
      <a:lvl6pPr marL="7576565"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6pPr>
      <a:lvl7pPr marL="8954126"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7pPr>
      <a:lvl8pPr marL="10331685"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8pPr>
      <a:lvl9pPr marL="11709245"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9pPr>
    </p:bodyStyle>
    <p:otherStyle>
      <a:defPPr>
        <a:defRPr lang="en-US"/>
      </a:defPPr>
      <a:lvl1pPr marL="0" algn="l" defTabSz="2755120" rtl="0" eaLnBrk="1" latinLnBrk="0" hangingPunct="1">
        <a:defRPr sz="5455" kern="1200">
          <a:solidFill>
            <a:schemeClr val="tx1"/>
          </a:solidFill>
          <a:latin typeface="+mn-lt"/>
          <a:ea typeface="+mn-ea"/>
          <a:cs typeface="+mn-cs"/>
        </a:defRPr>
      </a:lvl1pPr>
      <a:lvl2pPr marL="1377562" algn="l" defTabSz="2755120" rtl="0" eaLnBrk="1" latinLnBrk="0" hangingPunct="1">
        <a:defRPr sz="5455" kern="1200">
          <a:solidFill>
            <a:schemeClr val="tx1"/>
          </a:solidFill>
          <a:latin typeface="+mn-lt"/>
          <a:ea typeface="+mn-ea"/>
          <a:cs typeface="+mn-cs"/>
        </a:defRPr>
      </a:lvl2pPr>
      <a:lvl3pPr marL="2755120" algn="l" defTabSz="2755120" rtl="0" eaLnBrk="1" latinLnBrk="0" hangingPunct="1">
        <a:defRPr sz="5455" kern="1200">
          <a:solidFill>
            <a:schemeClr val="tx1"/>
          </a:solidFill>
          <a:latin typeface="+mn-lt"/>
          <a:ea typeface="+mn-ea"/>
          <a:cs typeface="+mn-cs"/>
        </a:defRPr>
      </a:lvl3pPr>
      <a:lvl4pPr marL="4132671" algn="l" defTabSz="2755120" rtl="0" eaLnBrk="1" latinLnBrk="0" hangingPunct="1">
        <a:defRPr sz="5455" kern="1200">
          <a:solidFill>
            <a:schemeClr val="tx1"/>
          </a:solidFill>
          <a:latin typeface="+mn-lt"/>
          <a:ea typeface="+mn-ea"/>
          <a:cs typeface="+mn-cs"/>
        </a:defRPr>
      </a:lvl4pPr>
      <a:lvl5pPr marL="5510231" algn="l" defTabSz="2755120" rtl="0" eaLnBrk="1" latinLnBrk="0" hangingPunct="1">
        <a:defRPr sz="5455" kern="1200">
          <a:solidFill>
            <a:schemeClr val="tx1"/>
          </a:solidFill>
          <a:latin typeface="+mn-lt"/>
          <a:ea typeface="+mn-ea"/>
          <a:cs typeface="+mn-cs"/>
        </a:defRPr>
      </a:lvl5pPr>
      <a:lvl6pPr marL="6887790" algn="l" defTabSz="2755120" rtl="0" eaLnBrk="1" latinLnBrk="0" hangingPunct="1">
        <a:defRPr sz="5455" kern="1200">
          <a:solidFill>
            <a:schemeClr val="tx1"/>
          </a:solidFill>
          <a:latin typeface="+mn-lt"/>
          <a:ea typeface="+mn-ea"/>
          <a:cs typeface="+mn-cs"/>
        </a:defRPr>
      </a:lvl6pPr>
      <a:lvl7pPr marL="8265351" algn="l" defTabSz="2755120" rtl="0" eaLnBrk="1" latinLnBrk="0" hangingPunct="1">
        <a:defRPr sz="5455" kern="1200">
          <a:solidFill>
            <a:schemeClr val="tx1"/>
          </a:solidFill>
          <a:latin typeface="+mn-lt"/>
          <a:ea typeface="+mn-ea"/>
          <a:cs typeface="+mn-cs"/>
        </a:defRPr>
      </a:lvl7pPr>
      <a:lvl8pPr marL="9642907" algn="l" defTabSz="2755120" rtl="0" eaLnBrk="1" latinLnBrk="0" hangingPunct="1">
        <a:defRPr sz="5455" kern="1200">
          <a:solidFill>
            <a:schemeClr val="tx1"/>
          </a:solidFill>
          <a:latin typeface="+mn-lt"/>
          <a:ea typeface="+mn-ea"/>
          <a:cs typeface="+mn-cs"/>
        </a:defRPr>
      </a:lvl8pPr>
      <a:lvl9pPr marL="11020460" algn="l" defTabSz="2755120" rtl="0" eaLnBrk="1" latinLnBrk="0" hangingPunct="1">
        <a:defRPr sz="54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8" Type="http://schemas.openxmlformats.org/officeDocument/2006/relationships/image" Target="../media/image16.emf"/><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9" Type="http://schemas.openxmlformats.org/officeDocument/2006/relationships/image" Target="../media/image7.emf"/><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0858266" y="4924482"/>
            <a:ext cx="23097269" cy="1173487"/>
          </a:xfrm>
          <a:prstGeom prst="roundRect">
            <a:avLst>
              <a:gd name="adj" fmla="val 3395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Rounded Corners 143"/>
          <p:cNvSpPr/>
          <p:nvPr/>
        </p:nvSpPr>
        <p:spPr>
          <a:xfrm>
            <a:off x="10915125" y="4854303"/>
            <a:ext cx="23040410" cy="24025497"/>
          </a:xfrm>
          <a:prstGeom prst="roundRect">
            <a:avLst>
              <a:gd name="adj" fmla="val 2102"/>
            </a:avLst>
          </a:prstGeom>
          <a:no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4" name="Text Box 20"/>
          <p:cNvSpPr txBox="1">
            <a:spLocks noChangeArrowheads="1"/>
          </p:cNvSpPr>
          <p:nvPr/>
        </p:nvSpPr>
        <p:spPr bwMode="auto">
          <a:xfrm>
            <a:off x="993912" y="732691"/>
            <a:ext cx="380669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r>
              <a:rPr lang="en-US" altLang="en-US" sz="9600" b="1" dirty="0" smtClean="0">
                <a:solidFill>
                  <a:srgbClr val="A80C30"/>
                </a:solidFill>
                <a:latin typeface="Calibri" panose="020F0502020204030204" pitchFamily="34" charset="0"/>
              </a:rPr>
              <a:t>Listen to Your Data: Turning Chemical Dynamics Simulations into Music</a:t>
            </a:r>
            <a:endParaRPr lang="en-US" altLang="en-US" sz="9600" dirty="0">
              <a:solidFill>
                <a:schemeClr val="tx1">
                  <a:lumMod val="75000"/>
                  <a:lumOff val="25000"/>
                </a:schemeClr>
              </a:solidFill>
              <a:latin typeface="Calibri" panose="020F0502020204030204" pitchFamily="34" charset="0"/>
            </a:endParaRPr>
          </a:p>
        </p:txBody>
      </p:sp>
      <p:grpSp>
        <p:nvGrpSpPr>
          <p:cNvPr id="188" name="Group 187"/>
          <p:cNvGrpSpPr/>
          <p:nvPr/>
        </p:nvGrpSpPr>
        <p:grpSpPr>
          <a:xfrm>
            <a:off x="0" y="4430098"/>
            <a:ext cx="43891200" cy="138651"/>
            <a:chOff x="6960" y="19366947"/>
            <a:chExt cx="19912196" cy="82296"/>
          </a:xfrm>
          <a:solidFill>
            <a:srgbClr val="A80C30"/>
          </a:solidFill>
        </p:grpSpPr>
        <p:sp>
          <p:nvSpPr>
            <p:cNvPr id="190" name="Rectangle 189"/>
            <p:cNvSpPr/>
            <p:nvPr/>
          </p:nvSpPr>
          <p:spPr>
            <a:xfrm flipV="1">
              <a:off x="6960" y="19366947"/>
              <a:ext cx="19659600" cy="822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55">
                <a:latin typeface="Calibri" panose="020F0502020204030204" pitchFamily="34" charset="0"/>
              </a:endParaRPr>
            </a:p>
          </p:txBody>
        </p:sp>
        <p:sp>
          <p:nvSpPr>
            <p:cNvPr id="194" name="Parallelogram 193"/>
            <p:cNvSpPr/>
            <p:nvPr/>
          </p:nvSpPr>
          <p:spPr>
            <a:xfrm>
              <a:off x="19431000" y="19366947"/>
              <a:ext cx="488156" cy="82296"/>
            </a:xfrm>
            <a:prstGeom prst="parallelogram">
              <a:avLst>
                <a:gd name="adj" fmla="val 39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55">
                <a:latin typeface="Calibri" panose="020F0502020204030204" pitchFamily="34" charset="0"/>
              </a:endParaRPr>
            </a:p>
          </p:txBody>
        </p:sp>
      </p:grpSp>
      <p:sp>
        <p:nvSpPr>
          <p:cNvPr id="249" name="Rectangle 248"/>
          <p:cNvSpPr/>
          <p:nvPr/>
        </p:nvSpPr>
        <p:spPr>
          <a:xfrm>
            <a:off x="2826079" y="2368076"/>
            <a:ext cx="32394826" cy="1785104"/>
          </a:xfrm>
          <a:prstGeom prst="rect">
            <a:avLst/>
          </a:prstGeom>
        </p:spPr>
        <p:txBody>
          <a:bodyPr wrap="square">
            <a:spAutoFit/>
          </a:bodyPr>
          <a:lstStyle/>
          <a:p>
            <a:r>
              <a:rPr lang="en-US" altLang="en-US" sz="6000" dirty="0" smtClean="0">
                <a:solidFill>
                  <a:schemeClr val="tx1">
                    <a:lumMod val="75000"/>
                    <a:lumOff val="25000"/>
                  </a:schemeClr>
                </a:solidFill>
                <a:latin typeface="Calibri" panose="020F0502020204030204" pitchFamily="34" charset="0"/>
              </a:rPr>
              <a:t>Austin Atsango</a:t>
            </a:r>
            <a:r>
              <a:rPr lang="en-US" altLang="en-US" sz="6000" baseline="30000" dirty="0" smtClean="0">
                <a:solidFill>
                  <a:schemeClr val="tx1">
                    <a:lumMod val="75000"/>
                    <a:lumOff val="25000"/>
                  </a:schemeClr>
                </a:solidFill>
                <a:latin typeface="Calibri" panose="020F0502020204030204" pitchFamily="34" charset="0"/>
              </a:rPr>
              <a:t>1</a:t>
            </a:r>
            <a:r>
              <a:rPr lang="en-US" altLang="en-US" sz="6000" dirty="0" smtClean="0">
                <a:solidFill>
                  <a:schemeClr val="tx1">
                    <a:lumMod val="75000"/>
                    <a:lumOff val="25000"/>
                  </a:schemeClr>
                </a:solidFill>
                <a:latin typeface="Calibri" panose="020F0502020204030204" pitchFamily="34" charset="0"/>
              </a:rPr>
              <a:t> (</a:t>
            </a:r>
            <a:r>
              <a:rPr lang="en-US" altLang="en-US" sz="6000" dirty="0" err="1" smtClean="0">
                <a:solidFill>
                  <a:schemeClr val="tx1">
                    <a:lumMod val="75000"/>
                    <a:lumOff val="25000"/>
                  </a:schemeClr>
                </a:solidFill>
                <a:latin typeface="Calibri" panose="020F0502020204030204" pitchFamily="34" charset="0"/>
              </a:rPr>
              <a:t>atsango</a:t>
            </a:r>
            <a:r>
              <a:rPr lang="en-US" altLang="en-US" sz="6000" dirty="0" smtClean="0">
                <a:solidFill>
                  <a:schemeClr val="tx1">
                    <a:lumMod val="75000"/>
                    <a:lumOff val="25000"/>
                  </a:schemeClr>
                </a:solidFill>
                <a:latin typeface="Calibri" panose="020F0502020204030204" pitchFamily="34" charset="0"/>
              </a:rPr>
              <a:t>), Soren Holm</a:t>
            </a:r>
            <a:r>
              <a:rPr lang="en-US" altLang="en-US" sz="6000" baseline="30000" dirty="0" smtClean="0">
                <a:solidFill>
                  <a:schemeClr val="tx1">
                    <a:lumMod val="75000"/>
                    <a:lumOff val="25000"/>
                  </a:schemeClr>
                </a:solidFill>
                <a:latin typeface="Calibri" panose="020F0502020204030204" pitchFamily="34" charset="0"/>
              </a:rPr>
              <a:t>1</a:t>
            </a:r>
            <a:r>
              <a:rPr lang="en-US" altLang="en-US" sz="6000" dirty="0" smtClean="0">
                <a:solidFill>
                  <a:schemeClr val="tx1">
                    <a:lumMod val="75000"/>
                    <a:lumOff val="25000"/>
                  </a:schemeClr>
                </a:solidFill>
                <a:latin typeface="Calibri" panose="020F0502020204030204" pitchFamily="34" charset="0"/>
              </a:rPr>
              <a:t> (</a:t>
            </a:r>
            <a:r>
              <a:rPr lang="en-US" altLang="en-US" sz="6000" dirty="0" err="1" smtClean="0">
                <a:solidFill>
                  <a:schemeClr val="tx1">
                    <a:lumMod val="75000"/>
                    <a:lumOff val="25000"/>
                  </a:schemeClr>
                </a:solidFill>
                <a:latin typeface="Calibri" panose="020F0502020204030204" pitchFamily="34" charset="0"/>
              </a:rPr>
              <a:t>sorenh</a:t>
            </a:r>
            <a:r>
              <a:rPr lang="en-US" altLang="en-US" sz="6000" dirty="0" smtClean="0">
                <a:solidFill>
                  <a:schemeClr val="tx1">
                    <a:lumMod val="75000"/>
                    <a:lumOff val="25000"/>
                  </a:schemeClr>
                </a:solidFill>
                <a:latin typeface="Calibri" panose="020F0502020204030204" pitchFamily="34" charset="0"/>
              </a:rPr>
              <a:t>), and K. Grace Johnson</a:t>
            </a:r>
            <a:r>
              <a:rPr lang="en-US" altLang="en-US" sz="6000" baseline="30000" dirty="0" smtClean="0">
                <a:solidFill>
                  <a:schemeClr val="tx1">
                    <a:lumMod val="75000"/>
                    <a:lumOff val="25000"/>
                  </a:schemeClr>
                </a:solidFill>
                <a:latin typeface="Calibri" panose="020F0502020204030204" pitchFamily="34" charset="0"/>
              </a:rPr>
              <a:t>1</a:t>
            </a:r>
            <a:r>
              <a:rPr lang="en-US" altLang="en-US" sz="6000" dirty="0" smtClean="0">
                <a:solidFill>
                  <a:schemeClr val="tx1">
                    <a:lumMod val="75000"/>
                    <a:lumOff val="25000"/>
                  </a:schemeClr>
                </a:solidFill>
                <a:latin typeface="Calibri" panose="020F0502020204030204" pitchFamily="34" charset="0"/>
              </a:rPr>
              <a:t> (</a:t>
            </a:r>
            <a:r>
              <a:rPr lang="en-US" altLang="en-US" sz="6000" dirty="0" err="1" smtClean="0">
                <a:solidFill>
                  <a:schemeClr val="tx1">
                    <a:lumMod val="75000"/>
                    <a:lumOff val="25000"/>
                  </a:schemeClr>
                </a:solidFill>
                <a:latin typeface="Calibri" panose="020F0502020204030204" pitchFamily="34" charset="0"/>
              </a:rPr>
              <a:t>kgjohn</a:t>
            </a:r>
            <a:r>
              <a:rPr lang="en-US" altLang="en-US" sz="6000" dirty="0" smtClean="0">
                <a:solidFill>
                  <a:schemeClr val="tx1">
                    <a:lumMod val="75000"/>
                    <a:lumOff val="25000"/>
                  </a:schemeClr>
                </a:solidFill>
                <a:latin typeface="Calibri" panose="020F0502020204030204" pitchFamily="34" charset="0"/>
              </a:rPr>
              <a:t>)</a:t>
            </a:r>
          </a:p>
          <a:p>
            <a:endParaRPr lang="en-GB" altLang="en-US" sz="1400" dirty="0">
              <a:solidFill>
                <a:schemeClr val="tx1">
                  <a:lumMod val="75000"/>
                  <a:lumOff val="25000"/>
                </a:schemeClr>
              </a:solidFill>
              <a:latin typeface="Calibri" panose="020F0502020204030204" pitchFamily="34" charset="0"/>
            </a:endParaRPr>
          </a:p>
          <a:p>
            <a:r>
              <a:rPr lang="en-GB" altLang="en-US" sz="3600" baseline="30000" dirty="0" smtClean="0">
                <a:solidFill>
                  <a:schemeClr val="tx1">
                    <a:lumMod val="75000"/>
                    <a:lumOff val="25000"/>
                  </a:schemeClr>
                </a:solidFill>
                <a:latin typeface="Calibri" panose="020F0502020204030204" pitchFamily="34" charset="0"/>
              </a:rPr>
              <a:t>1 </a:t>
            </a:r>
            <a:r>
              <a:rPr lang="en-GB" altLang="en-US" sz="3600" dirty="0" smtClean="0">
                <a:solidFill>
                  <a:schemeClr val="tx1">
                    <a:lumMod val="75000"/>
                    <a:lumOff val="25000"/>
                  </a:schemeClr>
                </a:solidFill>
                <a:latin typeface="Calibri" panose="020F0502020204030204" pitchFamily="34" charset="0"/>
              </a:rPr>
              <a:t>Department </a:t>
            </a:r>
            <a:r>
              <a:rPr lang="en-GB" altLang="en-US" sz="3600" dirty="0">
                <a:solidFill>
                  <a:schemeClr val="tx1">
                    <a:lumMod val="75000"/>
                    <a:lumOff val="25000"/>
                  </a:schemeClr>
                </a:solidFill>
                <a:latin typeface="Calibri" panose="020F0502020204030204" pitchFamily="34" charset="0"/>
              </a:rPr>
              <a:t>of </a:t>
            </a:r>
            <a:r>
              <a:rPr lang="en-GB" altLang="en-US" sz="3600" dirty="0" smtClean="0">
                <a:solidFill>
                  <a:schemeClr val="tx1">
                    <a:lumMod val="75000"/>
                    <a:lumOff val="25000"/>
                  </a:schemeClr>
                </a:solidFill>
                <a:latin typeface="Calibri" panose="020F0502020204030204" pitchFamily="34" charset="0"/>
              </a:rPr>
              <a:t>Chemistry, </a:t>
            </a:r>
            <a:r>
              <a:rPr lang="en-GB" altLang="en-US" sz="3600" dirty="0">
                <a:solidFill>
                  <a:schemeClr val="tx1">
                    <a:lumMod val="75000"/>
                    <a:lumOff val="25000"/>
                  </a:schemeClr>
                </a:solidFill>
                <a:latin typeface="Calibri" panose="020F0502020204030204" pitchFamily="34" charset="0"/>
              </a:rPr>
              <a:t>Stanford </a:t>
            </a:r>
            <a:r>
              <a:rPr lang="en-GB" altLang="en-US" sz="3600" dirty="0" smtClean="0">
                <a:solidFill>
                  <a:schemeClr val="tx1">
                    <a:lumMod val="75000"/>
                    <a:lumOff val="25000"/>
                  </a:schemeClr>
                </a:solidFill>
                <a:latin typeface="Calibri" panose="020F0502020204030204" pitchFamily="34" charset="0"/>
              </a:rPr>
              <a:t>University</a:t>
            </a:r>
            <a:endParaRPr lang="en-GB" altLang="en-US" sz="3600" dirty="0">
              <a:solidFill>
                <a:schemeClr val="tx1">
                  <a:lumMod val="75000"/>
                  <a:lumOff val="25000"/>
                </a:schemeClr>
              </a:solidFill>
              <a:latin typeface="Calibri" panose="020F0502020204030204" pitchFamily="34" charset="0"/>
            </a:endParaRPr>
          </a:p>
        </p:txBody>
      </p:sp>
      <p:pic>
        <p:nvPicPr>
          <p:cNvPr id="109" name="Picture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0862" y="816454"/>
            <a:ext cx="2972671" cy="2971793"/>
          </a:xfrm>
          <a:prstGeom prst="rect">
            <a:avLst/>
          </a:prstGeom>
        </p:spPr>
      </p:pic>
      <p:sp>
        <p:nvSpPr>
          <p:cNvPr id="111" name="Rectangle: Rounded Corners 110"/>
          <p:cNvSpPr/>
          <p:nvPr/>
        </p:nvSpPr>
        <p:spPr>
          <a:xfrm>
            <a:off x="364505" y="4804562"/>
            <a:ext cx="10167068" cy="11206074"/>
          </a:xfrm>
          <a:prstGeom prst="roundRect">
            <a:avLst>
              <a:gd name="adj" fmla="val 584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3000" dirty="0" smtClean="0">
              <a:solidFill>
                <a:schemeClr val="tx1"/>
              </a:solidFill>
            </a:endParaRPr>
          </a:p>
        </p:txBody>
      </p:sp>
      <p:sp>
        <p:nvSpPr>
          <p:cNvPr id="117" name="TextBox 116"/>
          <p:cNvSpPr txBox="1"/>
          <p:nvPr/>
        </p:nvSpPr>
        <p:spPr>
          <a:xfrm>
            <a:off x="1427758" y="4992871"/>
            <a:ext cx="7903053" cy="856532"/>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Calibri" panose="020F0502020204030204" pitchFamily="34" charset="0"/>
              </a:rPr>
              <a:t>Abstract</a:t>
            </a:r>
            <a:endParaRPr lang="en-US" sz="4800" b="1" dirty="0">
              <a:solidFill>
                <a:schemeClr val="tx1">
                  <a:lumMod val="75000"/>
                  <a:lumOff val="25000"/>
                </a:schemeClr>
              </a:solidFill>
              <a:latin typeface="Calibri" panose="020F0502020204030204" pitchFamily="34" charset="0"/>
            </a:endParaRPr>
          </a:p>
        </p:txBody>
      </p:sp>
      <p:sp>
        <p:nvSpPr>
          <p:cNvPr id="31" name="TextBox 30"/>
          <p:cNvSpPr txBox="1"/>
          <p:nvPr/>
        </p:nvSpPr>
        <p:spPr>
          <a:xfrm>
            <a:off x="35031436" y="22607283"/>
            <a:ext cx="7903053" cy="856532"/>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Calibri" panose="020F0502020204030204" pitchFamily="34" charset="0"/>
              </a:rPr>
              <a:t>References</a:t>
            </a:r>
            <a:endParaRPr lang="en-US" sz="4800" b="1" dirty="0">
              <a:solidFill>
                <a:schemeClr val="tx1">
                  <a:lumMod val="75000"/>
                  <a:lumOff val="25000"/>
                </a:schemeClr>
              </a:solidFill>
              <a:latin typeface="Calibri" panose="020F0502020204030204" pitchFamily="34" charset="0"/>
            </a:endParaRPr>
          </a:p>
        </p:txBody>
      </p:sp>
      <p:sp>
        <p:nvSpPr>
          <p:cNvPr id="32" name="Rectangle: Rounded Corners 143"/>
          <p:cNvSpPr/>
          <p:nvPr/>
        </p:nvSpPr>
        <p:spPr>
          <a:xfrm>
            <a:off x="507613" y="16335623"/>
            <a:ext cx="9934677" cy="12415372"/>
          </a:xfrm>
          <a:prstGeom prst="roundRect">
            <a:avLst>
              <a:gd name="adj" fmla="val 4773"/>
            </a:avLst>
          </a:prstGeom>
          <a:no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33" name="TextBox 32"/>
          <p:cNvSpPr txBox="1"/>
          <p:nvPr/>
        </p:nvSpPr>
        <p:spPr>
          <a:xfrm>
            <a:off x="1426687" y="16866848"/>
            <a:ext cx="7903053" cy="856532"/>
          </a:xfrm>
          <a:prstGeom prst="rect">
            <a:avLst/>
          </a:prstGeom>
          <a:noFill/>
        </p:spPr>
        <p:txBody>
          <a:bodyPr wrap="square" rtlCol="0">
            <a:spAutoFit/>
          </a:bodyPr>
          <a:lstStyle/>
          <a:p>
            <a:pPr algn="ctr"/>
            <a:r>
              <a:rPr lang="en-US" sz="4800" b="1" smtClean="0">
                <a:solidFill>
                  <a:schemeClr val="tx1">
                    <a:lumMod val="75000"/>
                    <a:lumOff val="25000"/>
                  </a:schemeClr>
                </a:solidFill>
                <a:latin typeface="Calibri" panose="020F0502020204030204" pitchFamily="34" charset="0"/>
              </a:rPr>
              <a:t>Datasets</a:t>
            </a:r>
            <a:endParaRPr lang="en-US" sz="4800" b="1" dirty="0">
              <a:solidFill>
                <a:schemeClr val="tx1">
                  <a:lumMod val="75000"/>
                  <a:lumOff val="25000"/>
                </a:schemeClr>
              </a:solidFill>
              <a:latin typeface="Calibri" panose="020F0502020204030204" pitchFamily="34" charset="0"/>
            </a:endParaRPr>
          </a:p>
        </p:txBody>
      </p:sp>
      <p:sp>
        <p:nvSpPr>
          <p:cNvPr id="34" name="Rectangle: Rounded Corners 143"/>
          <p:cNvSpPr/>
          <p:nvPr/>
        </p:nvSpPr>
        <p:spPr>
          <a:xfrm>
            <a:off x="34427722" y="4854303"/>
            <a:ext cx="8933828" cy="17171577"/>
          </a:xfrm>
          <a:prstGeom prst="roundRect">
            <a:avLst>
              <a:gd name="adj" fmla="val 5850"/>
            </a:avLst>
          </a:prstGeom>
          <a:solidFill>
            <a:schemeClr val="bg1">
              <a:lumMod val="95000"/>
            </a:scheme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35" name="TextBox 34"/>
          <p:cNvSpPr txBox="1"/>
          <p:nvPr/>
        </p:nvSpPr>
        <p:spPr>
          <a:xfrm>
            <a:off x="34427723" y="4924482"/>
            <a:ext cx="8906696" cy="856532"/>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Calibri" panose="020F0502020204030204" pitchFamily="34" charset="0"/>
              </a:rPr>
              <a:t>Discussion</a:t>
            </a:r>
            <a:endParaRPr lang="en-US" sz="4800" b="1" dirty="0">
              <a:solidFill>
                <a:schemeClr val="tx1">
                  <a:lumMod val="75000"/>
                  <a:lumOff val="25000"/>
                </a:schemeClr>
              </a:solidFill>
              <a:latin typeface="Calibri" panose="020F0502020204030204" pitchFamily="34" charset="0"/>
            </a:endParaRPr>
          </a:p>
        </p:txBody>
      </p:sp>
      <p:sp>
        <p:nvSpPr>
          <p:cNvPr id="36" name="TextBox 35"/>
          <p:cNvSpPr txBox="1"/>
          <p:nvPr/>
        </p:nvSpPr>
        <p:spPr>
          <a:xfrm>
            <a:off x="18814577" y="4956344"/>
            <a:ext cx="8161572" cy="856532"/>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Calibri" panose="020F0502020204030204" pitchFamily="34" charset="0"/>
              </a:rPr>
              <a:t>Models</a:t>
            </a:r>
            <a:endParaRPr lang="en-US" sz="4800" b="1" dirty="0">
              <a:solidFill>
                <a:schemeClr val="tx1">
                  <a:lumMod val="75000"/>
                  <a:lumOff val="25000"/>
                </a:schemeClr>
              </a:solidFill>
              <a:latin typeface="Calibri" panose="020F0502020204030204" pitchFamily="34" charset="0"/>
            </a:endParaRPr>
          </a:p>
        </p:txBody>
      </p:sp>
      <p:sp>
        <p:nvSpPr>
          <p:cNvPr id="37" name="TextBox 36"/>
          <p:cNvSpPr txBox="1"/>
          <p:nvPr/>
        </p:nvSpPr>
        <p:spPr>
          <a:xfrm>
            <a:off x="34990909" y="15479090"/>
            <a:ext cx="7903053" cy="856532"/>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Calibri" panose="020F0502020204030204" pitchFamily="34" charset="0"/>
              </a:rPr>
              <a:t>Future Work</a:t>
            </a:r>
            <a:endParaRPr lang="en-US" sz="4800" b="1" dirty="0">
              <a:solidFill>
                <a:schemeClr val="tx1">
                  <a:lumMod val="75000"/>
                  <a:lumOff val="25000"/>
                </a:schemeClr>
              </a:solidFill>
              <a:latin typeface="Calibri" panose="020F0502020204030204" pitchFamily="34" charset="0"/>
            </a:endParaRPr>
          </a:p>
        </p:txBody>
      </p:sp>
      <p:sp>
        <p:nvSpPr>
          <p:cNvPr id="40" name="TextBox 39"/>
          <p:cNvSpPr txBox="1"/>
          <p:nvPr/>
        </p:nvSpPr>
        <p:spPr>
          <a:xfrm>
            <a:off x="25736842" y="14039883"/>
            <a:ext cx="5262860" cy="769441"/>
          </a:xfrm>
          <a:prstGeom prst="rect">
            <a:avLst/>
          </a:prstGeom>
          <a:noFill/>
        </p:spPr>
        <p:txBody>
          <a:bodyPr wrap="square" rtlCol="0">
            <a:spAutoFit/>
          </a:bodyPr>
          <a:lstStyle/>
          <a:p>
            <a:r>
              <a:rPr lang="en-US" sz="4400" b="1" i="1" dirty="0" smtClean="0">
                <a:solidFill>
                  <a:srgbClr val="A80C30"/>
                </a:solidFill>
                <a:latin typeface="Calibri" panose="020F0502020204030204" pitchFamily="34" charset="0"/>
              </a:rPr>
              <a:t>GMM</a:t>
            </a:r>
            <a:endParaRPr lang="en-US" sz="4400" b="1" i="1" dirty="0">
              <a:solidFill>
                <a:srgbClr val="A80C30"/>
              </a:solidFill>
              <a:latin typeface="Calibri" panose="020F0502020204030204" pitchFamily="34" charset="0"/>
            </a:endParaRPr>
          </a:p>
        </p:txBody>
      </p:sp>
      <p:sp>
        <p:nvSpPr>
          <p:cNvPr id="41" name="Rounded Rectangle 40"/>
          <p:cNvSpPr/>
          <p:nvPr/>
        </p:nvSpPr>
        <p:spPr>
          <a:xfrm>
            <a:off x="10946624" y="21585708"/>
            <a:ext cx="23008911" cy="1139505"/>
          </a:xfrm>
          <a:prstGeom prst="roundRect">
            <a:avLst>
              <a:gd name="adj" fmla="val 62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18514242" y="21728485"/>
            <a:ext cx="7903053" cy="856532"/>
          </a:xfrm>
          <a:prstGeom prst="rect">
            <a:avLst/>
          </a:prstGeom>
          <a:noFill/>
        </p:spPr>
        <p:txBody>
          <a:bodyPr wrap="square" rtlCol="0">
            <a:spAutoFit/>
          </a:bodyPr>
          <a:lstStyle/>
          <a:p>
            <a:pPr algn="ctr"/>
            <a:r>
              <a:rPr lang="en-US" sz="4800" b="1" smtClean="0">
                <a:solidFill>
                  <a:schemeClr val="tx1">
                    <a:lumMod val="75000"/>
                    <a:lumOff val="25000"/>
                  </a:schemeClr>
                </a:solidFill>
                <a:latin typeface="Calibri" panose="020F0502020204030204" pitchFamily="34" charset="0"/>
              </a:rPr>
              <a:t>Results</a:t>
            </a:r>
            <a:endParaRPr lang="en-US" sz="4800" b="1" dirty="0">
              <a:solidFill>
                <a:schemeClr val="tx1">
                  <a:lumMod val="75000"/>
                  <a:lumOff val="25000"/>
                </a:schemeClr>
              </a:solidFill>
              <a:latin typeface="Calibri" panose="020F0502020204030204" pitchFamily="34" charset="0"/>
            </a:endParaRPr>
          </a:p>
        </p:txBody>
      </p:sp>
      <p:sp>
        <p:nvSpPr>
          <p:cNvPr id="44" name="TextBox 43"/>
          <p:cNvSpPr txBox="1"/>
          <p:nvPr/>
        </p:nvSpPr>
        <p:spPr>
          <a:xfrm>
            <a:off x="11503566" y="12950488"/>
            <a:ext cx="7903053" cy="769441"/>
          </a:xfrm>
          <a:prstGeom prst="rect">
            <a:avLst/>
          </a:prstGeom>
          <a:noFill/>
        </p:spPr>
        <p:txBody>
          <a:bodyPr wrap="square" rtlCol="0">
            <a:spAutoFit/>
          </a:bodyPr>
          <a:lstStyle/>
          <a:p>
            <a:r>
              <a:rPr lang="en-US" sz="4400" i="1" dirty="0" smtClean="0">
                <a:solidFill>
                  <a:schemeClr val="tx1">
                    <a:lumMod val="85000"/>
                    <a:lumOff val="15000"/>
                  </a:schemeClr>
                </a:solidFill>
                <a:latin typeface="Calibri" panose="020F0502020204030204" pitchFamily="34" charset="0"/>
              </a:rPr>
              <a:t>LSTM RNN</a:t>
            </a:r>
            <a:endParaRPr lang="en-US" sz="4400" i="1" dirty="0">
              <a:solidFill>
                <a:schemeClr val="tx1">
                  <a:lumMod val="85000"/>
                  <a:lumOff val="15000"/>
                </a:schemeClr>
              </a:solidFill>
              <a:latin typeface="Calibri" panose="020F0502020204030204" pitchFamily="34" charset="0"/>
            </a:endParaRPr>
          </a:p>
        </p:txBody>
      </p:sp>
      <p:sp>
        <p:nvSpPr>
          <p:cNvPr id="45" name="TextBox 44"/>
          <p:cNvSpPr txBox="1"/>
          <p:nvPr/>
        </p:nvSpPr>
        <p:spPr>
          <a:xfrm>
            <a:off x="11573097" y="9767932"/>
            <a:ext cx="7903053" cy="769441"/>
          </a:xfrm>
          <a:prstGeom prst="rect">
            <a:avLst/>
          </a:prstGeom>
          <a:noFill/>
        </p:spPr>
        <p:txBody>
          <a:bodyPr wrap="square" rtlCol="0">
            <a:spAutoFit/>
          </a:bodyPr>
          <a:lstStyle/>
          <a:p>
            <a:r>
              <a:rPr lang="en-US" sz="4400" i="1" dirty="0" smtClean="0">
                <a:solidFill>
                  <a:schemeClr val="tx1">
                    <a:lumMod val="85000"/>
                    <a:lumOff val="15000"/>
                  </a:schemeClr>
                </a:solidFill>
                <a:latin typeface="Calibri" panose="020F0502020204030204" pitchFamily="34" charset="0"/>
              </a:rPr>
              <a:t>Softmax Regression</a:t>
            </a:r>
            <a:endParaRPr lang="en-US" sz="4400" i="1" dirty="0">
              <a:solidFill>
                <a:schemeClr val="tx1">
                  <a:lumMod val="85000"/>
                  <a:lumOff val="15000"/>
                </a:schemeClr>
              </a:solidFill>
              <a:latin typeface="Calibri" panose="020F0502020204030204" pitchFamily="34" charset="0"/>
            </a:endParaRPr>
          </a:p>
        </p:txBody>
      </p:sp>
      <p:sp>
        <p:nvSpPr>
          <p:cNvPr id="48" name="TextBox 47"/>
          <p:cNvSpPr txBox="1"/>
          <p:nvPr/>
        </p:nvSpPr>
        <p:spPr>
          <a:xfrm>
            <a:off x="938867" y="17390107"/>
            <a:ext cx="7903053" cy="769441"/>
          </a:xfrm>
          <a:prstGeom prst="rect">
            <a:avLst/>
          </a:prstGeom>
          <a:noFill/>
        </p:spPr>
        <p:txBody>
          <a:bodyPr wrap="square" rtlCol="0">
            <a:spAutoFit/>
          </a:bodyPr>
          <a:lstStyle/>
          <a:p>
            <a:r>
              <a:rPr lang="en-US" sz="4400" i="1" dirty="0" smtClean="0">
                <a:solidFill>
                  <a:srgbClr val="A80C30"/>
                </a:solidFill>
                <a:latin typeface="Calibri" panose="020F0502020204030204" pitchFamily="34" charset="0"/>
              </a:rPr>
              <a:t>Music</a:t>
            </a:r>
            <a:endParaRPr lang="en-US" sz="4400" i="1" dirty="0">
              <a:solidFill>
                <a:srgbClr val="A80C30"/>
              </a:solidFill>
              <a:latin typeface="Calibri" panose="020F0502020204030204" pitchFamily="34" charset="0"/>
            </a:endParaRPr>
          </a:p>
        </p:txBody>
      </p:sp>
      <p:sp>
        <p:nvSpPr>
          <p:cNvPr id="49" name="TextBox 48"/>
          <p:cNvSpPr txBox="1"/>
          <p:nvPr/>
        </p:nvSpPr>
        <p:spPr>
          <a:xfrm>
            <a:off x="759240" y="24030144"/>
            <a:ext cx="7903053" cy="769441"/>
          </a:xfrm>
          <a:prstGeom prst="rect">
            <a:avLst/>
          </a:prstGeom>
          <a:noFill/>
        </p:spPr>
        <p:txBody>
          <a:bodyPr wrap="square" rtlCol="0">
            <a:spAutoFit/>
          </a:bodyPr>
          <a:lstStyle/>
          <a:p>
            <a:r>
              <a:rPr lang="en-US" sz="4400" i="1" dirty="0" smtClean="0">
                <a:solidFill>
                  <a:srgbClr val="A80C30"/>
                </a:solidFill>
                <a:latin typeface="Calibri" panose="020F0502020204030204" pitchFamily="34" charset="0"/>
              </a:rPr>
              <a:t>Chemical dynamics</a:t>
            </a:r>
            <a:endParaRPr lang="en-US" sz="4400" i="1" dirty="0">
              <a:solidFill>
                <a:srgbClr val="A80C30"/>
              </a:solidFill>
              <a:latin typeface="Calibri" panose="020F050202020403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00" y="24719782"/>
            <a:ext cx="3175000" cy="31750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16830" b="26156"/>
          <a:stretch/>
        </p:blipFill>
        <p:spPr>
          <a:xfrm>
            <a:off x="1012415" y="21744863"/>
            <a:ext cx="8475133" cy="1288537"/>
          </a:xfrm>
          <a:prstGeom prst="rect">
            <a:avLst/>
          </a:prstGeom>
        </p:spPr>
      </p:pic>
      <p:sp>
        <p:nvSpPr>
          <p:cNvPr id="58" name="TextBox 57"/>
          <p:cNvSpPr txBox="1"/>
          <p:nvPr/>
        </p:nvSpPr>
        <p:spPr>
          <a:xfrm>
            <a:off x="556525" y="23020930"/>
            <a:ext cx="9942623" cy="553998"/>
          </a:xfrm>
          <a:prstGeom prst="rect">
            <a:avLst/>
          </a:prstGeom>
          <a:noFill/>
        </p:spPr>
        <p:txBody>
          <a:bodyPr wrap="square" rtlCol="0">
            <a:spAutoFit/>
          </a:bodyPr>
          <a:lstStyle/>
          <a:p>
            <a:pPr algn="ctr"/>
            <a:r>
              <a:rPr lang="en-US" sz="3000" dirty="0" smtClean="0">
                <a:solidFill>
                  <a:schemeClr val="tx1">
                    <a:lumMod val="85000"/>
                    <a:lumOff val="15000"/>
                  </a:schemeClr>
                </a:solidFill>
                <a:latin typeface="Calibri" panose="020F0502020204030204" pitchFamily="34" charset="0"/>
              </a:rPr>
              <a:t>Most piano pieces have melodies in pitch range 50-90</a:t>
            </a:r>
            <a:endParaRPr lang="en-US" sz="3000" dirty="0">
              <a:solidFill>
                <a:schemeClr val="tx1">
                  <a:lumMod val="85000"/>
                  <a:lumOff val="15000"/>
                </a:schemeClr>
              </a:solidFill>
              <a:latin typeface="Calibri" panose="020F0502020204030204" pitchFamily="34" charset="0"/>
            </a:endParaRPr>
          </a:p>
        </p:txBody>
      </p:sp>
      <p:pic>
        <p:nvPicPr>
          <p:cNvPr id="7" name="Picture 6"/>
          <p:cNvPicPr>
            <a:picLocks noChangeAspect="1"/>
          </p:cNvPicPr>
          <p:nvPr/>
        </p:nvPicPr>
        <p:blipFill>
          <a:blip r:embed="rId6"/>
          <a:stretch>
            <a:fillRect/>
          </a:stretch>
        </p:blipFill>
        <p:spPr>
          <a:xfrm>
            <a:off x="29554982" y="23965640"/>
            <a:ext cx="3088179" cy="3648211"/>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3825" t="4608" r="7471"/>
          <a:stretch/>
        </p:blipFill>
        <p:spPr>
          <a:xfrm>
            <a:off x="20721927" y="23762568"/>
            <a:ext cx="8111158" cy="436132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32072" y="23854598"/>
            <a:ext cx="6464489" cy="3721023"/>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29185" y="17350158"/>
            <a:ext cx="6533044" cy="2832447"/>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15107" y="8072631"/>
            <a:ext cx="5043698" cy="4799827"/>
          </a:xfrm>
          <a:prstGeom prst="rect">
            <a:avLst/>
          </a:prstGeom>
        </p:spPr>
      </p:pic>
      <p:pic>
        <p:nvPicPr>
          <p:cNvPr id="15" name="Picture 14"/>
          <p:cNvPicPr>
            <a:picLocks noChangeAspect="1"/>
          </p:cNvPicPr>
          <p:nvPr/>
        </p:nvPicPr>
        <p:blipFill rotWithShape="1">
          <a:blip r:embed="rId11">
            <a:extLst>
              <a:ext uri="{28A0092B-C50C-407E-A947-70E740481C1C}">
                <a14:useLocalDpi xmlns:a14="http://schemas.microsoft.com/office/drawing/2010/main" val="0"/>
              </a:ext>
            </a:extLst>
          </a:blip>
          <a:srcRect t="5328"/>
          <a:stretch/>
        </p:blipFill>
        <p:spPr>
          <a:xfrm>
            <a:off x="12272774" y="13825493"/>
            <a:ext cx="6072021" cy="3982050"/>
          </a:xfrm>
          <a:prstGeom prst="rect">
            <a:avLst/>
          </a:prstGeom>
        </p:spPr>
      </p:pic>
      <p:pic>
        <p:nvPicPr>
          <p:cNvPr id="16" name="Picture 15"/>
          <p:cNvPicPr>
            <a:picLocks noChangeAspect="1"/>
          </p:cNvPicPr>
          <p:nvPr/>
        </p:nvPicPr>
        <p:blipFill rotWithShape="1">
          <a:blip r:embed="rId12">
            <a:extLst>
              <a:ext uri="{28A0092B-C50C-407E-A947-70E740481C1C}">
                <a14:useLocalDpi xmlns:a14="http://schemas.microsoft.com/office/drawing/2010/main" val="0"/>
              </a:ext>
            </a:extLst>
          </a:blip>
          <a:srcRect l="9318" r="6167"/>
          <a:stretch/>
        </p:blipFill>
        <p:spPr>
          <a:xfrm>
            <a:off x="19531808" y="9499357"/>
            <a:ext cx="4784038" cy="3773765"/>
          </a:xfrm>
          <a:prstGeom prst="rect">
            <a:avLst/>
          </a:prstGeom>
        </p:spPr>
      </p:pic>
      <p:pic>
        <p:nvPicPr>
          <p:cNvPr id="17" name="Picture 16"/>
          <p:cNvPicPr>
            <a:picLocks noChangeAspect="1"/>
          </p:cNvPicPr>
          <p:nvPr/>
        </p:nvPicPr>
        <p:blipFill rotWithShape="1">
          <a:blip r:embed="rId13">
            <a:extLst>
              <a:ext uri="{28A0092B-C50C-407E-A947-70E740481C1C}">
                <a14:useLocalDpi xmlns:a14="http://schemas.microsoft.com/office/drawing/2010/main" val="0"/>
              </a:ext>
            </a:extLst>
          </a:blip>
          <a:srcRect l="10349" r="9340"/>
          <a:stretch/>
        </p:blipFill>
        <p:spPr>
          <a:xfrm>
            <a:off x="19656752" y="17419324"/>
            <a:ext cx="4436341" cy="3682666"/>
          </a:xfrm>
          <a:prstGeom prst="rect">
            <a:avLst/>
          </a:prstGeom>
        </p:spPr>
      </p:pic>
      <p:sp>
        <p:nvSpPr>
          <p:cNvPr id="18" name="TextBox 17"/>
          <p:cNvSpPr txBox="1"/>
          <p:nvPr/>
        </p:nvSpPr>
        <p:spPr>
          <a:xfrm>
            <a:off x="34738688" y="16408306"/>
            <a:ext cx="8311895" cy="5355312"/>
          </a:xfrm>
          <a:prstGeom prst="rect">
            <a:avLst/>
          </a:prstGeom>
          <a:noFill/>
        </p:spPr>
        <p:txBody>
          <a:bodyPr wrap="square" rtlCol="0">
            <a:spAutoFit/>
          </a:bodyPr>
          <a:lstStyle/>
          <a:p>
            <a:pPr algn="just">
              <a:lnSpc>
                <a:spcPct val="114000"/>
              </a:lnSpc>
            </a:pPr>
            <a:r>
              <a:rPr lang="en-US" sz="3000" dirty="0">
                <a:solidFill>
                  <a:schemeClr val="tx1">
                    <a:lumMod val="85000"/>
                    <a:lumOff val="15000"/>
                  </a:schemeClr>
                </a:solidFill>
              </a:rPr>
              <a:t>Future </a:t>
            </a:r>
            <a:r>
              <a:rPr lang="en-US" sz="3000" dirty="0" smtClean="0">
                <a:solidFill>
                  <a:schemeClr val="tx1">
                    <a:lumMod val="85000"/>
                    <a:lumOff val="15000"/>
                  </a:schemeClr>
                </a:solidFill>
              </a:rPr>
              <a:t>efforts include </a:t>
            </a:r>
            <a:r>
              <a:rPr lang="en-US" sz="3000" dirty="0">
                <a:solidFill>
                  <a:schemeClr val="tx1">
                    <a:lumMod val="85000"/>
                    <a:lumOff val="15000"/>
                  </a:schemeClr>
                </a:solidFill>
              </a:rPr>
              <a:t>curating a larger dataset with distinctive </a:t>
            </a:r>
            <a:r>
              <a:rPr lang="en-US" sz="3000" dirty="0" smtClean="0">
                <a:solidFill>
                  <a:schemeClr val="tx1">
                    <a:lumMod val="85000"/>
                    <a:lumOff val="15000"/>
                  </a:schemeClr>
                </a:solidFill>
              </a:rPr>
              <a:t>melodies </a:t>
            </a:r>
            <a:r>
              <a:rPr lang="en-US" sz="3000" dirty="0">
                <a:solidFill>
                  <a:schemeClr val="tx1">
                    <a:lumMod val="85000"/>
                    <a:lumOff val="15000"/>
                  </a:schemeClr>
                </a:solidFill>
              </a:rPr>
              <a:t>and exploring other generative models such as GANs or </a:t>
            </a:r>
            <a:r>
              <a:rPr lang="en-US" sz="3000" dirty="0" smtClean="0">
                <a:solidFill>
                  <a:schemeClr val="tx1">
                    <a:lumMod val="85000"/>
                    <a:lumOff val="15000"/>
                  </a:schemeClr>
                </a:solidFill>
              </a:rPr>
              <a:t>GRUs</a:t>
            </a:r>
            <a:r>
              <a:rPr lang="en-US" sz="3000" dirty="0">
                <a:solidFill>
                  <a:schemeClr val="tx1">
                    <a:lumMod val="85000"/>
                    <a:lumOff val="15000"/>
                  </a:schemeClr>
                </a:solidFill>
              </a:rPr>
              <a:t>. </a:t>
            </a:r>
            <a:r>
              <a:rPr lang="en-US" sz="3000" dirty="0" smtClean="0">
                <a:solidFill>
                  <a:schemeClr val="tx1">
                    <a:lumMod val="85000"/>
                    <a:lumOff val="15000"/>
                  </a:schemeClr>
                </a:solidFill>
              </a:rPr>
              <a:t>The control of the Turing test shows that reducing </a:t>
            </a:r>
            <a:r>
              <a:rPr lang="en-US" sz="3000" dirty="0">
                <a:solidFill>
                  <a:schemeClr val="tx1">
                    <a:lumMod val="85000"/>
                    <a:lumOff val="15000"/>
                  </a:schemeClr>
                </a:solidFill>
              </a:rPr>
              <a:t>a piece to simply pitch and time removes much of the musicality. We would also want to extend the model to train not just on pitch, but also on rhythm, chords, and other expressive information, then explore methods of interpreting the trajectory data with these additional features.</a:t>
            </a:r>
          </a:p>
        </p:txBody>
      </p:sp>
      <p:sp>
        <p:nvSpPr>
          <p:cNvPr id="19" name="TextBox 18"/>
          <p:cNvSpPr txBox="1"/>
          <p:nvPr/>
        </p:nvSpPr>
        <p:spPr>
          <a:xfrm>
            <a:off x="34817285" y="5876266"/>
            <a:ext cx="8331357" cy="9565696"/>
          </a:xfrm>
          <a:prstGeom prst="rect">
            <a:avLst/>
          </a:prstGeom>
          <a:noFill/>
        </p:spPr>
        <p:txBody>
          <a:bodyPr wrap="square" rtlCol="0">
            <a:spAutoFit/>
          </a:bodyPr>
          <a:lstStyle/>
          <a:p>
            <a:pPr algn="just">
              <a:lnSpc>
                <a:spcPct val="114000"/>
              </a:lnSpc>
            </a:pPr>
            <a:r>
              <a:rPr lang="en-US" sz="3000" dirty="0" smtClean="0">
                <a:solidFill>
                  <a:schemeClr val="tx1">
                    <a:lumMod val="85000"/>
                    <a:lumOff val="15000"/>
                  </a:schemeClr>
                </a:solidFill>
                <a:latin typeface="Calibri" charset="0"/>
                <a:ea typeface="Calibri" charset="0"/>
                <a:cs typeface="Calibri" charset="0"/>
              </a:rPr>
              <a:t>We explored training predictive models with several architectures and on several subsets of the music data. We found the best training and validation accuracy using a subset of the full dataset: the pieces composed by Clementi. </a:t>
            </a:r>
          </a:p>
          <a:p>
            <a:pPr algn="just">
              <a:lnSpc>
                <a:spcPct val="114000"/>
              </a:lnSpc>
            </a:pPr>
            <a:r>
              <a:rPr lang="en-US" sz="3000" dirty="0" smtClean="0">
                <a:solidFill>
                  <a:schemeClr val="tx1">
                    <a:lumMod val="85000"/>
                    <a:lumOff val="15000"/>
                  </a:schemeClr>
                </a:solidFill>
                <a:latin typeface="Calibri" charset="0"/>
                <a:ea typeface="Calibri" charset="0"/>
                <a:cs typeface="Calibri" charset="0"/>
              </a:rPr>
              <a:t>        Of </a:t>
            </a:r>
            <a:r>
              <a:rPr lang="en-US" sz="3000" dirty="0">
                <a:solidFill>
                  <a:schemeClr val="tx1">
                    <a:lumMod val="85000"/>
                    <a:lumOff val="15000"/>
                  </a:schemeClr>
                </a:solidFill>
                <a:latin typeface="Calibri" charset="0"/>
                <a:ea typeface="Calibri" charset="0"/>
                <a:cs typeface="Calibri" charset="0"/>
              </a:rPr>
              <a:t>all models tested, the LSTM RNN was most successful at generating music that reflected trends in a given dynamics trajectory. Softmax regression produced samples with the same note repeated, which were neither musical nor reflective of trajectory data. The GMM approach had roughly the same success as the LSTM, but cannot truly be considered music generation, as it sampled snippets from composed pieces. T</a:t>
            </a:r>
            <a:r>
              <a:rPr lang="en-US" sz="3000" dirty="0" smtClean="0">
                <a:solidFill>
                  <a:schemeClr val="tx1">
                    <a:lumMod val="85000"/>
                    <a:lumOff val="15000"/>
                  </a:schemeClr>
                </a:solidFill>
                <a:latin typeface="Calibri" charset="0"/>
                <a:ea typeface="Calibri" charset="0"/>
                <a:cs typeface="Calibri" charset="0"/>
              </a:rPr>
              <a:t>o </a:t>
            </a:r>
            <a:r>
              <a:rPr lang="en-US" sz="3000" dirty="0">
                <a:solidFill>
                  <a:schemeClr val="tx1">
                    <a:lumMod val="85000"/>
                    <a:lumOff val="15000"/>
                  </a:schemeClr>
                </a:solidFill>
                <a:latin typeface="Calibri" charset="0"/>
                <a:ea typeface="Calibri" charset="0"/>
                <a:cs typeface="Calibri" charset="0"/>
              </a:rPr>
              <a:t>more fully analyze the success of the models in achieving both goals outlined, we would need a survey with a much larger sample size both in number participants and number of audio clips.</a:t>
            </a:r>
          </a:p>
        </p:txBody>
      </p: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089425" y="10924814"/>
            <a:ext cx="6577777" cy="1559387"/>
          </a:xfrm>
          <a:prstGeom prst="rect">
            <a:avLst/>
          </a:prstGeom>
        </p:spPr>
      </p:pic>
      <p:pic>
        <p:nvPicPr>
          <p:cNvPr id="21" name="Picture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424672" y="18214146"/>
            <a:ext cx="3517120" cy="486106"/>
          </a:xfrm>
          <a:prstGeom prst="rect">
            <a:avLst/>
          </a:prstGeom>
        </p:spPr>
      </p:pic>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506348" y="18687908"/>
            <a:ext cx="3456780" cy="825500"/>
          </a:xfrm>
          <a:prstGeom prst="rect">
            <a:avLst/>
          </a:prstGeom>
        </p:spPr>
      </p:pic>
      <p:pic>
        <p:nvPicPr>
          <p:cNvPr id="23" name="Picture 2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479286" y="19569634"/>
            <a:ext cx="3077535" cy="762575"/>
          </a:xfrm>
          <a:prstGeom prst="rect">
            <a:avLst/>
          </a:prstGeom>
        </p:spPr>
      </p:pic>
      <p:sp>
        <p:nvSpPr>
          <p:cNvPr id="24" name="TextBox 23"/>
          <p:cNvSpPr txBox="1"/>
          <p:nvPr/>
        </p:nvSpPr>
        <p:spPr>
          <a:xfrm>
            <a:off x="12189515" y="27719124"/>
            <a:ext cx="6531154" cy="830997"/>
          </a:xfrm>
          <a:prstGeom prst="rect">
            <a:avLst/>
          </a:prstGeom>
          <a:noFill/>
        </p:spPr>
        <p:txBody>
          <a:bodyPr wrap="square" rtlCol="0">
            <a:spAutoFit/>
          </a:bodyPr>
          <a:lstStyle/>
          <a:p>
            <a:r>
              <a:rPr lang="en-US" sz="2400" i="1" dirty="0" smtClean="0">
                <a:solidFill>
                  <a:schemeClr val="tx1">
                    <a:lumMod val="85000"/>
                    <a:lumOff val="15000"/>
                  </a:schemeClr>
                </a:solidFill>
              </a:rPr>
              <a:t>Survey results with </a:t>
            </a:r>
            <a:r>
              <a:rPr lang="en-US" sz="2400" i="1" dirty="0">
                <a:solidFill>
                  <a:schemeClr val="tx1">
                    <a:lumMod val="85000"/>
                    <a:lumOff val="15000"/>
                  </a:schemeClr>
                </a:solidFill>
              </a:rPr>
              <a:t>40 participants showing </a:t>
            </a:r>
            <a:r>
              <a:rPr lang="en-US" sz="2400" i="1" dirty="0" smtClean="0">
                <a:solidFill>
                  <a:schemeClr val="tx1">
                    <a:lumMod val="85000"/>
                    <a:lumOff val="15000"/>
                  </a:schemeClr>
                </a:solidFill>
              </a:rPr>
              <a:t>% </a:t>
            </a:r>
            <a:r>
              <a:rPr lang="en-US" sz="2400" i="1" dirty="0">
                <a:solidFill>
                  <a:schemeClr val="tx1">
                    <a:lumMod val="85000"/>
                    <a:lumOff val="15000"/>
                  </a:schemeClr>
                </a:solidFill>
              </a:rPr>
              <a:t>responding the sample was composed by a human.</a:t>
            </a:r>
          </a:p>
        </p:txBody>
      </p:sp>
      <p:sp>
        <p:nvSpPr>
          <p:cNvPr id="25" name="TextBox 24"/>
          <p:cNvSpPr txBox="1"/>
          <p:nvPr/>
        </p:nvSpPr>
        <p:spPr>
          <a:xfrm>
            <a:off x="802763" y="5876266"/>
            <a:ext cx="9195809" cy="9535687"/>
          </a:xfrm>
          <a:prstGeom prst="rect">
            <a:avLst/>
          </a:prstGeom>
          <a:noFill/>
        </p:spPr>
        <p:txBody>
          <a:bodyPr wrap="square" rtlCol="0">
            <a:spAutoFit/>
          </a:bodyPr>
          <a:lstStyle/>
          <a:p>
            <a:pPr algn="just">
              <a:lnSpc>
                <a:spcPct val="114000"/>
              </a:lnSpc>
            </a:pPr>
            <a:r>
              <a:rPr lang="en-US" sz="3000" dirty="0">
                <a:solidFill>
                  <a:schemeClr val="tx1">
                    <a:lumMod val="85000"/>
                    <a:lumOff val="15000"/>
                  </a:schemeClr>
                </a:solidFill>
              </a:rPr>
              <a:t>O</a:t>
            </a:r>
            <a:r>
              <a:rPr lang="en-US" sz="3000" dirty="0" smtClean="0">
                <a:solidFill>
                  <a:schemeClr val="tx1">
                    <a:lumMod val="85000"/>
                    <a:lumOff val="15000"/>
                  </a:schemeClr>
                </a:solidFill>
              </a:rPr>
              <a:t>ur </a:t>
            </a:r>
            <a:r>
              <a:rPr lang="en-US" sz="3000" dirty="0">
                <a:solidFill>
                  <a:schemeClr val="tx1">
                    <a:lumMod val="85000"/>
                    <a:lumOff val="15000"/>
                  </a:schemeClr>
                </a:solidFill>
              </a:rPr>
              <a:t>goal is to translate simulation data into a musical </a:t>
            </a:r>
            <a:r>
              <a:rPr lang="en-US" sz="3000" dirty="0" smtClean="0">
                <a:solidFill>
                  <a:schemeClr val="tx1">
                    <a:lumMod val="85000"/>
                    <a:lumOff val="15000"/>
                  </a:schemeClr>
                </a:solidFill>
              </a:rPr>
              <a:t>form in order to present a different way to interact with data. Specifically</a:t>
            </a:r>
            <a:r>
              <a:rPr lang="en-US" sz="3000" dirty="0">
                <a:solidFill>
                  <a:schemeClr val="tx1">
                    <a:lumMod val="85000"/>
                    <a:lumOff val="15000"/>
                  </a:schemeClr>
                </a:solidFill>
              </a:rPr>
              <a:t>, the goals are 1) to </a:t>
            </a:r>
            <a:r>
              <a:rPr lang="en-US" sz="3000" b="1" dirty="0">
                <a:solidFill>
                  <a:schemeClr val="tx1">
                    <a:lumMod val="85000"/>
                    <a:lumOff val="15000"/>
                  </a:schemeClr>
                </a:solidFill>
              </a:rPr>
              <a:t>generate music</a:t>
            </a:r>
            <a:r>
              <a:rPr lang="en-US" sz="3000" dirty="0">
                <a:solidFill>
                  <a:schemeClr val="tx1">
                    <a:lumMod val="85000"/>
                    <a:lumOff val="15000"/>
                  </a:schemeClr>
                </a:solidFill>
              </a:rPr>
              <a:t>, i.e. melodies that are indistinguishable from those composed by humans, and 2) to have </a:t>
            </a:r>
            <a:r>
              <a:rPr lang="en-US" sz="3000" dirty="0" smtClean="0">
                <a:solidFill>
                  <a:schemeClr val="tx1">
                    <a:lumMod val="85000"/>
                    <a:lumOff val="15000"/>
                  </a:schemeClr>
                </a:solidFill>
              </a:rPr>
              <a:t>those melodies </a:t>
            </a:r>
            <a:r>
              <a:rPr lang="en-US" sz="3000" b="1" dirty="0" smtClean="0">
                <a:solidFill>
                  <a:schemeClr val="tx1">
                    <a:lumMod val="85000"/>
                    <a:lumOff val="15000"/>
                  </a:schemeClr>
                </a:solidFill>
              </a:rPr>
              <a:t>reflect </a:t>
            </a:r>
            <a:r>
              <a:rPr lang="en-US" sz="3000" b="1" dirty="0">
                <a:solidFill>
                  <a:schemeClr val="tx1">
                    <a:lumMod val="85000"/>
                    <a:lumOff val="15000"/>
                  </a:schemeClr>
                </a:solidFill>
              </a:rPr>
              <a:t>trends in the underlying data</a:t>
            </a:r>
            <a:r>
              <a:rPr lang="en-US" sz="3000" dirty="0" smtClean="0">
                <a:solidFill>
                  <a:schemeClr val="tx1">
                    <a:lumMod val="85000"/>
                    <a:lumOff val="15000"/>
                  </a:schemeClr>
                </a:solidFill>
              </a:rPr>
              <a:t>.</a:t>
            </a:r>
          </a:p>
          <a:p>
            <a:pPr algn="just">
              <a:lnSpc>
                <a:spcPct val="114000"/>
              </a:lnSpc>
            </a:pPr>
            <a:endParaRPr lang="en-US" sz="3000" dirty="0">
              <a:solidFill>
                <a:schemeClr val="tx1">
                  <a:lumMod val="85000"/>
                  <a:lumOff val="15000"/>
                </a:schemeClr>
              </a:solidFill>
            </a:endParaRPr>
          </a:p>
          <a:p>
            <a:pPr algn="just">
              <a:lnSpc>
                <a:spcPct val="114000"/>
              </a:lnSpc>
            </a:pPr>
            <a:r>
              <a:rPr lang="en-US" sz="3000" dirty="0" smtClean="0">
                <a:solidFill>
                  <a:schemeClr val="tx1">
                    <a:lumMod val="85000"/>
                    <a:lumOff val="15000"/>
                  </a:schemeClr>
                </a:solidFill>
              </a:rPr>
              <a:t>We take </a:t>
            </a:r>
            <a:r>
              <a:rPr lang="en-US" sz="3000" dirty="0">
                <a:solidFill>
                  <a:schemeClr val="tx1">
                    <a:lumMod val="85000"/>
                    <a:lumOff val="15000"/>
                  </a:schemeClr>
                </a:solidFill>
              </a:rPr>
              <a:t>two </a:t>
            </a:r>
            <a:r>
              <a:rPr lang="en-US" sz="3000" dirty="0" smtClean="0">
                <a:solidFill>
                  <a:schemeClr val="tx1">
                    <a:lumMod val="85000"/>
                    <a:lumOff val="15000"/>
                  </a:schemeClr>
                </a:solidFill>
              </a:rPr>
              <a:t>approaches</a:t>
            </a:r>
            <a:r>
              <a:rPr lang="en-US" sz="3000" dirty="0">
                <a:solidFill>
                  <a:schemeClr val="tx1">
                    <a:lumMod val="85000"/>
                    <a:lumOff val="15000"/>
                  </a:schemeClr>
                </a:solidFill>
              </a:rPr>
              <a:t>:</a:t>
            </a:r>
            <a:r>
              <a:rPr lang="en-US" sz="3000" dirty="0" smtClean="0">
                <a:solidFill>
                  <a:schemeClr val="tx1">
                    <a:lumMod val="85000"/>
                    <a:lumOff val="15000"/>
                  </a:schemeClr>
                </a:solidFill>
              </a:rPr>
              <a:t> 1) </a:t>
            </a:r>
            <a:r>
              <a:rPr lang="en-US" sz="3000" dirty="0">
                <a:solidFill>
                  <a:schemeClr val="tx1">
                    <a:lumMod val="85000"/>
                    <a:lumOff val="15000"/>
                  </a:schemeClr>
                </a:solidFill>
              </a:rPr>
              <a:t>W</a:t>
            </a:r>
            <a:r>
              <a:rPr lang="en-US" sz="3000" dirty="0" smtClean="0">
                <a:solidFill>
                  <a:schemeClr val="tx1">
                    <a:lumMod val="85000"/>
                    <a:lumOff val="15000"/>
                  </a:schemeClr>
                </a:solidFill>
              </a:rPr>
              <a:t>e </a:t>
            </a:r>
            <a:r>
              <a:rPr lang="en-US" sz="3000" dirty="0">
                <a:solidFill>
                  <a:schemeClr val="tx1">
                    <a:lumMod val="85000"/>
                    <a:lumOff val="15000"/>
                  </a:schemeClr>
                </a:solidFill>
              </a:rPr>
              <a:t>use a supervised model (either </a:t>
            </a:r>
            <a:r>
              <a:rPr lang="en-US" sz="3000" b="1" dirty="0" err="1">
                <a:solidFill>
                  <a:schemeClr val="tx1">
                    <a:lumMod val="85000"/>
                    <a:lumOff val="15000"/>
                  </a:schemeClr>
                </a:solidFill>
              </a:rPr>
              <a:t>softmax</a:t>
            </a:r>
            <a:r>
              <a:rPr lang="en-US" sz="3000" b="1" dirty="0">
                <a:solidFill>
                  <a:schemeClr val="tx1">
                    <a:lumMod val="85000"/>
                    <a:lumOff val="15000"/>
                  </a:schemeClr>
                </a:solidFill>
              </a:rPr>
              <a:t> regression </a:t>
            </a:r>
            <a:r>
              <a:rPr lang="en-US" sz="3000" dirty="0">
                <a:solidFill>
                  <a:schemeClr val="tx1">
                    <a:lumMod val="85000"/>
                    <a:lumOff val="15000"/>
                  </a:schemeClr>
                </a:solidFill>
              </a:rPr>
              <a:t>or an </a:t>
            </a:r>
            <a:r>
              <a:rPr lang="en-US" sz="3000" b="1" dirty="0">
                <a:solidFill>
                  <a:schemeClr val="tx1">
                    <a:lumMod val="85000"/>
                    <a:lumOff val="15000"/>
                  </a:schemeClr>
                </a:solidFill>
              </a:rPr>
              <a:t>LSTM RNN </a:t>
            </a:r>
            <a:r>
              <a:rPr lang="en-US" sz="3000" dirty="0">
                <a:solidFill>
                  <a:schemeClr val="tx1">
                    <a:lumMod val="85000"/>
                    <a:lumOff val="15000"/>
                  </a:schemeClr>
                </a:solidFill>
              </a:rPr>
              <a:t>trained on composed melodies) to predict the next note in a song, biased by the trajectory </a:t>
            </a:r>
            <a:r>
              <a:rPr lang="en-US" sz="3000" dirty="0" smtClean="0">
                <a:solidFill>
                  <a:schemeClr val="tx1">
                    <a:lumMod val="85000"/>
                    <a:lumOff val="15000"/>
                  </a:schemeClr>
                </a:solidFill>
              </a:rPr>
              <a:t>values. 2) We cluster </a:t>
            </a:r>
            <a:r>
              <a:rPr lang="en-US" sz="3000" dirty="0">
                <a:solidFill>
                  <a:schemeClr val="tx1">
                    <a:lumMod val="85000"/>
                    <a:lumOff val="15000"/>
                  </a:schemeClr>
                </a:solidFill>
              </a:rPr>
              <a:t>snippets of a trajectory using a Gaussian Mixture Model (</a:t>
            </a:r>
            <a:r>
              <a:rPr lang="en-US" sz="3000" b="1" dirty="0">
                <a:solidFill>
                  <a:schemeClr val="tx1">
                    <a:lumMod val="85000"/>
                    <a:lumOff val="15000"/>
                  </a:schemeClr>
                </a:solidFill>
              </a:rPr>
              <a:t>GMM</a:t>
            </a:r>
            <a:r>
              <a:rPr lang="en-US" sz="3000" dirty="0">
                <a:solidFill>
                  <a:schemeClr val="tx1">
                    <a:lumMod val="85000"/>
                    <a:lumOff val="15000"/>
                  </a:schemeClr>
                </a:solidFill>
              </a:rPr>
              <a:t>) with the EM algorithm to discover motifs within a trajectory, then match these motifs to similar ones from a composed </a:t>
            </a:r>
            <a:r>
              <a:rPr lang="en-US" sz="3000" dirty="0" smtClean="0">
                <a:solidFill>
                  <a:schemeClr val="tx1">
                    <a:lumMod val="85000"/>
                    <a:lumOff val="15000"/>
                  </a:schemeClr>
                </a:solidFill>
              </a:rPr>
              <a:t>melody. </a:t>
            </a:r>
          </a:p>
          <a:p>
            <a:pPr algn="just">
              <a:lnSpc>
                <a:spcPct val="114000"/>
              </a:lnSpc>
            </a:pPr>
            <a:endParaRPr lang="en-US" sz="3000" dirty="0">
              <a:solidFill>
                <a:schemeClr val="tx1">
                  <a:lumMod val="85000"/>
                  <a:lumOff val="15000"/>
                </a:schemeClr>
              </a:solidFill>
            </a:endParaRPr>
          </a:p>
          <a:p>
            <a:pPr algn="just">
              <a:lnSpc>
                <a:spcPct val="114000"/>
              </a:lnSpc>
            </a:pPr>
            <a:r>
              <a:rPr lang="en-US" sz="3000" dirty="0" smtClean="0">
                <a:solidFill>
                  <a:schemeClr val="tx1">
                    <a:lumMod val="85000"/>
                    <a:lumOff val="15000"/>
                  </a:schemeClr>
                </a:solidFill>
              </a:rPr>
              <a:t>We </a:t>
            </a:r>
            <a:r>
              <a:rPr lang="en-US" sz="3000" dirty="0">
                <a:solidFill>
                  <a:schemeClr val="tx1">
                    <a:lumMod val="85000"/>
                    <a:lumOff val="15000"/>
                  </a:schemeClr>
                </a:solidFill>
              </a:rPr>
              <a:t>evaluate the success of these approaches with a survey designed to assess the two goals of the </a:t>
            </a:r>
            <a:r>
              <a:rPr lang="en-US" sz="3000" dirty="0" smtClean="0">
                <a:solidFill>
                  <a:schemeClr val="tx1">
                    <a:lumMod val="85000"/>
                    <a:lumOff val="15000"/>
                  </a:schemeClr>
                </a:solidFill>
              </a:rPr>
              <a:t>project.</a:t>
            </a:r>
            <a:endParaRPr lang="en-US" sz="3000" dirty="0">
              <a:solidFill>
                <a:schemeClr val="tx1">
                  <a:lumMod val="85000"/>
                  <a:lumOff val="15000"/>
                </a:schemeClr>
              </a:solidFill>
            </a:endParaRPr>
          </a:p>
        </p:txBody>
      </p:sp>
      <p:sp>
        <p:nvSpPr>
          <p:cNvPr id="55" name="Rectangle: Rounded Corners 143"/>
          <p:cNvSpPr/>
          <p:nvPr/>
        </p:nvSpPr>
        <p:spPr>
          <a:xfrm>
            <a:off x="34427722" y="22441449"/>
            <a:ext cx="8933828" cy="6257711"/>
          </a:xfrm>
          <a:prstGeom prst="roundRect">
            <a:avLst>
              <a:gd name="adj" fmla="val 7650"/>
            </a:avLst>
          </a:prstGeom>
          <a:no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pic>
        <p:nvPicPr>
          <p:cNvPr id="26" name="Picture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535880" y="13975876"/>
            <a:ext cx="4769520" cy="3179681"/>
          </a:xfrm>
          <a:prstGeom prst="rect">
            <a:avLst/>
          </a:prstGeom>
        </p:spPr>
      </p:pic>
      <p:sp>
        <p:nvSpPr>
          <p:cNvPr id="57" name="Rectangle: Rounded Corners 143"/>
          <p:cNvSpPr/>
          <p:nvPr/>
        </p:nvSpPr>
        <p:spPr>
          <a:xfrm>
            <a:off x="11149833" y="6269607"/>
            <a:ext cx="13567395" cy="14955899"/>
          </a:xfrm>
          <a:prstGeom prst="roundRect">
            <a:avLst>
              <a:gd name="adj" fmla="val 2102"/>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61" name="Rectangle: Rounded Corners 143"/>
          <p:cNvSpPr/>
          <p:nvPr/>
        </p:nvSpPr>
        <p:spPr>
          <a:xfrm>
            <a:off x="25280933" y="13761556"/>
            <a:ext cx="8386984" cy="7463950"/>
          </a:xfrm>
          <a:prstGeom prst="roundRect">
            <a:avLst>
              <a:gd name="adj" fmla="val 2102"/>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62" name="TextBox 61"/>
          <p:cNvSpPr txBox="1"/>
          <p:nvPr/>
        </p:nvSpPr>
        <p:spPr>
          <a:xfrm>
            <a:off x="26593968" y="7166773"/>
            <a:ext cx="6846055" cy="646331"/>
          </a:xfrm>
          <a:prstGeom prst="rect">
            <a:avLst/>
          </a:prstGeom>
          <a:noFill/>
        </p:spPr>
        <p:txBody>
          <a:bodyPr wrap="square" rtlCol="0">
            <a:spAutoFit/>
          </a:bodyPr>
          <a:lstStyle/>
          <a:p>
            <a:pPr algn="ctr"/>
            <a:r>
              <a:rPr lang="en-US" sz="3600" dirty="0" smtClean="0">
                <a:solidFill>
                  <a:schemeClr val="tx1">
                    <a:lumMod val="75000"/>
                    <a:lumOff val="25000"/>
                  </a:schemeClr>
                </a:solidFill>
                <a:latin typeface="Calibri" panose="020F0502020204030204" pitchFamily="34" charset="0"/>
              </a:rPr>
              <a:t>Music generation from trajectory:</a:t>
            </a:r>
            <a:endParaRPr lang="en-US" sz="3600" dirty="0">
              <a:solidFill>
                <a:schemeClr val="tx1">
                  <a:lumMod val="75000"/>
                  <a:lumOff val="25000"/>
                </a:schemeClr>
              </a:solidFill>
              <a:latin typeface="Calibri" panose="020F0502020204030204" pitchFamily="34" charset="0"/>
            </a:endParaRPr>
          </a:p>
        </p:txBody>
      </p:sp>
      <p:sp>
        <p:nvSpPr>
          <p:cNvPr id="63" name="TextBox 62"/>
          <p:cNvSpPr txBox="1"/>
          <p:nvPr/>
        </p:nvSpPr>
        <p:spPr>
          <a:xfrm>
            <a:off x="11211148" y="23030212"/>
            <a:ext cx="7903053" cy="707886"/>
          </a:xfrm>
          <a:prstGeom prst="rect">
            <a:avLst/>
          </a:prstGeom>
          <a:noFill/>
        </p:spPr>
        <p:txBody>
          <a:bodyPr wrap="square" rtlCol="0">
            <a:spAutoFit/>
          </a:bodyPr>
          <a:lstStyle/>
          <a:p>
            <a:r>
              <a:rPr lang="en-US" sz="4000" i="1" dirty="0" smtClean="0">
                <a:solidFill>
                  <a:srgbClr val="A80C30"/>
                </a:solidFill>
                <a:latin typeface="Calibri" panose="020F0502020204030204" pitchFamily="34" charset="0"/>
              </a:rPr>
              <a:t>Goal 1: Turing test</a:t>
            </a:r>
            <a:endParaRPr lang="en-US" sz="4000" i="1" dirty="0">
              <a:solidFill>
                <a:srgbClr val="A80C30"/>
              </a:solidFill>
              <a:latin typeface="Calibri" panose="020F0502020204030204" pitchFamily="34" charset="0"/>
            </a:endParaRPr>
          </a:p>
        </p:txBody>
      </p:sp>
      <p:sp>
        <p:nvSpPr>
          <p:cNvPr id="64" name="TextBox 63"/>
          <p:cNvSpPr txBox="1"/>
          <p:nvPr/>
        </p:nvSpPr>
        <p:spPr>
          <a:xfrm>
            <a:off x="19912822" y="22972200"/>
            <a:ext cx="12594829" cy="707886"/>
          </a:xfrm>
          <a:prstGeom prst="rect">
            <a:avLst/>
          </a:prstGeom>
          <a:noFill/>
        </p:spPr>
        <p:txBody>
          <a:bodyPr wrap="square" rtlCol="0">
            <a:spAutoFit/>
          </a:bodyPr>
          <a:lstStyle/>
          <a:p>
            <a:r>
              <a:rPr lang="en-US" sz="4000" i="1" dirty="0" smtClean="0">
                <a:solidFill>
                  <a:srgbClr val="A80C30"/>
                </a:solidFill>
                <a:latin typeface="Calibri" panose="020F0502020204030204" pitchFamily="34" charset="0"/>
              </a:rPr>
              <a:t>Goal 2: matching generated music to trajectory</a:t>
            </a:r>
            <a:endParaRPr lang="en-US" sz="4000" i="1" dirty="0">
              <a:solidFill>
                <a:srgbClr val="A80C30"/>
              </a:solidFill>
              <a:latin typeface="Calibri" panose="020F0502020204030204" pitchFamily="34" charset="0"/>
            </a:endParaRPr>
          </a:p>
        </p:txBody>
      </p:sp>
      <p:sp>
        <p:nvSpPr>
          <p:cNvPr id="65" name="TextBox 64"/>
          <p:cNvSpPr txBox="1"/>
          <p:nvPr/>
        </p:nvSpPr>
        <p:spPr>
          <a:xfrm>
            <a:off x="29485452" y="27703487"/>
            <a:ext cx="4150934" cy="830997"/>
          </a:xfrm>
          <a:prstGeom prst="rect">
            <a:avLst/>
          </a:prstGeom>
          <a:noFill/>
        </p:spPr>
        <p:txBody>
          <a:bodyPr wrap="square" rtlCol="0">
            <a:spAutoFit/>
          </a:bodyPr>
          <a:lstStyle/>
          <a:p>
            <a:r>
              <a:rPr lang="en-US" sz="2400" i="1" dirty="0" smtClean="0">
                <a:solidFill>
                  <a:schemeClr val="tx1">
                    <a:lumMod val="85000"/>
                    <a:lumOff val="15000"/>
                  </a:schemeClr>
                </a:solidFill>
              </a:rPr>
              <a:t>Percentage of participants matching correct trajectory</a:t>
            </a:r>
            <a:endParaRPr lang="en-US" sz="2400" i="1" dirty="0">
              <a:solidFill>
                <a:schemeClr val="tx1">
                  <a:lumMod val="85000"/>
                  <a:lumOff val="15000"/>
                </a:schemeClr>
              </a:solidFill>
            </a:endParaRPr>
          </a:p>
        </p:txBody>
      </p:sp>
      <p:cxnSp>
        <p:nvCxnSpPr>
          <p:cNvPr id="51" name="Straight Arrow Connector 50"/>
          <p:cNvCxnSpPr/>
          <p:nvPr/>
        </p:nvCxnSpPr>
        <p:spPr>
          <a:xfrm>
            <a:off x="2681031" y="21584035"/>
            <a:ext cx="5137899" cy="0"/>
          </a:xfrm>
          <a:prstGeom prst="straightConnector1">
            <a:avLst/>
          </a:prstGeom>
          <a:ln w="63500">
            <a:solidFill>
              <a:srgbClr val="A80C3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V="1">
            <a:off x="24717228" y="12384324"/>
            <a:ext cx="1381861" cy="1205776"/>
          </a:xfrm>
          <a:prstGeom prst="straightConnector1">
            <a:avLst/>
          </a:prstGeom>
          <a:ln w="63500">
            <a:solidFill>
              <a:srgbClr val="A80C30"/>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4787949" y="6410776"/>
            <a:ext cx="1311140" cy="924268"/>
          </a:xfrm>
          <a:prstGeom prst="straightConnector1">
            <a:avLst/>
          </a:prstGeom>
          <a:ln w="63500">
            <a:solidFill>
              <a:srgbClr val="A80C30"/>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817285" y="23533700"/>
            <a:ext cx="8305592" cy="4832092"/>
          </a:xfrm>
          <a:prstGeom prst="rect">
            <a:avLst/>
          </a:prstGeom>
          <a:noFill/>
        </p:spPr>
        <p:txBody>
          <a:bodyPr wrap="square" rtlCol="0">
            <a:spAutoFit/>
          </a:bodyPr>
          <a:lstStyle/>
          <a:p>
            <a:r>
              <a:rPr lang="en-US" sz="2800" dirty="0" smtClean="0"/>
              <a:t>[1] Weir</a:t>
            </a:r>
            <a:r>
              <a:rPr lang="en-US" sz="2800" dirty="0"/>
              <a:t>, H., Williams, M., Parrish, R., and Martinez, </a:t>
            </a:r>
            <a:r>
              <a:rPr lang="en-US" sz="2800" dirty="0" smtClean="0"/>
              <a:t>T.J. </a:t>
            </a:r>
            <a:r>
              <a:rPr lang="en-US" sz="2800" dirty="0" err="1" smtClean="0"/>
              <a:t>Nonadiabatic</a:t>
            </a:r>
            <a:r>
              <a:rPr lang="en-US" sz="2800" dirty="0" smtClean="0"/>
              <a:t> </a:t>
            </a:r>
            <a:r>
              <a:rPr lang="en-US" sz="2800" dirty="0"/>
              <a:t>dynamics of </a:t>
            </a:r>
            <a:r>
              <a:rPr lang="en-US" sz="2800" dirty="0" err="1"/>
              <a:t>photoexcited</a:t>
            </a:r>
            <a:r>
              <a:rPr lang="en-US" sz="2800" dirty="0"/>
              <a:t> cis-Stilbene </a:t>
            </a:r>
            <a:r>
              <a:rPr lang="en-US" sz="2800" dirty="0" smtClean="0"/>
              <a:t>using </a:t>
            </a:r>
            <a:r>
              <a:rPr lang="en-US" sz="2800" dirty="0"/>
              <a:t>ab initio multiple </a:t>
            </a:r>
            <a:r>
              <a:rPr lang="en-US" sz="2800" dirty="0" smtClean="0"/>
              <a:t>spawning. </a:t>
            </a:r>
            <a:r>
              <a:rPr lang="en-US" sz="2800" i="1" dirty="0" smtClean="0"/>
              <a:t>In </a:t>
            </a:r>
            <a:r>
              <a:rPr lang="en-US" sz="2800" i="1" dirty="0"/>
              <a:t>prep</a:t>
            </a:r>
            <a:r>
              <a:rPr lang="en-US" sz="2800" dirty="0" smtClean="0"/>
              <a:t>. (</a:t>
            </a:r>
            <a:r>
              <a:rPr lang="en-US" sz="2800" dirty="0"/>
              <a:t>2019</a:t>
            </a:r>
            <a:r>
              <a:rPr lang="en-US" sz="2800" dirty="0" smtClean="0"/>
              <a:t>).</a:t>
            </a:r>
          </a:p>
          <a:p>
            <a:r>
              <a:rPr lang="en-US" sz="2800" dirty="0" smtClean="0"/>
              <a:t>[2] Classical piano midi page. </a:t>
            </a:r>
            <a:r>
              <a:rPr lang="en-US" sz="2800" dirty="0"/>
              <a:t>Retrieved from http://</a:t>
            </a:r>
            <a:r>
              <a:rPr lang="en-US" sz="2800" dirty="0" err="1"/>
              <a:t>www.piano-midi.de</a:t>
            </a:r>
            <a:r>
              <a:rPr lang="en-US" sz="2800" dirty="0" smtClean="0"/>
              <a:t>/</a:t>
            </a:r>
            <a:endParaRPr lang="en-US" sz="2800" dirty="0"/>
          </a:p>
          <a:p>
            <a:r>
              <a:rPr lang="en-US" sz="2800" dirty="0" smtClean="0"/>
              <a:t>[3] </a:t>
            </a:r>
            <a:r>
              <a:rPr lang="en-US" sz="2800" dirty="0" err="1" smtClean="0"/>
              <a:t>Skli</a:t>
            </a:r>
            <a:r>
              <a:rPr lang="en-US" sz="2800" dirty="0"/>
              <a:t>, </a:t>
            </a:r>
            <a:r>
              <a:rPr lang="en-US" sz="2800" dirty="0" err="1"/>
              <a:t>Sigurur</a:t>
            </a:r>
            <a:r>
              <a:rPr lang="en-US" sz="2800" dirty="0"/>
              <a:t>. How to Generate Music Using a LSTM</a:t>
            </a:r>
          </a:p>
          <a:p>
            <a:r>
              <a:rPr lang="en-US" sz="2800" dirty="0"/>
              <a:t>Neural Network in </a:t>
            </a:r>
            <a:r>
              <a:rPr lang="en-US" sz="2800" dirty="0" err="1"/>
              <a:t>Keras</a:t>
            </a:r>
            <a:r>
              <a:rPr lang="en-US" sz="2800" dirty="0"/>
              <a:t>. </a:t>
            </a:r>
            <a:r>
              <a:rPr lang="en-US" sz="2800" dirty="0" smtClean="0"/>
              <a:t>Data </a:t>
            </a:r>
            <a:r>
              <a:rPr lang="en-US" sz="2800" dirty="0"/>
              <a:t>Science, 7 Dec. </a:t>
            </a:r>
            <a:r>
              <a:rPr lang="en-US" sz="2800" dirty="0" smtClean="0"/>
              <a:t>2017. Retrieved from </a:t>
            </a:r>
            <a:r>
              <a:rPr lang="en-US" sz="2800" dirty="0" err="1" smtClean="0"/>
              <a:t>towardsdatascience.com</a:t>
            </a:r>
            <a:endParaRPr lang="en-US" sz="2800" dirty="0"/>
          </a:p>
          <a:p>
            <a:r>
              <a:rPr lang="en-US" sz="2800" dirty="0" smtClean="0"/>
              <a:t> [4] </a:t>
            </a:r>
            <a:r>
              <a:rPr lang="en-US" sz="2800" dirty="0" err="1" smtClean="0"/>
              <a:t>Holzner</a:t>
            </a:r>
            <a:r>
              <a:rPr lang="en-US" sz="2800" dirty="0" smtClean="0"/>
              <a:t>, A. </a:t>
            </a:r>
            <a:r>
              <a:rPr lang="en-US" sz="2800" dirty="0"/>
              <a:t>LSTM Cells in </a:t>
            </a:r>
            <a:r>
              <a:rPr lang="en-US" sz="2800" dirty="0" err="1" smtClean="0"/>
              <a:t>Pytorch</a:t>
            </a:r>
            <a:r>
              <a:rPr lang="en-US" sz="2800" dirty="0" smtClean="0"/>
              <a:t>. </a:t>
            </a:r>
            <a:r>
              <a:rPr lang="en-US" sz="2800" dirty="0"/>
              <a:t>Retrieved from https://</a:t>
            </a:r>
            <a:r>
              <a:rPr lang="en-US" sz="2800" dirty="0" err="1"/>
              <a:t>medium.com</a:t>
            </a:r>
            <a:r>
              <a:rPr lang="en-US" sz="2800" dirty="0"/>
              <a:t>/@</a:t>
            </a:r>
            <a:r>
              <a:rPr lang="en-US" sz="2800" dirty="0" err="1"/>
              <a:t>andre.holzner</a:t>
            </a:r>
            <a:r>
              <a:rPr lang="en-US" sz="2800" dirty="0"/>
              <a:t>/lstm-cells-in-pytorch-fab924a78b1c</a:t>
            </a:r>
          </a:p>
        </p:txBody>
      </p:sp>
      <p:sp>
        <p:nvSpPr>
          <p:cNvPr id="71" name="TextBox 70"/>
          <p:cNvSpPr txBox="1"/>
          <p:nvPr/>
        </p:nvSpPr>
        <p:spPr>
          <a:xfrm>
            <a:off x="1097130" y="18318364"/>
            <a:ext cx="8777373" cy="2862322"/>
          </a:xfrm>
          <a:prstGeom prst="rect">
            <a:avLst/>
          </a:prstGeom>
          <a:noFill/>
        </p:spPr>
        <p:txBody>
          <a:bodyPr wrap="square" rtlCol="0">
            <a:spAutoFit/>
          </a:bodyPr>
          <a:lstStyle/>
          <a:p>
            <a:pPr marL="457200" indent="-457200">
              <a:buFont typeface="Arial" charset="0"/>
              <a:buChar char="•"/>
            </a:pPr>
            <a:r>
              <a:rPr lang="en-US" sz="3000" dirty="0" smtClean="0">
                <a:solidFill>
                  <a:schemeClr val="tx1">
                    <a:lumMod val="85000"/>
                    <a:lumOff val="15000"/>
                  </a:schemeClr>
                </a:solidFill>
              </a:rPr>
              <a:t>MIDI data format</a:t>
            </a:r>
          </a:p>
          <a:p>
            <a:pPr marL="457200" indent="-457200">
              <a:buFont typeface="Arial" charset="0"/>
              <a:buChar char="•"/>
            </a:pPr>
            <a:r>
              <a:rPr lang="en-US" sz="3000" dirty="0" smtClean="0">
                <a:solidFill>
                  <a:schemeClr val="tx1">
                    <a:lumMod val="85000"/>
                    <a:lumOff val="15000"/>
                  </a:schemeClr>
                </a:solidFill>
              </a:rPr>
              <a:t>312 classical piano pieces</a:t>
            </a:r>
          </a:p>
          <a:p>
            <a:pPr marL="457200" indent="-457200">
              <a:buFont typeface="Arial" charset="0"/>
              <a:buChar char="•"/>
            </a:pPr>
            <a:r>
              <a:rPr lang="en-US" sz="3000" dirty="0" smtClean="0">
                <a:solidFill>
                  <a:schemeClr val="tx1">
                    <a:lumMod val="85000"/>
                    <a:lumOff val="15000"/>
                  </a:schemeClr>
                </a:solidFill>
              </a:rPr>
              <a:t>93 piano pieces from Final Fantasy video game</a:t>
            </a:r>
          </a:p>
          <a:p>
            <a:pPr marL="457200" indent="-457200">
              <a:buFont typeface="Arial" charset="0"/>
              <a:buChar char="•"/>
            </a:pPr>
            <a:r>
              <a:rPr lang="en-US" sz="3000" dirty="0" smtClean="0">
                <a:solidFill>
                  <a:schemeClr val="tx1">
                    <a:lumMod val="85000"/>
                    <a:lumOff val="15000"/>
                  </a:schemeClr>
                </a:solidFill>
              </a:rPr>
              <a:t>Simplified using music21 and </a:t>
            </a:r>
            <a:r>
              <a:rPr lang="en-US" sz="3000" dirty="0" err="1" smtClean="0">
                <a:solidFill>
                  <a:schemeClr val="tx1">
                    <a:lumMod val="85000"/>
                    <a:lumOff val="15000"/>
                  </a:schemeClr>
                </a:solidFill>
              </a:rPr>
              <a:t>mido</a:t>
            </a:r>
            <a:r>
              <a:rPr lang="en-US" sz="3000" dirty="0" smtClean="0">
                <a:solidFill>
                  <a:schemeClr val="tx1">
                    <a:lumMod val="85000"/>
                    <a:lumOff val="15000"/>
                  </a:schemeClr>
                </a:solidFill>
              </a:rPr>
              <a:t> packages in Python to represent as pitch (with value 0 to 127) vs time</a:t>
            </a:r>
          </a:p>
        </p:txBody>
      </p:sp>
      <p:sp>
        <p:nvSpPr>
          <p:cNvPr id="87" name="TextBox 86"/>
          <p:cNvSpPr txBox="1"/>
          <p:nvPr/>
        </p:nvSpPr>
        <p:spPr>
          <a:xfrm>
            <a:off x="4625821" y="24902836"/>
            <a:ext cx="5681997" cy="3323987"/>
          </a:xfrm>
          <a:prstGeom prst="rect">
            <a:avLst/>
          </a:prstGeom>
          <a:noFill/>
        </p:spPr>
        <p:txBody>
          <a:bodyPr wrap="square" rtlCol="0">
            <a:spAutoFit/>
          </a:bodyPr>
          <a:lstStyle/>
          <a:p>
            <a:pPr marL="457200" indent="-457200">
              <a:buFont typeface="Arial" charset="0"/>
              <a:buChar char="•"/>
            </a:pPr>
            <a:r>
              <a:rPr lang="en-US" sz="3000" dirty="0" smtClean="0">
                <a:solidFill>
                  <a:schemeClr val="tx1">
                    <a:lumMod val="85000"/>
                    <a:lumOff val="15000"/>
                  </a:schemeClr>
                </a:solidFill>
              </a:rPr>
              <a:t>Quantum dynamics simulations of stilbene decaying from excited to ground state</a:t>
            </a:r>
          </a:p>
          <a:p>
            <a:pPr marL="457200" indent="-457200">
              <a:buFont typeface="Arial" charset="0"/>
              <a:buChar char="•"/>
            </a:pPr>
            <a:r>
              <a:rPr lang="en-US" sz="3000" dirty="0" smtClean="0">
                <a:solidFill>
                  <a:schemeClr val="tx1">
                    <a:lumMod val="85000"/>
                    <a:lumOff val="15000"/>
                  </a:schemeClr>
                </a:solidFill>
              </a:rPr>
              <a:t>200 trajectories of potential energy vs. time (femtoseconds)</a:t>
            </a:r>
          </a:p>
          <a:p>
            <a:pPr marL="457200" indent="-457200">
              <a:buFont typeface="Arial" charset="0"/>
              <a:buChar char="•"/>
            </a:pPr>
            <a:r>
              <a:rPr lang="en-US" sz="3000" dirty="0" smtClean="0">
                <a:solidFill>
                  <a:schemeClr val="tx1">
                    <a:lumMod val="85000"/>
                    <a:lumOff val="15000"/>
                  </a:schemeClr>
                </a:solidFill>
              </a:rPr>
              <a:t>Potential energy normalized to 50-90 pitch range</a:t>
            </a:r>
          </a:p>
        </p:txBody>
      </p:sp>
      <p:sp>
        <p:nvSpPr>
          <p:cNvPr id="88" name="TextBox 87"/>
          <p:cNvSpPr txBox="1"/>
          <p:nvPr/>
        </p:nvSpPr>
        <p:spPr>
          <a:xfrm>
            <a:off x="1716688" y="27419933"/>
            <a:ext cx="2168423" cy="553998"/>
          </a:xfrm>
          <a:prstGeom prst="rect">
            <a:avLst/>
          </a:prstGeom>
          <a:noFill/>
        </p:spPr>
        <p:txBody>
          <a:bodyPr wrap="square" rtlCol="0">
            <a:spAutoFit/>
          </a:bodyPr>
          <a:lstStyle/>
          <a:p>
            <a:pPr algn="ctr"/>
            <a:r>
              <a:rPr lang="en-US" sz="3000" i="1" dirty="0" smtClean="0">
                <a:solidFill>
                  <a:schemeClr val="tx1">
                    <a:lumMod val="85000"/>
                    <a:lumOff val="15000"/>
                  </a:schemeClr>
                </a:solidFill>
                <a:latin typeface="Calibri" panose="020F0502020204030204" pitchFamily="34" charset="0"/>
              </a:rPr>
              <a:t>(Z)-Stilbene</a:t>
            </a:r>
            <a:endParaRPr lang="en-US" sz="3000" i="1" dirty="0">
              <a:solidFill>
                <a:schemeClr val="tx1">
                  <a:lumMod val="85000"/>
                  <a:lumOff val="15000"/>
                </a:schemeClr>
              </a:solidFill>
              <a:latin typeface="Calibri" panose="020F0502020204030204" pitchFamily="34" charset="0"/>
            </a:endParaRPr>
          </a:p>
        </p:txBody>
      </p:sp>
      <p:sp>
        <p:nvSpPr>
          <p:cNvPr id="89" name="TextBox 88"/>
          <p:cNvSpPr txBox="1"/>
          <p:nvPr/>
        </p:nvSpPr>
        <p:spPr>
          <a:xfrm>
            <a:off x="25723676" y="14849422"/>
            <a:ext cx="7501498" cy="2400657"/>
          </a:xfrm>
          <a:prstGeom prst="rect">
            <a:avLst/>
          </a:prstGeom>
          <a:noFill/>
        </p:spPr>
        <p:txBody>
          <a:bodyPr wrap="square" rtlCol="0">
            <a:spAutoFit/>
          </a:bodyPr>
          <a:lstStyle/>
          <a:p>
            <a:pPr marL="457200" indent="-457200">
              <a:buFont typeface="Arial" charset="0"/>
              <a:buChar char="•"/>
            </a:pPr>
            <a:r>
              <a:rPr lang="en-US" sz="3000" dirty="0" smtClean="0">
                <a:solidFill>
                  <a:schemeClr val="tx1">
                    <a:lumMod val="85000"/>
                    <a:lumOff val="15000"/>
                  </a:schemeClr>
                </a:solidFill>
                <a:latin typeface="Calibri" panose="020F0502020204030204" pitchFamily="34" charset="0"/>
              </a:rPr>
              <a:t>use a Gaussian Mixture Model with the EM algorithm to cluster snippets of all trajectories based on distance and gradient</a:t>
            </a:r>
          </a:p>
          <a:p>
            <a:pPr marL="457200" indent="-457200">
              <a:buFont typeface="Arial" charset="0"/>
              <a:buChar char="•"/>
            </a:pPr>
            <a:r>
              <a:rPr lang="en-US" sz="3000" dirty="0" smtClean="0">
                <a:solidFill>
                  <a:schemeClr val="tx1">
                    <a:lumMod val="85000"/>
                    <a:lumOff val="15000"/>
                  </a:schemeClr>
                </a:solidFill>
                <a:latin typeface="Calibri" panose="020F0502020204030204" pitchFamily="34" charset="0"/>
              </a:rPr>
              <a:t>Match snippets to motifs in a given musical piece </a:t>
            </a:r>
            <a:endParaRPr lang="en-US" sz="3000" dirty="0">
              <a:solidFill>
                <a:schemeClr val="tx1">
                  <a:lumMod val="85000"/>
                  <a:lumOff val="15000"/>
                </a:schemeClr>
              </a:solidFill>
              <a:latin typeface="Calibri" panose="020F0502020204030204" pitchFamily="34" charset="0"/>
            </a:endParaRPr>
          </a:p>
        </p:txBody>
      </p:sp>
      <p:pic>
        <p:nvPicPr>
          <p:cNvPr id="79" name="Picture 78"/>
          <p:cNvPicPr>
            <a:picLocks noChangeAspect="1"/>
          </p:cNvPicPr>
          <p:nvPr/>
        </p:nvPicPr>
        <p:blipFill rotWithShape="1">
          <a:blip r:embed="rId19">
            <a:extLst>
              <a:ext uri="{28A0092B-C50C-407E-A947-70E740481C1C}">
                <a14:useLocalDpi xmlns:a14="http://schemas.microsoft.com/office/drawing/2010/main" val="0"/>
              </a:ext>
            </a:extLst>
          </a:blip>
          <a:srcRect l="46486" t="5630" r="4186" b="5625"/>
          <a:stretch/>
        </p:blipFill>
        <p:spPr>
          <a:xfrm>
            <a:off x="19476149" y="6702414"/>
            <a:ext cx="4435048" cy="2826682"/>
          </a:xfrm>
          <a:prstGeom prst="rect">
            <a:avLst/>
          </a:prstGeom>
        </p:spPr>
      </p:pic>
      <p:sp>
        <p:nvSpPr>
          <p:cNvPr id="91" name="TextBox 90"/>
          <p:cNvSpPr txBox="1"/>
          <p:nvPr/>
        </p:nvSpPr>
        <p:spPr>
          <a:xfrm>
            <a:off x="15485637" y="18271139"/>
            <a:ext cx="3996203" cy="1938992"/>
          </a:xfrm>
          <a:prstGeom prst="rect">
            <a:avLst/>
          </a:prstGeom>
          <a:noFill/>
        </p:spPr>
        <p:txBody>
          <a:bodyPr wrap="square" rtlCol="0">
            <a:spAutoFit/>
          </a:bodyPr>
          <a:lstStyle/>
          <a:p>
            <a:r>
              <a:rPr lang="en-US" sz="2400" b="1" dirty="0" smtClean="0">
                <a:solidFill>
                  <a:schemeClr val="tx1">
                    <a:lumMod val="85000"/>
                    <a:lumOff val="15000"/>
                  </a:schemeClr>
                </a:solidFill>
              </a:rPr>
              <a:t>Architecture:</a:t>
            </a:r>
          </a:p>
          <a:p>
            <a:pPr marL="342900" indent="-342900">
              <a:buFont typeface="Arial" charset="0"/>
              <a:buChar char="•"/>
            </a:pPr>
            <a:r>
              <a:rPr lang="en-US" sz="2400" dirty="0" smtClean="0">
                <a:solidFill>
                  <a:schemeClr val="tx1">
                    <a:lumMod val="85000"/>
                    <a:lumOff val="15000"/>
                  </a:schemeClr>
                </a:solidFill>
              </a:rPr>
              <a:t>LSTM with 256 hidden units</a:t>
            </a:r>
          </a:p>
          <a:p>
            <a:pPr marL="342900" indent="-342900">
              <a:buFont typeface="Arial" charset="0"/>
              <a:buChar char="•"/>
            </a:pPr>
            <a:r>
              <a:rPr lang="en-US" sz="2400" dirty="0" smtClean="0">
                <a:solidFill>
                  <a:schemeClr val="tx1">
                    <a:lumMod val="85000"/>
                    <a:lumOff val="15000"/>
                  </a:schemeClr>
                </a:solidFill>
              </a:rPr>
              <a:t>LSTM with 38 hidden units</a:t>
            </a:r>
          </a:p>
          <a:p>
            <a:pPr marL="342900" indent="-342900">
              <a:buFont typeface="Arial" charset="0"/>
              <a:buChar char="•"/>
            </a:pPr>
            <a:r>
              <a:rPr lang="en-US" sz="2400" dirty="0" smtClean="0">
                <a:solidFill>
                  <a:schemeClr val="tx1">
                    <a:lumMod val="85000"/>
                    <a:lumOff val="15000"/>
                  </a:schemeClr>
                </a:solidFill>
              </a:rPr>
              <a:t>Dense layer with </a:t>
            </a:r>
            <a:r>
              <a:rPr lang="en-US" sz="2400" dirty="0" err="1" smtClean="0">
                <a:solidFill>
                  <a:schemeClr val="tx1">
                    <a:lumMod val="85000"/>
                    <a:lumOff val="15000"/>
                  </a:schemeClr>
                </a:solidFill>
              </a:rPr>
              <a:t>softmax</a:t>
            </a:r>
            <a:r>
              <a:rPr lang="en-US" sz="2400" dirty="0" smtClean="0">
                <a:solidFill>
                  <a:schemeClr val="tx1">
                    <a:lumMod val="85000"/>
                    <a:lumOff val="15000"/>
                  </a:schemeClr>
                </a:solidFill>
              </a:rPr>
              <a:t> activation</a:t>
            </a:r>
            <a:endParaRPr lang="en-US" sz="2400" dirty="0">
              <a:solidFill>
                <a:schemeClr val="tx1">
                  <a:lumMod val="85000"/>
                  <a:lumOff val="15000"/>
                </a:schemeClr>
              </a:solidFill>
            </a:endParaRPr>
          </a:p>
        </p:txBody>
      </p:sp>
      <p:sp>
        <p:nvSpPr>
          <p:cNvPr id="92" name="TextBox 91"/>
          <p:cNvSpPr txBox="1"/>
          <p:nvPr/>
        </p:nvSpPr>
        <p:spPr>
          <a:xfrm>
            <a:off x="12048903" y="7609673"/>
            <a:ext cx="6905926" cy="1569660"/>
          </a:xfrm>
          <a:prstGeom prst="rect">
            <a:avLst/>
          </a:prstGeom>
          <a:noFill/>
        </p:spPr>
        <p:txBody>
          <a:bodyPr wrap="square" rtlCol="0">
            <a:spAutoFit/>
          </a:bodyPr>
          <a:lstStyle/>
          <a:p>
            <a:pPr marL="342900" indent="-342900">
              <a:buFont typeface="Arial" charset="0"/>
              <a:buChar char="•"/>
            </a:pPr>
            <a:r>
              <a:rPr lang="en-US" sz="2400" dirty="0" smtClean="0"/>
              <a:t>Convolution over each musical piece</a:t>
            </a:r>
          </a:p>
          <a:p>
            <a:pPr marL="342900" indent="-342900">
              <a:buFont typeface="Arial" charset="0"/>
              <a:buChar char="•"/>
            </a:pPr>
            <a:r>
              <a:rPr lang="en-US" sz="2400" dirty="0" smtClean="0"/>
              <a:t>One-hot encoding</a:t>
            </a:r>
          </a:p>
          <a:p>
            <a:pPr marL="342900" indent="-342900">
              <a:buFont typeface="Arial" charset="0"/>
              <a:buChar char="•"/>
            </a:pPr>
            <a:r>
              <a:rPr lang="en-US" sz="2400" dirty="0" smtClean="0"/>
              <a:t>Supervised: predict next note based on previous 50 notes</a:t>
            </a:r>
            <a:endParaRPr lang="en-US" sz="2400" dirty="0"/>
          </a:p>
        </p:txBody>
      </p:sp>
      <p:sp>
        <p:nvSpPr>
          <p:cNvPr id="93" name="TextBox 92"/>
          <p:cNvSpPr txBox="1"/>
          <p:nvPr/>
        </p:nvSpPr>
        <p:spPr>
          <a:xfrm>
            <a:off x="26197778" y="20146060"/>
            <a:ext cx="6790217" cy="830997"/>
          </a:xfrm>
          <a:prstGeom prst="rect">
            <a:avLst/>
          </a:prstGeom>
          <a:noFill/>
        </p:spPr>
        <p:txBody>
          <a:bodyPr wrap="square" rtlCol="0">
            <a:spAutoFit/>
          </a:bodyPr>
          <a:lstStyle/>
          <a:p>
            <a:r>
              <a:rPr lang="en-US" sz="2400" i="1" dirty="0" smtClean="0">
                <a:solidFill>
                  <a:schemeClr val="tx1">
                    <a:lumMod val="85000"/>
                    <a:lumOff val="15000"/>
                  </a:schemeClr>
                </a:solidFill>
              </a:rPr>
              <a:t>Population </a:t>
            </a:r>
            <a:r>
              <a:rPr lang="en-US" sz="2400" i="1" smtClean="0">
                <a:solidFill>
                  <a:schemeClr val="tx1">
                    <a:lumMod val="85000"/>
                    <a:lumOff val="15000"/>
                  </a:schemeClr>
                </a:solidFill>
              </a:rPr>
              <a:t>of trajectory snippets for EM with 16 GMM means</a:t>
            </a:r>
            <a:endParaRPr lang="en-US" sz="2400" i="1" dirty="0">
              <a:solidFill>
                <a:schemeClr val="tx1">
                  <a:lumMod val="85000"/>
                  <a:lumOff val="15000"/>
                </a:schemeClr>
              </a:solidFill>
            </a:endParaRPr>
          </a:p>
        </p:txBody>
      </p:sp>
      <p:sp>
        <p:nvSpPr>
          <p:cNvPr id="94" name="TextBox 93"/>
          <p:cNvSpPr txBox="1"/>
          <p:nvPr/>
        </p:nvSpPr>
        <p:spPr>
          <a:xfrm>
            <a:off x="11443838" y="6442345"/>
            <a:ext cx="8161572" cy="830997"/>
          </a:xfrm>
          <a:prstGeom prst="rect">
            <a:avLst/>
          </a:prstGeom>
          <a:noFill/>
        </p:spPr>
        <p:txBody>
          <a:bodyPr wrap="square" rtlCol="0">
            <a:spAutoFit/>
          </a:bodyPr>
          <a:lstStyle/>
          <a:p>
            <a:r>
              <a:rPr lang="en-US" sz="4800" b="1" i="1" dirty="0" smtClean="0">
                <a:solidFill>
                  <a:srgbClr val="A80C30"/>
                </a:solidFill>
                <a:latin typeface="Calibri" panose="020F0502020204030204" pitchFamily="34" charset="0"/>
              </a:rPr>
              <a:t>Predictive models</a:t>
            </a:r>
            <a:endParaRPr lang="en-US" sz="4800" b="1" i="1" dirty="0">
              <a:solidFill>
                <a:srgbClr val="A80C30"/>
              </a:solidFill>
              <a:latin typeface="Calibri" panose="020F0502020204030204" pitchFamily="34" charset="0"/>
            </a:endParaRPr>
          </a:p>
        </p:txBody>
      </p:sp>
    </p:spTree>
    <p:extLst>
      <p:ext uri="{BB962C8B-B14F-4D97-AF65-F5344CB8AC3E}">
        <p14:creationId xmlns:p14="http://schemas.microsoft.com/office/powerpoint/2010/main" val="2805475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10581</TotalTime>
  <Words>736</Words>
  <Application>Microsoft Macintosh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MS PGothic</vt:lpstr>
      <vt:lpstr>Office Theme</vt:lpstr>
      <vt:lpstr>PowerPoint Presentation</vt:lpstr>
    </vt:vector>
  </TitlesOfParts>
  <Company>SLAC National Accelerator Laboratory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Grace Johnson</cp:lastModifiedBy>
  <cp:revision>266</cp:revision>
  <cp:lastPrinted>2019-06-12T06:19:23Z</cp:lastPrinted>
  <dcterms:created xsi:type="dcterms:W3CDTF">2014-07-01T21:15:19Z</dcterms:created>
  <dcterms:modified xsi:type="dcterms:W3CDTF">2019-06-12T06:19:58Z</dcterms:modified>
</cp:coreProperties>
</file>