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29260800"/>
  <p:notesSz cx="7315200" cy="9601200"/>
  <p:defaultTextStyle>
    <a:defPPr>
      <a:defRPr lang="en-US"/>
    </a:defPPr>
    <a:lvl1pPr marL="0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1pPr>
    <a:lvl2pPr marL="2138005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2pPr>
    <a:lvl3pPr marL="4276010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3pPr>
    <a:lvl4pPr marL="6414015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4pPr>
    <a:lvl5pPr marL="855201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5pPr>
    <a:lvl6pPr marL="10690024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6pPr>
    <a:lvl7pPr marL="1282802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7pPr>
    <a:lvl8pPr marL="14966034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8pPr>
    <a:lvl9pPr marL="1710403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0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B30"/>
    <a:srgbClr val="A80C30"/>
    <a:srgbClr val="F2F2F2"/>
    <a:srgbClr val="E3D3D3"/>
    <a:srgbClr val="DDC9C9"/>
    <a:srgbClr val="DBBFBF"/>
    <a:srgbClr val="E4E7EC"/>
    <a:srgbClr val="D0D5DE"/>
    <a:srgbClr val="DAE2F2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1" autoAdjust="0"/>
    <p:restoredTop sz="90832" autoAdjust="0"/>
  </p:normalViewPr>
  <p:slideViewPr>
    <p:cSldViewPr>
      <p:cViewPr>
        <p:scale>
          <a:sx n="35" d="100"/>
          <a:sy n="35" d="100"/>
        </p:scale>
        <p:origin x="1040" y="128"/>
      </p:cViewPr>
      <p:guideLst>
        <p:guide orient="horz" pos="9280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738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300"/>
            </a:lvl1pPr>
          </a:lstStyle>
          <a:p>
            <a:fld id="{7EDC9FCA-5669-407A-B541-D0E7F9787720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738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300"/>
            </a:lvl1pPr>
          </a:lstStyle>
          <a:p>
            <a:fld id="{4A3E81E9-AB0C-4BDC-844B-9CDBC27B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300"/>
            </a:lvl1pPr>
          </a:lstStyle>
          <a:p>
            <a:fld id="{63D3EF91-396D-4FE8-A257-1E08692753A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720725"/>
            <a:ext cx="5397500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300"/>
            </a:lvl1pPr>
          </a:lstStyle>
          <a:p>
            <a:fld id="{64F07C07-9BB1-43D8-A749-32FD0A13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1pPr>
    <a:lvl2pPr marL="2138005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2pPr>
    <a:lvl3pPr marL="4276010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3pPr>
    <a:lvl4pPr marL="6414015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4pPr>
    <a:lvl5pPr marL="855201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5pPr>
    <a:lvl6pPr marL="10690024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6pPr>
    <a:lvl7pPr marL="1282802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7pPr>
    <a:lvl8pPr marL="14966034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8pPr>
    <a:lvl9pPr marL="1710403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8850" y="720725"/>
            <a:ext cx="5397500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07C07-9BB1-43D8-A749-32FD0A13C2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69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216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11226" y="8751149"/>
            <a:ext cx="32590737" cy="1864156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39021" y="8751149"/>
            <a:ext cx="97040703" cy="1864156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8802776"/>
            <a:ext cx="37307520" cy="5811520"/>
          </a:xfrm>
        </p:spPr>
        <p:txBody>
          <a:bodyPr anchor="t"/>
          <a:lstStyle>
            <a:lvl1pPr algn="l">
              <a:defRPr sz="120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2401984"/>
            <a:ext cx="37307520" cy="6400798"/>
          </a:xfrm>
        </p:spPr>
        <p:txBody>
          <a:bodyPr anchor="b"/>
          <a:lstStyle>
            <a:lvl1pPr marL="0" indent="0">
              <a:buNone/>
              <a:defRPr sz="6044">
                <a:solidFill>
                  <a:schemeClr val="tx1">
                    <a:tint val="75000"/>
                  </a:schemeClr>
                </a:solidFill>
              </a:defRPr>
            </a:lvl1pPr>
            <a:lvl2pPr marL="1377562" indent="0">
              <a:buNone/>
              <a:defRPr sz="5455">
                <a:solidFill>
                  <a:schemeClr val="tx1">
                    <a:tint val="75000"/>
                  </a:schemeClr>
                </a:solidFill>
              </a:defRPr>
            </a:lvl2pPr>
            <a:lvl3pPr marL="275512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3267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4pPr>
            <a:lvl5pPr marL="551023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5pPr>
            <a:lvl6pPr marL="6887790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6pPr>
            <a:lvl7pPr marL="826535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7pPr>
            <a:lvl8pPr marL="9642907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8pPr>
            <a:lvl9pPr marL="11020460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8" y="50976107"/>
            <a:ext cx="64815720" cy="144190720"/>
          </a:xfrm>
        </p:spPr>
        <p:txBody>
          <a:bodyPr/>
          <a:lstStyle>
            <a:lvl1pPr>
              <a:defRPr sz="8416"/>
            </a:lvl1pPr>
            <a:lvl2pPr>
              <a:defRPr sz="7231"/>
            </a:lvl2pPr>
            <a:lvl3pPr>
              <a:defRPr sz="6044"/>
            </a:lvl3pPr>
            <a:lvl4pPr>
              <a:defRPr sz="5455"/>
            </a:lvl4pPr>
            <a:lvl5pPr>
              <a:defRPr sz="5455"/>
            </a:lvl5pPr>
            <a:lvl6pPr>
              <a:defRPr sz="5455"/>
            </a:lvl6pPr>
            <a:lvl7pPr>
              <a:defRPr sz="5455"/>
            </a:lvl7pPr>
            <a:lvl8pPr>
              <a:defRPr sz="5455"/>
            </a:lvl8pPr>
            <a:lvl9pPr>
              <a:defRPr sz="5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86242" y="50976107"/>
            <a:ext cx="64815720" cy="144190720"/>
          </a:xfrm>
        </p:spPr>
        <p:txBody>
          <a:bodyPr/>
          <a:lstStyle>
            <a:lvl1pPr>
              <a:defRPr sz="8416"/>
            </a:lvl1pPr>
            <a:lvl2pPr>
              <a:defRPr sz="7231"/>
            </a:lvl2pPr>
            <a:lvl3pPr>
              <a:defRPr sz="6044"/>
            </a:lvl3pPr>
            <a:lvl4pPr>
              <a:defRPr sz="5455"/>
            </a:lvl4pPr>
            <a:lvl5pPr>
              <a:defRPr sz="5455"/>
            </a:lvl5pPr>
            <a:lvl6pPr>
              <a:defRPr sz="5455"/>
            </a:lvl6pPr>
            <a:lvl7pPr>
              <a:defRPr sz="5455"/>
            </a:lvl7pPr>
            <a:lvl8pPr>
              <a:defRPr sz="5455"/>
            </a:lvl8pPr>
            <a:lvl9pPr>
              <a:defRPr sz="5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171789"/>
            <a:ext cx="3950208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7" y="6549819"/>
            <a:ext cx="19392902" cy="2729651"/>
          </a:xfrm>
        </p:spPr>
        <p:txBody>
          <a:bodyPr anchor="b"/>
          <a:lstStyle>
            <a:lvl1pPr marL="0" indent="0">
              <a:buNone/>
              <a:defRPr sz="7231" b="1"/>
            </a:lvl1pPr>
            <a:lvl2pPr marL="1377562" indent="0">
              <a:buNone/>
              <a:defRPr sz="6044" b="1"/>
            </a:lvl2pPr>
            <a:lvl3pPr marL="2755120" indent="0">
              <a:buNone/>
              <a:defRPr sz="5455" b="1"/>
            </a:lvl3pPr>
            <a:lvl4pPr marL="4132671" indent="0">
              <a:buNone/>
              <a:defRPr sz="4800" b="1"/>
            </a:lvl4pPr>
            <a:lvl5pPr marL="5510231" indent="0">
              <a:buNone/>
              <a:defRPr sz="4800" b="1"/>
            </a:lvl5pPr>
            <a:lvl6pPr marL="6887790" indent="0">
              <a:buNone/>
              <a:defRPr sz="4800" b="1"/>
            </a:lvl6pPr>
            <a:lvl7pPr marL="8265351" indent="0">
              <a:buNone/>
              <a:defRPr sz="4800" b="1"/>
            </a:lvl7pPr>
            <a:lvl8pPr marL="9642907" indent="0">
              <a:buNone/>
              <a:defRPr sz="4800" b="1"/>
            </a:lvl8pPr>
            <a:lvl9pPr marL="1102046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7" y="9279470"/>
            <a:ext cx="19392902" cy="16858829"/>
          </a:xfrm>
        </p:spPr>
        <p:txBody>
          <a:bodyPr/>
          <a:lstStyle>
            <a:lvl1pPr>
              <a:defRPr sz="7231"/>
            </a:lvl1pPr>
            <a:lvl2pPr>
              <a:defRPr sz="6044"/>
            </a:lvl2pPr>
            <a:lvl3pPr>
              <a:defRPr sz="5455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8" y="6549819"/>
            <a:ext cx="19400520" cy="2729651"/>
          </a:xfrm>
        </p:spPr>
        <p:txBody>
          <a:bodyPr anchor="b"/>
          <a:lstStyle>
            <a:lvl1pPr marL="0" indent="0">
              <a:buNone/>
              <a:defRPr sz="7231" b="1"/>
            </a:lvl1pPr>
            <a:lvl2pPr marL="1377562" indent="0">
              <a:buNone/>
              <a:defRPr sz="6044" b="1"/>
            </a:lvl2pPr>
            <a:lvl3pPr marL="2755120" indent="0">
              <a:buNone/>
              <a:defRPr sz="5455" b="1"/>
            </a:lvl3pPr>
            <a:lvl4pPr marL="4132671" indent="0">
              <a:buNone/>
              <a:defRPr sz="4800" b="1"/>
            </a:lvl4pPr>
            <a:lvl5pPr marL="5510231" indent="0">
              <a:buNone/>
              <a:defRPr sz="4800" b="1"/>
            </a:lvl5pPr>
            <a:lvl6pPr marL="6887790" indent="0">
              <a:buNone/>
              <a:defRPr sz="4800" b="1"/>
            </a:lvl6pPr>
            <a:lvl7pPr marL="8265351" indent="0">
              <a:buNone/>
              <a:defRPr sz="4800" b="1"/>
            </a:lvl7pPr>
            <a:lvl8pPr marL="9642907" indent="0">
              <a:buNone/>
              <a:defRPr sz="4800" b="1"/>
            </a:lvl8pPr>
            <a:lvl9pPr marL="1102046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8" y="9279470"/>
            <a:ext cx="19400520" cy="16858829"/>
          </a:xfrm>
        </p:spPr>
        <p:txBody>
          <a:bodyPr/>
          <a:lstStyle>
            <a:lvl1pPr>
              <a:defRPr sz="7231"/>
            </a:lvl1pPr>
            <a:lvl2pPr>
              <a:defRPr sz="6044"/>
            </a:lvl2pPr>
            <a:lvl3pPr>
              <a:defRPr sz="5455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4" y="1165013"/>
            <a:ext cx="14439903" cy="4958080"/>
          </a:xfrm>
        </p:spPr>
        <p:txBody>
          <a:bodyPr anchor="b"/>
          <a:lstStyle>
            <a:lvl1pPr algn="l">
              <a:defRPr sz="60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165022"/>
            <a:ext cx="24536400" cy="24973282"/>
          </a:xfrm>
        </p:spPr>
        <p:txBody>
          <a:bodyPr/>
          <a:lstStyle>
            <a:lvl1pPr>
              <a:defRPr sz="9661"/>
            </a:lvl1pPr>
            <a:lvl2pPr>
              <a:defRPr sz="8416"/>
            </a:lvl2pPr>
            <a:lvl3pPr>
              <a:defRPr sz="7231"/>
            </a:lvl3pPr>
            <a:lvl4pPr>
              <a:defRPr sz="6044"/>
            </a:lvl4pPr>
            <a:lvl5pPr>
              <a:defRPr sz="6044"/>
            </a:lvl5pPr>
            <a:lvl6pPr>
              <a:defRPr sz="6044"/>
            </a:lvl6pPr>
            <a:lvl7pPr>
              <a:defRPr sz="6044"/>
            </a:lvl7pPr>
            <a:lvl8pPr>
              <a:defRPr sz="6044"/>
            </a:lvl8pPr>
            <a:lvl9pPr>
              <a:defRPr sz="60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4" y="6123102"/>
            <a:ext cx="14439903" cy="20015202"/>
          </a:xfrm>
        </p:spPr>
        <p:txBody>
          <a:bodyPr/>
          <a:lstStyle>
            <a:lvl1pPr marL="0" indent="0">
              <a:buNone/>
              <a:defRPr sz="4208"/>
            </a:lvl1pPr>
            <a:lvl2pPr marL="1377562" indent="0">
              <a:buNone/>
              <a:defRPr sz="3616"/>
            </a:lvl2pPr>
            <a:lvl3pPr marL="2755120" indent="0">
              <a:buNone/>
              <a:defRPr sz="3024"/>
            </a:lvl3pPr>
            <a:lvl4pPr marL="4132671" indent="0">
              <a:buNone/>
              <a:defRPr sz="2727"/>
            </a:lvl4pPr>
            <a:lvl5pPr marL="5510231" indent="0">
              <a:buNone/>
              <a:defRPr sz="2727"/>
            </a:lvl5pPr>
            <a:lvl6pPr marL="6887790" indent="0">
              <a:buNone/>
              <a:defRPr sz="2727"/>
            </a:lvl6pPr>
            <a:lvl7pPr marL="8265351" indent="0">
              <a:buNone/>
              <a:defRPr sz="2727"/>
            </a:lvl7pPr>
            <a:lvl8pPr marL="9642907" indent="0">
              <a:buNone/>
              <a:defRPr sz="2727"/>
            </a:lvl8pPr>
            <a:lvl9pPr marL="11020460" indent="0">
              <a:buNone/>
              <a:defRPr sz="2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0482562"/>
            <a:ext cx="26334720" cy="2418082"/>
          </a:xfrm>
        </p:spPr>
        <p:txBody>
          <a:bodyPr anchor="b"/>
          <a:lstStyle>
            <a:lvl1pPr algn="l">
              <a:defRPr sz="60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614507"/>
            <a:ext cx="26334720" cy="17556480"/>
          </a:xfrm>
        </p:spPr>
        <p:txBody>
          <a:bodyPr/>
          <a:lstStyle>
            <a:lvl1pPr marL="0" indent="0">
              <a:buNone/>
              <a:defRPr sz="9661"/>
            </a:lvl1pPr>
            <a:lvl2pPr marL="1377562" indent="0">
              <a:buNone/>
              <a:defRPr sz="8416"/>
            </a:lvl2pPr>
            <a:lvl3pPr marL="2755120" indent="0">
              <a:buNone/>
              <a:defRPr sz="7231"/>
            </a:lvl3pPr>
            <a:lvl4pPr marL="4132671" indent="0">
              <a:buNone/>
              <a:defRPr sz="6044"/>
            </a:lvl4pPr>
            <a:lvl5pPr marL="5510231" indent="0">
              <a:buNone/>
              <a:defRPr sz="6044"/>
            </a:lvl5pPr>
            <a:lvl6pPr marL="6887790" indent="0">
              <a:buNone/>
              <a:defRPr sz="6044"/>
            </a:lvl6pPr>
            <a:lvl7pPr marL="8265351" indent="0">
              <a:buNone/>
              <a:defRPr sz="6044"/>
            </a:lvl7pPr>
            <a:lvl8pPr marL="9642907" indent="0">
              <a:buNone/>
              <a:defRPr sz="6044"/>
            </a:lvl8pPr>
            <a:lvl9pPr marL="11020460" indent="0">
              <a:buNone/>
              <a:defRPr sz="60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2900644"/>
            <a:ext cx="26334720" cy="3434078"/>
          </a:xfrm>
        </p:spPr>
        <p:txBody>
          <a:bodyPr/>
          <a:lstStyle>
            <a:lvl1pPr marL="0" indent="0">
              <a:buNone/>
              <a:defRPr sz="4208"/>
            </a:lvl1pPr>
            <a:lvl2pPr marL="1377562" indent="0">
              <a:buNone/>
              <a:defRPr sz="3616"/>
            </a:lvl2pPr>
            <a:lvl3pPr marL="2755120" indent="0">
              <a:buNone/>
              <a:defRPr sz="3024"/>
            </a:lvl3pPr>
            <a:lvl4pPr marL="4132671" indent="0">
              <a:buNone/>
              <a:defRPr sz="2727"/>
            </a:lvl4pPr>
            <a:lvl5pPr marL="5510231" indent="0">
              <a:buNone/>
              <a:defRPr sz="2727"/>
            </a:lvl5pPr>
            <a:lvl6pPr marL="6887790" indent="0">
              <a:buNone/>
              <a:defRPr sz="2727"/>
            </a:lvl6pPr>
            <a:lvl7pPr marL="8265351" indent="0">
              <a:buNone/>
              <a:defRPr sz="2727"/>
            </a:lvl7pPr>
            <a:lvl8pPr marL="9642907" indent="0">
              <a:buNone/>
              <a:defRPr sz="2727"/>
            </a:lvl8pPr>
            <a:lvl9pPr marL="11020460" indent="0">
              <a:buNone/>
              <a:defRPr sz="2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171789"/>
            <a:ext cx="39502080" cy="4876800"/>
          </a:xfrm>
          <a:prstGeom prst="rect">
            <a:avLst/>
          </a:prstGeom>
        </p:spPr>
        <p:txBody>
          <a:bodyPr vert="horz" lIns="464823" tIns="232411" rIns="464823" bIns="2324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6827535"/>
            <a:ext cx="39502080" cy="19310776"/>
          </a:xfrm>
          <a:prstGeom prst="rect">
            <a:avLst/>
          </a:prstGeom>
        </p:spPr>
        <p:txBody>
          <a:bodyPr vert="horz" lIns="464823" tIns="232411" rIns="464823" bIns="232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7120445"/>
            <a:ext cx="102412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l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7120445"/>
            <a:ext cx="138988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ctr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7120445"/>
            <a:ext cx="102412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r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755120" rtl="0" eaLnBrk="1" latinLnBrk="0" hangingPunct="1">
        <a:spcBef>
          <a:spcPct val="0"/>
        </a:spcBef>
        <a:buNone/>
        <a:defRPr sz="132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3167" indent="-1033167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61" kern="1200">
          <a:solidFill>
            <a:schemeClr val="tx1"/>
          </a:solidFill>
          <a:latin typeface="+mn-lt"/>
          <a:ea typeface="+mn-ea"/>
          <a:cs typeface="+mn-cs"/>
        </a:defRPr>
      </a:lvl1pPr>
      <a:lvl2pPr marL="2238536" indent="-860976" algn="l" defTabSz="2755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8416" kern="1200">
          <a:solidFill>
            <a:schemeClr val="tx1"/>
          </a:solidFill>
          <a:latin typeface="+mn-lt"/>
          <a:ea typeface="+mn-ea"/>
          <a:cs typeface="+mn-cs"/>
        </a:defRPr>
      </a:lvl2pPr>
      <a:lvl3pPr marL="3443896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31" kern="1200">
          <a:solidFill>
            <a:schemeClr val="tx1"/>
          </a:solidFill>
          <a:latin typeface="+mn-lt"/>
          <a:ea typeface="+mn-ea"/>
          <a:cs typeface="+mn-cs"/>
        </a:defRPr>
      </a:lvl3pPr>
      <a:lvl4pPr marL="4821454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44" kern="1200">
          <a:solidFill>
            <a:schemeClr val="tx1"/>
          </a:solidFill>
          <a:latin typeface="+mn-lt"/>
          <a:ea typeface="+mn-ea"/>
          <a:cs typeface="+mn-cs"/>
        </a:defRPr>
      </a:lvl4pPr>
      <a:lvl5pPr marL="619901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»"/>
        <a:defRPr sz="6044" kern="1200">
          <a:solidFill>
            <a:schemeClr val="tx1"/>
          </a:solidFill>
          <a:latin typeface="+mn-lt"/>
          <a:ea typeface="+mn-ea"/>
          <a:cs typeface="+mn-cs"/>
        </a:defRPr>
      </a:lvl5pPr>
      <a:lvl6pPr marL="757656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6pPr>
      <a:lvl7pPr marL="8954126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8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8pPr>
      <a:lvl9pPr marL="1170924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1pPr>
      <a:lvl2pPr marL="1377562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2pPr>
      <a:lvl3pPr marL="275512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3pPr>
      <a:lvl4pPr marL="413267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4pPr>
      <a:lvl5pPr marL="551023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5pPr>
      <a:lvl6pPr marL="688779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6pPr>
      <a:lvl7pPr marL="826535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7pPr>
      <a:lvl8pPr marL="9642907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8pPr>
      <a:lvl9pPr marL="1102046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9068281" y="11900991"/>
            <a:ext cx="13397997" cy="862612"/>
          </a:xfrm>
          <a:prstGeom prst="roundRect">
            <a:avLst>
              <a:gd name="adj" fmla="val 144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8924673" y="5833057"/>
            <a:ext cx="34574367" cy="11395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152031" y="19920175"/>
            <a:ext cx="13314247" cy="1411283"/>
          </a:xfrm>
          <a:prstGeom prst="roundRect">
            <a:avLst>
              <a:gd name="adj" fmla="val 108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/>
          <p:cNvSpPr/>
          <p:nvPr/>
        </p:nvSpPr>
        <p:spPr>
          <a:xfrm>
            <a:off x="8924673" y="5823852"/>
            <a:ext cx="34574367" cy="23055948"/>
          </a:xfrm>
          <a:prstGeom prst="roundRect">
            <a:avLst>
              <a:gd name="adj" fmla="val 3469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600" y="247233"/>
            <a:ext cx="333756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800" b="1" dirty="0">
                <a:solidFill>
                  <a:srgbClr val="A80C30"/>
                </a:solidFill>
                <a:latin typeface="Calibri" panose="020F0502020204030204" pitchFamily="34" charset="0"/>
              </a:rPr>
              <a:t>Excited State Studies of Carotenoid Photoactive Proteins:</a:t>
            </a:r>
            <a:br>
              <a:rPr lang="en-US" altLang="en-US" sz="8800" b="1" dirty="0">
                <a:solidFill>
                  <a:srgbClr val="A80C30"/>
                </a:solidFill>
                <a:latin typeface="Calibri" panose="020F0502020204030204" pitchFamily="34" charset="0"/>
              </a:rPr>
            </a:br>
            <a:r>
              <a:rPr lang="en-US" altLang="en-US" sz="8800" b="1" dirty="0">
                <a:solidFill>
                  <a:srgbClr val="A80C30"/>
                </a:solidFill>
                <a:latin typeface="Calibri" panose="020F0502020204030204" pitchFamily="34" charset="0"/>
              </a:rPr>
              <a:t>Light Harvesting Complex II and Orange Carotenoid Protein</a:t>
            </a:r>
            <a:endParaRPr lang="en-US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-36763" y="5500149"/>
            <a:ext cx="43891200" cy="138651"/>
            <a:chOff x="6960" y="19366947"/>
            <a:chExt cx="19912196" cy="82296"/>
          </a:xfrm>
          <a:solidFill>
            <a:srgbClr val="A80C30"/>
          </a:solidFill>
        </p:grpSpPr>
        <p:sp>
          <p:nvSpPr>
            <p:cNvPr id="190" name="Rectangle 189"/>
            <p:cNvSpPr/>
            <p:nvPr/>
          </p:nvSpPr>
          <p:spPr>
            <a:xfrm flipV="1">
              <a:off x="6960" y="19366947"/>
              <a:ext cx="19659600" cy="82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55">
                <a:latin typeface="Calibri" panose="020F0502020204030204" pitchFamily="34" charset="0"/>
              </a:endParaRPr>
            </a:p>
          </p:txBody>
        </p:sp>
        <p:sp>
          <p:nvSpPr>
            <p:cNvPr id="194" name="Parallelogram 193"/>
            <p:cNvSpPr/>
            <p:nvPr/>
          </p:nvSpPr>
          <p:spPr>
            <a:xfrm>
              <a:off x="19431000" y="19366947"/>
              <a:ext cx="488156" cy="82296"/>
            </a:xfrm>
            <a:prstGeom prst="parallelogram">
              <a:avLst>
                <a:gd name="adj" fmla="val 39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55">
                <a:latin typeface="Calibri" panose="020F0502020204030204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675973" y="3124200"/>
            <a:ext cx="2584162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K. Grace </a:t>
            </a:r>
            <a:r>
              <a:rPr lang="en-US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Johnson, Deniz Tuna and Todd J. </a:t>
            </a:r>
            <a:r>
              <a:rPr lang="en-US" alt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Martínez</a:t>
            </a:r>
            <a:endParaRPr lang="en-US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GB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Department of Chemistry and The PULSE Institute, Stanford University, Stanford, California 94305, United States; </a:t>
            </a:r>
            <a:b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</a:br>
            <a: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SLAC National Accelerator Laboratory, Menlo Park, California 94025, United States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00" y="864943"/>
            <a:ext cx="2972671" cy="2971793"/>
          </a:xfrm>
          <a:prstGeom prst="rect">
            <a:avLst/>
          </a:prstGeom>
        </p:spPr>
      </p:pic>
      <p:sp>
        <p:nvSpPr>
          <p:cNvPr id="111" name="Rectangle: Rounded Corners 110"/>
          <p:cNvSpPr/>
          <p:nvPr/>
        </p:nvSpPr>
        <p:spPr>
          <a:xfrm>
            <a:off x="514299" y="6706658"/>
            <a:ext cx="7938648" cy="22173141"/>
          </a:xfrm>
          <a:prstGeom prst="roundRect">
            <a:avLst>
              <a:gd name="adj" fmla="val 8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</a:rPr>
              <a:t>The light harvesting protein complex of photosystem II (LHCII) in photosynthetic plants serves as a photosynthetic antenna: </a:t>
            </a:r>
            <a:r>
              <a:rPr lang="en-US" sz="3000" dirty="0" smtClean="0">
                <a:solidFill>
                  <a:schemeClr val="tx1"/>
                </a:solidFill>
              </a:rPr>
              <a:t>carotenoid and chlorophyll chromophores </a:t>
            </a:r>
            <a:r>
              <a:rPr lang="en-US" sz="3000" dirty="0">
                <a:solidFill>
                  <a:schemeClr val="tx1"/>
                </a:solidFill>
              </a:rPr>
              <a:t>within the protein complex absorb photons and transmit the resulting excitation energy to photosystem II. The exact mechanism of excitation energy transfer is still highly </a:t>
            </a:r>
            <a:r>
              <a:rPr lang="en-US" sz="3000" dirty="0" smtClean="0">
                <a:solidFill>
                  <a:schemeClr val="tx1"/>
                </a:solidFill>
              </a:rPr>
              <a:t>debated.</a:t>
            </a:r>
            <a:r>
              <a:rPr lang="en-US" sz="3000" baseline="30000" dirty="0" smtClean="0">
                <a:solidFill>
                  <a:schemeClr val="tx1"/>
                </a:solidFill>
              </a:rPr>
              <a:t>1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Due to the size of the system </a:t>
            </a:r>
            <a:r>
              <a:rPr lang="en-US" sz="3200" dirty="0" smtClean="0">
                <a:solidFill>
                  <a:schemeClr val="tx1"/>
                </a:solidFill>
              </a:rPr>
              <a:t>(54 </a:t>
            </a:r>
            <a:r>
              <a:rPr lang="en-US" sz="3200" dirty="0">
                <a:solidFill>
                  <a:schemeClr val="tx1"/>
                </a:solidFill>
              </a:rPr>
              <a:t>chromophores </a:t>
            </a:r>
            <a:r>
              <a:rPr lang="en-US" sz="3200" dirty="0" smtClean="0">
                <a:solidFill>
                  <a:schemeClr val="tx1"/>
                </a:solidFill>
              </a:rPr>
              <a:t>and 10,000+ atoms) and </a:t>
            </a:r>
            <a:r>
              <a:rPr lang="en-US" sz="3200" dirty="0">
                <a:solidFill>
                  <a:schemeClr val="tx1"/>
                </a:solidFill>
              </a:rPr>
              <a:t>the range of timescales over which transfer processes occur, a computational study of full system dynamics has yet to be </a:t>
            </a:r>
            <a:r>
              <a:rPr lang="en-US" sz="3200" dirty="0" smtClean="0">
                <a:solidFill>
                  <a:schemeClr val="tx1"/>
                </a:solidFill>
              </a:rPr>
              <a:t>undertaken. </a:t>
            </a:r>
            <a:r>
              <a:rPr lang="en-US" sz="3000" dirty="0" smtClean="0">
                <a:solidFill>
                  <a:schemeClr val="tx1"/>
                </a:solidFill>
              </a:rPr>
              <a:t>Here we describe an </a:t>
            </a:r>
            <a:r>
              <a:rPr lang="en-US" sz="3000" i="1" dirty="0" smtClean="0">
                <a:solidFill>
                  <a:schemeClr val="tx1"/>
                </a:solidFill>
              </a:rPr>
              <a:t>ab initio </a:t>
            </a:r>
            <a:r>
              <a:rPr lang="en-US" sz="3000" dirty="0" smtClean="0">
                <a:solidFill>
                  <a:schemeClr val="tx1"/>
                </a:solidFill>
              </a:rPr>
              <a:t>exciton method</a:t>
            </a:r>
            <a:r>
              <a:rPr lang="en-US" sz="3000" baseline="30000" dirty="0" smtClean="0">
                <a:solidFill>
                  <a:schemeClr val="tx1"/>
                </a:solidFill>
              </a:rPr>
              <a:t>2,3,4</a:t>
            </a:r>
            <a:r>
              <a:rPr lang="en-US" sz="3000" dirty="0" smtClean="0">
                <a:solidFill>
                  <a:schemeClr val="tx1"/>
                </a:solidFill>
              </a:rPr>
              <a:t> to study the dynamics of the excitation energy transfer. 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3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</a:rPr>
              <a:t>Orange Carotenoid Protein (OCP) is a photoactive protein found in cyanobacteria. </a:t>
            </a:r>
            <a:r>
              <a:rPr lang="en-US" sz="3000" dirty="0" err="1">
                <a:solidFill>
                  <a:schemeClr val="tx1"/>
                </a:solidFill>
              </a:rPr>
              <a:t>Photoactivated</a:t>
            </a:r>
            <a:r>
              <a:rPr lang="en-US" sz="3000" dirty="0">
                <a:solidFill>
                  <a:schemeClr val="tx1"/>
                </a:solidFill>
              </a:rPr>
              <a:t> OCP dissipates excess light energy absorbed by the light-harvesting complex into heat to prevent damage to the photosynthetic </a:t>
            </a:r>
            <a:r>
              <a:rPr lang="en-US" sz="3000" dirty="0" smtClean="0">
                <a:solidFill>
                  <a:schemeClr val="tx1"/>
                </a:solidFill>
              </a:rPr>
              <a:t>apparatus,</a:t>
            </a:r>
            <a:r>
              <a:rPr lang="en-US" sz="3000" baseline="30000" dirty="0">
                <a:solidFill>
                  <a:schemeClr val="tx1"/>
                </a:solidFill>
              </a:rPr>
              <a:t>5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a phenomenon which has been termed “</a:t>
            </a:r>
            <a:r>
              <a:rPr lang="en-US" sz="3000" dirty="0" err="1">
                <a:solidFill>
                  <a:schemeClr val="tx1"/>
                </a:solidFill>
              </a:rPr>
              <a:t>nonphotochemical</a:t>
            </a:r>
            <a:r>
              <a:rPr lang="en-US" sz="3000" dirty="0">
                <a:solidFill>
                  <a:schemeClr val="tx1"/>
                </a:solidFill>
              </a:rPr>
              <a:t> quenching.” Here, we present our first results on setting up the protein system for subsequent multiple-spawning dynamics simulations with a QM/MM setup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3000" dirty="0">
              <a:solidFill>
                <a:schemeClr val="tx1"/>
              </a:solidFill>
            </a:endParaRPr>
          </a:p>
          <a:p>
            <a:pPr algn="just"/>
            <a:r>
              <a:rPr lang="en-US" sz="2000" baseline="30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C. </a:t>
            </a:r>
            <a:r>
              <a:rPr lang="en-US" sz="2000" dirty="0" err="1">
                <a:solidFill>
                  <a:schemeClr val="tx1"/>
                </a:solidFill>
              </a:rPr>
              <a:t>Curutchet</a:t>
            </a:r>
            <a:r>
              <a:rPr lang="en-US" sz="2000" dirty="0">
                <a:solidFill>
                  <a:schemeClr val="tx1"/>
                </a:solidFill>
              </a:rPr>
              <a:t>, B. </a:t>
            </a:r>
            <a:r>
              <a:rPr lang="en-US" sz="2000" dirty="0" err="1">
                <a:solidFill>
                  <a:schemeClr val="tx1"/>
                </a:solidFill>
              </a:rPr>
              <a:t>Mennucci</a:t>
            </a:r>
            <a:r>
              <a:rPr lang="en-US" sz="2000" dirty="0">
                <a:solidFill>
                  <a:schemeClr val="tx1"/>
                </a:solidFill>
              </a:rPr>
              <a:t>,, </a:t>
            </a:r>
            <a:r>
              <a:rPr lang="en-US" sz="2000" i="1" dirty="0">
                <a:solidFill>
                  <a:schemeClr val="tx1"/>
                </a:solidFill>
              </a:rPr>
              <a:t>Chem. Rev. </a:t>
            </a:r>
            <a:r>
              <a:rPr lang="en-US" sz="2000" b="1" dirty="0">
                <a:solidFill>
                  <a:schemeClr val="tx1"/>
                </a:solidFill>
              </a:rPr>
              <a:t>2017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117</a:t>
            </a:r>
            <a:r>
              <a:rPr lang="en-US" sz="2000" dirty="0">
                <a:solidFill>
                  <a:schemeClr val="tx1"/>
                </a:solidFill>
              </a:rPr>
              <a:t>,  294-343. </a:t>
            </a:r>
          </a:p>
          <a:p>
            <a:pPr algn="just"/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X. Li, et al., </a:t>
            </a:r>
            <a:r>
              <a:rPr lang="en-US" sz="2000" i="1" dirty="0">
                <a:solidFill>
                  <a:schemeClr val="tx1"/>
                </a:solidFill>
              </a:rPr>
              <a:t>J. Chem. Theory </a:t>
            </a:r>
            <a:r>
              <a:rPr lang="en-US" sz="2000" i="1" dirty="0" err="1">
                <a:solidFill>
                  <a:schemeClr val="tx1"/>
                </a:solidFill>
              </a:rPr>
              <a:t>Comput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2017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13</a:t>
            </a:r>
            <a:r>
              <a:rPr lang="en-US" sz="2000" dirty="0">
                <a:solidFill>
                  <a:schemeClr val="tx1"/>
                </a:solidFill>
              </a:rPr>
              <a:t>, 3493-3504.</a:t>
            </a:r>
          </a:p>
          <a:p>
            <a:pPr algn="just"/>
            <a:r>
              <a:rPr lang="en-US" sz="2000" baseline="30000" dirty="0">
                <a:solidFill>
                  <a:schemeClr val="tx1"/>
                </a:solidFill>
              </a:rPr>
              <a:t>3 </a:t>
            </a:r>
            <a:r>
              <a:rPr lang="en-US" sz="2000" dirty="0">
                <a:solidFill>
                  <a:schemeClr val="tx1"/>
                </a:solidFill>
              </a:rPr>
              <a:t>A. </a:t>
            </a:r>
            <a:r>
              <a:rPr lang="en-US" sz="2000" dirty="0" err="1">
                <a:solidFill>
                  <a:schemeClr val="tx1"/>
                </a:solidFill>
              </a:rPr>
              <a:t>Sisto</a:t>
            </a:r>
            <a:r>
              <a:rPr lang="en-US" sz="2000" dirty="0">
                <a:solidFill>
                  <a:schemeClr val="tx1"/>
                </a:solidFill>
              </a:rPr>
              <a:t>, D. R. </a:t>
            </a:r>
            <a:r>
              <a:rPr lang="en-US" sz="2000" dirty="0" err="1">
                <a:solidFill>
                  <a:schemeClr val="tx1"/>
                </a:solidFill>
              </a:rPr>
              <a:t>Glowacki</a:t>
            </a:r>
            <a:r>
              <a:rPr lang="en-US" sz="2000" dirty="0">
                <a:solidFill>
                  <a:schemeClr val="tx1"/>
                </a:solidFill>
              </a:rPr>
              <a:t>, T. J. </a:t>
            </a:r>
            <a:r>
              <a:rPr lang="en-US" sz="2000" dirty="0" err="1">
                <a:solidFill>
                  <a:schemeClr val="tx1"/>
                </a:solidFill>
              </a:rPr>
              <a:t>Martínez</a:t>
            </a:r>
            <a:r>
              <a:rPr lang="en-US" sz="2000" dirty="0">
                <a:solidFill>
                  <a:schemeClr val="tx1"/>
                </a:solidFill>
              </a:rPr>
              <a:t>,, </a:t>
            </a:r>
            <a:r>
              <a:rPr lang="en-US" sz="2000" i="1" dirty="0">
                <a:solidFill>
                  <a:schemeClr val="tx1"/>
                </a:solidFill>
              </a:rPr>
              <a:t>Acct. Chem. Res.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2014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47</a:t>
            </a:r>
            <a:r>
              <a:rPr lang="en-US" sz="2000" dirty="0">
                <a:solidFill>
                  <a:schemeClr val="tx1"/>
                </a:solidFill>
              </a:rPr>
              <a:t>, 2858-2866.</a:t>
            </a:r>
          </a:p>
          <a:p>
            <a:pPr algn="just"/>
            <a:r>
              <a:rPr lang="en-US" sz="2000" baseline="30000" dirty="0">
                <a:solidFill>
                  <a:schemeClr val="tx1"/>
                </a:solidFill>
              </a:rPr>
              <a:t>4 </a:t>
            </a:r>
            <a:r>
              <a:rPr lang="en-US" sz="2000" dirty="0">
                <a:solidFill>
                  <a:schemeClr val="tx1"/>
                </a:solidFill>
              </a:rPr>
              <a:t>A. </a:t>
            </a:r>
            <a:r>
              <a:rPr lang="en-US" sz="2000" dirty="0" err="1">
                <a:solidFill>
                  <a:schemeClr val="tx1"/>
                </a:solidFill>
              </a:rPr>
              <a:t>Sisto</a:t>
            </a:r>
            <a:r>
              <a:rPr lang="en-US" sz="2000" dirty="0">
                <a:solidFill>
                  <a:schemeClr val="tx1"/>
                </a:solidFill>
              </a:rPr>
              <a:t>, et al., </a:t>
            </a:r>
            <a:r>
              <a:rPr lang="en-US" sz="2000" i="1" dirty="0">
                <a:solidFill>
                  <a:schemeClr val="tx1"/>
                </a:solidFill>
              </a:rPr>
              <a:t>Phys. Chem. Chem. Phys.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2017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19</a:t>
            </a:r>
            <a:r>
              <a:rPr lang="en-US" sz="2000" dirty="0">
                <a:solidFill>
                  <a:schemeClr val="tx1"/>
                </a:solidFill>
              </a:rPr>
              <a:t>, 14924-14936. </a:t>
            </a:r>
          </a:p>
          <a:p>
            <a:pPr algn="just"/>
            <a:r>
              <a:rPr lang="en-US" sz="2000" baseline="30000" dirty="0">
                <a:solidFill>
                  <a:schemeClr val="tx1"/>
                </a:solidFill>
              </a:rPr>
              <a:t>5 </a:t>
            </a:r>
            <a:r>
              <a:rPr lang="en-US" sz="2000" dirty="0">
                <a:solidFill>
                  <a:schemeClr val="tx1"/>
                </a:solidFill>
              </a:rPr>
              <a:t>D. </a:t>
            </a:r>
            <a:r>
              <a:rPr lang="en-US" sz="2000" dirty="0" err="1">
                <a:solidFill>
                  <a:schemeClr val="tx1"/>
                </a:solidFill>
              </a:rPr>
              <a:t>Kirilovsky</a:t>
            </a:r>
            <a:r>
              <a:rPr lang="en-US" sz="2000" dirty="0">
                <a:solidFill>
                  <a:schemeClr val="tx1"/>
                </a:solidFill>
              </a:rPr>
              <a:t>, C. A. Kerfeld, </a:t>
            </a:r>
            <a:r>
              <a:rPr lang="en-US" sz="2000" i="1" dirty="0">
                <a:solidFill>
                  <a:schemeClr val="tx1"/>
                </a:solidFill>
              </a:rPr>
              <a:t>Nat. Plants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2016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1‒7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000" baseline="30000" dirty="0" smtClean="0">
                <a:solidFill>
                  <a:schemeClr val="tx1"/>
                </a:solidFill>
              </a:rPr>
              <a:t>6</a:t>
            </a:r>
            <a:r>
              <a:rPr lang="en-US" sz="2000" dirty="0" smtClean="0">
                <a:solidFill>
                  <a:schemeClr val="tx1"/>
                </a:solidFill>
              </a:rPr>
              <a:t> H. Hashimoto, et al., </a:t>
            </a:r>
            <a:r>
              <a:rPr lang="en-US" sz="2000" i="1" dirty="0" smtClean="0">
                <a:solidFill>
                  <a:schemeClr val="tx1"/>
                </a:solidFill>
              </a:rPr>
              <a:t>J. Royal Soc. Interface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2018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</a:rPr>
              <a:t>15</a:t>
            </a:r>
            <a:r>
              <a:rPr lang="en-US" sz="2000" dirty="0" smtClean="0">
                <a:solidFill>
                  <a:schemeClr val="tx1"/>
                </a:solidFill>
              </a:rPr>
              <a:t>, 20180026</a:t>
            </a:r>
            <a:endParaRPr lang="en-US" sz="2000" baseline="30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6547" y="5823851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460790" y="5971145"/>
            <a:ext cx="17450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OCP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7307F87-58FB-6942-9C33-2B5998DE3D50}"/>
              </a:ext>
            </a:extLst>
          </p:cNvPr>
          <p:cNvSpPr txBox="1"/>
          <p:nvPr/>
        </p:nvSpPr>
        <p:spPr>
          <a:xfrm>
            <a:off x="9677400" y="5977174"/>
            <a:ext cx="1120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LHC II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33959498-1EF8-6643-B147-C0ECE78B2558}"/>
              </a:ext>
            </a:extLst>
          </p:cNvPr>
          <p:cNvGrpSpPr/>
          <p:nvPr/>
        </p:nvGrpSpPr>
        <p:grpSpPr>
          <a:xfrm rot="16200000">
            <a:off x="11097127" y="17289767"/>
            <a:ext cx="22956696" cy="109547"/>
            <a:chOff x="6960" y="19366947"/>
            <a:chExt cx="19912196" cy="82296"/>
          </a:xfrm>
          <a:solidFill>
            <a:schemeClr val="bg1">
              <a:lumMod val="75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E4C27A08-6543-BE4D-8ABD-0B99EF61B2A1}"/>
                </a:ext>
              </a:extLst>
            </p:cNvPr>
            <p:cNvSpPr/>
            <p:nvPr/>
          </p:nvSpPr>
          <p:spPr>
            <a:xfrm flipV="1">
              <a:off x="6960" y="19366947"/>
              <a:ext cx="19659600" cy="82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80">
                <a:latin typeface="Calibri" panose="020F0502020204030204" pitchFamily="34" charset="0"/>
              </a:endParaRP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xmlns="" id="{C745EDFC-3B65-E64B-9697-C735FA24DF8C}"/>
                </a:ext>
              </a:extLst>
            </p:cNvPr>
            <p:cNvSpPr/>
            <p:nvPr/>
          </p:nvSpPr>
          <p:spPr>
            <a:xfrm>
              <a:off x="19431000" y="19366947"/>
              <a:ext cx="488156" cy="82296"/>
            </a:xfrm>
            <a:prstGeom prst="parallelogram">
              <a:avLst>
                <a:gd name="adj" fmla="val 39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80">
                <a:latin typeface="Calibri" panose="020F050202020403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93EB99A-E364-6547-8517-04C5230A7CAD}"/>
              </a:ext>
            </a:extLst>
          </p:cNvPr>
          <p:cNvSpPr/>
          <p:nvPr/>
        </p:nvSpPr>
        <p:spPr>
          <a:xfrm>
            <a:off x="27264067" y="25792579"/>
            <a:ext cx="596532" cy="68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" b="4159"/>
          <a:stretch/>
        </p:blipFill>
        <p:spPr>
          <a:xfrm>
            <a:off x="10733106" y="7015758"/>
            <a:ext cx="5355297" cy="484203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946053" y="7774783"/>
            <a:ext cx="40631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Chromophores in each of three monomers: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8</a:t>
            </a:r>
            <a:r>
              <a:rPr lang="en-US" sz="3000" i="1" dirty="0">
                <a:solidFill>
                  <a:srgbClr val="00B050"/>
                </a:solidFill>
              </a:rPr>
              <a:t> chlorophyll a</a:t>
            </a:r>
          </a:p>
          <a:p>
            <a:r>
              <a:rPr lang="en-US" sz="3000" b="1" dirty="0">
                <a:solidFill>
                  <a:srgbClr val="00B0F0"/>
                </a:solidFill>
              </a:rPr>
              <a:t>6</a:t>
            </a:r>
            <a:r>
              <a:rPr lang="en-US" sz="3000" i="1" dirty="0">
                <a:solidFill>
                  <a:srgbClr val="00B0F0"/>
                </a:solidFill>
              </a:rPr>
              <a:t> chlorophyll </a:t>
            </a:r>
            <a:r>
              <a:rPr lang="en-US" sz="3000" i="1" dirty="0" smtClean="0">
                <a:solidFill>
                  <a:srgbClr val="00B0F0"/>
                </a:solidFill>
              </a:rPr>
              <a:t>b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2</a:t>
            </a:r>
            <a:r>
              <a:rPr lang="en-US" sz="3000" i="1" dirty="0" smtClean="0">
                <a:solidFill>
                  <a:srgbClr val="FF0000"/>
                </a:solidFill>
              </a:rPr>
              <a:t> </a:t>
            </a:r>
            <a:r>
              <a:rPr lang="en-US" sz="3000" i="1" dirty="0">
                <a:solidFill>
                  <a:srgbClr val="FF0000"/>
                </a:solidFill>
              </a:rPr>
              <a:t>lutein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0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6">
                    <a:lumMod val="75000"/>
                  </a:schemeClr>
                </a:solidFill>
              </a:rPr>
              <a:t>neoxanthin</a:t>
            </a:r>
            <a:endParaRPr lang="en-US" sz="30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b="1" dirty="0">
                <a:solidFill>
                  <a:srgbClr val="FFC000"/>
                </a:solidFill>
              </a:rPr>
              <a:t>1</a:t>
            </a:r>
            <a:r>
              <a:rPr lang="en-US" sz="3000" i="1" dirty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violaxanthin</a:t>
            </a:r>
            <a:endParaRPr lang="en-US" sz="3000" i="1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36954" y="12020319"/>
            <a:ext cx="1281785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Sub-system studies: </a:t>
            </a:r>
            <a:r>
              <a:rPr lang="en-US" sz="3000" dirty="0" smtClean="0"/>
              <a:t>lutein</a:t>
            </a:r>
            <a:endParaRPr lang="en-US" sz="3000" dirty="0"/>
          </a:p>
        </p:txBody>
      </p:sp>
      <p:sp>
        <p:nvSpPr>
          <p:cNvPr id="74" name="TextBox 73"/>
          <p:cNvSpPr txBox="1"/>
          <p:nvPr/>
        </p:nvSpPr>
        <p:spPr>
          <a:xfrm>
            <a:off x="9331061" y="19985664"/>
            <a:ext cx="12061094" cy="1203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000" b="1" dirty="0" smtClean="0"/>
              <a:t>Full system studies:</a:t>
            </a:r>
            <a:r>
              <a:rPr lang="en-US" sz="3000" dirty="0" smtClean="0"/>
              <a:t> Construct Exciton Hamiltonian from independent calculations (TDDFT) of chromophore excited states</a:t>
            </a:r>
            <a:endParaRPr lang="en-US" sz="30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33959498-1EF8-6643-B147-C0ECE78B2558}"/>
              </a:ext>
            </a:extLst>
          </p:cNvPr>
          <p:cNvGrpSpPr/>
          <p:nvPr/>
        </p:nvGrpSpPr>
        <p:grpSpPr>
          <a:xfrm rot="10800000">
            <a:off x="524479" y="17900662"/>
            <a:ext cx="7928468" cy="118533"/>
            <a:chOff x="6960" y="19366947"/>
            <a:chExt cx="19912196" cy="82296"/>
          </a:xfrm>
          <a:solidFill>
            <a:schemeClr val="bg1">
              <a:lumMod val="75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E4C27A08-6543-BE4D-8ABD-0B99EF61B2A1}"/>
                </a:ext>
              </a:extLst>
            </p:cNvPr>
            <p:cNvSpPr/>
            <p:nvPr/>
          </p:nvSpPr>
          <p:spPr>
            <a:xfrm flipV="1">
              <a:off x="6960" y="19366947"/>
              <a:ext cx="19659600" cy="82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80">
                <a:latin typeface="Calibri" panose="020F0502020204030204" pitchFamily="34" charset="0"/>
              </a:endParaRPr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xmlns="" id="{C745EDFC-3B65-E64B-9697-C735FA24DF8C}"/>
                </a:ext>
              </a:extLst>
            </p:cNvPr>
            <p:cNvSpPr/>
            <p:nvPr/>
          </p:nvSpPr>
          <p:spPr>
            <a:xfrm>
              <a:off x="19431000" y="19366947"/>
              <a:ext cx="488156" cy="82296"/>
            </a:xfrm>
            <a:prstGeom prst="parallelogram">
              <a:avLst>
                <a:gd name="adj" fmla="val 39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80">
                <a:latin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33959498-1EF8-6643-B147-C0ECE78B2558}"/>
              </a:ext>
            </a:extLst>
          </p:cNvPr>
          <p:cNvGrpSpPr/>
          <p:nvPr/>
        </p:nvGrpSpPr>
        <p:grpSpPr>
          <a:xfrm rot="10800000">
            <a:off x="33070800" y="19030871"/>
            <a:ext cx="10482662" cy="45719"/>
            <a:chOff x="6960" y="19366947"/>
            <a:chExt cx="19912196" cy="82296"/>
          </a:xfrm>
          <a:solidFill>
            <a:schemeClr val="bg1">
              <a:lumMod val="75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4C27A08-6543-BE4D-8ABD-0B99EF61B2A1}"/>
                </a:ext>
              </a:extLst>
            </p:cNvPr>
            <p:cNvSpPr/>
            <p:nvPr/>
          </p:nvSpPr>
          <p:spPr>
            <a:xfrm flipV="1">
              <a:off x="6960" y="19366947"/>
              <a:ext cx="19659600" cy="82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80">
                <a:latin typeface="Calibri" panose="020F0502020204030204" pitchFamily="34" charset="0"/>
              </a:endParaRP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xmlns="" id="{C745EDFC-3B65-E64B-9697-C735FA24DF8C}"/>
                </a:ext>
              </a:extLst>
            </p:cNvPr>
            <p:cNvSpPr/>
            <p:nvPr/>
          </p:nvSpPr>
          <p:spPr>
            <a:xfrm>
              <a:off x="19431000" y="19366947"/>
              <a:ext cx="488156" cy="82296"/>
            </a:xfrm>
            <a:prstGeom prst="parallelogram">
              <a:avLst>
                <a:gd name="adj" fmla="val 39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8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4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9727</TotalTime>
  <Words>389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MS PGothic</vt:lpstr>
      <vt:lpstr>Arial</vt:lpstr>
      <vt:lpstr>Office Theme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Grace Johnson</cp:lastModifiedBy>
  <cp:revision>215</cp:revision>
  <cp:lastPrinted>2016-07-12T21:33:41Z</cp:lastPrinted>
  <dcterms:created xsi:type="dcterms:W3CDTF">2014-07-01T21:15:19Z</dcterms:created>
  <dcterms:modified xsi:type="dcterms:W3CDTF">2019-06-11T01:03:12Z</dcterms:modified>
</cp:coreProperties>
</file>