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29260800"/>
  <p:notesSz cx="7315200" cy="9601200"/>
  <p:defaultTextStyle>
    <a:defPPr>
      <a:defRPr lang="en-US"/>
    </a:defPPr>
    <a:lvl1pPr marL="0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1pPr>
    <a:lvl2pPr marL="2138005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2pPr>
    <a:lvl3pPr marL="4276010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3pPr>
    <a:lvl4pPr marL="6414015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4pPr>
    <a:lvl5pPr marL="8552019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5pPr>
    <a:lvl6pPr marL="10690024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6pPr>
    <a:lvl7pPr marL="12828029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7pPr>
    <a:lvl8pPr marL="14966034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8pPr>
    <a:lvl9pPr marL="17104039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80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C30"/>
    <a:srgbClr val="2E5B30"/>
    <a:srgbClr val="F2F2F2"/>
    <a:srgbClr val="E3D3D3"/>
    <a:srgbClr val="DDC9C9"/>
    <a:srgbClr val="DBBFBF"/>
    <a:srgbClr val="E4E7EC"/>
    <a:srgbClr val="D0D5DE"/>
    <a:srgbClr val="DAE2F2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1" autoAdjust="0"/>
    <p:restoredTop sz="90832" autoAdjust="0"/>
  </p:normalViewPr>
  <p:slideViewPr>
    <p:cSldViewPr>
      <p:cViewPr>
        <p:scale>
          <a:sx n="30" d="100"/>
          <a:sy n="30" d="100"/>
        </p:scale>
        <p:origin x="1928" y="632"/>
      </p:cViewPr>
      <p:guideLst>
        <p:guide orient="horz" pos="9280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25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738" y="0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r">
              <a:defRPr sz="1300"/>
            </a:lvl1pPr>
          </a:lstStyle>
          <a:p>
            <a:fld id="{7EDC9FCA-5669-407A-B541-D0E7F978772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831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738" y="9119831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r">
              <a:defRPr sz="1300"/>
            </a:lvl1pPr>
          </a:lstStyle>
          <a:p>
            <a:fld id="{4A3E81E9-AB0C-4BDC-844B-9CDBC27B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6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300"/>
            </a:lvl1pPr>
          </a:lstStyle>
          <a:p>
            <a:fld id="{63D3EF91-396D-4FE8-A257-1E08692753AD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720725"/>
            <a:ext cx="5397500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8" rIns="96655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5" tIns="48328" rIns="96655" bIns="483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300"/>
            </a:lvl1pPr>
          </a:lstStyle>
          <a:p>
            <a:fld id="{64F07C07-9BB1-43D8-A749-32FD0A13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1pPr>
    <a:lvl2pPr marL="2138005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2pPr>
    <a:lvl3pPr marL="4276010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3pPr>
    <a:lvl4pPr marL="6414015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4pPr>
    <a:lvl5pPr marL="8552019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5pPr>
    <a:lvl6pPr marL="10690024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6pPr>
    <a:lvl7pPr marL="12828029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7pPr>
    <a:lvl8pPr marL="14966034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8pPr>
    <a:lvl9pPr marL="17104039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8850" y="720725"/>
            <a:ext cx="5397500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07C07-9BB1-43D8-A749-32FD0A13C2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692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216" userDrawn="1">
          <p15:clr>
            <a:srgbClr val="FBAE40"/>
          </p15:clr>
        </p15:guide>
        <p15:guide id="2" pos="138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011226" y="8751149"/>
            <a:ext cx="32590737" cy="1864156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39021" y="8751149"/>
            <a:ext cx="97040703" cy="1864156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0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18802776"/>
            <a:ext cx="37307520" cy="5811520"/>
          </a:xfrm>
        </p:spPr>
        <p:txBody>
          <a:bodyPr anchor="t"/>
          <a:lstStyle>
            <a:lvl1pPr algn="l">
              <a:defRPr sz="120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2401984"/>
            <a:ext cx="37307520" cy="6400798"/>
          </a:xfrm>
        </p:spPr>
        <p:txBody>
          <a:bodyPr anchor="b"/>
          <a:lstStyle>
            <a:lvl1pPr marL="0" indent="0">
              <a:buNone/>
              <a:defRPr sz="6044">
                <a:solidFill>
                  <a:schemeClr val="tx1">
                    <a:tint val="75000"/>
                  </a:schemeClr>
                </a:solidFill>
              </a:defRPr>
            </a:lvl1pPr>
            <a:lvl2pPr marL="1377562" indent="0">
              <a:buNone/>
              <a:defRPr sz="5455">
                <a:solidFill>
                  <a:schemeClr val="tx1">
                    <a:tint val="75000"/>
                  </a:schemeClr>
                </a:solidFill>
              </a:defRPr>
            </a:lvl2pPr>
            <a:lvl3pPr marL="275512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32671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4pPr>
            <a:lvl5pPr marL="5510231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5pPr>
            <a:lvl6pPr marL="6887790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6pPr>
            <a:lvl7pPr marL="8265351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7pPr>
            <a:lvl8pPr marL="9642907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8pPr>
            <a:lvl9pPr marL="11020460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8" y="50976107"/>
            <a:ext cx="64815720" cy="144190720"/>
          </a:xfrm>
        </p:spPr>
        <p:txBody>
          <a:bodyPr/>
          <a:lstStyle>
            <a:lvl1pPr>
              <a:defRPr sz="8416"/>
            </a:lvl1pPr>
            <a:lvl2pPr>
              <a:defRPr sz="7231"/>
            </a:lvl2pPr>
            <a:lvl3pPr>
              <a:defRPr sz="6044"/>
            </a:lvl3pPr>
            <a:lvl4pPr>
              <a:defRPr sz="5455"/>
            </a:lvl4pPr>
            <a:lvl5pPr>
              <a:defRPr sz="5455"/>
            </a:lvl5pPr>
            <a:lvl6pPr>
              <a:defRPr sz="5455"/>
            </a:lvl6pPr>
            <a:lvl7pPr>
              <a:defRPr sz="5455"/>
            </a:lvl7pPr>
            <a:lvl8pPr>
              <a:defRPr sz="5455"/>
            </a:lvl8pPr>
            <a:lvl9pPr>
              <a:defRPr sz="54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86242" y="50976107"/>
            <a:ext cx="64815720" cy="144190720"/>
          </a:xfrm>
        </p:spPr>
        <p:txBody>
          <a:bodyPr/>
          <a:lstStyle>
            <a:lvl1pPr>
              <a:defRPr sz="8416"/>
            </a:lvl1pPr>
            <a:lvl2pPr>
              <a:defRPr sz="7231"/>
            </a:lvl2pPr>
            <a:lvl3pPr>
              <a:defRPr sz="6044"/>
            </a:lvl3pPr>
            <a:lvl4pPr>
              <a:defRPr sz="5455"/>
            </a:lvl4pPr>
            <a:lvl5pPr>
              <a:defRPr sz="5455"/>
            </a:lvl5pPr>
            <a:lvl6pPr>
              <a:defRPr sz="5455"/>
            </a:lvl6pPr>
            <a:lvl7pPr>
              <a:defRPr sz="5455"/>
            </a:lvl7pPr>
            <a:lvl8pPr>
              <a:defRPr sz="5455"/>
            </a:lvl8pPr>
            <a:lvl9pPr>
              <a:defRPr sz="54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171789"/>
            <a:ext cx="3950208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7" y="6549819"/>
            <a:ext cx="19392902" cy="2729651"/>
          </a:xfrm>
        </p:spPr>
        <p:txBody>
          <a:bodyPr anchor="b"/>
          <a:lstStyle>
            <a:lvl1pPr marL="0" indent="0">
              <a:buNone/>
              <a:defRPr sz="7231" b="1"/>
            </a:lvl1pPr>
            <a:lvl2pPr marL="1377562" indent="0">
              <a:buNone/>
              <a:defRPr sz="6044" b="1"/>
            </a:lvl2pPr>
            <a:lvl3pPr marL="2755120" indent="0">
              <a:buNone/>
              <a:defRPr sz="5455" b="1"/>
            </a:lvl3pPr>
            <a:lvl4pPr marL="4132671" indent="0">
              <a:buNone/>
              <a:defRPr sz="4800" b="1"/>
            </a:lvl4pPr>
            <a:lvl5pPr marL="5510231" indent="0">
              <a:buNone/>
              <a:defRPr sz="4800" b="1"/>
            </a:lvl5pPr>
            <a:lvl6pPr marL="6887790" indent="0">
              <a:buNone/>
              <a:defRPr sz="4800" b="1"/>
            </a:lvl6pPr>
            <a:lvl7pPr marL="8265351" indent="0">
              <a:buNone/>
              <a:defRPr sz="4800" b="1"/>
            </a:lvl7pPr>
            <a:lvl8pPr marL="9642907" indent="0">
              <a:buNone/>
              <a:defRPr sz="4800" b="1"/>
            </a:lvl8pPr>
            <a:lvl9pPr marL="1102046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7" y="9279470"/>
            <a:ext cx="19392902" cy="16858829"/>
          </a:xfrm>
        </p:spPr>
        <p:txBody>
          <a:bodyPr/>
          <a:lstStyle>
            <a:lvl1pPr>
              <a:defRPr sz="7231"/>
            </a:lvl1pPr>
            <a:lvl2pPr>
              <a:defRPr sz="6044"/>
            </a:lvl2pPr>
            <a:lvl3pPr>
              <a:defRPr sz="5455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8" y="6549819"/>
            <a:ext cx="19400520" cy="2729651"/>
          </a:xfrm>
        </p:spPr>
        <p:txBody>
          <a:bodyPr anchor="b"/>
          <a:lstStyle>
            <a:lvl1pPr marL="0" indent="0">
              <a:buNone/>
              <a:defRPr sz="7231" b="1"/>
            </a:lvl1pPr>
            <a:lvl2pPr marL="1377562" indent="0">
              <a:buNone/>
              <a:defRPr sz="6044" b="1"/>
            </a:lvl2pPr>
            <a:lvl3pPr marL="2755120" indent="0">
              <a:buNone/>
              <a:defRPr sz="5455" b="1"/>
            </a:lvl3pPr>
            <a:lvl4pPr marL="4132671" indent="0">
              <a:buNone/>
              <a:defRPr sz="4800" b="1"/>
            </a:lvl4pPr>
            <a:lvl5pPr marL="5510231" indent="0">
              <a:buNone/>
              <a:defRPr sz="4800" b="1"/>
            </a:lvl5pPr>
            <a:lvl6pPr marL="6887790" indent="0">
              <a:buNone/>
              <a:defRPr sz="4800" b="1"/>
            </a:lvl6pPr>
            <a:lvl7pPr marL="8265351" indent="0">
              <a:buNone/>
              <a:defRPr sz="4800" b="1"/>
            </a:lvl7pPr>
            <a:lvl8pPr marL="9642907" indent="0">
              <a:buNone/>
              <a:defRPr sz="4800" b="1"/>
            </a:lvl8pPr>
            <a:lvl9pPr marL="1102046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8" y="9279470"/>
            <a:ext cx="19400520" cy="16858829"/>
          </a:xfrm>
        </p:spPr>
        <p:txBody>
          <a:bodyPr/>
          <a:lstStyle>
            <a:lvl1pPr>
              <a:defRPr sz="7231"/>
            </a:lvl1pPr>
            <a:lvl2pPr>
              <a:defRPr sz="6044"/>
            </a:lvl2pPr>
            <a:lvl3pPr>
              <a:defRPr sz="5455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7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84" y="1165013"/>
            <a:ext cx="14439903" cy="4958080"/>
          </a:xfrm>
        </p:spPr>
        <p:txBody>
          <a:bodyPr anchor="b"/>
          <a:lstStyle>
            <a:lvl1pPr algn="l">
              <a:defRPr sz="60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3" y="1165022"/>
            <a:ext cx="24536400" cy="24973282"/>
          </a:xfrm>
        </p:spPr>
        <p:txBody>
          <a:bodyPr/>
          <a:lstStyle>
            <a:lvl1pPr>
              <a:defRPr sz="9661"/>
            </a:lvl1pPr>
            <a:lvl2pPr>
              <a:defRPr sz="8416"/>
            </a:lvl2pPr>
            <a:lvl3pPr>
              <a:defRPr sz="7231"/>
            </a:lvl3pPr>
            <a:lvl4pPr>
              <a:defRPr sz="6044"/>
            </a:lvl4pPr>
            <a:lvl5pPr>
              <a:defRPr sz="6044"/>
            </a:lvl5pPr>
            <a:lvl6pPr>
              <a:defRPr sz="6044"/>
            </a:lvl6pPr>
            <a:lvl7pPr>
              <a:defRPr sz="6044"/>
            </a:lvl7pPr>
            <a:lvl8pPr>
              <a:defRPr sz="6044"/>
            </a:lvl8pPr>
            <a:lvl9pPr>
              <a:defRPr sz="60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84" y="6123102"/>
            <a:ext cx="14439903" cy="20015202"/>
          </a:xfrm>
        </p:spPr>
        <p:txBody>
          <a:bodyPr/>
          <a:lstStyle>
            <a:lvl1pPr marL="0" indent="0">
              <a:buNone/>
              <a:defRPr sz="4208"/>
            </a:lvl1pPr>
            <a:lvl2pPr marL="1377562" indent="0">
              <a:buNone/>
              <a:defRPr sz="3616"/>
            </a:lvl2pPr>
            <a:lvl3pPr marL="2755120" indent="0">
              <a:buNone/>
              <a:defRPr sz="3024"/>
            </a:lvl3pPr>
            <a:lvl4pPr marL="4132671" indent="0">
              <a:buNone/>
              <a:defRPr sz="2727"/>
            </a:lvl4pPr>
            <a:lvl5pPr marL="5510231" indent="0">
              <a:buNone/>
              <a:defRPr sz="2727"/>
            </a:lvl5pPr>
            <a:lvl6pPr marL="6887790" indent="0">
              <a:buNone/>
              <a:defRPr sz="2727"/>
            </a:lvl6pPr>
            <a:lvl7pPr marL="8265351" indent="0">
              <a:buNone/>
              <a:defRPr sz="2727"/>
            </a:lvl7pPr>
            <a:lvl8pPr marL="9642907" indent="0">
              <a:buNone/>
              <a:defRPr sz="2727"/>
            </a:lvl8pPr>
            <a:lvl9pPr marL="11020460" indent="0">
              <a:buNone/>
              <a:defRPr sz="2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0482562"/>
            <a:ext cx="26334720" cy="2418082"/>
          </a:xfrm>
        </p:spPr>
        <p:txBody>
          <a:bodyPr anchor="b"/>
          <a:lstStyle>
            <a:lvl1pPr algn="l">
              <a:defRPr sz="60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614507"/>
            <a:ext cx="26334720" cy="17556480"/>
          </a:xfrm>
        </p:spPr>
        <p:txBody>
          <a:bodyPr/>
          <a:lstStyle>
            <a:lvl1pPr marL="0" indent="0">
              <a:buNone/>
              <a:defRPr sz="9661"/>
            </a:lvl1pPr>
            <a:lvl2pPr marL="1377562" indent="0">
              <a:buNone/>
              <a:defRPr sz="8416"/>
            </a:lvl2pPr>
            <a:lvl3pPr marL="2755120" indent="0">
              <a:buNone/>
              <a:defRPr sz="7231"/>
            </a:lvl3pPr>
            <a:lvl4pPr marL="4132671" indent="0">
              <a:buNone/>
              <a:defRPr sz="6044"/>
            </a:lvl4pPr>
            <a:lvl5pPr marL="5510231" indent="0">
              <a:buNone/>
              <a:defRPr sz="6044"/>
            </a:lvl5pPr>
            <a:lvl6pPr marL="6887790" indent="0">
              <a:buNone/>
              <a:defRPr sz="6044"/>
            </a:lvl6pPr>
            <a:lvl7pPr marL="8265351" indent="0">
              <a:buNone/>
              <a:defRPr sz="6044"/>
            </a:lvl7pPr>
            <a:lvl8pPr marL="9642907" indent="0">
              <a:buNone/>
              <a:defRPr sz="6044"/>
            </a:lvl8pPr>
            <a:lvl9pPr marL="11020460" indent="0">
              <a:buNone/>
              <a:defRPr sz="60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2900644"/>
            <a:ext cx="26334720" cy="3434078"/>
          </a:xfrm>
        </p:spPr>
        <p:txBody>
          <a:bodyPr/>
          <a:lstStyle>
            <a:lvl1pPr marL="0" indent="0">
              <a:buNone/>
              <a:defRPr sz="4208"/>
            </a:lvl1pPr>
            <a:lvl2pPr marL="1377562" indent="0">
              <a:buNone/>
              <a:defRPr sz="3616"/>
            </a:lvl2pPr>
            <a:lvl3pPr marL="2755120" indent="0">
              <a:buNone/>
              <a:defRPr sz="3024"/>
            </a:lvl3pPr>
            <a:lvl4pPr marL="4132671" indent="0">
              <a:buNone/>
              <a:defRPr sz="2727"/>
            </a:lvl4pPr>
            <a:lvl5pPr marL="5510231" indent="0">
              <a:buNone/>
              <a:defRPr sz="2727"/>
            </a:lvl5pPr>
            <a:lvl6pPr marL="6887790" indent="0">
              <a:buNone/>
              <a:defRPr sz="2727"/>
            </a:lvl6pPr>
            <a:lvl7pPr marL="8265351" indent="0">
              <a:buNone/>
              <a:defRPr sz="2727"/>
            </a:lvl7pPr>
            <a:lvl8pPr marL="9642907" indent="0">
              <a:buNone/>
              <a:defRPr sz="2727"/>
            </a:lvl8pPr>
            <a:lvl9pPr marL="11020460" indent="0">
              <a:buNone/>
              <a:defRPr sz="2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9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171789"/>
            <a:ext cx="39502080" cy="4876800"/>
          </a:xfrm>
          <a:prstGeom prst="rect">
            <a:avLst/>
          </a:prstGeom>
        </p:spPr>
        <p:txBody>
          <a:bodyPr vert="horz" lIns="464823" tIns="232411" rIns="464823" bIns="23241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6827535"/>
            <a:ext cx="39502080" cy="19310776"/>
          </a:xfrm>
          <a:prstGeom prst="rect">
            <a:avLst/>
          </a:prstGeom>
        </p:spPr>
        <p:txBody>
          <a:bodyPr vert="horz" lIns="464823" tIns="232411" rIns="464823" bIns="2324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7120445"/>
            <a:ext cx="10241280" cy="1557867"/>
          </a:xfrm>
          <a:prstGeom prst="rect">
            <a:avLst/>
          </a:prstGeom>
        </p:spPr>
        <p:txBody>
          <a:bodyPr vert="horz" lIns="464823" tIns="232411" rIns="464823" bIns="232411" rtlCol="0" anchor="ctr"/>
          <a:lstStyle>
            <a:lvl1pPr algn="l">
              <a:defRPr sz="3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0518-F3EA-4C30-8886-B3FF6145F6F2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7120445"/>
            <a:ext cx="13898880" cy="1557867"/>
          </a:xfrm>
          <a:prstGeom prst="rect">
            <a:avLst/>
          </a:prstGeom>
        </p:spPr>
        <p:txBody>
          <a:bodyPr vert="horz" lIns="464823" tIns="232411" rIns="464823" bIns="232411" rtlCol="0" anchor="ctr"/>
          <a:lstStyle>
            <a:lvl1pPr algn="ctr">
              <a:defRPr sz="3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7120445"/>
            <a:ext cx="10241280" cy="1557867"/>
          </a:xfrm>
          <a:prstGeom prst="rect">
            <a:avLst/>
          </a:prstGeom>
        </p:spPr>
        <p:txBody>
          <a:bodyPr vert="horz" lIns="464823" tIns="232411" rIns="464823" bIns="232411" rtlCol="0" anchor="ctr"/>
          <a:lstStyle>
            <a:lvl1pPr algn="r">
              <a:defRPr sz="3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2755120" rtl="0" eaLnBrk="1" latinLnBrk="0" hangingPunct="1">
        <a:spcBef>
          <a:spcPct val="0"/>
        </a:spcBef>
        <a:buNone/>
        <a:defRPr sz="132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3167" indent="-1033167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61" kern="1200">
          <a:solidFill>
            <a:schemeClr val="tx1"/>
          </a:solidFill>
          <a:latin typeface="+mn-lt"/>
          <a:ea typeface="+mn-ea"/>
          <a:cs typeface="+mn-cs"/>
        </a:defRPr>
      </a:lvl1pPr>
      <a:lvl2pPr marL="2238536" indent="-860976" algn="l" defTabSz="2755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8416" kern="1200">
          <a:solidFill>
            <a:schemeClr val="tx1"/>
          </a:solidFill>
          <a:latin typeface="+mn-lt"/>
          <a:ea typeface="+mn-ea"/>
          <a:cs typeface="+mn-cs"/>
        </a:defRPr>
      </a:lvl2pPr>
      <a:lvl3pPr marL="3443896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7231" kern="1200">
          <a:solidFill>
            <a:schemeClr val="tx1"/>
          </a:solidFill>
          <a:latin typeface="+mn-lt"/>
          <a:ea typeface="+mn-ea"/>
          <a:cs typeface="+mn-cs"/>
        </a:defRPr>
      </a:lvl3pPr>
      <a:lvl4pPr marL="4821454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6044" kern="1200">
          <a:solidFill>
            <a:schemeClr val="tx1"/>
          </a:solidFill>
          <a:latin typeface="+mn-lt"/>
          <a:ea typeface="+mn-ea"/>
          <a:cs typeface="+mn-cs"/>
        </a:defRPr>
      </a:lvl4pPr>
      <a:lvl5pPr marL="6199015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»"/>
        <a:defRPr sz="6044" kern="1200">
          <a:solidFill>
            <a:schemeClr val="tx1"/>
          </a:solidFill>
          <a:latin typeface="+mn-lt"/>
          <a:ea typeface="+mn-ea"/>
          <a:cs typeface="+mn-cs"/>
        </a:defRPr>
      </a:lvl5pPr>
      <a:lvl6pPr marL="7576565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44" kern="1200">
          <a:solidFill>
            <a:schemeClr val="tx1"/>
          </a:solidFill>
          <a:latin typeface="+mn-lt"/>
          <a:ea typeface="+mn-ea"/>
          <a:cs typeface="+mn-cs"/>
        </a:defRPr>
      </a:lvl6pPr>
      <a:lvl7pPr marL="8954126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44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85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44" kern="1200">
          <a:solidFill>
            <a:schemeClr val="tx1"/>
          </a:solidFill>
          <a:latin typeface="+mn-lt"/>
          <a:ea typeface="+mn-ea"/>
          <a:cs typeface="+mn-cs"/>
        </a:defRPr>
      </a:lvl8pPr>
      <a:lvl9pPr marL="11709245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1pPr>
      <a:lvl2pPr marL="1377562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2pPr>
      <a:lvl3pPr marL="2755120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3pPr>
      <a:lvl4pPr marL="4132671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4pPr>
      <a:lvl5pPr marL="5510231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5pPr>
      <a:lvl6pPr marL="6887790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6pPr>
      <a:lvl7pPr marL="8265351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7pPr>
      <a:lvl8pPr marL="9642907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8pPr>
      <a:lvl9pPr marL="11020460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12039600" y="5833056"/>
            <a:ext cx="21407387" cy="1139505"/>
          </a:xfrm>
          <a:prstGeom prst="roundRect">
            <a:avLst>
              <a:gd name="adj" fmla="val 339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: Rounded Corners 143"/>
          <p:cNvSpPr/>
          <p:nvPr/>
        </p:nvSpPr>
        <p:spPr>
          <a:xfrm>
            <a:off x="12039600" y="5823852"/>
            <a:ext cx="21407387" cy="23055948"/>
          </a:xfrm>
          <a:prstGeom prst="roundRect">
            <a:avLst>
              <a:gd name="adj" fmla="val 2102"/>
            </a:avLst>
          </a:prstGeom>
          <a:noFill/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8800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338549" y="1047489"/>
            <a:ext cx="380669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600" b="1" dirty="0" smtClean="0">
                <a:solidFill>
                  <a:srgbClr val="A80C30"/>
                </a:solidFill>
                <a:latin typeface="Calibri" panose="020F0502020204030204" pitchFamily="34" charset="0"/>
              </a:rPr>
              <a:t>Listen to Your Data: Turning Chemical Dynamics Simulations into Music</a:t>
            </a:r>
            <a:endParaRPr lang="en-US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0" y="5171917"/>
            <a:ext cx="43891200" cy="138651"/>
            <a:chOff x="6960" y="19366947"/>
            <a:chExt cx="19912196" cy="82296"/>
          </a:xfrm>
          <a:solidFill>
            <a:srgbClr val="A80C30"/>
          </a:solidFill>
        </p:grpSpPr>
        <p:sp>
          <p:nvSpPr>
            <p:cNvPr id="190" name="Rectangle 189"/>
            <p:cNvSpPr/>
            <p:nvPr/>
          </p:nvSpPr>
          <p:spPr>
            <a:xfrm flipV="1">
              <a:off x="6960" y="19366947"/>
              <a:ext cx="19659600" cy="822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55">
                <a:latin typeface="Calibri" panose="020F0502020204030204" pitchFamily="34" charset="0"/>
              </a:endParaRPr>
            </a:p>
          </p:txBody>
        </p:sp>
        <p:sp>
          <p:nvSpPr>
            <p:cNvPr id="194" name="Parallelogram 193"/>
            <p:cNvSpPr/>
            <p:nvPr/>
          </p:nvSpPr>
          <p:spPr>
            <a:xfrm>
              <a:off x="19431000" y="19366947"/>
              <a:ext cx="488156" cy="82296"/>
            </a:xfrm>
            <a:prstGeom prst="parallelogram">
              <a:avLst>
                <a:gd name="adj" fmla="val 394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55">
                <a:latin typeface="Calibri" panose="020F0502020204030204" pitchFamily="34" charset="0"/>
              </a:endParaRPr>
            </a:p>
          </p:txBody>
        </p:sp>
      </p:grpSp>
      <p:sp>
        <p:nvSpPr>
          <p:cNvPr id="249" name="Rectangle 248"/>
          <p:cNvSpPr/>
          <p:nvPr/>
        </p:nvSpPr>
        <p:spPr>
          <a:xfrm>
            <a:off x="2780200" y="2759560"/>
            <a:ext cx="323948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Austin Atsango</a:t>
            </a:r>
            <a:r>
              <a:rPr lang="en-US" altLang="en-US" sz="6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(</a:t>
            </a:r>
            <a:r>
              <a:rPr lang="en-US" altLang="en-US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atsango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), Soren Holm</a:t>
            </a:r>
            <a:r>
              <a:rPr lang="en-US" altLang="en-US" sz="6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(</a:t>
            </a:r>
            <a:r>
              <a:rPr lang="en-US" altLang="en-US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sholm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), and K. Grace Johnson</a:t>
            </a:r>
            <a:r>
              <a:rPr lang="en-US" altLang="en-US" sz="6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(</a:t>
            </a:r>
            <a:r>
              <a:rPr lang="en-US" altLang="en-US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kgjohn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)</a:t>
            </a:r>
          </a:p>
          <a:p>
            <a:endParaRPr lang="en-GB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GB" altLang="en-US" sz="36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 </a:t>
            </a:r>
            <a:r>
              <a:rPr lang="en-GB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Department </a:t>
            </a:r>
            <a:r>
              <a:rPr lang="en-GB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of </a:t>
            </a:r>
            <a:r>
              <a:rPr lang="en-GB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Chemistry, </a:t>
            </a:r>
            <a:r>
              <a:rPr lang="en-GB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Stanford </a:t>
            </a:r>
            <a:r>
              <a:rPr lang="en-GB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University</a:t>
            </a:r>
            <a:endParaRPr lang="en-GB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7691" y="973416"/>
            <a:ext cx="2972671" cy="2971793"/>
          </a:xfrm>
          <a:prstGeom prst="rect">
            <a:avLst/>
          </a:prstGeom>
        </p:spPr>
      </p:pic>
      <p:sp>
        <p:nvSpPr>
          <p:cNvPr id="111" name="Rectangle: Rounded Corners 110"/>
          <p:cNvSpPr/>
          <p:nvPr/>
        </p:nvSpPr>
        <p:spPr>
          <a:xfrm>
            <a:off x="364505" y="5810375"/>
            <a:ext cx="11257030" cy="10032972"/>
          </a:xfrm>
          <a:prstGeom prst="roundRect">
            <a:avLst>
              <a:gd name="adj" fmla="val 58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05000" y="5974543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Abstract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" name="Rectangle: Rounded Corners 110"/>
          <p:cNvSpPr/>
          <p:nvPr/>
        </p:nvSpPr>
        <p:spPr>
          <a:xfrm>
            <a:off x="34163647" y="20421600"/>
            <a:ext cx="9077985" cy="8394610"/>
          </a:xfrm>
          <a:prstGeom prst="roundRect">
            <a:avLst>
              <a:gd name="adj" fmla="val 71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25506" y="20421600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References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: Rounded Corners 143"/>
          <p:cNvSpPr/>
          <p:nvPr/>
        </p:nvSpPr>
        <p:spPr>
          <a:xfrm>
            <a:off x="401081" y="16230600"/>
            <a:ext cx="11220454" cy="12119959"/>
          </a:xfrm>
          <a:prstGeom prst="roundRect">
            <a:avLst>
              <a:gd name="adj" fmla="val 4773"/>
            </a:avLst>
          </a:prstGeom>
          <a:noFill/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8800" dirty="0"/>
          </a:p>
        </p:txBody>
      </p:sp>
      <p:sp>
        <p:nvSpPr>
          <p:cNvPr id="33" name="TextBox 32"/>
          <p:cNvSpPr txBox="1"/>
          <p:nvPr/>
        </p:nvSpPr>
        <p:spPr>
          <a:xfrm>
            <a:off x="1905000" y="16507322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Datasets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: Rounded Corners 143"/>
          <p:cNvSpPr/>
          <p:nvPr/>
        </p:nvSpPr>
        <p:spPr>
          <a:xfrm>
            <a:off x="34001325" y="5675982"/>
            <a:ext cx="9215923" cy="14117154"/>
          </a:xfrm>
          <a:prstGeom prst="roundRect">
            <a:avLst>
              <a:gd name="adj" fmla="val 5850"/>
            </a:avLst>
          </a:prstGeom>
          <a:noFill/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8800" dirty="0"/>
          </a:p>
        </p:txBody>
      </p:sp>
      <p:sp>
        <p:nvSpPr>
          <p:cNvPr id="35" name="TextBox 34"/>
          <p:cNvSpPr txBox="1"/>
          <p:nvPr/>
        </p:nvSpPr>
        <p:spPr>
          <a:xfrm>
            <a:off x="34657759" y="5937821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Discussion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723409" y="5937821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Models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639471" y="13868400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Future Work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10814" y="8463782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GMM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971241" y="22211431"/>
            <a:ext cx="21407387" cy="1139505"/>
          </a:xfrm>
          <a:prstGeom prst="roundRect">
            <a:avLst>
              <a:gd name="adj" fmla="val 339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440400" y="22352917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447385" y="15650790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LSTM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841200" y="8149434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Softmax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regression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025718" y="7326727"/>
            <a:ext cx="7903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Short model description, analysis of model behavior (train vs.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eval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)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90599" y="17458720"/>
            <a:ext cx="7903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solidFill>
                  <a:srgbClr val="A80C30"/>
                </a:solidFill>
                <a:latin typeface="Calibri" panose="020F0502020204030204" pitchFamily="34" charset="0"/>
              </a:rPr>
              <a:t>Music</a:t>
            </a:r>
            <a:endParaRPr lang="en-US" sz="4400" i="1" dirty="0">
              <a:solidFill>
                <a:srgbClr val="A80C30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90599" y="24234184"/>
            <a:ext cx="7903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solidFill>
                  <a:srgbClr val="A80C30"/>
                </a:solidFill>
                <a:latin typeface="Calibri" panose="020F0502020204030204" pitchFamily="34" charset="0"/>
              </a:rPr>
              <a:t>Chemical dynamics</a:t>
            </a:r>
            <a:endParaRPr lang="en-US" sz="4400" i="1" dirty="0">
              <a:solidFill>
                <a:srgbClr val="A80C3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9" y="24890717"/>
            <a:ext cx="3175000" cy="317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0" b="26156"/>
          <a:stretch/>
        </p:blipFill>
        <p:spPr>
          <a:xfrm>
            <a:off x="1126067" y="21536120"/>
            <a:ext cx="9770482" cy="148547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132994" y="20856479"/>
            <a:ext cx="7903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Range 0 to 127</a:t>
            </a:r>
            <a:r>
              <a:rPr 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, most fall in 50-90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72294" y="25367438"/>
            <a:ext cx="3162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Trajectories normalized </a:t>
            </a:r>
            <a:r>
              <a:rPr 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to range 50-90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75546"/>
              </p:ext>
            </p:extLst>
          </p:nvPr>
        </p:nvGraphicFramePr>
        <p:xfrm>
          <a:off x="12559003" y="23455560"/>
          <a:ext cx="7343939" cy="4579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7905"/>
                <a:gridCol w="2986034"/>
              </a:tblGrid>
              <a:tr h="508853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% answered human</a:t>
                      </a:r>
                      <a:endParaRPr lang="en-US" sz="2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853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Generated</a:t>
                      </a:r>
                      <a:endParaRPr lang="en-US" sz="2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885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      LSTM full</a:t>
                      </a:r>
                      <a:endParaRPr lang="en-US" sz="2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32%</a:t>
                      </a:r>
                      <a:endParaRPr lang="en-US" sz="2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885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      LSTM</a:t>
                      </a:r>
                      <a:r>
                        <a:rPr lang="en-US" sz="2600" baseline="0" dirty="0" smtClean="0"/>
                        <a:t> subset</a:t>
                      </a:r>
                      <a:endParaRPr lang="en-US" sz="2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61%</a:t>
                      </a:r>
                      <a:endParaRPr lang="en-US" sz="2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853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Generated based on trajectory</a:t>
                      </a:r>
                      <a:endParaRPr lang="en-US" sz="2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885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      </a:t>
                      </a:r>
                      <a:r>
                        <a:rPr lang="en-US" sz="2600" dirty="0" err="1" smtClean="0"/>
                        <a:t>softmax</a:t>
                      </a:r>
                      <a:r>
                        <a:rPr lang="en-US" sz="2600" dirty="0" smtClean="0"/>
                        <a:t> regression</a:t>
                      </a:r>
                      <a:endParaRPr lang="en-US" sz="2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14%</a:t>
                      </a:r>
                      <a:endParaRPr lang="en-US" sz="2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885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      GMM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47%</a:t>
                      </a:r>
                      <a:endParaRPr lang="en-US" sz="2600" dirty="0"/>
                    </a:p>
                  </a:txBody>
                  <a:tcPr/>
                </a:tc>
              </a:tr>
              <a:tr h="50885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      LSTM subset</a:t>
                      </a:r>
                      <a:endParaRPr lang="en-US" sz="2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40%</a:t>
                      </a:r>
                      <a:endParaRPr lang="en-US" sz="2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853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Real music (control)</a:t>
                      </a:r>
                      <a:endParaRPr lang="en-US" sz="2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57%</a:t>
                      </a:r>
                      <a:endParaRPr lang="en-US" sz="2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99475" y="24103242"/>
            <a:ext cx="3384902" cy="3998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" t="4608" r="7471"/>
          <a:stretch/>
        </p:blipFill>
        <p:spPr>
          <a:xfrm>
            <a:off x="24633094" y="23874245"/>
            <a:ext cx="8111158" cy="436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9866</TotalTime>
  <Words>119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MS PGothic</vt:lpstr>
      <vt:lpstr>Arial</vt:lpstr>
      <vt:lpstr>Office Theme</vt:lpstr>
      <vt:lpstr>PowerPoint Presentation</vt:lpstr>
    </vt:vector>
  </TitlesOfParts>
  <Company>SLAC National Accelerator Laboratory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Grace Johnson</cp:lastModifiedBy>
  <cp:revision>226</cp:revision>
  <cp:lastPrinted>2016-07-12T21:33:41Z</cp:lastPrinted>
  <dcterms:created xsi:type="dcterms:W3CDTF">2014-07-01T21:15:19Z</dcterms:created>
  <dcterms:modified xsi:type="dcterms:W3CDTF">2019-06-11T18:18:09Z</dcterms:modified>
</cp:coreProperties>
</file>