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1" r:id="rId5"/>
    <p:sldId id="262" r:id="rId6"/>
    <p:sldId id="259"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p:scale>
          <a:sx n="59" d="100"/>
          <a:sy n="59" d="100"/>
        </p:scale>
        <p:origin x="9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15FA0-458B-4812-8A7F-05BA15E767D3}" type="datetimeFigureOut">
              <a:rPr lang="en-GB" smtClean="0"/>
              <a:t>16/10/2024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6166D-5F38-4EB2-9074-6881299FBDB6}" type="slidenum">
              <a:rPr lang="en-GB" smtClean="0"/>
              <a:t>‹#›</a:t>
            </a:fld>
            <a:endParaRPr lang="en-GB"/>
          </a:p>
        </p:txBody>
      </p:sp>
    </p:spTree>
    <p:extLst>
      <p:ext uri="{BB962C8B-B14F-4D97-AF65-F5344CB8AC3E}">
        <p14:creationId xmlns:p14="http://schemas.microsoft.com/office/powerpoint/2010/main" val="3261694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The problem we were addressing was the high volume of repetitive queries overwhelming the customer service team. This led to longer response times and decreased efficiency. To solve this, we implemented an AI-powered chatbot designed to automate these repetitive tasks. By doing so, we freed up human agents to focus on more complex, value-adding inquiries, ensuring a better overall customer service experience. This initiative serves as our use case for transforming customer service operations.</a:t>
            </a:r>
            <a:endParaRPr lang="en-GB" dirty="0"/>
          </a:p>
        </p:txBody>
      </p:sp>
      <p:sp>
        <p:nvSpPr>
          <p:cNvPr id="4" name="Slide Number Placeholder 3"/>
          <p:cNvSpPr>
            <a:spLocks noGrp="1"/>
          </p:cNvSpPr>
          <p:nvPr>
            <p:ph type="sldNum" sz="quarter" idx="5"/>
          </p:nvPr>
        </p:nvSpPr>
        <p:spPr/>
        <p:txBody>
          <a:bodyPr/>
          <a:lstStyle/>
          <a:p>
            <a:fld id="{16A6166D-5F38-4EB2-9074-6881299FBDB6}" type="slidenum">
              <a:rPr lang="en-GB" smtClean="0"/>
              <a:t>2</a:t>
            </a:fld>
            <a:endParaRPr lang="en-GB"/>
          </a:p>
        </p:txBody>
      </p:sp>
    </p:spTree>
    <p:extLst>
      <p:ext uri="{BB962C8B-B14F-4D97-AF65-F5344CB8AC3E}">
        <p14:creationId xmlns:p14="http://schemas.microsoft.com/office/powerpoint/2010/main" val="120390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6A6166D-5F38-4EB2-9074-6881299FBDB6}" type="slidenum">
              <a:rPr lang="en-GB" smtClean="0"/>
              <a:t>3</a:t>
            </a:fld>
            <a:endParaRPr lang="en-GB"/>
          </a:p>
        </p:txBody>
      </p:sp>
    </p:spTree>
    <p:extLst>
      <p:ext uri="{BB962C8B-B14F-4D97-AF65-F5344CB8AC3E}">
        <p14:creationId xmlns:p14="http://schemas.microsoft.com/office/powerpoint/2010/main" val="215483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Aptos" panose="020B0004020202020204" pitchFamily="34" charset="0"/>
                <a:ea typeface="Aptos" panose="020B0004020202020204" pitchFamily="34" charset="0"/>
                <a:cs typeface="Times New Roman" panose="02020603050405020304" pitchFamily="18" charset="0"/>
              </a:rPr>
              <a:t>We chose this initiative over others primarily because of the need to improve efficiency, reduce operational costs, and enhance customer experiences. The AI-powered chatbot stood out due to its ability to handle repetitive tasks at scale, offering significant time and cost savings. Additionally, it seamlessly integrated with our existing CRM system, further streamlining operations. This chatbot implementation was a strategic move aligned with our broader digital transformation goals, which prioritized automation and customer satisfaction.</a:t>
            </a:r>
            <a:endParaRPr lang="en-GB" dirty="0"/>
          </a:p>
          <a:p>
            <a:endParaRPr lang="en-GB" dirty="0"/>
          </a:p>
        </p:txBody>
      </p:sp>
      <p:sp>
        <p:nvSpPr>
          <p:cNvPr id="4" name="Slide Number Placeholder 3"/>
          <p:cNvSpPr>
            <a:spLocks noGrp="1"/>
          </p:cNvSpPr>
          <p:nvPr>
            <p:ph type="sldNum" sz="quarter" idx="5"/>
          </p:nvPr>
        </p:nvSpPr>
        <p:spPr/>
        <p:txBody>
          <a:bodyPr/>
          <a:lstStyle/>
          <a:p>
            <a:fld id="{16A6166D-5F38-4EB2-9074-6881299FBDB6}" type="slidenum">
              <a:rPr lang="en-GB" smtClean="0"/>
              <a:t>6</a:t>
            </a:fld>
            <a:endParaRPr lang="en-GB"/>
          </a:p>
        </p:txBody>
      </p:sp>
    </p:spTree>
    <p:extLst>
      <p:ext uri="{BB962C8B-B14F-4D97-AF65-F5344CB8AC3E}">
        <p14:creationId xmlns:p14="http://schemas.microsoft.com/office/powerpoint/2010/main" val="4095210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We started by </a:t>
            </a:r>
            <a:r>
              <a:rPr lang="en-GB" sz="1800" dirty="0" err="1">
                <a:effectLst/>
                <a:latin typeface="Aptos" panose="020B0004020202020204" pitchFamily="34" charset="0"/>
                <a:ea typeface="Aptos" panose="020B0004020202020204" pitchFamily="34" charset="0"/>
                <a:cs typeface="Times New Roman" panose="02020603050405020304" pitchFamily="18" charset="0"/>
              </a:rPr>
              <a:t>analyzing</a:t>
            </a:r>
            <a:r>
              <a:rPr lang="en-GB" sz="1800" dirty="0">
                <a:effectLst/>
                <a:latin typeface="Aptos" panose="020B0004020202020204" pitchFamily="34" charset="0"/>
                <a:ea typeface="Aptos" panose="020B0004020202020204" pitchFamily="34" charset="0"/>
                <a:cs typeface="Times New Roman" panose="02020603050405020304" pitchFamily="18" charset="0"/>
              </a:rPr>
              <a:t> historical customer interaction data to identify the most common queries. This data formed the basis of our chatbot's knowledge base. For technology, we selected </a:t>
            </a:r>
            <a:r>
              <a:rPr lang="en-GB" sz="1800" dirty="0" err="1">
                <a:effectLst/>
                <a:latin typeface="Aptos" panose="020B0004020202020204" pitchFamily="34" charset="0"/>
                <a:ea typeface="Aptos" panose="020B0004020202020204" pitchFamily="34" charset="0"/>
                <a:cs typeface="Times New Roman" panose="02020603050405020304" pitchFamily="18" charset="0"/>
              </a:rPr>
              <a:t>Dialogflow</a:t>
            </a:r>
            <a:r>
              <a:rPr lang="en-GB" sz="1800" dirty="0">
                <a:effectLst/>
                <a:latin typeface="Aptos" panose="020B0004020202020204" pitchFamily="34" charset="0"/>
                <a:ea typeface="Aptos" panose="020B0004020202020204" pitchFamily="34" charset="0"/>
                <a:cs typeface="Times New Roman" panose="02020603050405020304" pitchFamily="18" charset="0"/>
              </a:rPr>
              <a:t> by Google due to its robust NLP capabilities, easy integration with our CRM, and scalability. </a:t>
            </a:r>
            <a:r>
              <a:rPr lang="en-GB" sz="1800" dirty="0" err="1">
                <a:effectLst/>
                <a:latin typeface="Aptos" panose="020B0004020202020204" pitchFamily="34" charset="0"/>
                <a:ea typeface="Aptos" panose="020B0004020202020204" pitchFamily="34" charset="0"/>
                <a:cs typeface="Times New Roman" panose="02020603050405020304" pitchFamily="18" charset="0"/>
              </a:rPr>
              <a:t>Dialogflow</a:t>
            </a:r>
            <a:r>
              <a:rPr lang="en-GB" sz="1800" dirty="0">
                <a:effectLst/>
                <a:latin typeface="Aptos" panose="020B0004020202020204" pitchFamily="34" charset="0"/>
                <a:ea typeface="Aptos" panose="020B0004020202020204" pitchFamily="34" charset="0"/>
                <a:cs typeface="Times New Roman" panose="02020603050405020304" pitchFamily="18" charset="0"/>
              </a:rPr>
              <a:t> allowed for a seamless implementation, providing a smooth user experience, which was crucial for ensuring customer satisfaction right from the start.</a:t>
            </a:r>
            <a:endParaRPr lang="en-GB" dirty="0"/>
          </a:p>
        </p:txBody>
      </p:sp>
      <p:sp>
        <p:nvSpPr>
          <p:cNvPr id="4" name="Slide Number Placeholder 3"/>
          <p:cNvSpPr>
            <a:spLocks noGrp="1"/>
          </p:cNvSpPr>
          <p:nvPr>
            <p:ph type="sldNum" sz="quarter" idx="5"/>
          </p:nvPr>
        </p:nvSpPr>
        <p:spPr/>
        <p:txBody>
          <a:bodyPr/>
          <a:lstStyle/>
          <a:p>
            <a:fld id="{16A6166D-5F38-4EB2-9074-6881299FBDB6}" type="slidenum">
              <a:rPr lang="en-GB" smtClean="0"/>
              <a:t>7</a:t>
            </a:fld>
            <a:endParaRPr lang="en-GB"/>
          </a:p>
        </p:txBody>
      </p:sp>
    </p:spTree>
    <p:extLst>
      <p:ext uri="{BB962C8B-B14F-4D97-AF65-F5344CB8AC3E}">
        <p14:creationId xmlns:p14="http://schemas.microsoft.com/office/powerpoint/2010/main" val="244836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The business case for the chatbot focused on three key benefits: efficiency, cost savings, and customer satisfaction. First, automating routine queries improved response times by 20%, as the chatbot handled these tasks faster and with fewer errors. Second, we reduced operational costs by 15%, as automation freed up valuable resources within the customer service team. Finally, the chatbot's 24/7 availability improved customer satisfaction by 15%, ensuring that customers received timely support at any time of day.</a:t>
            </a:r>
            <a:endParaRPr lang="en-GB" dirty="0"/>
          </a:p>
        </p:txBody>
      </p:sp>
      <p:sp>
        <p:nvSpPr>
          <p:cNvPr id="4" name="Slide Number Placeholder 3"/>
          <p:cNvSpPr>
            <a:spLocks noGrp="1"/>
          </p:cNvSpPr>
          <p:nvPr>
            <p:ph type="sldNum" sz="quarter" idx="5"/>
          </p:nvPr>
        </p:nvSpPr>
        <p:spPr/>
        <p:txBody>
          <a:bodyPr/>
          <a:lstStyle/>
          <a:p>
            <a:fld id="{16A6166D-5F38-4EB2-9074-6881299FBDB6}" type="slidenum">
              <a:rPr lang="en-GB" smtClean="0"/>
              <a:t>8</a:t>
            </a:fld>
            <a:endParaRPr lang="en-GB"/>
          </a:p>
        </p:txBody>
      </p:sp>
    </p:spTree>
    <p:extLst>
      <p:ext uri="{BB962C8B-B14F-4D97-AF65-F5344CB8AC3E}">
        <p14:creationId xmlns:p14="http://schemas.microsoft.com/office/powerpoint/2010/main" val="575933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In designing the chatbot, we mapped out the possible user journeys to ensure smooth and intuitive conversation flows. The goal was to create a seamless user experience that guided customers through their queries effortlessly. Using Natural Language Processing (NLP), we trained the chatbot to recognize different intents and understand various ways customers phrased their questions. Continuous training was crucial, as it allowed the chatbot to improve its contextual understanding and provide more accurate responses over time.</a:t>
            </a:r>
            <a:endParaRPr lang="en-GB" dirty="0"/>
          </a:p>
        </p:txBody>
      </p:sp>
      <p:sp>
        <p:nvSpPr>
          <p:cNvPr id="4" name="Slide Number Placeholder 3"/>
          <p:cNvSpPr>
            <a:spLocks noGrp="1"/>
          </p:cNvSpPr>
          <p:nvPr>
            <p:ph type="sldNum" sz="quarter" idx="5"/>
          </p:nvPr>
        </p:nvSpPr>
        <p:spPr/>
        <p:txBody>
          <a:bodyPr/>
          <a:lstStyle/>
          <a:p>
            <a:fld id="{16A6166D-5F38-4EB2-9074-6881299FBDB6}" type="slidenum">
              <a:rPr lang="en-GB" smtClean="0"/>
              <a:t>9</a:t>
            </a:fld>
            <a:endParaRPr lang="en-GB"/>
          </a:p>
        </p:txBody>
      </p:sp>
    </p:spTree>
    <p:extLst>
      <p:ext uri="{BB962C8B-B14F-4D97-AF65-F5344CB8AC3E}">
        <p14:creationId xmlns:p14="http://schemas.microsoft.com/office/powerpoint/2010/main" val="2841278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We launched the chatbot in a beta phase with a select group of users. During this phase, we gathered feedback to refine the chatbot’s responses and optimize its performance. We also set up performance monitoring systems to track key metrics, including response accuracy, speed, and user satisfaction. After refining these aspects, we conducted a soft launch, introducing the chatbot to a limited audience to test its scalability and gather additional feedback before the full rollout.</a:t>
            </a:r>
            <a:endParaRPr lang="en-GB" dirty="0"/>
          </a:p>
        </p:txBody>
      </p:sp>
      <p:sp>
        <p:nvSpPr>
          <p:cNvPr id="4" name="Slide Number Placeholder 3"/>
          <p:cNvSpPr>
            <a:spLocks noGrp="1"/>
          </p:cNvSpPr>
          <p:nvPr>
            <p:ph type="sldNum" sz="quarter" idx="5"/>
          </p:nvPr>
        </p:nvSpPr>
        <p:spPr/>
        <p:txBody>
          <a:bodyPr/>
          <a:lstStyle/>
          <a:p>
            <a:fld id="{16A6166D-5F38-4EB2-9074-6881299FBDB6}" type="slidenum">
              <a:rPr lang="en-GB" smtClean="0"/>
              <a:t>10</a:t>
            </a:fld>
            <a:endParaRPr lang="en-GB"/>
          </a:p>
        </p:txBody>
      </p:sp>
    </p:spTree>
    <p:extLst>
      <p:ext uri="{BB962C8B-B14F-4D97-AF65-F5344CB8AC3E}">
        <p14:creationId xmlns:p14="http://schemas.microsoft.com/office/powerpoint/2010/main" val="338452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The outcomes of the project were clear and measurable. We reduced average response times by 20% and saved 15% on operational costs by automating 40% of customer queries. In addition, customer satisfaction increased by 15%, thanks to the chatbot's efficiency and 24/7 availability. These metrics demonstrate how the chatbot not only improved operational efficiency but also had a significant impact on our overall customer service performance.”</a:t>
            </a:r>
            <a:endParaRPr lang="en-GB" dirty="0"/>
          </a:p>
        </p:txBody>
      </p:sp>
      <p:sp>
        <p:nvSpPr>
          <p:cNvPr id="4" name="Slide Number Placeholder 3"/>
          <p:cNvSpPr>
            <a:spLocks noGrp="1"/>
          </p:cNvSpPr>
          <p:nvPr>
            <p:ph type="sldNum" sz="quarter" idx="5"/>
          </p:nvPr>
        </p:nvSpPr>
        <p:spPr/>
        <p:txBody>
          <a:bodyPr/>
          <a:lstStyle/>
          <a:p>
            <a:fld id="{16A6166D-5F38-4EB2-9074-6881299FBDB6}" type="slidenum">
              <a:rPr lang="en-GB" smtClean="0"/>
              <a:t>11</a:t>
            </a:fld>
            <a:endParaRPr lang="en-GB"/>
          </a:p>
        </p:txBody>
      </p:sp>
    </p:spTree>
    <p:extLst>
      <p:ext uri="{BB962C8B-B14F-4D97-AF65-F5344CB8AC3E}">
        <p14:creationId xmlns:p14="http://schemas.microsoft.com/office/powerpoint/2010/main" val="3320709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In conclusion, the success of this project was driven by clear communication, collaboration between teams, and continuous improvement. One of the key lessons we learned was the importance of regularly updating the chatbot’s knowledge base and training it on new queries to keep it effective. I’d be happy to discuss any specific aspects of this initiative further or answer any questions you may have.</a:t>
            </a:r>
            <a:endParaRPr lang="en-GB" dirty="0"/>
          </a:p>
        </p:txBody>
      </p:sp>
      <p:sp>
        <p:nvSpPr>
          <p:cNvPr id="4" name="Slide Number Placeholder 3"/>
          <p:cNvSpPr>
            <a:spLocks noGrp="1"/>
          </p:cNvSpPr>
          <p:nvPr>
            <p:ph type="sldNum" sz="quarter" idx="5"/>
          </p:nvPr>
        </p:nvSpPr>
        <p:spPr/>
        <p:txBody>
          <a:bodyPr/>
          <a:lstStyle/>
          <a:p>
            <a:fld id="{16A6166D-5F38-4EB2-9074-6881299FBDB6}" type="slidenum">
              <a:rPr lang="en-GB" smtClean="0"/>
              <a:t>12</a:t>
            </a:fld>
            <a:endParaRPr lang="en-GB"/>
          </a:p>
        </p:txBody>
      </p:sp>
    </p:spTree>
    <p:extLst>
      <p:ext uri="{BB962C8B-B14F-4D97-AF65-F5344CB8AC3E}">
        <p14:creationId xmlns:p14="http://schemas.microsoft.com/office/powerpoint/2010/main" val="1309006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4D5D-0670-B524-0D42-D029DF9C183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8248C55-0862-4256-4DA7-7065C74C191D}"/>
              </a:ext>
            </a:extLst>
          </p:cNvPr>
          <p:cNvSpPr>
            <a:spLocks noGrp="1"/>
          </p:cNvSpPr>
          <p:nvPr>
            <p:ph type="dt" sz="half" idx="10"/>
          </p:nvPr>
        </p:nvSpPr>
        <p:spPr/>
        <p:txBody>
          <a:bodyPr/>
          <a:lstStyle/>
          <a:p>
            <a:fld id="{25584804-84B2-40A5-B635-D4C1A7762278}" type="datetimeFigureOut">
              <a:rPr lang="en-GB" smtClean="0"/>
              <a:t>16/10/2024</a:t>
            </a:fld>
            <a:endParaRPr lang="en-GB"/>
          </a:p>
        </p:txBody>
      </p:sp>
      <p:sp>
        <p:nvSpPr>
          <p:cNvPr id="4" name="Footer Placeholder 3">
            <a:extLst>
              <a:ext uri="{FF2B5EF4-FFF2-40B4-BE49-F238E27FC236}">
                <a16:creationId xmlns:a16="http://schemas.microsoft.com/office/drawing/2014/main" id="{C0D1D523-A341-1980-EDC9-9519D31AF36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97C9A08-4799-79EE-C844-CC5D2897A220}"/>
              </a:ext>
            </a:extLst>
          </p:cNvPr>
          <p:cNvSpPr>
            <a:spLocks noGrp="1"/>
          </p:cNvSpPr>
          <p:nvPr>
            <p:ph type="sldNum" sz="quarter" idx="12"/>
          </p:nvPr>
        </p:nvSpPr>
        <p:spPr/>
        <p:txBody>
          <a:bodyPr/>
          <a:lstStyle/>
          <a:p>
            <a:fld id="{529940AC-7DB3-4561-A241-74E9C9F70197}" type="slidenum">
              <a:rPr lang="en-GB" smtClean="0"/>
              <a:t>‹#›</a:t>
            </a:fld>
            <a:endParaRPr lang="en-GB"/>
          </a:p>
        </p:txBody>
      </p:sp>
    </p:spTree>
    <p:extLst>
      <p:ext uri="{BB962C8B-B14F-4D97-AF65-F5344CB8AC3E}">
        <p14:creationId xmlns:p14="http://schemas.microsoft.com/office/powerpoint/2010/main" val="208711886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FC6CC1-113D-F9B1-A8DF-508BE6985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32794A-C433-B08E-A4F7-31A012F2D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DA2B8-DC98-FD05-93E6-AE622BBDBB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584804-84B2-40A5-B635-D4C1A7762278}" type="datetimeFigureOut">
              <a:rPr lang="en-GB" smtClean="0"/>
              <a:t>16/10/2024</a:t>
            </a:fld>
            <a:endParaRPr lang="en-GB"/>
          </a:p>
        </p:txBody>
      </p:sp>
      <p:sp>
        <p:nvSpPr>
          <p:cNvPr id="5" name="Footer Placeholder 4">
            <a:extLst>
              <a:ext uri="{FF2B5EF4-FFF2-40B4-BE49-F238E27FC236}">
                <a16:creationId xmlns:a16="http://schemas.microsoft.com/office/drawing/2014/main" id="{D8A0C6F8-FE72-8E40-8653-C2113E475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BC33086-492A-5C9D-FEDB-940C9C3F8D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9940AC-7DB3-4561-A241-74E9C9F70197}" type="slidenum">
              <a:rPr lang="en-GB" smtClean="0"/>
              <a:t>‹#›</a:t>
            </a:fld>
            <a:endParaRPr lang="en-GB"/>
          </a:p>
        </p:txBody>
      </p:sp>
    </p:spTree>
    <p:extLst>
      <p:ext uri="{BB962C8B-B14F-4D97-AF65-F5344CB8AC3E}">
        <p14:creationId xmlns:p14="http://schemas.microsoft.com/office/powerpoint/2010/main" val="4117657911"/>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4F69BD3E-E8BD-C65B-542B-E1268E5145A5}"/>
              </a:ext>
            </a:extLst>
          </p:cNvPr>
          <p:cNvSpPr>
            <a:spLocks noGrp="1"/>
          </p:cNvSpPr>
          <p:nvPr>
            <p:ph type="title"/>
          </p:nvPr>
        </p:nvSpPr>
        <p:spPr/>
        <p:txBody>
          <a:bodyPr/>
          <a:lstStyle/>
          <a:p>
            <a:pPr algn="l"/>
            <a:r>
              <a:rPr lang="en-GB" sz="2700">
                <a:ln>
                  <a:solidFill>
                    <a:schemeClr val="accent1"/>
                  </a:solidFill>
                </a:ln>
                <a:solidFill>
                  <a:schemeClr val="bg1"/>
                </a:solidFill>
                <a:effectLst>
                  <a:glow rad="127000">
                    <a:schemeClr val="bg1"/>
                  </a:glow>
                </a:effectLst>
              </a:rPr>
              <a:t>AI-POWERED CHATBOT IMPLEMENTATION</a:t>
            </a:r>
            <a:br>
              <a:rPr lang="en-GB" sz="2700">
                <a:ln>
                  <a:solidFill>
                    <a:schemeClr val="accent1"/>
                  </a:solidFill>
                </a:ln>
                <a:solidFill>
                  <a:schemeClr val="bg1"/>
                </a:solidFill>
                <a:effectLst>
                  <a:glow rad="127000">
                    <a:schemeClr val="bg1"/>
                  </a:glow>
                </a:effectLst>
              </a:rPr>
            </a:br>
            <a:r>
              <a:rPr lang="en-GB" sz="2700">
                <a:ln>
                  <a:solidFill>
                    <a:schemeClr val="accent1"/>
                  </a:solidFill>
                </a:ln>
                <a:solidFill>
                  <a:schemeClr val="bg1"/>
                </a:solidFill>
                <a:effectLst>
                  <a:glow rad="127000">
                    <a:schemeClr val="bg1"/>
                  </a:glow>
                </a:effectLst>
              </a:rPr>
              <a:t>PRESENTATION</a:t>
            </a:r>
            <a:endParaRPr lang="en-GB" sz="2700" dirty="0">
              <a:ln>
                <a:solidFill>
                  <a:schemeClr val="accent1"/>
                </a:solidFill>
              </a:ln>
              <a:solidFill>
                <a:schemeClr val="bg1"/>
              </a:solidFill>
              <a:effectLst>
                <a:glow rad="127000">
                  <a:schemeClr val="bg1"/>
                </a:glow>
              </a:effectLst>
            </a:endParaRPr>
          </a:p>
        </p:txBody>
      </p:sp>
      <p:pic>
        <p:nvPicPr>
          <p:cNvPr id="3" name="Picture 2">
            <a:extLst>
              <a:ext uri="{FF2B5EF4-FFF2-40B4-BE49-F238E27FC236}">
                <a16:creationId xmlns:a16="http://schemas.microsoft.com/office/drawing/2014/main" id="{5E9B6A6D-8FFE-DF6D-436C-1A9A130BEFA8}"/>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8189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diagram of a business strategy&#10;&#10;Description automatically generated">
            <a:extLst>
              <a:ext uri="{FF2B5EF4-FFF2-40B4-BE49-F238E27FC236}">
                <a16:creationId xmlns:a16="http://schemas.microsoft.com/office/drawing/2014/main" id="{AEC476A9-7B36-D133-068A-75948EC0089E}"/>
              </a:ext>
            </a:extLst>
          </p:cNvPr>
          <p:cNvPicPr/>
          <p:nvPr/>
        </p:nvPicPr>
        <p:blipFill>
          <a:blip r:embed="rId3"/>
          <a:srcRect t="9831"/>
          <a:stretch/>
        </p:blipFill>
        <p:spPr>
          <a:xfrm>
            <a:off x="2079812" y="805516"/>
            <a:ext cx="8032376" cy="4074026"/>
          </a:xfrm>
          <a:prstGeom prst="rect">
            <a:avLst/>
          </a:prstGeom>
        </p:spPr>
      </p:pic>
      <p:sp>
        <p:nvSpPr>
          <p:cNvPr id="2" name="Title 1" hidden="1">
            <a:extLst>
              <a:ext uri="{FF2B5EF4-FFF2-40B4-BE49-F238E27FC236}">
                <a16:creationId xmlns:a16="http://schemas.microsoft.com/office/drawing/2014/main" id="{D7A31781-D76A-D263-05CD-8C857E55BE0D}"/>
              </a:ext>
            </a:extLst>
          </p:cNvPr>
          <p:cNvSpPr>
            <a:spLocks noGrp="1"/>
          </p:cNvSpPr>
          <p:nvPr>
            <p:ph type="title"/>
          </p:nvPr>
        </p:nvSpPr>
        <p:spPr/>
        <p:txBody>
          <a:bodyPr/>
          <a:lstStyle/>
          <a:p>
            <a:r>
              <a:rPr lang="en-GB"/>
              <a:t>TESTING AND LAUNCH STRATEGY</a:t>
            </a:r>
            <a:endParaRPr lang="en-GB" dirty="0"/>
          </a:p>
        </p:txBody>
      </p:sp>
    </p:spTree>
    <p:extLst>
      <p:ext uri="{BB962C8B-B14F-4D97-AF65-F5344CB8AC3E}">
        <p14:creationId xmlns:p14="http://schemas.microsoft.com/office/powerpoint/2010/main" val="227857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6FACE6-9219-569D-F262-E5E1445591DA}"/>
              </a:ext>
            </a:extLst>
          </p:cNvPr>
          <p:cNvSpPr>
            <a:spLocks noGrp="1"/>
          </p:cNvSpPr>
          <p:nvPr>
            <p:ph type="title"/>
          </p:nvPr>
        </p:nvSpPr>
        <p:spPr/>
        <p:txBody>
          <a:bodyPr/>
          <a:lstStyle/>
          <a:p>
            <a:r>
              <a:rPr lang="en-GB"/>
              <a:t>THE OUTCOME</a:t>
            </a:r>
            <a:endParaRPr lang="en-GB" dirty="0"/>
          </a:p>
        </p:txBody>
      </p:sp>
      <p:pic>
        <p:nvPicPr>
          <p:cNvPr id="3" name="Picture 2">
            <a:extLst>
              <a:ext uri="{FF2B5EF4-FFF2-40B4-BE49-F238E27FC236}">
                <a16:creationId xmlns:a16="http://schemas.microsoft.com/office/drawing/2014/main" id="{ACC70A99-BA3A-F24E-82E9-3073E83A9C1D}"/>
              </a:ext>
            </a:extLst>
          </p:cNvPr>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008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55916B9-49D3-B762-DEFD-5F1A534A152F}"/>
              </a:ext>
            </a:extLst>
          </p:cNvPr>
          <p:cNvSpPr>
            <a:spLocks noGrp="1"/>
          </p:cNvSpPr>
          <p:nvPr>
            <p:ph type="title"/>
          </p:nvPr>
        </p:nvSpPr>
        <p:spPr/>
        <p:txBody>
          <a:bodyPr/>
          <a:lstStyle/>
          <a:p>
            <a:br>
              <a:rPr lang="en-GB" sz="1500" b="1"/>
            </a:br>
            <a:r>
              <a:rPr lang="en-GB" sz="1500" b="1"/>
              <a:t>CONCLUSION </a:t>
            </a:r>
            <a:br>
              <a:rPr lang="en-GB" sz="1500" b="1"/>
            </a:br>
            <a:r>
              <a:rPr lang="en-GB" sz="1500" b="1"/>
              <a:t>            &amp;</a:t>
            </a:r>
            <a:br>
              <a:rPr lang="en-GB" sz="1500" b="1"/>
            </a:br>
            <a:r>
              <a:rPr lang="en-GB" sz="1500" b="1"/>
              <a:t>         Q&amp;A</a:t>
            </a:r>
            <a:br>
              <a:rPr lang="en-GB" sz="1500" b="1"/>
            </a:br>
            <a:endParaRPr lang="en-GB" sz="1500"/>
          </a:p>
        </p:txBody>
      </p:sp>
      <p:grpSp>
        <p:nvGrpSpPr>
          <p:cNvPr id="14" name="Group 13">
            <a:extLst>
              <a:ext uri="{FF2B5EF4-FFF2-40B4-BE49-F238E27FC236}">
                <a16:creationId xmlns:a16="http://schemas.microsoft.com/office/drawing/2014/main" id="{2188E5A3-39A7-43E0-BB43-331F631FC885}"/>
              </a:ext>
            </a:extLst>
          </p:cNvPr>
          <p:cNvGrpSpPr/>
          <p:nvPr/>
        </p:nvGrpSpPr>
        <p:grpSpPr>
          <a:xfrm>
            <a:off x="0" y="30822"/>
            <a:ext cx="12192000" cy="6858000"/>
            <a:chOff x="0" y="30822"/>
            <a:chExt cx="12192000" cy="6858000"/>
          </a:xfrm>
        </p:grpSpPr>
        <p:pic>
          <p:nvPicPr>
            <p:cNvPr id="3" name="Picture 2">
              <a:extLst>
                <a:ext uri="{FF2B5EF4-FFF2-40B4-BE49-F238E27FC236}">
                  <a16:creationId xmlns:a16="http://schemas.microsoft.com/office/drawing/2014/main" id="{3BD9B937-F1ED-6A2A-CD6D-E8BE2FA29CF6}"/>
                </a:ext>
              </a:extLst>
            </p:cNvPr>
            <p:cNvPicPr/>
            <p:nvPr/>
          </p:nvPicPr>
          <p:blipFill>
            <a:blip r:embed="rId3"/>
            <a:stretch>
              <a:fillRect/>
            </a:stretch>
          </p:blipFill>
          <p:spPr>
            <a:xfrm>
              <a:off x="0" y="30822"/>
              <a:ext cx="12192000" cy="6858000"/>
            </a:xfrm>
            <a:prstGeom prst="rect">
              <a:avLst/>
            </a:prstGeom>
          </p:spPr>
        </p:pic>
        <p:sp>
          <p:nvSpPr>
            <p:cNvPr id="13" name="Rectangle 12">
              <a:extLst>
                <a:ext uri="{FF2B5EF4-FFF2-40B4-BE49-F238E27FC236}">
                  <a16:creationId xmlns:a16="http://schemas.microsoft.com/office/drawing/2014/main" id="{E07E6621-FDAD-423C-99CC-D533BF6CE040}"/>
                </a:ext>
              </a:extLst>
            </p:cNvPr>
            <p:cNvSpPr/>
            <p:nvPr/>
          </p:nvSpPr>
          <p:spPr>
            <a:xfrm>
              <a:off x="256854" y="1294544"/>
              <a:ext cx="3513762" cy="289731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sp>
        <p:nvSpPr>
          <p:cNvPr id="5" name="Oval 4">
            <a:extLst>
              <a:ext uri="{FF2B5EF4-FFF2-40B4-BE49-F238E27FC236}">
                <a16:creationId xmlns:a16="http://schemas.microsoft.com/office/drawing/2014/main" id="{F915BC5C-FB0F-4804-AC8E-CF7902CC7152}"/>
              </a:ext>
            </a:extLst>
          </p:cNvPr>
          <p:cNvSpPr/>
          <p:nvPr/>
        </p:nvSpPr>
        <p:spPr>
          <a:xfrm>
            <a:off x="7462463" y="980151"/>
            <a:ext cx="4229528" cy="401292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scene3d>
              <a:camera prst="orthographicFront"/>
              <a:lightRig rig="threePt" dir="t"/>
            </a:scene3d>
            <a:sp3d extrusionH="57150">
              <a:bevelT w="38100" h="38100"/>
            </a:sp3d>
          </a:bodyPr>
          <a:lstStyle/>
          <a:p>
            <a:r>
              <a:rPr lang="it-IT" sz="7200" b="1" spc="50" dirty="0">
                <a:ln w="0"/>
                <a:solidFill>
                  <a:schemeClr val="bg2"/>
                </a:solidFill>
                <a:effectLst>
                  <a:innerShdw blurRad="63500" dist="50800" dir="13500000">
                    <a:srgbClr val="000000">
                      <a:alpha val="50000"/>
                    </a:srgbClr>
                  </a:innerShdw>
                </a:effectLst>
              </a:rPr>
              <a:t>Q</a:t>
            </a:r>
          </a:p>
          <a:p>
            <a:pPr algn="ctr"/>
            <a:r>
              <a:rPr lang="it-IT" sz="7200" b="1" spc="50" dirty="0">
                <a:ln w="0"/>
                <a:solidFill>
                  <a:schemeClr val="bg2"/>
                </a:solidFill>
                <a:effectLst>
                  <a:innerShdw blurRad="63500" dist="50800" dir="13500000">
                    <a:srgbClr val="000000">
                      <a:alpha val="50000"/>
                    </a:srgbClr>
                  </a:innerShdw>
                </a:effectLst>
              </a:rPr>
              <a:t>&amp;</a:t>
            </a:r>
          </a:p>
          <a:p>
            <a:pPr algn="r"/>
            <a:r>
              <a:rPr lang="it-IT" sz="7200" b="1" spc="50" dirty="0">
                <a:ln w="0"/>
                <a:solidFill>
                  <a:schemeClr val="bg2"/>
                </a:solidFill>
                <a:effectLst>
                  <a:innerShdw blurRad="63500" dist="50800" dir="13500000">
                    <a:srgbClr val="000000">
                      <a:alpha val="50000"/>
                    </a:srgbClr>
                  </a:innerShdw>
                </a:effectLst>
              </a:rPr>
              <a:t>A</a:t>
            </a:r>
          </a:p>
        </p:txBody>
      </p:sp>
      <p:sp>
        <p:nvSpPr>
          <p:cNvPr id="6" name="Rectangle: Single Corner Rounded 5">
            <a:extLst>
              <a:ext uri="{FF2B5EF4-FFF2-40B4-BE49-F238E27FC236}">
                <a16:creationId xmlns:a16="http://schemas.microsoft.com/office/drawing/2014/main" id="{68A5A2D0-6911-4A63-936B-07E139CD6F2C}"/>
              </a:ext>
            </a:extLst>
          </p:cNvPr>
          <p:cNvSpPr/>
          <p:nvPr/>
        </p:nvSpPr>
        <p:spPr>
          <a:xfrm>
            <a:off x="3770616" y="30822"/>
            <a:ext cx="6369978" cy="68717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800" b="1" spc="50" dirty="0">
                <a:ln w="0"/>
                <a:solidFill>
                  <a:schemeClr val="bg2"/>
                </a:solidFill>
                <a:effectLst>
                  <a:innerShdw blurRad="63500" dist="50800" dir="13500000">
                    <a:srgbClr val="000000">
                      <a:alpha val="50000"/>
                    </a:srgbClr>
                  </a:innerShdw>
                </a:effectLst>
              </a:rPr>
              <a:t>CONCLUSION</a:t>
            </a:r>
            <a:endParaRPr lang="it-IT" sz="4800" dirty="0"/>
          </a:p>
        </p:txBody>
      </p:sp>
      <p:sp>
        <p:nvSpPr>
          <p:cNvPr id="9" name="Rectangle: Diagonal Corners Snipped 8">
            <a:extLst>
              <a:ext uri="{FF2B5EF4-FFF2-40B4-BE49-F238E27FC236}">
                <a16:creationId xmlns:a16="http://schemas.microsoft.com/office/drawing/2014/main" id="{D350AC54-4C6E-4250-B17A-2A8D7C63FA01}"/>
              </a:ext>
            </a:extLst>
          </p:cNvPr>
          <p:cNvSpPr/>
          <p:nvPr/>
        </p:nvSpPr>
        <p:spPr>
          <a:xfrm>
            <a:off x="162675" y="5872114"/>
            <a:ext cx="3154165" cy="914400"/>
          </a:xfrm>
          <a:prstGeom prst="snip2Diag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3200" i="1" dirty="0"/>
              <a:t>Clear Goals</a:t>
            </a:r>
          </a:p>
        </p:txBody>
      </p:sp>
      <p:sp>
        <p:nvSpPr>
          <p:cNvPr id="11" name="Rectangle: Diagonal Corners Snipped 10">
            <a:extLst>
              <a:ext uri="{FF2B5EF4-FFF2-40B4-BE49-F238E27FC236}">
                <a16:creationId xmlns:a16="http://schemas.microsoft.com/office/drawing/2014/main" id="{09B0DD99-A118-4DDA-BB09-7FD62D2AC8F0}"/>
              </a:ext>
            </a:extLst>
          </p:cNvPr>
          <p:cNvSpPr/>
          <p:nvPr/>
        </p:nvSpPr>
        <p:spPr>
          <a:xfrm>
            <a:off x="4816868" y="5872114"/>
            <a:ext cx="3154165" cy="914400"/>
          </a:xfrm>
          <a:prstGeom prst="snip2Diag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3200" i="1" dirty="0"/>
              <a:t>Effective Collaboration</a:t>
            </a:r>
          </a:p>
        </p:txBody>
      </p:sp>
      <p:sp>
        <p:nvSpPr>
          <p:cNvPr id="12" name="Rectangle: Diagonal Corners Snipped 11">
            <a:extLst>
              <a:ext uri="{FF2B5EF4-FFF2-40B4-BE49-F238E27FC236}">
                <a16:creationId xmlns:a16="http://schemas.microsoft.com/office/drawing/2014/main" id="{ABEBBD5E-8762-4502-BAAE-189E0B57B346}"/>
              </a:ext>
            </a:extLst>
          </p:cNvPr>
          <p:cNvSpPr/>
          <p:nvPr/>
        </p:nvSpPr>
        <p:spPr>
          <a:xfrm>
            <a:off x="8875160" y="5872114"/>
            <a:ext cx="3154165" cy="914400"/>
          </a:xfrm>
          <a:prstGeom prst="snip2Diag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3200" i="1" dirty="0"/>
              <a:t>Continous Iteration</a:t>
            </a:r>
          </a:p>
        </p:txBody>
      </p:sp>
      <p:pic>
        <p:nvPicPr>
          <p:cNvPr id="16" name="Picture 15">
            <a:extLst>
              <a:ext uri="{FF2B5EF4-FFF2-40B4-BE49-F238E27FC236}">
                <a16:creationId xmlns:a16="http://schemas.microsoft.com/office/drawing/2014/main" id="{72CD4C1B-D2A6-4886-B42F-5EBC6E6930B0}"/>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7159593"/>
          </a:xfrm>
          <a:prstGeom prst="rect">
            <a:avLst/>
          </a:prstGeom>
        </p:spPr>
      </p:pic>
      <p:sp>
        <p:nvSpPr>
          <p:cNvPr id="17" name="TextBox 16">
            <a:extLst>
              <a:ext uri="{FF2B5EF4-FFF2-40B4-BE49-F238E27FC236}">
                <a16:creationId xmlns:a16="http://schemas.microsoft.com/office/drawing/2014/main" id="{480633BC-E0F8-4702-A065-78CD8EA61577}"/>
              </a:ext>
            </a:extLst>
          </p:cNvPr>
          <p:cNvSpPr txBox="1"/>
          <p:nvPr/>
        </p:nvSpPr>
        <p:spPr>
          <a:xfrm>
            <a:off x="2595936" y="4392911"/>
            <a:ext cx="7948774" cy="1200329"/>
          </a:xfrm>
          <a:prstGeom prst="rect">
            <a:avLst/>
          </a:prstGeom>
          <a:noFill/>
        </p:spPr>
        <p:txBody>
          <a:bodyPr wrap="square" rtlCol="0">
            <a:spAutoFit/>
          </a:bodyPr>
          <a:lstStyle/>
          <a:p>
            <a:r>
              <a:rPr lang="it-IT" sz="3600" b="1" i="1" dirty="0">
                <a:solidFill>
                  <a:schemeClr val="accent1">
                    <a:lumMod val="75000"/>
                  </a:schemeClr>
                </a:solidFill>
                <a:effectLst>
                  <a:outerShdw blurRad="38100" dist="38100" dir="2700000" algn="tl">
                    <a:srgbClr val="000000">
                      <a:alpha val="43137"/>
                    </a:srgbClr>
                  </a:outerShdw>
                </a:effectLst>
              </a:rPr>
              <a:t>Thank you for your attention.</a:t>
            </a:r>
          </a:p>
          <a:p>
            <a:r>
              <a:rPr lang="it-IT" sz="3600" b="1" i="1" dirty="0">
                <a:solidFill>
                  <a:schemeClr val="accent1">
                    <a:lumMod val="75000"/>
                  </a:schemeClr>
                </a:solidFill>
                <a:effectLst>
                  <a:outerShdw blurRad="38100" dist="38100" dir="2700000" algn="tl">
                    <a:srgbClr val="000000">
                      <a:alpha val="43137"/>
                    </a:srgbClr>
                  </a:outerShdw>
                </a:effectLst>
              </a:rPr>
              <a:t>Please feel free to ask your questions </a:t>
            </a:r>
            <a:r>
              <a:rPr lang="it-IT" sz="3600" b="1" i="1" dirty="0">
                <a:effectLst>
                  <a:outerShdw blurRad="38100" dist="38100" dir="2700000" algn="tl">
                    <a:srgbClr val="000000">
                      <a:alpha val="43137"/>
                    </a:srgbClr>
                  </a:outerShdw>
                </a:effectLst>
              </a:rPr>
              <a:t>…</a:t>
            </a:r>
          </a:p>
        </p:txBody>
      </p:sp>
      <p:sp>
        <p:nvSpPr>
          <p:cNvPr id="20" name="Oval 19">
            <a:extLst>
              <a:ext uri="{FF2B5EF4-FFF2-40B4-BE49-F238E27FC236}">
                <a16:creationId xmlns:a16="http://schemas.microsoft.com/office/drawing/2014/main" id="{7D43CCA3-7358-48BC-949F-B58887C012D5}"/>
              </a:ext>
            </a:extLst>
          </p:cNvPr>
          <p:cNvSpPr/>
          <p:nvPr/>
        </p:nvSpPr>
        <p:spPr>
          <a:xfrm>
            <a:off x="162675" y="1869897"/>
            <a:ext cx="4820291" cy="2600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50" dirty="0">
              <a:ln w="0"/>
              <a:solidFill>
                <a:schemeClr val="bg2"/>
              </a:solidFill>
              <a:effectLst>
                <a:innerShdw blurRad="63500" dist="50800" dir="13500000">
                  <a:srgbClr val="000000">
                    <a:alpha val="50000"/>
                  </a:srgbClr>
                </a:innerShdw>
              </a:effectLst>
            </a:endParaRPr>
          </a:p>
          <a:p>
            <a:pPr algn="ctr"/>
            <a:r>
              <a:rPr lang="en-US" sz="2800" b="1" spc="50" dirty="0">
                <a:ln w="0"/>
                <a:solidFill>
                  <a:schemeClr val="bg2"/>
                </a:solidFill>
                <a:effectLst>
                  <a:innerShdw blurRad="63500" dist="50800" dir="13500000">
                    <a:srgbClr val="000000">
                      <a:alpha val="50000"/>
                    </a:srgbClr>
                  </a:innerShdw>
                </a:effectLst>
              </a:rPr>
              <a:t>PRESENTATION BY:</a:t>
            </a:r>
          </a:p>
          <a:p>
            <a:pPr algn="ctr"/>
            <a:r>
              <a:rPr lang="en-US" sz="2800" b="1" spc="50" dirty="0">
                <a:ln w="0"/>
                <a:solidFill>
                  <a:schemeClr val="bg2"/>
                </a:solidFill>
                <a:effectLst>
                  <a:innerShdw blurRad="63500" dist="50800" dir="13500000">
                    <a:srgbClr val="000000">
                      <a:alpha val="50000"/>
                    </a:srgbClr>
                  </a:innerShdw>
                </a:effectLst>
              </a:rPr>
              <a:t>Grace Orji</a:t>
            </a:r>
          </a:p>
          <a:p>
            <a:pPr algn="ctr"/>
            <a:endParaRPr lang="en-US" b="1" spc="50" dirty="0">
              <a:ln w="0"/>
              <a:solidFill>
                <a:schemeClr val="bg2"/>
              </a:solidFill>
              <a:effectLst>
                <a:innerShdw blurRad="63500" dist="50800" dir="13500000">
                  <a:srgbClr val="000000">
                    <a:alpha val="50000"/>
                  </a:srgbClr>
                </a:innerShdw>
              </a:effectLst>
            </a:endParaRPr>
          </a:p>
          <a:p>
            <a:pPr algn="ctr"/>
            <a:endParaRPr lang="en-US" b="1" spc="50" dirty="0">
              <a:ln w="0"/>
              <a:solidFill>
                <a:schemeClr val="bg2"/>
              </a:solidFill>
              <a:effectLst>
                <a:innerShdw blurRad="63500" dist="50800" dir="13500000">
                  <a:srgbClr val="000000">
                    <a:alpha val="50000"/>
                  </a:srgbClr>
                </a:innerShdw>
              </a:effectLst>
            </a:endParaRPr>
          </a:p>
          <a:p>
            <a:pPr algn="ctr"/>
            <a:r>
              <a:rPr lang="en-US" b="1" spc="50" dirty="0">
                <a:ln w="0"/>
                <a:solidFill>
                  <a:schemeClr val="bg2"/>
                </a:solidFill>
                <a:effectLst>
                  <a:innerShdw blurRad="63500" dist="50800" dir="13500000">
                    <a:srgbClr val="000000">
                      <a:alpha val="50000"/>
                    </a:srgbClr>
                  </a:innerShdw>
                </a:effectLst>
              </a:rPr>
              <a:t>OCT/2024</a:t>
            </a:r>
          </a:p>
          <a:p>
            <a:pPr algn="ctr"/>
            <a:endParaRPr lang="it-IT" dirty="0"/>
          </a:p>
        </p:txBody>
      </p:sp>
    </p:spTree>
    <p:extLst>
      <p:ext uri="{BB962C8B-B14F-4D97-AF65-F5344CB8AC3E}">
        <p14:creationId xmlns:p14="http://schemas.microsoft.com/office/powerpoint/2010/main" val="139710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iterate type="lt">
                                    <p:tmPct val="0"/>
                                  </p:iterate>
                                  <p:childTnLst>
                                    <p:set>
                                      <p:cBhvr>
                                        <p:cTn id="12" dur="1" fill="hold">
                                          <p:stCondLst>
                                            <p:cond delay="0"/>
                                          </p:stCondLst>
                                        </p:cTn>
                                        <p:tgtEl>
                                          <p:spTgt spid="9"/>
                                        </p:tgtEl>
                                        <p:attrNameLst>
                                          <p:attrName>style.visibility</p:attrName>
                                        </p:attrNameLst>
                                      </p:cBhvr>
                                      <p:to>
                                        <p:strVal val="visible"/>
                                      </p:to>
                                    </p:set>
                                    <p:anim calcmode="lin" valueType="num">
                                      <p:cBhvr>
                                        <p:cTn id="13" dur="1250" fill="hold"/>
                                        <p:tgtEl>
                                          <p:spTgt spid="9"/>
                                        </p:tgtEl>
                                        <p:attrNameLst>
                                          <p:attrName>ppt_w</p:attrName>
                                        </p:attrNameLst>
                                      </p:cBhvr>
                                      <p:tavLst>
                                        <p:tav tm="0">
                                          <p:val>
                                            <p:fltVal val="0"/>
                                          </p:val>
                                        </p:tav>
                                        <p:tav tm="100000">
                                          <p:val>
                                            <p:strVal val="#ppt_w"/>
                                          </p:val>
                                        </p:tav>
                                      </p:tavLst>
                                    </p:anim>
                                    <p:anim calcmode="lin" valueType="num">
                                      <p:cBhvr>
                                        <p:cTn id="14" dur="1250" fill="hold"/>
                                        <p:tgtEl>
                                          <p:spTgt spid="9"/>
                                        </p:tgtEl>
                                        <p:attrNameLst>
                                          <p:attrName>ppt_h</p:attrName>
                                        </p:attrNameLst>
                                      </p:cBhvr>
                                      <p:tavLst>
                                        <p:tav tm="0">
                                          <p:val>
                                            <p:fltVal val="0"/>
                                          </p:val>
                                        </p:tav>
                                        <p:tav tm="100000">
                                          <p:val>
                                            <p:strVal val="#ppt_h"/>
                                          </p:val>
                                        </p:tav>
                                      </p:tavLst>
                                    </p:anim>
                                    <p:animEffect transition="in" filter="fade">
                                      <p:cBhvr>
                                        <p:cTn id="15" dur="125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iterate type="lt">
                                    <p:tmPct val="0"/>
                                  </p:iterate>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iterate type="lt">
                                    <p:tmPct val="0"/>
                                  </p:iterate>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2000" fill="hold"/>
                                        <p:tgtEl>
                                          <p:spTgt spid="16"/>
                                        </p:tgtEl>
                                        <p:attrNameLst>
                                          <p:attrName>ppt_w</p:attrName>
                                        </p:attrNameLst>
                                      </p:cBhvr>
                                      <p:tavLst>
                                        <p:tav tm="0">
                                          <p:val>
                                            <p:fltVal val="0"/>
                                          </p:val>
                                        </p:tav>
                                        <p:tav tm="100000">
                                          <p:val>
                                            <p:strVal val="#ppt_w"/>
                                          </p:val>
                                        </p:tav>
                                      </p:tavLst>
                                    </p:anim>
                                    <p:anim calcmode="lin" valueType="num">
                                      <p:cBhvr>
                                        <p:cTn id="35" dur="2000" fill="hold"/>
                                        <p:tgtEl>
                                          <p:spTgt spid="16"/>
                                        </p:tgtEl>
                                        <p:attrNameLst>
                                          <p:attrName>ppt_h</p:attrName>
                                        </p:attrNameLst>
                                      </p:cBhvr>
                                      <p:tavLst>
                                        <p:tav tm="0">
                                          <p:val>
                                            <p:fltVal val="0"/>
                                          </p:val>
                                        </p:tav>
                                        <p:tav tm="100000">
                                          <p:val>
                                            <p:strVal val="#ppt_h"/>
                                          </p:val>
                                        </p:tav>
                                      </p:tavLst>
                                    </p:anim>
                                    <p:animEffect transition="in" filter="fade">
                                      <p:cBhvr>
                                        <p:cTn id="36" dur="20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37" presetID="1" presetClass="entr" presetSubtype="0" fill="hold" grpId="0" nodeType="withEffect">
                                  <p:stCondLst>
                                    <p:cond delay="0"/>
                                  </p:stCondLst>
                                  <p:iterate type="lt">
                                    <p:tmAbs val="100"/>
                                  </p:iterate>
                                  <p:childTnLst>
                                    <p:set>
                                      <p:cBhvr>
                                        <p:cTn id="3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600"/>
                                  </p:stCondLst>
                                  <p:iterate type="lt">
                                    <p:tmPct val="10000"/>
                                  </p:iterate>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 presetClass="entr" presetSubtype="9"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anim calcmode="lin" valueType="num">
                                      <p:cBhvr additive="base">
                                        <p:cTn id="61" dur="1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62" dur="10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animEffect transition="in" filter="fade">
                                      <p:cBhvr>
                                        <p:cTn id="67" dur="1000"/>
                                        <p:tgtEl>
                                          <p:spTgt spid="5">
                                            <p:txEl>
                                              <p:pRg st="1" end="1"/>
                                            </p:txEl>
                                          </p:spTgt>
                                        </p:tgtEl>
                                      </p:cBhvr>
                                    </p:animEffect>
                                    <p:anim calcmode="lin" valueType="num">
                                      <p:cBhvr>
                                        <p:cTn id="6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6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9" fill="hold" nodeType="clickEffect">
                                  <p:stCondLst>
                                    <p:cond delay="0"/>
                                  </p:stCondLst>
                                  <p:childTnLst>
                                    <p:set>
                                      <p:cBhvr>
                                        <p:cTn id="73" dur="1" fill="hold">
                                          <p:stCondLst>
                                            <p:cond delay="0"/>
                                          </p:stCondLst>
                                        </p:cTn>
                                        <p:tgtEl>
                                          <p:spTgt spid="5">
                                            <p:txEl>
                                              <p:pRg st="2" end="2"/>
                                            </p:txEl>
                                          </p:spTgt>
                                        </p:tgtEl>
                                        <p:attrNameLst>
                                          <p:attrName>style.visibility</p:attrName>
                                        </p:attrNameLst>
                                      </p:cBhvr>
                                      <p:to>
                                        <p:strVal val="visible"/>
                                      </p:to>
                                    </p:set>
                                    <p:anim calcmode="lin" valueType="num">
                                      <p:cBhvr additive="base">
                                        <p:cTn id="74" dur="10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75" dur="10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grpId="1" nodeType="clickEffect">
                                  <p:stCondLst>
                                    <p:cond delay="0"/>
                                  </p:stCondLst>
                                  <p:iterate type="lt">
                                    <p:tmPct val="0"/>
                                  </p:iterate>
                                  <p:childTnLst>
                                    <p:animEffect transition="out" filter="dissolve">
                                      <p:cBhvr>
                                        <p:cTn id="79" dur="500"/>
                                        <p:tgtEl>
                                          <p:spTgt spid="9"/>
                                        </p:tgtEl>
                                      </p:cBhvr>
                                    </p:animEffect>
                                    <p:set>
                                      <p:cBhvr>
                                        <p:cTn id="80" dur="1" fill="hold">
                                          <p:stCondLst>
                                            <p:cond delay="499"/>
                                          </p:stCondLst>
                                        </p:cTn>
                                        <p:tgtEl>
                                          <p:spTgt spid="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grpId="1" nodeType="clickEffect">
                                  <p:stCondLst>
                                    <p:cond delay="0"/>
                                  </p:stCondLst>
                                  <p:iterate type="lt">
                                    <p:tmPct val="0"/>
                                  </p:iterate>
                                  <p:childTnLst>
                                    <p:animEffect transition="out" filter="dissolve">
                                      <p:cBhvr>
                                        <p:cTn id="84" dur="500"/>
                                        <p:tgtEl>
                                          <p:spTgt spid="11"/>
                                        </p:tgtEl>
                                      </p:cBhvr>
                                    </p:animEffect>
                                    <p:set>
                                      <p:cBhvr>
                                        <p:cTn id="85" dur="1" fill="hold">
                                          <p:stCondLst>
                                            <p:cond delay="499"/>
                                          </p:stCondLst>
                                        </p:cTn>
                                        <p:tgtEl>
                                          <p:spTgt spid="1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iterate type="lt">
                                    <p:tmPct val="0"/>
                                  </p:iterate>
                                  <p:childTnLst>
                                    <p:animEffect transition="out" filter="dissolv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16"/>
                                        </p:tgtEl>
                                      </p:cBhvr>
                                    </p:animEffect>
                                    <p:set>
                                      <p:cBhvr>
                                        <p:cTn id="95" dur="1" fill="hold">
                                          <p:stCondLst>
                                            <p:cond delay="499"/>
                                          </p:stCondLst>
                                        </p:cTn>
                                        <p:tgtEl>
                                          <p:spTgt spid="16"/>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2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6"/>
                                        </p:tgtEl>
                                      </p:cBhvr>
                                    </p:animEffect>
                                    <p:set>
                                      <p:cBhvr>
                                        <p:cTn id="10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9" grpId="0" animBg="1"/>
      <p:bldP spid="9" grpId="1" animBg="1"/>
      <p:bldP spid="11" grpId="0" animBg="1"/>
      <p:bldP spid="11" grpId="1" animBg="1"/>
      <p:bldP spid="12" grpId="0" animBg="1"/>
      <p:bldP spid="12" grpId="1" animBg="1"/>
      <p:bldP spid="17" grpId="0"/>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B9AB5BD5-B8A4-479A-B525-C1C52C74369D}"/>
              </a:ext>
            </a:extLst>
          </p:cNvPr>
          <p:cNvSpPr>
            <a:spLocks noGrp="1"/>
          </p:cNvSpPr>
          <p:nvPr>
            <p:ph type="title"/>
          </p:nvPr>
        </p:nvSpPr>
        <p:spPr/>
        <p:txBody>
          <a:bodyPr/>
          <a:lstStyle/>
          <a:p>
            <a:r>
              <a:rPr lang="en-GB" sz="4000" b="1"/>
              <a:t>WHAT WAS THE USE CASE </a:t>
            </a:r>
            <a:endParaRPr lang="en-GB" sz="4000" b="1" dirty="0"/>
          </a:p>
        </p:txBody>
      </p:sp>
      <p:pic>
        <p:nvPicPr>
          <p:cNvPr id="3" name="Picture 2">
            <a:extLst>
              <a:ext uri="{FF2B5EF4-FFF2-40B4-BE49-F238E27FC236}">
                <a16:creationId xmlns:a16="http://schemas.microsoft.com/office/drawing/2014/main" id="{E4C7AD35-AB36-07A5-AC38-264E2CBE8296}"/>
              </a:ext>
            </a:extLst>
          </p:cNvPr>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95675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A2D777A-AC57-6BD1-1738-E8093268D939}"/>
              </a:ext>
            </a:extLst>
          </p:cNvPr>
          <p:cNvPicPr/>
          <p:nvPr/>
        </p:nvPicPr>
        <p:blipFill>
          <a:blip r:embed="rId3"/>
          <a:stretch>
            <a:fillRect/>
          </a:stretch>
        </p:blipFill>
        <p:spPr>
          <a:xfrm>
            <a:off x="2138524" y="1966293"/>
            <a:ext cx="7914951" cy="4452160"/>
          </a:xfrm>
          <a:prstGeom prst="rect">
            <a:avLst/>
          </a:prstGeom>
        </p:spPr>
      </p:pic>
      <p:sp>
        <p:nvSpPr>
          <p:cNvPr id="2" name="Title 1" hidden="1">
            <a:extLst>
              <a:ext uri="{FF2B5EF4-FFF2-40B4-BE49-F238E27FC236}">
                <a16:creationId xmlns:a16="http://schemas.microsoft.com/office/drawing/2014/main" id="{A47D28BF-447F-DA6B-240D-201278B4E29F}"/>
              </a:ext>
            </a:extLst>
          </p:cNvPr>
          <p:cNvSpPr>
            <a:spLocks noGrp="1"/>
          </p:cNvSpPr>
          <p:nvPr>
            <p:ph type="title"/>
          </p:nvPr>
        </p:nvSpPr>
        <p:spPr/>
        <p:txBody>
          <a:bodyPr/>
          <a:lstStyle/>
          <a:p>
            <a:r>
              <a:rPr lang="en-GB"/>
              <a:t>KEY METRICS AND QUERY BREAKDOWN</a:t>
            </a:r>
            <a:endParaRPr lang="en-GB" dirty="0"/>
          </a:p>
        </p:txBody>
      </p:sp>
    </p:spTree>
    <p:extLst>
      <p:ext uri="{BB962C8B-B14F-4D97-AF65-F5344CB8AC3E}">
        <p14:creationId xmlns:p14="http://schemas.microsoft.com/office/powerpoint/2010/main" val="86862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444E1C0F-7FE6-C4BC-E2C9-A07A6EBC04BE}"/>
              </a:ext>
            </a:extLst>
          </p:cNvPr>
          <p:cNvSpPr>
            <a:spLocks noGrp="1"/>
          </p:cNvSpPr>
          <p:nvPr>
            <p:ph type="title"/>
          </p:nvPr>
        </p:nvSpPr>
        <p:spPr/>
        <p:txBody>
          <a:bodyPr/>
          <a:lstStyle/>
          <a:p>
            <a:pPr algn="ctr"/>
            <a:r>
              <a:rPr lang="en-US" sz="3200" kern="1200">
                <a:solidFill>
                  <a:schemeClr val="bg1"/>
                </a:solidFill>
                <a:latin typeface="+mj-lt"/>
                <a:ea typeface="+mj-ea"/>
                <a:cs typeface="+mj-cs"/>
              </a:rPr>
              <a:t>AS IS PROCESS FLOW</a:t>
            </a:r>
          </a:p>
        </p:txBody>
      </p:sp>
      <p:pic>
        <p:nvPicPr>
          <p:cNvPr id="3" name="Picture 2">
            <a:extLst>
              <a:ext uri="{FF2B5EF4-FFF2-40B4-BE49-F238E27FC236}">
                <a16:creationId xmlns:a16="http://schemas.microsoft.com/office/drawing/2014/main" id="{677F435D-C951-03BC-3C93-8D5EF4785D68}"/>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8689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E92DDDF-AC91-E157-CF9C-695E43C2A487}"/>
              </a:ext>
            </a:extLst>
          </p:cNvPr>
          <p:cNvSpPr>
            <a:spLocks noGrp="1"/>
          </p:cNvSpPr>
          <p:nvPr>
            <p:ph type="title"/>
          </p:nvPr>
        </p:nvSpPr>
        <p:spPr/>
        <p:txBody>
          <a:bodyPr/>
          <a:lstStyle/>
          <a:p>
            <a:pPr algn="ctr"/>
            <a:r>
              <a:rPr lang="en-US" sz="3200" kern="1200">
                <a:solidFill>
                  <a:schemeClr val="bg1"/>
                </a:solidFill>
                <a:latin typeface="+mj-lt"/>
                <a:ea typeface="+mj-ea"/>
                <a:cs typeface="+mj-cs"/>
              </a:rPr>
              <a:t>CURRENT STATE AFTER CHATBOT IMPLEMENTATION</a:t>
            </a:r>
          </a:p>
        </p:txBody>
      </p:sp>
      <p:pic>
        <p:nvPicPr>
          <p:cNvPr id="3" name="Picture 2">
            <a:extLst>
              <a:ext uri="{FF2B5EF4-FFF2-40B4-BE49-F238E27FC236}">
                <a16:creationId xmlns:a16="http://schemas.microsoft.com/office/drawing/2014/main" id="{2947B976-B42A-C5B7-3B30-321ABDFC9B45}"/>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0033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F9E1FEA7-3C45-7F33-BBFF-ABB2AD358ED5}"/>
              </a:ext>
            </a:extLst>
          </p:cNvPr>
          <p:cNvSpPr>
            <a:spLocks noGrp="1"/>
          </p:cNvSpPr>
          <p:nvPr>
            <p:ph type="title"/>
          </p:nvPr>
        </p:nvSpPr>
        <p:spPr/>
        <p:txBody>
          <a:bodyPr>
            <a:normAutofit fontScale="90000"/>
          </a:bodyPr>
          <a:lstStyle/>
          <a:p>
            <a:r>
              <a:rPr lang="en-US" sz="4800" kern="1200">
                <a:solidFill>
                  <a:schemeClr val="tx1"/>
                </a:solidFill>
                <a:latin typeface="+mj-lt"/>
                <a:ea typeface="+mj-ea"/>
                <a:cs typeface="+mj-cs"/>
              </a:rPr>
              <a:t>WHY THIS INITIATIVE WAS SELECTED/PRIORITSED</a:t>
            </a:r>
            <a:endParaRPr lang="en-US" sz="4800" kern="1200" dirty="0">
              <a:solidFill>
                <a:schemeClr val="tx1"/>
              </a:solidFill>
              <a:latin typeface="+mj-lt"/>
              <a:ea typeface="+mj-ea"/>
              <a:cs typeface="+mj-cs"/>
            </a:endParaRPr>
          </a:p>
        </p:txBody>
      </p:sp>
      <p:pic>
        <p:nvPicPr>
          <p:cNvPr id="3" name="Picture 2">
            <a:extLst>
              <a:ext uri="{FF2B5EF4-FFF2-40B4-BE49-F238E27FC236}">
                <a16:creationId xmlns:a16="http://schemas.microsoft.com/office/drawing/2014/main" id="{457D7D5A-4966-A7C4-9AA7-2847F7E334D6}"/>
              </a:ext>
            </a:extLst>
          </p:cNvPr>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73344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7AAAA03D-8689-D96F-644F-720555BBFDE4}"/>
              </a:ext>
            </a:extLst>
          </p:cNvPr>
          <p:cNvSpPr>
            <a:spLocks noGrp="1"/>
          </p:cNvSpPr>
          <p:nvPr>
            <p:ph type="title"/>
          </p:nvPr>
        </p:nvSpPr>
        <p:spPr/>
        <p:txBody>
          <a:bodyPr/>
          <a:lstStyle/>
          <a:p>
            <a:r>
              <a:rPr lang="en-GB"/>
              <a:t>DATA COLLECTION &amp; TECHNOLOGY SELECTION</a:t>
            </a:r>
            <a:endParaRPr lang="en-GB" dirty="0"/>
          </a:p>
        </p:txBody>
      </p:sp>
      <p:pic>
        <p:nvPicPr>
          <p:cNvPr id="3" name="Picture 2">
            <a:extLst>
              <a:ext uri="{FF2B5EF4-FFF2-40B4-BE49-F238E27FC236}">
                <a16:creationId xmlns:a16="http://schemas.microsoft.com/office/drawing/2014/main" id="{0DF04363-E00E-A7BA-E870-1D1C09772A5D}"/>
              </a:ext>
            </a:extLst>
          </p:cNvPr>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17619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B2421AD-74AF-A0C1-BAEC-0E432213035F}"/>
              </a:ext>
            </a:extLst>
          </p:cNvPr>
          <p:cNvPicPr/>
          <p:nvPr/>
        </p:nvPicPr>
        <p:blipFill>
          <a:blip r:embed="rId3"/>
          <a:srcRect l="1"/>
          <a:stretch/>
        </p:blipFill>
        <p:spPr>
          <a:xfrm>
            <a:off x="20" y="-22"/>
            <a:ext cx="12191977" cy="6858022"/>
          </a:xfrm>
          <a:prstGeom prst="rect">
            <a:avLst/>
          </a:prstGeom>
        </p:spPr>
      </p:pic>
      <p:sp>
        <p:nvSpPr>
          <p:cNvPr id="39" name="Rectangle 38">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CD0817A5-17A2-53C4-FCE6-B4F6B253A77A}"/>
              </a:ext>
            </a:extLst>
          </p:cNvPr>
          <p:cNvSpPr>
            <a:spLocks noGrp="1"/>
          </p:cNvSpPr>
          <p:nvPr>
            <p:ph type="title"/>
          </p:nvPr>
        </p:nvSpPr>
        <p:spPr/>
        <p:txBody>
          <a:bodyPr/>
          <a:lstStyle/>
          <a:p>
            <a:r>
              <a:rPr lang="en-GB"/>
              <a:t>BENEFITS/BUSINESS CASE</a:t>
            </a:r>
            <a:endParaRPr lang="en-GB" dirty="0"/>
          </a:p>
        </p:txBody>
      </p:sp>
    </p:spTree>
    <p:extLst>
      <p:ext uri="{BB962C8B-B14F-4D97-AF65-F5344CB8AC3E}">
        <p14:creationId xmlns:p14="http://schemas.microsoft.com/office/powerpoint/2010/main" val="368502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C307F23-4F6B-CA5E-48CD-866CF0CA8FF1}"/>
              </a:ext>
            </a:extLst>
          </p:cNvPr>
          <p:cNvPicPr/>
          <p:nvPr/>
        </p:nvPicPr>
        <p:blipFill>
          <a:blip r:embed="rId3"/>
          <a:stretch>
            <a:fillRect/>
          </a:stretch>
        </p:blipFill>
        <p:spPr>
          <a:xfrm>
            <a:off x="545238" y="1324642"/>
            <a:ext cx="7608304" cy="4279671"/>
          </a:xfrm>
          <a:prstGeom prst="rect">
            <a:avLst/>
          </a:prstGeom>
        </p:spPr>
      </p:pic>
      <p:sp>
        <p:nvSpPr>
          <p:cNvPr id="21" name="Rectangle 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75F4F535-CD3F-F6D0-7935-B6DFD149BD3D}"/>
              </a:ext>
            </a:extLst>
          </p:cNvPr>
          <p:cNvSpPr>
            <a:spLocks noGrp="1"/>
          </p:cNvSpPr>
          <p:nvPr>
            <p:ph type="title"/>
          </p:nvPr>
        </p:nvSpPr>
        <p:spPr/>
        <p:txBody>
          <a:bodyPr/>
          <a:lstStyle/>
          <a:p>
            <a:r>
              <a:rPr lang="en-GB"/>
              <a:t>CONVERSATIONAL DESIGN &amp; NLP TRAINING</a:t>
            </a:r>
            <a:endParaRPr lang="en-GB" dirty="0"/>
          </a:p>
        </p:txBody>
      </p:sp>
    </p:spTree>
    <p:extLst>
      <p:ext uri="{BB962C8B-B14F-4D97-AF65-F5344CB8AC3E}">
        <p14:creationId xmlns:p14="http://schemas.microsoft.com/office/powerpoint/2010/main" val="263199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248</TotalTime>
  <Words>748</Words>
  <Application>Microsoft Office PowerPoint</Application>
  <PresentationFormat>Widescreen</PresentationFormat>
  <Paragraphs>44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AI-POWERED CHATBOT IMPLEMENTATION PRESENTATION</vt:lpstr>
      <vt:lpstr>WHAT WAS THE USE CASE </vt:lpstr>
      <vt:lpstr>KEY METRICS AND QUERY BREAKDOWN</vt:lpstr>
      <vt:lpstr>AS IS PROCESS FLOW</vt:lpstr>
      <vt:lpstr>CURRENT STATE AFTER CHATBOT IMPLEMENTATION</vt:lpstr>
      <vt:lpstr>WHY THIS INITIATIVE WAS SELECTED/PRIORITSED</vt:lpstr>
      <vt:lpstr>DATA COLLECTION &amp; TECHNOLOGY SELECTION</vt:lpstr>
      <vt:lpstr>BENEFITS/BUSINESS CASE</vt:lpstr>
      <vt:lpstr>CONVERSATIONAL DESIGN &amp; NLP TRAINING</vt:lpstr>
      <vt:lpstr>TESTING AND LAUNCH STRATEGY</vt:lpstr>
      <vt:lpstr>THE OUTCOME</vt:lpstr>
      <vt:lpstr> CONCLUSION              &amp;          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CHATBOT IMPLEMENTATION PRESENTATION</dc:title>
  <dc:creator>Grace Orji</dc:creator>
  <cp:lastModifiedBy>Grace Orji</cp:lastModifiedBy>
  <cp:revision>20</cp:revision>
  <dcterms:created xsi:type="dcterms:W3CDTF">2024-10-15T23:11:32Z</dcterms:created>
  <dcterms:modified xsi:type="dcterms:W3CDTF">2024-10-16T09:28:30Z</dcterms:modified>
</cp:coreProperties>
</file>