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5" r:id="rId1"/>
  </p:sldMasterIdLst>
  <p:notesMasterIdLst>
    <p:notesMasterId r:id="rId27"/>
  </p:notesMasterIdLst>
  <p:sldIdLst>
    <p:sldId id="295" r:id="rId2"/>
    <p:sldId id="258" r:id="rId3"/>
    <p:sldId id="273" r:id="rId4"/>
    <p:sldId id="260" r:id="rId5"/>
    <p:sldId id="262" r:id="rId6"/>
    <p:sldId id="267" r:id="rId7"/>
    <p:sldId id="271" r:id="rId8"/>
    <p:sldId id="274" r:id="rId9"/>
    <p:sldId id="275" r:id="rId10"/>
    <p:sldId id="276" r:id="rId11"/>
    <p:sldId id="277" r:id="rId12"/>
    <p:sldId id="278" r:id="rId13"/>
    <p:sldId id="279" r:id="rId14"/>
    <p:sldId id="280" r:id="rId15"/>
    <p:sldId id="293" r:id="rId16"/>
    <p:sldId id="284" r:id="rId17"/>
    <p:sldId id="285" r:id="rId18"/>
    <p:sldId id="287" r:id="rId19"/>
    <p:sldId id="288" r:id="rId20"/>
    <p:sldId id="289" r:id="rId21"/>
    <p:sldId id="290" r:id="rId22"/>
    <p:sldId id="291" r:id="rId23"/>
    <p:sldId id="282" r:id="rId24"/>
    <p:sldId id="281" r:id="rId25"/>
    <p:sldId id="29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8" autoAdjust="0"/>
    <p:restoredTop sz="94719"/>
  </p:normalViewPr>
  <p:slideViewPr>
    <p:cSldViewPr snapToGrid="0">
      <p:cViewPr varScale="1">
        <p:scale>
          <a:sx n="70" d="100"/>
          <a:sy n="70" d="100"/>
        </p:scale>
        <p:origin x="60"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16435-997F-4B24-9722-CAB29CAA57A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15E9EA7-7280-4706-B483-65C39D3DF5D7}">
      <dgm:prSet/>
      <dgm:spPr/>
      <dgm:t>
        <a:bodyPr/>
        <a:lstStyle/>
        <a:p>
          <a:pPr>
            <a:lnSpc>
              <a:spcPct val="100000"/>
            </a:lnSpc>
          </a:pPr>
          <a:r>
            <a:rPr lang="en-US" dirty="0"/>
            <a:t>The data file has 6966265 observations with 603 columns, therefore I opted to only work with a sample, to save time</a:t>
          </a:r>
        </a:p>
      </dgm:t>
    </dgm:pt>
    <dgm:pt modelId="{BFCA299D-7D62-4B99-A3D8-2D4C2DF4069C}" type="parTrans" cxnId="{876267E4-B0F3-42E2-95CD-B0E75D5DCB43}">
      <dgm:prSet/>
      <dgm:spPr/>
      <dgm:t>
        <a:bodyPr/>
        <a:lstStyle/>
        <a:p>
          <a:endParaRPr lang="en-US"/>
        </a:p>
      </dgm:t>
    </dgm:pt>
    <dgm:pt modelId="{E759BE9B-77C7-4A30-9C42-0346463E9E29}" type="sibTrans" cxnId="{876267E4-B0F3-42E2-95CD-B0E75D5DCB43}">
      <dgm:prSet phldrT="01" phldr="0"/>
      <dgm:spPr/>
      <dgm:t>
        <a:bodyPr/>
        <a:lstStyle/>
        <a:p>
          <a:endParaRPr lang="en-US"/>
        </a:p>
      </dgm:t>
    </dgm:pt>
    <dgm:pt modelId="{4AC5EF5E-F628-4FBE-A7F4-AEEBFF5F36ED}">
      <dgm:prSet/>
      <dgm:spPr/>
      <dgm:t>
        <a:bodyPr/>
        <a:lstStyle/>
        <a:p>
          <a:pPr>
            <a:lnSpc>
              <a:spcPct val="100000"/>
            </a:lnSpc>
          </a:pPr>
          <a:r>
            <a:rPr lang="en-US"/>
            <a:t>The sample contains 30000 observations</a:t>
          </a:r>
        </a:p>
      </dgm:t>
    </dgm:pt>
    <dgm:pt modelId="{124B8C7D-1D65-481A-93AD-FCA00C7CA6A0}" type="parTrans" cxnId="{66816262-1BA8-4FC3-B42C-637045B18136}">
      <dgm:prSet/>
      <dgm:spPr/>
      <dgm:t>
        <a:bodyPr/>
        <a:lstStyle/>
        <a:p>
          <a:endParaRPr lang="en-US"/>
        </a:p>
      </dgm:t>
    </dgm:pt>
    <dgm:pt modelId="{18E4E0C9-D4EE-42BB-9FEE-1267022CF52D}" type="sibTrans" cxnId="{66816262-1BA8-4FC3-B42C-637045B18136}">
      <dgm:prSet phldrT="02" phldr="0"/>
      <dgm:spPr/>
      <dgm:t>
        <a:bodyPr/>
        <a:lstStyle/>
        <a:p>
          <a:endParaRPr lang="en-US"/>
        </a:p>
      </dgm:t>
    </dgm:pt>
    <dgm:pt modelId="{CD663D06-19D6-468C-9EB3-BF19086FBA36}" type="pres">
      <dgm:prSet presAssocID="{63016435-997F-4B24-9722-CAB29CAA57AF}" presName="root" presStyleCnt="0">
        <dgm:presLayoutVars>
          <dgm:dir/>
          <dgm:resizeHandles val="exact"/>
        </dgm:presLayoutVars>
      </dgm:prSet>
      <dgm:spPr/>
    </dgm:pt>
    <dgm:pt modelId="{B573EA8F-9BEE-421C-B8AE-8F20DD41AAB9}" type="pres">
      <dgm:prSet presAssocID="{C15E9EA7-7280-4706-B483-65C39D3DF5D7}" presName="compNode" presStyleCnt="0"/>
      <dgm:spPr/>
    </dgm:pt>
    <dgm:pt modelId="{62A4AA7E-3508-4155-85F2-CF926741EB6B}" type="pres">
      <dgm:prSet presAssocID="{C15E9EA7-7280-4706-B483-65C39D3DF5D7}" presName="bgRect" presStyleLbl="bgShp" presStyleIdx="0" presStyleCnt="2"/>
      <dgm:spPr/>
    </dgm:pt>
    <dgm:pt modelId="{721E7367-6486-46A8-9C7E-4F6207ED4870}" type="pres">
      <dgm:prSet presAssocID="{C15E9EA7-7280-4706-B483-65C39D3DF5D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9B59A9D-7AE8-47F1-B62C-AEEC745E58C8}" type="pres">
      <dgm:prSet presAssocID="{C15E9EA7-7280-4706-B483-65C39D3DF5D7}" presName="spaceRect" presStyleCnt="0"/>
      <dgm:spPr/>
    </dgm:pt>
    <dgm:pt modelId="{61B74D24-33B3-4190-9D19-24CC4FC628F7}" type="pres">
      <dgm:prSet presAssocID="{C15E9EA7-7280-4706-B483-65C39D3DF5D7}" presName="parTx" presStyleLbl="revTx" presStyleIdx="0" presStyleCnt="2">
        <dgm:presLayoutVars>
          <dgm:chMax val="0"/>
          <dgm:chPref val="0"/>
        </dgm:presLayoutVars>
      </dgm:prSet>
      <dgm:spPr/>
    </dgm:pt>
    <dgm:pt modelId="{4537E010-B822-4455-98D0-02950F4CFA40}" type="pres">
      <dgm:prSet presAssocID="{E759BE9B-77C7-4A30-9C42-0346463E9E29}" presName="sibTrans" presStyleCnt="0"/>
      <dgm:spPr/>
    </dgm:pt>
    <dgm:pt modelId="{32FDE0EA-B03F-481A-8EF7-2FE5BE9F13B8}" type="pres">
      <dgm:prSet presAssocID="{4AC5EF5E-F628-4FBE-A7F4-AEEBFF5F36ED}" presName="compNode" presStyleCnt="0"/>
      <dgm:spPr/>
    </dgm:pt>
    <dgm:pt modelId="{CD540624-C80C-4EB8-AD38-96FE28ED1159}" type="pres">
      <dgm:prSet presAssocID="{4AC5EF5E-F628-4FBE-A7F4-AEEBFF5F36ED}" presName="bgRect" presStyleLbl="bgShp" presStyleIdx="1" presStyleCnt="2"/>
      <dgm:spPr/>
    </dgm:pt>
    <dgm:pt modelId="{6F36EAB9-8F27-48B3-AF56-DAD6EE469651}" type="pres">
      <dgm:prSet presAssocID="{4AC5EF5E-F628-4FBE-A7F4-AEEBFF5F36E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089AC065-FBD7-4069-9609-69C5FFF878E6}" type="pres">
      <dgm:prSet presAssocID="{4AC5EF5E-F628-4FBE-A7F4-AEEBFF5F36ED}" presName="spaceRect" presStyleCnt="0"/>
      <dgm:spPr/>
    </dgm:pt>
    <dgm:pt modelId="{E2E8A0DB-CA2E-4E00-BEA0-92E913E5223A}" type="pres">
      <dgm:prSet presAssocID="{4AC5EF5E-F628-4FBE-A7F4-AEEBFF5F36ED}" presName="parTx" presStyleLbl="revTx" presStyleIdx="1" presStyleCnt="2">
        <dgm:presLayoutVars>
          <dgm:chMax val="0"/>
          <dgm:chPref val="0"/>
        </dgm:presLayoutVars>
      </dgm:prSet>
      <dgm:spPr/>
    </dgm:pt>
  </dgm:ptLst>
  <dgm:cxnLst>
    <dgm:cxn modelId="{70F4C90E-3D09-444D-9A94-03B56EEA5DCA}" type="presOf" srcId="{4AC5EF5E-F628-4FBE-A7F4-AEEBFF5F36ED}" destId="{E2E8A0DB-CA2E-4E00-BEA0-92E913E5223A}" srcOrd="0" destOrd="0" presId="urn:microsoft.com/office/officeart/2018/2/layout/IconVerticalSolidList"/>
    <dgm:cxn modelId="{66816262-1BA8-4FC3-B42C-637045B18136}" srcId="{63016435-997F-4B24-9722-CAB29CAA57AF}" destId="{4AC5EF5E-F628-4FBE-A7F4-AEEBFF5F36ED}" srcOrd="1" destOrd="0" parTransId="{124B8C7D-1D65-481A-93AD-FCA00C7CA6A0}" sibTransId="{18E4E0C9-D4EE-42BB-9FEE-1267022CF52D}"/>
    <dgm:cxn modelId="{D3CE69AD-4062-4C76-B8BD-17D45F3C0850}" type="presOf" srcId="{63016435-997F-4B24-9722-CAB29CAA57AF}" destId="{CD663D06-19D6-468C-9EB3-BF19086FBA36}" srcOrd="0" destOrd="0" presId="urn:microsoft.com/office/officeart/2018/2/layout/IconVerticalSolidList"/>
    <dgm:cxn modelId="{876267E4-B0F3-42E2-95CD-B0E75D5DCB43}" srcId="{63016435-997F-4B24-9722-CAB29CAA57AF}" destId="{C15E9EA7-7280-4706-B483-65C39D3DF5D7}" srcOrd="0" destOrd="0" parTransId="{BFCA299D-7D62-4B99-A3D8-2D4C2DF4069C}" sibTransId="{E759BE9B-77C7-4A30-9C42-0346463E9E29}"/>
    <dgm:cxn modelId="{8F715BEC-FEFF-4EE8-9780-E7D98AEFF59A}" type="presOf" srcId="{C15E9EA7-7280-4706-B483-65C39D3DF5D7}" destId="{61B74D24-33B3-4190-9D19-24CC4FC628F7}" srcOrd="0" destOrd="0" presId="urn:microsoft.com/office/officeart/2018/2/layout/IconVerticalSolidList"/>
    <dgm:cxn modelId="{9CE5E27C-CECA-48C0-A9EE-A83A27A8ACE6}" type="presParOf" srcId="{CD663D06-19D6-468C-9EB3-BF19086FBA36}" destId="{B573EA8F-9BEE-421C-B8AE-8F20DD41AAB9}" srcOrd="0" destOrd="0" presId="urn:microsoft.com/office/officeart/2018/2/layout/IconVerticalSolidList"/>
    <dgm:cxn modelId="{5AB0F097-1A0A-49C1-837A-AD85BD150591}" type="presParOf" srcId="{B573EA8F-9BEE-421C-B8AE-8F20DD41AAB9}" destId="{62A4AA7E-3508-4155-85F2-CF926741EB6B}" srcOrd="0" destOrd="0" presId="urn:microsoft.com/office/officeart/2018/2/layout/IconVerticalSolidList"/>
    <dgm:cxn modelId="{93C92544-EA38-4641-9B59-566D99B6C5B3}" type="presParOf" srcId="{B573EA8F-9BEE-421C-B8AE-8F20DD41AAB9}" destId="{721E7367-6486-46A8-9C7E-4F6207ED4870}" srcOrd="1" destOrd="0" presId="urn:microsoft.com/office/officeart/2018/2/layout/IconVerticalSolidList"/>
    <dgm:cxn modelId="{FFA136E5-B62E-46D0-980D-58609455AE27}" type="presParOf" srcId="{B573EA8F-9BEE-421C-B8AE-8F20DD41AAB9}" destId="{A9B59A9D-7AE8-47F1-B62C-AEEC745E58C8}" srcOrd="2" destOrd="0" presId="urn:microsoft.com/office/officeart/2018/2/layout/IconVerticalSolidList"/>
    <dgm:cxn modelId="{86095286-BC80-42E0-94ED-9DEBE718F47F}" type="presParOf" srcId="{B573EA8F-9BEE-421C-B8AE-8F20DD41AAB9}" destId="{61B74D24-33B3-4190-9D19-24CC4FC628F7}" srcOrd="3" destOrd="0" presId="urn:microsoft.com/office/officeart/2018/2/layout/IconVerticalSolidList"/>
    <dgm:cxn modelId="{6E241F76-C03E-45EE-B803-4BBFBE394185}" type="presParOf" srcId="{CD663D06-19D6-468C-9EB3-BF19086FBA36}" destId="{4537E010-B822-4455-98D0-02950F4CFA40}" srcOrd="1" destOrd="0" presId="urn:microsoft.com/office/officeart/2018/2/layout/IconVerticalSolidList"/>
    <dgm:cxn modelId="{9864F26B-341F-43F4-8E64-5F178C7CEB79}" type="presParOf" srcId="{CD663D06-19D6-468C-9EB3-BF19086FBA36}" destId="{32FDE0EA-B03F-481A-8EF7-2FE5BE9F13B8}" srcOrd="2" destOrd="0" presId="urn:microsoft.com/office/officeart/2018/2/layout/IconVerticalSolidList"/>
    <dgm:cxn modelId="{8CA4CBD7-38DC-47A1-BE51-F356118A26DC}" type="presParOf" srcId="{32FDE0EA-B03F-481A-8EF7-2FE5BE9F13B8}" destId="{CD540624-C80C-4EB8-AD38-96FE28ED1159}" srcOrd="0" destOrd="0" presId="urn:microsoft.com/office/officeart/2018/2/layout/IconVerticalSolidList"/>
    <dgm:cxn modelId="{0AACF862-FD4C-4A3C-A1DA-9D541EF43623}" type="presParOf" srcId="{32FDE0EA-B03F-481A-8EF7-2FE5BE9F13B8}" destId="{6F36EAB9-8F27-48B3-AF56-DAD6EE469651}" srcOrd="1" destOrd="0" presId="urn:microsoft.com/office/officeart/2018/2/layout/IconVerticalSolidList"/>
    <dgm:cxn modelId="{31B28E79-0612-4F2A-AA64-C0F22BAB5329}" type="presParOf" srcId="{32FDE0EA-B03F-481A-8EF7-2FE5BE9F13B8}" destId="{089AC065-FBD7-4069-9609-69C5FFF878E6}" srcOrd="2" destOrd="0" presId="urn:microsoft.com/office/officeart/2018/2/layout/IconVerticalSolidList"/>
    <dgm:cxn modelId="{9B4C5CC4-1EC2-4D79-A4A6-EF6ED35A310D}" type="presParOf" srcId="{32FDE0EA-B03F-481A-8EF7-2FE5BE9F13B8}" destId="{E2E8A0DB-CA2E-4E00-BEA0-92E913E5223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388250-E05B-42DE-82BA-7100E60D09AF}"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57194AF5-FA9C-416E-8BC7-CB4CAD21787E}">
      <dgm:prSet/>
      <dgm:spPr/>
      <dgm:t>
        <a:bodyPr/>
        <a:lstStyle/>
        <a:p>
          <a:r>
            <a:rPr lang="en-US" dirty="0"/>
            <a:t>Our data contains 6012266 null values which I chose to keep, no imputing or dropping null values.</a:t>
          </a:r>
        </a:p>
      </dgm:t>
    </dgm:pt>
    <dgm:pt modelId="{6DE3509B-13D0-4DAC-B8B9-280FA09F4F1D}" type="parTrans" cxnId="{1A5121DF-C664-4864-B861-2FF5F46633D6}">
      <dgm:prSet/>
      <dgm:spPr/>
      <dgm:t>
        <a:bodyPr/>
        <a:lstStyle/>
        <a:p>
          <a:endParaRPr lang="en-US"/>
        </a:p>
      </dgm:t>
    </dgm:pt>
    <dgm:pt modelId="{BC1714E3-0DE6-4A1C-A96D-1BE0871A371E}" type="sibTrans" cxnId="{1A5121DF-C664-4864-B861-2FF5F46633D6}">
      <dgm:prSet/>
      <dgm:spPr/>
      <dgm:t>
        <a:bodyPr/>
        <a:lstStyle/>
        <a:p>
          <a:endParaRPr lang="en-US"/>
        </a:p>
      </dgm:t>
    </dgm:pt>
    <dgm:pt modelId="{8B5A50EB-1AD1-4208-9B45-6682B07494FE}">
      <dgm:prSet/>
      <dgm:spPr/>
      <dgm:t>
        <a:bodyPr/>
        <a:lstStyle/>
        <a:p>
          <a:r>
            <a:rPr lang="en-US" dirty="0"/>
            <a:t>Performed data transformation to create age groups, race and ethnicity column, re-labeled the gender and died variables, and payment options</a:t>
          </a:r>
        </a:p>
      </dgm:t>
    </dgm:pt>
    <dgm:pt modelId="{3AC7CF69-A0FB-4087-9E28-14A33479E010}" type="parTrans" cxnId="{91F7D07F-A8F0-45CD-A754-440472536F1B}">
      <dgm:prSet/>
      <dgm:spPr/>
      <dgm:t>
        <a:bodyPr/>
        <a:lstStyle/>
        <a:p>
          <a:endParaRPr lang="en-US"/>
        </a:p>
      </dgm:t>
    </dgm:pt>
    <dgm:pt modelId="{8206C574-AB97-42A3-AFBC-B26040BAC633}" type="sibTrans" cxnId="{91F7D07F-A8F0-45CD-A754-440472536F1B}">
      <dgm:prSet/>
      <dgm:spPr/>
      <dgm:t>
        <a:bodyPr/>
        <a:lstStyle/>
        <a:p>
          <a:endParaRPr lang="en-US"/>
        </a:p>
      </dgm:t>
    </dgm:pt>
    <dgm:pt modelId="{1F2E69F1-8BF5-4749-A2CC-ADDE69BA392D}" type="pres">
      <dgm:prSet presAssocID="{6B388250-E05B-42DE-82BA-7100E60D09AF}" presName="hierChild1" presStyleCnt="0">
        <dgm:presLayoutVars>
          <dgm:chPref val="1"/>
          <dgm:dir/>
          <dgm:animOne val="branch"/>
          <dgm:animLvl val="lvl"/>
          <dgm:resizeHandles/>
        </dgm:presLayoutVars>
      </dgm:prSet>
      <dgm:spPr/>
    </dgm:pt>
    <dgm:pt modelId="{F7461935-4EA4-49EC-BB7C-01A596D3F997}" type="pres">
      <dgm:prSet presAssocID="{57194AF5-FA9C-416E-8BC7-CB4CAD21787E}" presName="hierRoot1" presStyleCnt="0"/>
      <dgm:spPr/>
    </dgm:pt>
    <dgm:pt modelId="{5E6720DF-1047-475A-8098-922A8E0B788C}" type="pres">
      <dgm:prSet presAssocID="{57194AF5-FA9C-416E-8BC7-CB4CAD21787E}" presName="composite" presStyleCnt="0"/>
      <dgm:spPr/>
    </dgm:pt>
    <dgm:pt modelId="{A468BC17-BDAA-4AA8-821F-D843C1CB7A47}" type="pres">
      <dgm:prSet presAssocID="{57194AF5-FA9C-416E-8BC7-CB4CAD21787E}" presName="background" presStyleLbl="node0" presStyleIdx="0" presStyleCnt="2"/>
      <dgm:spPr/>
    </dgm:pt>
    <dgm:pt modelId="{4B58BD82-EBD9-4289-B295-77F1BA6680E9}" type="pres">
      <dgm:prSet presAssocID="{57194AF5-FA9C-416E-8BC7-CB4CAD21787E}" presName="text" presStyleLbl="fgAcc0" presStyleIdx="0" presStyleCnt="2">
        <dgm:presLayoutVars>
          <dgm:chPref val="3"/>
        </dgm:presLayoutVars>
      </dgm:prSet>
      <dgm:spPr/>
    </dgm:pt>
    <dgm:pt modelId="{E3DAD3BF-42E1-4FD2-A109-DE3F62889273}" type="pres">
      <dgm:prSet presAssocID="{57194AF5-FA9C-416E-8BC7-CB4CAD21787E}" presName="hierChild2" presStyleCnt="0"/>
      <dgm:spPr/>
    </dgm:pt>
    <dgm:pt modelId="{F80016F1-9CC3-4ED5-A750-E104382078D1}" type="pres">
      <dgm:prSet presAssocID="{8B5A50EB-1AD1-4208-9B45-6682B07494FE}" presName="hierRoot1" presStyleCnt="0"/>
      <dgm:spPr/>
    </dgm:pt>
    <dgm:pt modelId="{D15D0AD1-C06F-488F-BAA7-B68CB05BE385}" type="pres">
      <dgm:prSet presAssocID="{8B5A50EB-1AD1-4208-9B45-6682B07494FE}" presName="composite" presStyleCnt="0"/>
      <dgm:spPr/>
    </dgm:pt>
    <dgm:pt modelId="{6930ADDA-3106-4FE7-AD2C-94D4DD7336E9}" type="pres">
      <dgm:prSet presAssocID="{8B5A50EB-1AD1-4208-9B45-6682B07494FE}" presName="background" presStyleLbl="node0" presStyleIdx="1" presStyleCnt="2"/>
      <dgm:spPr/>
    </dgm:pt>
    <dgm:pt modelId="{00F3095E-1968-44AD-891C-7DFDCA6D25C0}" type="pres">
      <dgm:prSet presAssocID="{8B5A50EB-1AD1-4208-9B45-6682B07494FE}" presName="text" presStyleLbl="fgAcc0" presStyleIdx="1" presStyleCnt="2">
        <dgm:presLayoutVars>
          <dgm:chPref val="3"/>
        </dgm:presLayoutVars>
      </dgm:prSet>
      <dgm:spPr/>
    </dgm:pt>
    <dgm:pt modelId="{0B4F9DA6-25E7-465F-B883-84E7B3AAC571}" type="pres">
      <dgm:prSet presAssocID="{8B5A50EB-1AD1-4208-9B45-6682B07494FE}" presName="hierChild2" presStyleCnt="0"/>
      <dgm:spPr/>
    </dgm:pt>
  </dgm:ptLst>
  <dgm:cxnLst>
    <dgm:cxn modelId="{3A5CB969-DE5C-4235-A39E-8264D24A9FB2}" type="presOf" srcId="{6B388250-E05B-42DE-82BA-7100E60D09AF}" destId="{1F2E69F1-8BF5-4749-A2CC-ADDE69BA392D}" srcOrd="0" destOrd="0" presId="urn:microsoft.com/office/officeart/2005/8/layout/hierarchy1"/>
    <dgm:cxn modelId="{91F7D07F-A8F0-45CD-A754-440472536F1B}" srcId="{6B388250-E05B-42DE-82BA-7100E60D09AF}" destId="{8B5A50EB-1AD1-4208-9B45-6682B07494FE}" srcOrd="1" destOrd="0" parTransId="{3AC7CF69-A0FB-4087-9E28-14A33479E010}" sibTransId="{8206C574-AB97-42A3-AFBC-B26040BAC633}"/>
    <dgm:cxn modelId="{1A5121DF-C664-4864-B861-2FF5F46633D6}" srcId="{6B388250-E05B-42DE-82BA-7100E60D09AF}" destId="{57194AF5-FA9C-416E-8BC7-CB4CAD21787E}" srcOrd="0" destOrd="0" parTransId="{6DE3509B-13D0-4DAC-B8B9-280FA09F4F1D}" sibTransId="{BC1714E3-0DE6-4A1C-A96D-1BE0871A371E}"/>
    <dgm:cxn modelId="{B71349EE-F66C-4790-B959-8650FE014A29}" type="presOf" srcId="{8B5A50EB-1AD1-4208-9B45-6682B07494FE}" destId="{00F3095E-1968-44AD-891C-7DFDCA6D25C0}" srcOrd="0" destOrd="0" presId="urn:microsoft.com/office/officeart/2005/8/layout/hierarchy1"/>
    <dgm:cxn modelId="{191774F2-A46B-45E3-BC26-FC39C85326D4}" type="presOf" srcId="{57194AF5-FA9C-416E-8BC7-CB4CAD21787E}" destId="{4B58BD82-EBD9-4289-B295-77F1BA6680E9}" srcOrd="0" destOrd="0" presId="urn:microsoft.com/office/officeart/2005/8/layout/hierarchy1"/>
    <dgm:cxn modelId="{B39B79D1-FBF5-4F6B-9575-8B3396671A35}" type="presParOf" srcId="{1F2E69F1-8BF5-4749-A2CC-ADDE69BA392D}" destId="{F7461935-4EA4-49EC-BB7C-01A596D3F997}" srcOrd="0" destOrd="0" presId="urn:microsoft.com/office/officeart/2005/8/layout/hierarchy1"/>
    <dgm:cxn modelId="{29094369-741F-498A-A607-A561B7ED77AF}" type="presParOf" srcId="{F7461935-4EA4-49EC-BB7C-01A596D3F997}" destId="{5E6720DF-1047-475A-8098-922A8E0B788C}" srcOrd="0" destOrd="0" presId="urn:microsoft.com/office/officeart/2005/8/layout/hierarchy1"/>
    <dgm:cxn modelId="{EFFF6FCD-A3D2-4D80-8A8E-000FD6E6AFF6}" type="presParOf" srcId="{5E6720DF-1047-475A-8098-922A8E0B788C}" destId="{A468BC17-BDAA-4AA8-821F-D843C1CB7A47}" srcOrd="0" destOrd="0" presId="urn:microsoft.com/office/officeart/2005/8/layout/hierarchy1"/>
    <dgm:cxn modelId="{C92B00DB-2295-4DF6-9BCC-4F26F09B08D6}" type="presParOf" srcId="{5E6720DF-1047-475A-8098-922A8E0B788C}" destId="{4B58BD82-EBD9-4289-B295-77F1BA6680E9}" srcOrd="1" destOrd="0" presId="urn:microsoft.com/office/officeart/2005/8/layout/hierarchy1"/>
    <dgm:cxn modelId="{F4F10FF5-62C1-4D9D-854D-C2D45C552073}" type="presParOf" srcId="{F7461935-4EA4-49EC-BB7C-01A596D3F997}" destId="{E3DAD3BF-42E1-4FD2-A109-DE3F62889273}" srcOrd="1" destOrd="0" presId="urn:microsoft.com/office/officeart/2005/8/layout/hierarchy1"/>
    <dgm:cxn modelId="{29F13B06-2DEF-4EE2-AD76-90981512D40E}" type="presParOf" srcId="{1F2E69F1-8BF5-4749-A2CC-ADDE69BA392D}" destId="{F80016F1-9CC3-4ED5-A750-E104382078D1}" srcOrd="1" destOrd="0" presId="urn:microsoft.com/office/officeart/2005/8/layout/hierarchy1"/>
    <dgm:cxn modelId="{99DD3DA6-D1F2-43A8-BA01-9CB3B1E44C8E}" type="presParOf" srcId="{F80016F1-9CC3-4ED5-A750-E104382078D1}" destId="{D15D0AD1-C06F-488F-BAA7-B68CB05BE385}" srcOrd="0" destOrd="0" presId="urn:microsoft.com/office/officeart/2005/8/layout/hierarchy1"/>
    <dgm:cxn modelId="{EB33D09F-3B6C-4B45-BC8B-525473F8F7C3}" type="presParOf" srcId="{D15D0AD1-C06F-488F-BAA7-B68CB05BE385}" destId="{6930ADDA-3106-4FE7-AD2C-94D4DD7336E9}" srcOrd="0" destOrd="0" presId="urn:microsoft.com/office/officeart/2005/8/layout/hierarchy1"/>
    <dgm:cxn modelId="{48F2A907-FE84-43EF-9BB5-531424A9880C}" type="presParOf" srcId="{D15D0AD1-C06F-488F-BAA7-B68CB05BE385}" destId="{00F3095E-1968-44AD-891C-7DFDCA6D25C0}" srcOrd="1" destOrd="0" presId="urn:microsoft.com/office/officeart/2005/8/layout/hierarchy1"/>
    <dgm:cxn modelId="{33E4A8E4-3E4C-493D-8C43-6FB0C9016413}" type="presParOf" srcId="{F80016F1-9CC3-4ED5-A750-E104382078D1}" destId="{0B4F9DA6-25E7-465F-B883-84E7B3AAC57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016435-997F-4B24-9722-CAB29CAA57A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15E9EA7-7280-4706-B483-65C39D3DF5D7}">
      <dgm:prSet/>
      <dgm:spPr/>
      <dgm:t>
        <a:bodyPr/>
        <a:lstStyle/>
        <a:p>
          <a:pPr>
            <a:lnSpc>
              <a:spcPct val="100000"/>
            </a:lnSpc>
          </a:pPr>
          <a:r>
            <a:rPr lang="en-US" dirty="0"/>
            <a:t>The data file has 2362414 observations with 251 columns, therefore I opted to only work with a random sample of it, to save time.</a:t>
          </a:r>
        </a:p>
      </dgm:t>
    </dgm:pt>
    <dgm:pt modelId="{BFCA299D-7D62-4B99-A3D8-2D4C2DF4069C}" type="parTrans" cxnId="{876267E4-B0F3-42E2-95CD-B0E75D5DCB43}">
      <dgm:prSet/>
      <dgm:spPr/>
      <dgm:t>
        <a:bodyPr/>
        <a:lstStyle/>
        <a:p>
          <a:endParaRPr lang="en-US"/>
        </a:p>
      </dgm:t>
    </dgm:pt>
    <dgm:pt modelId="{E759BE9B-77C7-4A30-9C42-0346463E9E29}" type="sibTrans" cxnId="{876267E4-B0F3-42E2-95CD-B0E75D5DCB43}">
      <dgm:prSet phldrT="01" phldr="0"/>
      <dgm:spPr/>
      <dgm:t>
        <a:bodyPr/>
        <a:lstStyle/>
        <a:p>
          <a:endParaRPr lang="en-US"/>
        </a:p>
      </dgm:t>
    </dgm:pt>
    <dgm:pt modelId="{4AC5EF5E-F628-4FBE-A7F4-AEEBFF5F36ED}">
      <dgm:prSet/>
      <dgm:spPr/>
      <dgm:t>
        <a:bodyPr/>
        <a:lstStyle/>
        <a:p>
          <a:pPr>
            <a:lnSpc>
              <a:spcPct val="100000"/>
            </a:lnSpc>
          </a:pPr>
          <a:r>
            <a:rPr lang="en-US"/>
            <a:t>The sample contains 60000 observations</a:t>
          </a:r>
        </a:p>
      </dgm:t>
    </dgm:pt>
    <dgm:pt modelId="{124B8C7D-1D65-481A-93AD-FCA00C7CA6A0}" type="parTrans" cxnId="{66816262-1BA8-4FC3-B42C-637045B18136}">
      <dgm:prSet/>
      <dgm:spPr/>
      <dgm:t>
        <a:bodyPr/>
        <a:lstStyle/>
        <a:p>
          <a:endParaRPr lang="en-US"/>
        </a:p>
      </dgm:t>
    </dgm:pt>
    <dgm:pt modelId="{18E4E0C9-D4EE-42BB-9FEE-1267022CF52D}" type="sibTrans" cxnId="{66816262-1BA8-4FC3-B42C-637045B18136}">
      <dgm:prSet phldrT="02" phldr="0"/>
      <dgm:spPr/>
      <dgm:t>
        <a:bodyPr/>
        <a:lstStyle/>
        <a:p>
          <a:endParaRPr lang="en-US"/>
        </a:p>
      </dgm:t>
    </dgm:pt>
    <dgm:pt modelId="{54E2F1B1-BFB9-4181-B985-1A591D2BE284}" type="pres">
      <dgm:prSet presAssocID="{63016435-997F-4B24-9722-CAB29CAA57AF}" presName="root" presStyleCnt="0">
        <dgm:presLayoutVars>
          <dgm:dir/>
          <dgm:resizeHandles val="exact"/>
        </dgm:presLayoutVars>
      </dgm:prSet>
      <dgm:spPr/>
    </dgm:pt>
    <dgm:pt modelId="{F7AE5F19-2C6A-4231-8FE0-F025B22380F4}" type="pres">
      <dgm:prSet presAssocID="{C15E9EA7-7280-4706-B483-65C39D3DF5D7}" presName="compNode" presStyleCnt="0"/>
      <dgm:spPr/>
    </dgm:pt>
    <dgm:pt modelId="{9F6DA523-93AA-44BC-8901-608072C99863}" type="pres">
      <dgm:prSet presAssocID="{C15E9EA7-7280-4706-B483-65C39D3DF5D7}" presName="bgRect" presStyleLbl="bgShp" presStyleIdx="0" presStyleCnt="2"/>
      <dgm:spPr/>
    </dgm:pt>
    <dgm:pt modelId="{F1936A69-FDF1-4FB7-BA9B-13BCC24F50D0}" type="pres">
      <dgm:prSet presAssocID="{C15E9EA7-7280-4706-B483-65C39D3DF5D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1F22041F-1DAC-4FBF-B7F6-D5E621E80C46}" type="pres">
      <dgm:prSet presAssocID="{C15E9EA7-7280-4706-B483-65C39D3DF5D7}" presName="spaceRect" presStyleCnt="0"/>
      <dgm:spPr/>
    </dgm:pt>
    <dgm:pt modelId="{0E62AFF1-BA8D-406F-AC6C-77E4F2E2C86D}" type="pres">
      <dgm:prSet presAssocID="{C15E9EA7-7280-4706-B483-65C39D3DF5D7}" presName="parTx" presStyleLbl="revTx" presStyleIdx="0" presStyleCnt="2">
        <dgm:presLayoutVars>
          <dgm:chMax val="0"/>
          <dgm:chPref val="0"/>
        </dgm:presLayoutVars>
      </dgm:prSet>
      <dgm:spPr/>
    </dgm:pt>
    <dgm:pt modelId="{0A8C617B-4ED7-4C89-962C-908FA4F78C2F}" type="pres">
      <dgm:prSet presAssocID="{E759BE9B-77C7-4A30-9C42-0346463E9E29}" presName="sibTrans" presStyleCnt="0"/>
      <dgm:spPr/>
    </dgm:pt>
    <dgm:pt modelId="{7FEE8189-1122-4146-B436-BFA405FC1621}" type="pres">
      <dgm:prSet presAssocID="{4AC5EF5E-F628-4FBE-A7F4-AEEBFF5F36ED}" presName="compNode" presStyleCnt="0"/>
      <dgm:spPr/>
    </dgm:pt>
    <dgm:pt modelId="{1CBD7F56-6385-44AA-A460-DDC514461C77}" type="pres">
      <dgm:prSet presAssocID="{4AC5EF5E-F628-4FBE-A7F4-AEEBFF5F36ED}" presName="bgRect" presStyleLbl="bgShp" presStyleIdx="1" presStyleCnt="2"/>
      <dgm:spPr/>
    </dgm:pt>
    <dgm:pt modelId="{FA73B699-9FED-4EE5-97EC-5D0999BB25F5}" type="pres">
      <dgm:prSet presAssocID="{4AC5EF5E-F628-4FBE-A7F4-AEEBFF5F36E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80D9D632-F0C6-496C-AA8C-60787F06D4FA}" type="pres">
      <dgm:prSet presAssocID="{4AC5EF5E-F628-4FBE-A7F4-AEEBFF5F36ED}" presName="spaceRect" presStyleCnt="0"/>
      <dgm:spPr/>
    </dgm:pt>
    <dgm:pt modelId="{F4A1189F-DCB6-4EBE-9804-C8EBEBE6E74D}" type="pres">
      <dgm:prSet presAssocID="{4AC5EF5E-F628-4FBE-A7F4-AEEBFF5F36ED}" presName="parTx" presStyleLbl="revTx" presStyleIdx="1" presStyleCnt="2">
        <dgm:presLayoutVars>
          <dgm:chMax val="0"/>
          <dgm:chPref val="0"/>
        </dgm:presLayoutVars>
      </dgm:prSet>
      <dgm:spPr/>
    </dgm:pt>
  </dgm:ptLst>
  <dgm:cxnLst>
    <dgm:cxn modelId="{DF4FA95C-7C4A-4B38-A11D-23207DD33F35}" type="presOf" srcId="{4AC5EF5E-F628-4FBE-A7F4-AEEBFF5F36ED}" destId="{F4A1189F-DCB6-4EBE-9804-C8EBEBE6E74D}" srcOrd="0" destOrd="0" presId="urn:microsoft.com/office/officeart/2018/2/layout/IconVerticalSolidList"/>
    <dgm:cxn modelId="{66816262-1BA8-4FC3-B42C-637045B18136}" srcId="{63016435-997F-4B24-9722-CAB29CAA57AF}" destId="{4AC5EF5E-F628-4FBE-A7F4-AEEBFF5F36ED}" srcOrd="1" destOrd="0" parTransId="{124B8C7D-1D65-481A-93AD-FCA00C7CA6A0}" sibTransId="{18E4E0C9-D4EE-42BB-9FEE-1267022CF52D}"/>
    <dgm:cxn modelId="{66264565-592F-47B6-B909-63D0760503F6}" type="presOf" srcId="{63016435-997F-4B24-9722-CAB29CAA57AF}" destId="{54E2F1B1-BFB9-4181-B985-1A591D2BE284}" srcOrd="0" destOrd="0" presId="urn:microsoft.com/office/officeart/2018/2/layout/IconVerticalSolidList"/>
    <dgm:cxn modelId="{9101E7A8-F5FF-4054-B4B2-BAD5DFBDA590}" type="presOf" srcId="{C15E9EA7-7280-4706-B483-65C39D3DF5D7}" destId="{0E62AFF1-BA8D-406F-AC6C-77E4F2E2C86D}" srcOrd="0" destOrd="0" presId="urn:microsoft.com/office/officeart/2018/2/layout/IconVerticalSolidList"/>
    <dgm:cxn modelId="{876267E4-B0F3-42E2-95CD-B0E75D5DCB43}" srcId="{63016435-997F-4B24-9722-CAB29CAA57AF}" destId="{C15E9EA7-7280-4706-B483-65C39D3DF5D7}" srcOrd="0" destOrd="0" parTransId="{BFCA299D-7D62-4B99-A3D8-2D4C2DF4069C}" sibTransId="{E759BE9B-77C7-4A30-9C42-0346463E9E29}"/>
    <dgm:cxn modelId="{E2ECDADE-FD78-4B54-864F-DB15F8021458}" type="presParOf" srcId="{54E2F1B1-BFB9-4181-B985-1A591D2BE284}" destId="{F7AE5F19-2C6A-4231-8FE0-F025B22380F4}" srcOrd="0" destOrd="0" presId="urn:microsoft.com/office/officeart/2018/2/layout/IconVerticalSolidList"/>
    <dgm:cxn modelId="{F506EC41-D49D-4A69-9552-A60E5C219C2A}" type="presParOf" srcId="{F7AE5F19-2C6A-4231-8FE0-F025B22380F4}" destId="{9F6DA523-93AA-44BC-8901-608072C99863}" srcOrd="0" destOrd="0" presId="urn:microsoft.com/office/officeart/2018/2/layout/IconVerticalSolidList"/>
    <dgm:cxn modelId="{16552773-222A-4CA8-9157-321763F62E09}" type="presParOf" srcId="{F7AE5F19-2C6A-4231-8FE0-F025B22380F4}" destId="{F1936A69-FDF1-4FB7-BA9B-13BCC24F50D0}" srcOrd="1" destOrd="0" presId="urn:microsoft.com/office/officeart/2018/2/layout/IconVerticalSolidList"/>
    <dgm:cxn modelId="{A8C645FD-A22D-4042-857C-05123A7CE635}" type="presParOf" srcId="{F7AE5F19-2C6A-4231-8FE0-F025B22380F4}" destId="{1F22041F-1DAC-4FBF-B7F6-D5E621E80C46}" srcOrd="2" destOrd="0" presId="urn:microsoft.com/office/officeart/2018/2/layout/IconVerticalSolidList"/>
    <dgm:cxn modelId="{002A9AE0-ACA0-439E-9DF2-35746246A4DA}" type="presParOf" srcId="{F7AE5F19-2C6A-4231-8FE0-F025B22380F4}" destId="{0E62AFF1-BA8D-406F-AC6C-77E4F2E2C86D}" srcOrd="3" destOrd="0" presId="urn:microsoft.com/office/officeart/2018/2/layout/IconVerticalSolidList"/>
    <dgm:cxn modelId="{8BE352FD-34D9-48AD-AF74-E8B1CFAAE5F3}" type="presParOf" srcId="{54E2F1B1-BFB9-4181-B985-1A591D2BE284}" destId="{0A8C617B-4ED7-4C89-962C-908FA4F78C2F}" srcOrd="1" destOrd="0" presId="urn:microsoft.com/office/officeart/2018/2/layout/IconVerticalSolidList"/>
    <dgm:cxn modelId="{2E43AE92-EAC6-4511-843E-5EA9E6E8E227}" type="presParOf" srcId="{54E2F1B1-BFB9-4181-B985-1A591D2BE284}" destId="{7FEE8189-1122-4146-B436-BFA405FC1621}" srcOrd="2" destOrd="0" presId="urn:microsoft.com/office/officeart/2018/2/layout/IconVerticalSolidList"/>
    <dgm:cxn modelId="{494A56FA-4B21-4FD0-8F48-3F58A6841ADD}" type="presParOf" srcId="{7FEE8189-1122-4146-B436-BFA405FC1621}" destId="{1CBD7F56-6385-44AA-A460-DDC514461C77}" srcOrd="0" destOrd="0" presId="urn:microsoft.com/office/officeart/2018/2/layout/IconVerticalSolidList"/>
    <dgm:cxn modelId="{B05C066B-2C37-4C5D-9EFC-6EF6BB1D8F06}" type="presParOf" srcId="{7FEE8189-1122-4146-B436-BFA405FC1621}" destId="{FA73B699-9FED-4EE5-97EC-5D0999BB25F5}" srcOrd="1" destOrd="0" presId="urn:microsoft.com/office/officeart/2018/2/layout/IconVerticalSolidList"/>
    <dgm:cxn modelId="{8AEA49A2-4EEA-4664-A43B-9F245E656571}" type="presParOf" srcId="{7FEE8189-1122-4146-B436-BFA405FC1621}" destId="{80D9D632-F0C6-496C-AA8C-60787F06D4FA}" srcOrd="2" destOrd="0" presId="urn:microsoft.com/office/officeart/2018/2/layout/IconVerticalSolidList"/>
    <dgm:cxn modelId="{B054BE7A-BE03-46C6-AB5C-8B8A50D6002B}" type="presParOf" srcId="{7FEE8189-1122-4146-B436-BFA405FC1621}" destId="{F4A1189F-DCB6-4EBE-9804-C8EBEBE6E74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388250-E05B-42DE-82BA-7100E60D09AF}" type="doc">
      <dgm:prSet loTypeId="urn:microsoft.com/office/officeart/2005/8/layout/hierarchy1" loCatId="hierarchy" qsTypeId="urn:microsoft.com/office/officeart/2005/8/quickstyle/simple5" qsCatId="simple" csTypeId="urn:microsoft.com/office/officeart/2005/8/colors/accent0_3" csCatId="mainScheme" phldr="1"/>
      <dgm:spPr/>
      <dgm:t>
        <a:bodyPr/>
        <a:lstStyle/>
        <a:p>
          <a:endParaRPr lang="en-US"/>
        </a:p>
      </dgm:t>
    </dgm:pt>
    <dgm:pt modelId="{57194AF5-FA9C-416E-8BC7-CB4CAD21787E}">
      <dgm:prSet/>
      <dgm:spPr/>
      <dgm:t>
        <a:bodyPr/>
        <a:lstStyle/>
        <a:p>
          <a:r>
            <a:rPr lang="en-US" dirty="0"/>
            <a:t>Our data contains 4549970 which we chose to keep, no imputing or dropping null values.</a:t>
          </a:r>
        </a:p>
      </dgm:t>
    </dgm:pt>
    <dgm:pt modelId="{6DE3509B-13D0-4DAC-B8B9-280FA09F4F1D}" type="parTrans" cxnId="{1A5121DF-C664-4864-B861-2FF5F46633D6}">
      <dgm:prSet/>
      <dgm:spPr/>
      <dgm:t>
        <a:bodyPr/>
        <a:lstStyle/>
        <a:p>
          <a:endParaRPr lang="en-US"/>
        </a:p>
      </dgm:t>
    </dgm:pt>
    <dgm:pt modelId="{BC1714E3-0DE6-4A1C-A96D-1BE0871A371E}" type="sibTrans" cxnId="{1A5121DF-C664-4864-B861-2FF5F46633D6}">
      <dgm:prSet/>
      <dgm:spPr/>
      <dgm:t>
        <a:bodyPr/>
        <a:lstStyle/>
        <a:p>
          <a:endParaRPr lang="en-US"/>
        </a:p>
      </dgm:t>
    </dgm:pt>
    <dgm:pt modelId="{8B5A50EB-1AD1-4208-9B45-6682B07494FE}">
      <dgm:prSet/>
      <dgm:spPr/>
      <dgm:t>
        <a:bodyPr/>
        <a:lstStyle/>
        <a:p>
          <a:r>
            <a:rPr lang="en-US" dirty="0"/>
            <a:t>Performed data transformation to create age groups, race and ethnicity column, re-labeled the gender and died variables, and payment options</a:t>
          </a:r>
        </a:p>
      </dgm:t>
    </dgm:pt>
    <dgm:pt modelId="{3AC7CF69-A0FB-4087-9E28-14A33479E010}" type="parTrans" cxnId="{91F7D07F-A8F0-45CD-A754-440472536F1B}">
      <dgm:prSet/>
      <dgm:spPr/>
      <dgm:t>
        <a:bodyPr/>
        <a:lstStyle/>
        <a:p>
          <a:endParaRPr lang="en-US"/>
        </a:p>
      </dgm:t>
    </dgm:pt>
    <dgm:pt modelId="{8206C574-AB97-42A3-AFBC-B26040BAC633}" type="sibTrans" cxnId="{91F7D07F-A8F0-45CD-A754-440472536F1B}">
      <dgm:prSet/>
      <dgm:spPr/>
      <dgm:t>
        <a:bodyPr/>
        <a:lstStyle/>
        <a:p>
          <a:endParaRPr lang="en-US"/>
        </a:p>
      </dgm:t>
    </dgm:pt>
    <dgm:pt modelId="{150BDEAD-F899-4F14-A1D0-50B7BF97D914}" type="pres">
      <dgm:prSet presAssocID="{6B388250-E05B-42DE-82BA-7100E60D09AF}" presName="hierChild1" presStyleCnt="0">
        <dgm:presLayoutVars>
          <dgm:chPref val="1"/>
          <dgm:dir/>
          <dgm:animOne val="branch"/>
          <dgm:animLvl val="lvl"/>
          <dgm:resizeHandles/>
        </dgm:presLayoutVars>
      </dgm:prSet>
      <dgm:spPr/>
    </dgm:pt>
    <dgm:pt modelId="{DFF74A34-C05E-4095-9B3B-1BCD92B43345}" type="pres">
      <dgm:prSet presAssocID="{57194AF5-FA9C-416E-8BC7-CB4CAD21787E}" presName="hierRoot1" presStyleCnt="0"/>
      <dgm:spPr/>
    </dgm:pt>
    <dgm:pt modelId="{CE2C3319-FD89-4DD7-A239-CBC41EA19D2C}" type="pres">
      <dgm:prSet presAssocID="{57194AF5-FA9C-416E-8BC7-CB4CAD21787E}" presName="composite" presStyleCnt="0"/>
      <dgm:spPr/>
    </dgm:pt>
    <dgm:pt modelId="{B6DB4777-DAEF-4A73-8078-35D4147B0447}" type="pres">
      <dgm:prSet presAssocID="{57194AF5-FA9C-416E-8BC7-CB4CAD21787E}" presName="background" presStyleLbl="node0" presStyleIdx="0" presStyleCnt="2"/>
      <dgm:spPr/>
    </dgm:pt>
    <dgm:pt modelId="{C5D7278D-ABC8-4DC7-BF72-AA6F980E5D0C}" type="pres">
      <dgm:prSet presAssocID="{57194AF5-FA9C-416E-8BC7-CB4CAD21787E}" presName="text" presStyleLbl="fgAcc0" presStyleIdx="0" presStyleCnt="2">
        <dgm:presLayoutVars>
          <dgm:chPref val="3"/>
        </dgm:presLayoutVars>
      </dgm:prSet>
      <dgm:spPr/>
    </dgm:pt>
    <dgm:pt modelId="{60BEA90B-D0D1-459E-85DB-654EE7EF44E3}" type="pres">
      <dgm:prSet presAssocID="{57194AF5-FA9C-416E-8BC7-CB4CAD21787E}" presName="hierChild2" presStyleCnt="0"/>
      <dgm:spPr/>
    </dgm:pt>
    <dgm:pt modelId="{C59CF286-8DD7-4215-AE91-293C5F34AD7A}" type="pres">
      <dgm:prSet presAssocID="{8B5A50EB-1AD1-4208-9B45-6682B07494FE}" presName="hierRoot1" presStyleCnt="0"/>
      <dgm:spPr/>
    </dgm:pt>
    <dgm:pt modelId="{5C1F1211-64E3-4B47-AFD2-91A3F2ADBF9C}" type="pres">
      <dgm:prSet presAssocID="{8B5A50EB-1AD1-4208-9B45-6682B07494FE}" presName="composite" presStyleCnt="0"/>
      <dgm:spPr/>
    </dgm:pt>
    <dgm:pt modelId="{B4E7BEBB-1C1E-4958-907B-5BEFAEAAC19C}" type="pres">
      <dgm:prSet presAssocID="{8B5A50EB-1AD1-4208-9B45-6682B07494FE}" presName="background" presStyleLbl="node0" presStyleIdx="1" presStyleCnt="2"/>
      <dgm:spPr/>
    </dgm:pt>
    <dgm:pt modelId="{93BA2ADC-6B29-46FA-A4D4-29712B339167}" type="pres">
      <dgm:prSet presAssocID="{8B5A50EB-1AD1-4208-9B45-6682B07494FE}" presName="text" presStyleLbl="fgAcc0" presStyleIdx="1" presStyleCnt="2">
        <dgm:presLayoutVars>
          <dgm:chPref val="3"/>
        </dgm:presLayoutVars>
      </dgm:prSet>
      <dgm:spPr/>
    </dgm:pt>
    <dgm:pt modelId="{1CFFCDE1-549A-446E-A87E-620B6FEB46BE}" type="pres">
      <dgm:prSet presAssocID="{8B5A50EB-1AD1-4208-9B45-6682B07494FE}" presName="hierChild2" presStyleCnt="0"/>
      <dgm:spPr/>
    </dgm:pt>
  </dgm:ptLst>
  <dgm:cxnLst>
    <dgm:cxn modelId="{0018C25B-C38F-4067-BAB3-93D330A9016B}" type="presOf" srcId="{8B5A50EB-1AD1-4208-9B45-6682B07494FE}" destId="{93BA2ADC-6B29-46FA-A4D4-29712B339167}" srcOrd="0" destOrd="0" presId="urn:microsoft.com/office/officeart/2005/8/layout/hierarchy1"/>
    <dgm:cxn modelId="{31E88C5A-CCE7-419F-BB85-016D9EB3E93B}" type="presOf" srcId="{57194AF5-FA9C-416E-8BC7-CB4CAD21787E}" destId="{C5D7278D-ABC8-4DC7-BF72-AA6F980E5D0C}" srcOrd="0" destOrd="0" presId="urn:microsoft.com/office/officeart/2005/8/layout/hierarchy1"/>
    <dgm:cxn modelId="{91F7D07F-A8F0-45CD-A754-440472536F1B}" srcId="{6B388250-E05B-42DE-82BA-7100E60D09AF}" destId="{8B5A50EB-1AD1-4208-9B45-6682B07494FE}" srcOrd="1" destOrd="0" parTransId="{3AC7CF69-A0FB-4087-9E28-14A33479E010}" sibTransId="{8206C574-AB97-42A3-AFBC-B26040BAC633}"/>
    <dgm:cxn modelId="{1A5121DF-C664-4864-B861-2FF5F46633D6}" srcId="{6B388250-E05B-42DE-82BA-7100E60D09AF}" destId="{57194AF5-FA9C-416E-8BC7-CB4CAD21787E}" srcOrd="0" destOrd="0" parTransId="{6DE3509B-13D0-4DAC-B8B9-280FA09F4F1D}" sibTransId="{BC1714E3-0DE6-4A1C-A96D-1BE0871A371E}"/>
    <dgm:cxn modelId="{C76911E3-4E09-4475-8E2F-3573F757ED9D}" type="presOf" srcId="{6B388250-E05B-42DE-82BA-7100E60D09AF}" destId="{150BDEAD-F899-4F14-A1D0-50B7BF97D914}" srcOrd="0" destOrd="0" presId="urn:microsoft.com/office/officeart/2005/8/layout/hierarchy1"/>
    <dgm:cxn modelId="{C71BE4BB-7718-4746-8981-D655D6C749AE}" type="presParOf" srcId="{150BDEAD-F899-4F14-A1D0-50B7BF97D914}" destId="{DFF74A34-C05E-4095-9B3B-1BCD92B43345}" srcOrd="0" destOrd="0" presId="urn:microsoft.com/office/officeart/2005/8/layout/hierarchy1"/>
    <dgm:cxn modelId="{9BBAFB83-1521-427D-8D8B-E614EC0DA5E0}" type="presParOf" srcId="{DFF74A34-C05E-4095-9B3B-1BCD92B43345}" destId="{CE2C3319-FD89-4DD7-A239-CBC41EA19D2C}" srcOrd="0" destOrd="0" presId="urn:microsoft.com/office/officeart/2005/8/layout/hierarchy1"/>
    <dgm:cxn modelId="{05F8976E-933E-4650-8288-0F5108CF7AF5}" type="presParOf" srcId="{CE2C3319-FD89-4DD7-A239-CBC41EA19D2C}" destId="{B6DB4777-DAEF-4A73-8078-35D4147B0447}" srcOrd="0" destOrd="0" presId="urn:microsoft.com/office/officeart/2005/8/layout/hierarchy1"/>
    <dgm:cxn modelId="{6767E58B-4B38-42AD-825F-782598A314C5}" type="presParOf" srcId="{CE2C3319-FD89-4DD7-A239-CBC41EA19D2C}" destId="{C5D7278D-ABC8-4DC7-BF72-AA6F980E5D0C}" srcOrd="1" destOrd="0" presId="urn:microsoft.com/office/officeart/2005/8/layout/hierarchy1"/>
    <dgm:cxn modelId="{5EEED4A8-DD74-40E0-8632-557C6C13FA39}" type="presParOf" srcId="{DFF74A34-C05E-4095-9B3B-1BCD92B43345}" destId="{60BEA90B-D0D1-459E-85DB-654EE7EF44E3}" srcOrd="1" destOrd="0" presId="urn:microsoft.com/office/officeart/2005/8/layout/hierarchy1"/>
    <dgm:cxn modelId="{7B003D74-A161-49A5-8A29-139A81437E5E}" type="presParOf" srcId="{150BDEAD-F899-4F14-A1D0-50B7BF97D914}" destId="{C59CF286-8DD7-4215-AE91-293C5F34AD7A}" srcOrd="1" destOrd="0" presId="urn:microsoft.com/office/officeart/2005/8/layout/hierarchy1"/>
    <dgm:cxn modelId="{721A5159-25A7-4A2B-91A5-D0B5CC024833}" type="presParOf" srcId="{C59CF286-8DD7-4215-AE91-293C5F34AD7A}" destId="{5C1F1211-64E3-4B47-AFD2-91A3F2ADBF9C}" srcOrd="0" destOrd="0" presId="urn:microsoft.com/office/officeart/2005/8/layout/hierarchy1"/>
    <dgm:cxn modelId="{453737ED-93C9-4E59-9657-48A16F8F5426}" type="presParOf" srcId="{5C1F1211-64E3-4B47-AFD2-91A3F2ADBF9C}" destId="{B4E7BEBB-1C1E-4958-907B-5BEFAEAAC19C}" srcOrd="0" destOrd="0" presId="urn:microsoft.com/office/officeart/2005/8/layout/hierarchy1"/>
    <dgm:cxn modelId="{F0ABF6E5-FB23-4DC3-B412-0AECBE1C9176}" type="presParOf" srcId="{5C1F1211-64E3-4B47-AFD2-91A3F2ADBF9C}" destId="{93BA2ADC-6B29-46FA-A4D4-29712B339167}" srcOrd="1" destOrd="0" presId="urn:microsoft.com/office/officeart/2005/8/layout/hierarchy1"/>
    <dgm:cxn modelId="{AAC713C5-7788-4B09-BB7C-D7478F2699EC}" type="presParOf" srcId="{C59CF286-8DD7-4215-AE91-293C5F34AD7A}" destId="{1CFFCDE1-549A-446E-A87E-620B6FEB46B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016435-997F-4B24-9722-CAB29CAA57AF}"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C15E9EA7-7280-4706-B483-65C39D3DF5D7}">
      <dgm:prSet/>
      <dgm:spPr/>
      <dgm:t>
        <a:bodyPr/>
        <a:lstStyle/>
        <a:p>
          <a:r>
            <a:rPr lang="en-US"/>
            <a:t>The data file has 2337668 observations with 255 columns, therefore I opted to only work with a random sample of it, to save time.</a:t>
          </a:r>
        </a:p>
      </dgm:t>
    </dgm:pt>
    <dgm:pt modelId="{BFCA299D-7D62-4B99-A3D8-2D4C2DF4069C}" type="parTrans" cxnId="{876267E4-B0F3-42E2-95CD-B0E75D5DCB43}">
      <dgm:prSet/>
      <dgm:spPr/>
      <dgm:t>
        <a:bodyPr/>
        <a:lstStyle/>
        <a:p>
          <a:endParaRPr lang="en-US"/>
        </a:p>
      </dgm:t>
    </dgm:pt>
    <dgm:pt modelId="{E759BE9B-77C7-4A30-9C42-0346463E9E29}" type="sibTrans" cxnId="{876267E4-B0F3-42E2-95CD-B0E75D5DCB43}">
      <dgm:prSet phldrT="01" phldr="0"/>
      <dgm:spPr/>
      <dgm:t>
        <a:bodyPr/>
        <a:lstStyle/>
        <a:p>
          <a:endParaRPr lang="en-US"/>
        </a:p>
      </dgm:t>
    </dgm:pt>
    <dgm:pt modelId="{4AC5EF5E-F628-4FBE-A7F4-AEEBFF5F36ED}">
      <dgm:prSet/>
      <dgm:spPr/>
      <dgm:t>
        <a:bodyPr/>
        <a:lstStyle/>
        <a:p>
          <a:r>
            <a:rPr lang="en-US"/>
            <a:t>The sample contains 60000 observations</a:t>
          </a:r>
        </a:p>
      </dgm:t>
    </dgm:pt>
    <dgm:pt modelId="{124B8C7D-1D65-481A-93AD-FCA00C7CA6A0}" type="parTrans" cxnId="{66816262-1BA8-4FC3-B42C-637045B18136}">
      <dgm:prSet/>
      <dgm:spPr/>
      <dgm:t>
        <a:bodyPr/>
        <a:lstStyle/>
        <a:p>
          <a:endParaRPr lang="en-US"/>
        </a:p>
      </dgm:t>
    </dgm:pt>
    <dgm:pt modelId="{18E4E0C9-D4EE-42BB-9FEE-1267022CF52D}" type="sibTrans" cxnId="{66816262-1BA8-4FC3-B42C-637045B18136}">
      <dgm:prSet phldrT="02" phldr="0"/>
      <dgm:spPr/>
      <dgm:t>
        <a:bodyPr/>
        <a:lstStyle/>
        <a:p>
          <a:endParaRPr lang="en-US"/>
        </a:p>
      </dgm:t>
    </dgm:pt>
    <dgm:pt modelId="{C674E4D3-C87C-4636-8132-DBBCD72B8185}" type="pres">
      <dgm:prSet presAssocID="{63016435-997F-4B24-9722-CAB29CAA57AF}" presName="root" presStyleCnt="0">
        <dgm:presLayoutVars>
          <dgm:dir/>
          <dgm:resizeHandles val="exact"/>
        </dgm:presLayoutVars>
      </dgm:prSet>
      <dgm:spPr/>
    </dgm:pt>
    <dgm:pt modelId="{F2F760FF-706F-40E6-B144-C79A69B7E065}" type="pres">
      <dgm:prSet presAssocID="{C15E9EA7-7280-4706-B483-65C39D3DF5D7}" presName="compNode" presStyleCnt="0"/>
      <dgm:spPr/>
    </dgm:pt>
    <dgm:pt modelId="{2D20BC28-DEE0-4EEB-9B5B-513E7C70925A}" type="pres">
      <dgm:prSet presAssocID="{C15E9EA7-7280-4706-B483-65C39D3DF5D7}" presName="bgRect" presStyleLbl="bgShp" presStyleIdx="0" presStyleCnt="2"/>
      <dgm:spPr/>
    </dgm:pt>
    <dgm:pt modelId="{BC4B6E99-11E8-4038-ACC3-E46C7F1D00EB}" type="pres">
      <dgm:prSet presAssocID="{C15E9EA7-7280-4706-B483-65C39D3DF5D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1F2BDBB4-92DD-4C58-8C20-173D7295EB79}" type="pres">
      <dgm:prSet presAssocID="{C15E9EA7-7280-4706-B483-65C39D3DF5D7}" presName="spaceRect" presStyleCnt="0"/>
      <dgm:spPr/>
    </dgm:pt>
    <dgm:pt modelId="{C02A8429-C274-4A2D-BEBE-3A1ABFE40FC9}" type="pres">
      <dgm:prSet presAssocID="{C15E9EA7-7280-4706-B483-65C39D3DF5D7}" presName="parTx" presStyleLbl="revTx" presStyleIdx="0" presStyleCnt="2">
        <dgm:presLayoutVars>
          <dgm:chMax val="0"/>
          <dgm:chPref val="0"/>
        </dgm:presLayoutVars>
      </dgm:prSet>
      <dgm:spPr/>
    </dgm:pt>
    <dgm:pt modelId="{25C9CCBA-A372-4FE1-8E37-F9217884A52D}" type="pres">
      <dgm:prSet presAssocID="{E759BE9B-77C7-4A30-9C42-0346463E9E29}" presName="sibTrans" presStyleCnt="0"/>
      <dgm:spPr/>
    </dgm:pt>
    <dgm:pt modelId="{C7CDF6A9-49A4-4BD0-B556-B9955B6FCF2F}" type="pres">
      <dgm:prSet presAssocID="{4AC5EF5E-F628-4FBE-A7F4-AEEBFF5F36ED}" presName="compNode" presStyleCnt="0"/>
      <dgm:spPr/>
    </dgm:pt>
    <dgm:pt modelId="{3ACB1516-C007-4331-860E-09BAD11BBFD0}" type="pres">
      <dgm:prSet presAssocID="{4AC5EF5E-F628-4FBE-A7F4-AEEBFF5F36ED}" presName="bgRect" presStyleLbl="bgShp" presStyleIdx="1" presStyleCnt="2"/>
      <dgm:spPr/>
    </dgm:pt>
    <dgm:pt modelId="{92851DE9-D17D-4526-AB1D-97DB591C5EB2}" type="pres">
      <dgm:prSet presAssocID="{4AC5EF5E-F628-4FBE-A7F4-AEEBFF5F36E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9E91A668-7DA6-4A81-A6B4-766E51C62579}" type="pres">
      <dgm:prSet presAssocID="{4AC5EF5E-F628-4FBE-A7F4-AEEBFF5F36ED}" presName="spaceRect" presStyleCnt="0"/>
      <dgm:spPr/>
    </dgm:pt>
    <dgm:pt modelId="{C2C8250D-E67F-44CC-B5ED-B442CD0F5588}" type="pres">
      <dgm:prSet presAssocID="{4AC5EF5E-F628-4FBE-A7F4-AEEBFF5F36ED}" presName="parTx" presStyleLbl="revTx" presStyleIdx="1" presStyleCnt="2">
        <dgm:presLayoutVars>
          <dgm:chMax val="0"/>
          <dgm:chPref val="0"/>
        </dgm:presLayoutVars>
      </dgm:prSet>
      <dgm:spPr/>
    </dgm:pt>
  </dgm:ptLst>
  <dgm:cxnLst>
    <dgm:cxn modelId="{66816262-1BA8-4FC3-B42C-637045B18136}" srcId="{63016435-997F-4B24-9722-CAB29CAA57AF}" destId="{4AC5EF5E-F628-4FBE-A7F4-AEEBFF5F36ED}" srcOrd="1" destOrd="0" parTransId="{124B8C7D-1D65-481A-93AD-FCA00C7CA6A0}" sibTransId="{18E4E0C9-D4EE-42BB-9FEE-1267022CF52D}"/>
    <dgm:cxn modelId="{173BB453-B2E3-41F1-88E5-58816BB5E50F}" type="presOf" srcId="{4AC5EF5E-F628-4FBE-A7F4-AEEBFF5F36ED}" destId="{C2C8250D-E67F-44CC-B5ED-B442CD0F5588}" srcOrd="0" destOrd="0" presId="urn:microsoft.com/office/officeart/2018/2/layout/IconVerticalSolidList"/>
    <dgm:cxn modelId="{36CECDA4-0C02-4711-B292-0381A9CC560F}" type="presOf" srcId="{63016435-997F-4B24-9722-CAB29CAA57AF}" destId="{C674E4D3-C87C-4636-8132-DBBCD72B8185}" srcOrd="0" destOrd="0" presId="urn:microsoft.com/office/officeart/2018/2/layout/IconVerticalSolidList"/>
    <dgm:cxn modelId="{ABE32ACF-A28D-4B9C-BB67-92BC56B910FE}" type="presOf" srcId="{C15E9EA7-7280-4706-B483-65C39D3DF5D7}" destId="{C02A8429-C274-4A2D-BEBE-3A1ABFE40FC9}" srcOrd="0" destOrd="0" presId="urn:microsoft.com/office/officeart/2018/2/layout/IconVerticalSolidList"/>
    <dgm:cxn modelId="{876267E4-B0F3-42E2-95CD-B0E75D5DCB43}" srcId="{63016435-997F-4B24-9722-CAB29CAA57AF}" destId="{C15E9EA7-7280-4706-B483-65C39D3DF5D7}" srcOrd="0" destOrd="0" parTransId="{BFCA299D-7D62-4B99-A3D8-2D4C2DF4069C}" sibTransId="{E759BE9B-77C7-4A30-9C42-0346463E9E29}"/>
    <dgm:cxn modelId="{1902DF60-A7ED-4731-89F8-3EABB45DA58D}" type="presParOf" srcId="{C674E4D3-C87C-4636-8132-DBBCD72B8185}" destId="{F2F760FF-706F-40E6-B144-C79A69B7E065}" srcOrd="0" destOrd="0" presId="urn:microsoft.com/office/officeart/2018/2/layout/IconVerticalSolidList"/>
    <dgm:cxn modelId="{B26075CF-4BDD-414A-8F61-0C03A93A495E}" type="presParOf" srcId="{F2F760FF-706F-40E6-B144-C79A69B7E065}" destId="{2D20BC28-DEE0-4EEB-9B5B-513E7C70925A}" srcOrd="0" destOrd="0" presId="urn:microsoft.com/office/officeart/2018/2/layout/IconVerticalSolidList"/>
    <dgm:cxn modelId="{EC8BB221-3948-4032-893C-70ACD9F34E78}" type="presParOf" srcId="{F2F760FF-706F-40E6-B144-C79A69B7E065}" destId="{BC4B6E99-11E8-4038-ACC3-E46C7F1D00EB}" srcOrd="1" destOrd="0" presId="urn:microsoft.com/office/officeart/2018/2/layout/IconVerticalSolidList"/>
    <dgm:cxn modelId="{FB3F2B52-28C1-42B6-93E8-A0F08ED40C32}" type="presParOf" srcId="{F2F760FF-706F-40E6-B144-C79A69B7E065}" destId="{1F2BDBB4-92DD-4C58-8C20-173D7295EB79}" srcOrd="2" destOrd="0" presId="urn:microsoft.com/office/officeart/2018/2/layout/IconVerticalSolidList"/>
    <dgm:cxn modelId="{167C2E6C-E322-44EA-B631-722757A15A55}" type="presParOf" srcId="{F2F760FF-706F-40E6-B144-C79A69B7E065}" destId="{C02A8429-C274-4A2D-BEBE-3A1ABFE40FC9}" srcOrd="3" destOrd="0" presId="urn:microsoft.com/office/officeart/2018/2/layout/IconVerticalSolidList"/>
    <dgm:cxn modelId="{DEE72BE6-45BF-473F-BABF-C7FCEB4551F9}" type="presParOf" srcId="{C674E4D3-C87C-4636-8132-DBBCD72B8185}" destId="{25C9CCBA-A372-4FE1-8E37-F9217884A52D}" srcOrd="1" destOrd="0" presId="urn:microsoft.com/office/officeart/2018/2/layout/IconVerticalSolidList"/>
    <dgm:cxn modelId="{1860BCCB-2237-4577-859F-8E3EACF0F5C1}" type="presParOf" srcId="{C674E4D3-C87C-4636-8132-DBBCD72B8185}" destId="{C7CDF6A9-49A4-4BD0-B556-B9955B6FCF2F}" srcOrd="2" destOrd="0" presId="urn:microsoft.com/office/officeart/2018/2/layout/IconVerticalSolidList"/>
    <dgm:cxn modelId="{A4922377-967B-4D23-BE58-1BE650B1E2F2}" type="presParOf" srcId="{C7CDF6A9-49A4-4BD0-B556-B9955B6FCF2F}" destId="{3ACB1516-C007-4331-860E-09BAD11BBFD0}" srcOrd="0" destOrd="0" presId="urn:microsoft.com/office/officeart/2018/2/layout/IconVerticalSolidList"/>
    <dgm:cxn modelId="{94B472DB-B3FC-4735-A965-CDE5B349D5CC}" type="presParOf" srcId="{C7CDF6A9-49A4-4BD0-B556-B9955B6FCF2F}" destId="{92851DE9-D17D-4526-AB1D-97DB591C5EB2}" srcOrd="1" destOrd="0" presId="urn:microsoft.com/office/officeart/2018/2/layout/IconVerticalSolidList"/>
    <dgm:cxn modelId="{CF0B4241-293E-41BF-B957-79E7AC11AE36}" type="presParOf" srcId="{C7CDF6A9-49A4-4BD0-B556-B9955B6FCF2F}" destId="{9E91A668-7DA6-4A81-A6B4-766E51C62579}" srcOrd="2" destOrd="0" presId="urn:microsoft.com/office/officeart/2018/2/layout/IconVerticalSolidList"/>
    <dgm:cxn modelId="{B828DCE2-09EB-4A82-9FF3-91A9077DC94A}" type="presParOf" srcId="{C7CDF6A9-49A4-4BD0-B556-B9955B6FCF2F}" destId="{C2C8250D-E67F-44CC-B5ED-B442CD0F558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B388250-E05B-42DE-82BA-7100E60D09AF}" type="doc">
      <dgm:prSet loTypeId="urn:microsoft.com/office/officeart/2005/8/layout/hierarchy1" loCatId="hierarchy" qsTypeId="urn:microsoft.com/office/officeart/2005/8/quickstyle/simple5" qsCatId="simple" csTypeId="urn:microsoft.com/office/officeart/2005/8/colors/colorful1" csCatId="colorful" phldr="1"/>
      <dgm:spPr/>
      <dgm:t>
        <a:bodyPr/>
        <a:lstStyle/>
        <a:p>
          <a:endParaRPr lang="en-US"/>
        </a:p>
      </dgm:t>
    </dgm:pt>
    <dgm:pt modelId="{57194AF5-FA9C-416E-8BC7-CB4CAD21787E}">
      <dgm:prSet/>
      <dgm:spPr/>
      <dgm:t>
        <a:bodyPr/>
        <a:lstStyle/>
        <a:p>
          <a:r>
            <a:rPr lang="en-US" dirty="0"/>
            <a:t>Our data contains 4708181 which we chose to keep, no imputing or dropping null values.</a:t>
          </a:r>
        </a:p>
      </dgm:t>
    </dgm:pt>
    <dgm:pt modelId="{6DE3509B-13D0-4DAC-B8B9-280FA09F4F1D}" type="parTrans" cxnId="{1A5121DF-C664-4864-B861-2FF5F46633D6}">
      <dgm:prSet/>
      <dgm:spPr/>
      <dgm:t>
        <a:bodyPr/>
        <a:lstStyle/>
        <a:p>
          <a:endParaRPr lang="en-US"/>
        </a:p>
      </dgm:t>
    </dgm:pt>
    <dgm:pt modelId="{BC1714E3-0DE6-4A1C-A96D-1BE0871A371E}" type="sibTrans" cxnId="{1A5121DF-C664-4864-B861-2FF5F46633D6}">
      <dgm:prSet/>
      <dgm:spPr/>
      <dgm:t>
        <a:bodyPr/>
        <a:lstStyle/>
        <a:p>
          <a:endParaRPr lang="en-US"/>
        </a:p>
      </dgm:t>
    </dgm:pt>
    <dgm:pt modelId="{8B5A50EB-1AD1-4208-9B45-6682B07494FE}">
      <dgm:prSet/>
      <dgm:spPr/>
      <dgm:t>
        <a:bodyPr/>
        <a:lstStyle/>
        <a:p>
          <a:r>
            <a:rPr lang="en-US" dirty="0"/>
            <a:t>Performed data transformation to create age groups, race and ethnicity column, re-labeled the gender and died variables, and payment options</a:t>
          </a:r>
        </a:p>
      </dgm:t>
    </dgm:pt>
    <dgm:pt modelId="{3AC7CF69-A0FB-4087-9E28-14A33479E010}" type="parTrans" cxnId="{91F7D07F-A8F0-45CD-A754-440472536F1B}">
      <dgm:prSet/>
      <dgm:spPr/>
      <dgm:t>
        <a:bodyPr/>
        <a:lstStyle/>
        <a:p>
          <a:endParaRPr lang="en-US"/>
        </a:p>
      </dgm:t>
    </dgm:pt>
    <dgm:pt modelId="{8206C574-AB97-42A3-AFBC-B26040BAC633}" type="sibTrans" cxnId="{91F7D07F-A8F0-45CD-A754-440472536F1B}">
      <dgm:prSet/>
      <dgm:spPr/>
      <dgm:t>
        <a:bodyPr/>
        <a:lstStyle/>
        <a:p>
          <a:endParaRPr lang="en-US"/>
        </a:p>
      </dgm:t>
    </dgm:pt>
    <dgm:pt modelId="{E1775FDB-2011-4EA3-89C2-54E09887B6AA}" type="pres">
      <dgm:prSet presAssocID="{6B388250-E05B-42DE-82BA-7100E60D09AF}" presName="hierChild1" presStyleCnt="0">
        <dgm:presLayoutVars>
          <dgm:chPref val="1"/>
          <dgm:dir/>
          <dgm:animOne val="branch"/>
          <dgm:animLvl val="lvl"/>
          <dgm:resizeHandles/>
        </dgm:presLayoutVars>
      </dgm:prSet>
      <dgm:spPr/>
    </dgm:pt>
    <dgm:pt modelId="{C019C641-EEBF-421B-A7A9-1AC7247F6C49}" type="pres">
      <dgm:prSet presAssocID="{57194AF5-FA9C-416E-8BC7-CB4CAD21787E}" presName="hierRoot1" presStyleCnt="0"/>
      <dgm:spPr/>
    </dgm:pt>
    <dgm:pt modelId="{CC3B6A5D-F793-4028-B4EF-168C166E33EA}" type="pres">
      <dgm:prSet presAssocID="{57194AF5-FA9C-416E-8BC7-CB4CAD21787E}" presName="composite" presStyleCnt="0"/>
      <dgm:spPr/>
    </dgm:pt>
    <dgm:pt modelId="{064BAC9B-2F7A-45B4-BF7D-DE752145DE08}" type="pres">
      <dgm:prSet presAssocID="{57194AF5-FA9C-416E-8BC7-CB4CAD21787E}" presName="background" presStyleLbl="node0" presStyleIdx="0" presStyleCnt="2"/>
      <dgm:spPr/>
    </dgm:pt>
    <dgm:pt modelId="{46DDAD8D-800A-4B4F-AC06-A820DC14769C}" type="pres">
      <dgm:prSet presAssocID="{57194AF5-FA9C-416E-8BC7-CB4CAD21787E}" presName="text" presStyleLbl="fgAcc0" presStyleIdx="0" presStyleCnt="2">
        <dgm:presLayoutVars>
          <dgm:chPref val="3"/>
        </dgm:presLayoutVars>
      </dgm:prSet>
      <dgm:spPr/>
    </dgm:pt>
    <dgm:pt modelId="{78C7ACC2-AC8E-451F-B4DD-871EE97769EF}" type="pres">
      <dgm:prSet presAssocID="{57194AF5-FA9C-416E-8BC7-CB4CAD21787E}" presName="hierChild2" presStyleCnt="0"/>
      <dgm:spPr/>
    </dgm:pt>
    <dgm:pt modelId="{CA2E033B-7695-4F97-9D52-89B7D91EDAB9}" type="pres">
      <dgm:prSet presAssocID="{8B5A50EB-1AD1-4208-9B45-6682B07494FE}" presName="hierRoot1" presStyleCnt="0"/>
      <dgm:spPr/>
    </dgm:pt>
    <dgm:pt modelId="{13072AFC-F88C-4421-864E-6A91779A090E}" type="pres">
      <dgm:prSet presAssocID="{8B5A50EB-1AD1-4208-9B45-6682B07494FE}" presName="composite" presStyleCnt="0"/>
      <dgm:spPr/>
    </dgm:pt>
    <dgm:pt modelId="{E1534F76-AB2E-4461-BDBA-8B6EBD23E1CA}" type="pres">
      <dgm:prSet presAssocID="{8B5A50EB-1AD1-4208-9B45-6682B07494FE}" presName="background" presStyleLbl="node0" presStyleIdx="1" presStyleCnt="2"/>
      <dgm:spPr/>
    </dgm:pt>
    <dgm:pt modelId="{4F908DCD-799F-44A4-A105-C883A735C93F}" type="pres">
      <dgm:prSet presAssocID="{8B5A50EB-1AD1-4208-9B45-6682B07494FE}" presName="text" presStyleLbl="fgAcc0" presStyleIdx="1" presStyleCnt="2">
        <dgm:presLayoutVars>
          <dgm:chPref val="3"/>
        </dgm:presLayoutVars>
      </dgm:prSet>
      <dgm:spPr/>
    </dgm:pt>
    <dgm:pt modelId="{AE8565C6-42B9-47C4-B379-455B426C0312}" type="pres">
      <dgm:prSet presAssocID="{8B5A50EB-1AD1-4208-9B45-6682B07494FE}" presName="hierChild2" presStyleCnt="0"/>
      <dgm:spPr/>
    </dgm:pt>
  </dgm:ptLst>
  <dgm:cxnLst>
    <dgm:cxn modelId="{15711A65-38E0-4159-8AB9-A3AD258C69CB}" type="presOf" srcId="{6B388250-E05B-42DE-82BA-7100E60D09AF}" destId="{E1775FDB-2011-4EA3-89C2-54E09887B6AA}" srcOrd="0" destOrd="0" presId="urn:microsoft.com/office/officeart/2005/8/layout/hierarchy1"/>
    <dgm:cxn modelId="{9982A34B-4267-4D94-8607-B7F78E290610}" type="presOf" srcId="{57194AF5-FA9C-416E-8BC7-CB4CAD21787E}" destId="{46DDAD8D-800A-4B4F-AC06-A820DC14769C}" srcOrd="0" destOrd="0" presId="urn:microsoft.com/office/officeart/2005/8/layout/hierarchy1"/>
    <dgm:cxn modelId="{91F7D07F-A8F0-45CD-A754-440472536F1B}" srcId="{6B388250-E05B-42DE-82BA-7100E60D09AF}" destId="{8B5A50EB-1AD1-4208-9B45-6682B07494FE}" srcOrd="1" destOrd="0" parTransId="{3AC7CF69-A0FB-4087-9E28-14A33479E010}" sibTransId="{8206C574-AB97-42A3-AFBC-B26040BAC633}"/>
    <dgm:cxn modelId="{37CA4A96-9BFC-48A4-BB7B-4AB48DC05536}" type="presOf" srcId="{8B5A50EB-1AD1-4208-9B45-6682B07494FE}" destId="{4F908DCD-799F-44A4-A105-C883A735C93F}" srcOrd="0" destOrd="0" presId="urn:microsoft.com/office/officeart/2005/8/layout/hierarchy1"/>
    <dgm:cxn modelId="{1A5121DF-C664-4864-B861-2FF5F46633D6}" srcId="{6B388250-E05B-42DE-82BA-7100E60D09AF}" destId="{57194AF5-FA9C-416E-8BC7-CB4CAD21787E}" srcOrd="0" destOrd="0" parTransId="{6DE3509B-13D0-4DAC-B8B9-280FA09F4F1D}" sibTransId="{BC1714E3-0DE6-4A1C-A96D-1BE0871A371E}"/>
    <dgm:cxn modelId="{2C762A59-E2E5-4106-AAC2-827FB41FC967}" type="presParOf" srcId="{E1775FDB-2011-4EA3-89C2-54E09887B6AA}" destId="{C019C641-EEBF-421B-A7A9-1AC7247F6C49}" srcOrd="0" destOrd="0" presId="urn:microsoft.com/office/officeart/2005/8/layout/hierarchy1"/>
    <dgm:cxn modelId="{4EDC85C5-6A9F-4067-8519-C5A71CE04C74}" type="presParOf" srcId="{C019C641-EEBF-421B-A7A9-1AC7247F6C49}" destId="{CC3B6A5D-F793-4028-B4EF-168C166E33EA}" srcOrd="0" destOrd="0" presId="urn:microsoft.com/office/officeart/2005/8/layout/hierarchy1"/>
    <dgm:cxn modelId="{7BC54FA7-9285-43A3-A30A-75D3A4C7051F}" type="presParOf" srcId="{CC3B6A5D-F793-4028-B4EF-168C166E33EA}" destId="{064BAC9B-2F7A-45B4-BF7D-DE752145DE08}" srcOrd="0" destOrd="0" presId="urn:microsoft.com/office/officeart/2005/8/layout/hierarchy1"/>
    <dgm:cxn modelId="{5B46F766-7158-43C1-BBC7-9F2DFAB98550}" type="presParOf" srcId="{CC3B6A5D-F793-4028-B4EF-168C166E33EA}" destId="{46DDAD8D-800A-4B4F-AC06-A820DC14769C}" srcOrd="1" destOrd="0" presId="urn:microsoft.com/office/officeart/2005/8/layout/hierarchy1"/>
    <dgm:cxn modelId="{F37FB60B-90AC-456A-B8B9-12FB4E33FFE4}" type="presParOf" srcId="{C019C641-EEBF-421B-A7A9-1AC7247F6C49}" destId="{78C7ACC2-AC8E-451F-B4DD-871EE97769EF}" srcOrd="1" destOrd="0" presId="urn:microsoft.com/office/officeart/2005/8/layout/hierarchy1"/>
    <dgm:cxn modelId="{EFC62C6E-D8E7-4BBA-99D2-27F8C42AE20D}" type="presParOf" srcId="{E1775FDB-2011-4EA3-89C2-54E09887B6AA}" destId="{CA2E033B-7695-4F97-9D52-89B7D91EDAB9}" srcOrd="1" destOrd="0" presId="urn:microsoft.com/office/officeart/2005/8/layout/hierarchy1"/>
    <dgm:cxn modelId="{DC8C2BEF-9B82-4A33-8FD2-1E9D0E9484E8}" type="presParOf" srcId="{CA2E033B-7695-4F97-9D52-89B7D91EDAB9}" destId="{13072AFC-F88C-4421-864E-6A91779A090E}" srcOrd="0" destOrd="0" presId="urn:microsoft.com/office/officeart/2005/8/layout/hierarchy1"/>
    <dgm:cxn modelId="{651D8F8C-7503-425A-9A8C-14355E9C6CA4}" type="presParOf" srcId="{13072AFC-F88C-4421-864E-6A91779A090E}" destId="{E1534F76-AB2E-4461-BDBA-8B6EBD23E1CA}" srcOrd="0" destOrd="0" presId="urn:microsoft.com/office/officeart/2005/8/layout/hierarchy1"/>
    <dgm:cxn modelId="{FE4284A5-0DFE-4EEE-A5B5-ACD2A8859602}" type="presParOf" srcId="{13072AFC-F88C-4421-864E-6A91779A090E}" destId="{4F908DCD-799F-44A4-A105-C883A735C93F}" srcOrd="1" destOrd="0" presId="urn:microsoft.com/office/officeart/2005/8/layout/hierarchy1"/>
    <dgm:cxn modelId="{5B125369-B27E-429F-8EDA-60C7453E6C04}" type="presParOf" srcId="{CA2E033B-7695-4F97-9D52-89B7D91EDAB9}" destId="{AE8565C6-42B9-47C4-B379-455B426C031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9F0688-B5BB-49AE-884D-184D008D1B30}"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D571D4C1-259B-4C42-8F51-DEA3D8828B1C}">
      <dgm:prSet/>
      <dgm:spPr/>
      <dgm:t>
        <a:bodyPr/>
        <a:lstStyle/>
        <a:p>
          <a:r>
            <a:rPr lang="en-US" dirty="0"/>
            <a:t>Understanding the different data variables as defined by HCUP SID and SEDD</a:t>
          </a:r>
        </a:p>
      </dgm:t>
    </dgm:pt>
    <dgm:pt modelId="{36C5ACAD-24BA-44E0-AA1A-FA4BF52FF5F8}" type="parTrans" cxnId="{9E0D29A6-A92E-46DF-B709-5408D500B16C}">
      <dgm:prSet/>
      <dgm:spPr/>
      <dgm:t>
        <a:bodyPr/>
        <a:lstStyle/>
        <a:p>
          <a:endParaRPr lang="en-US"/>
        </a:p>
      </dgm:t>
    </dgm:pt>
    <dgm:pt modelId="{3ED2C7E2-E284-4764-A035-732EC2C6DD3D}" type="sibTrans" cxnId="{9E0D29A6-A92E-46DF-B709-5408D500B16C}">
      <dgm:prSet/>
      <dgm:spPr/>
      <dgm:t>
        <a:bodyPr/>
        <a:lstStyle/>
        <a:p>
          <a:endParaRPr lang="en-US"/>
        </a:p>
      </dgm:t>
    </dgm:pt>
    <dgm:pt modelId="{95A5B248-DE0E-4D5D-9469-1BDB25676524}">
      <dgm:prSet/>
      <dgm:spPr/>
      <dgm:t>
        <a:bodyPr/>
        <a:lstStyle/>
        <a:p>
          <a:r>
            <a:rPr lang="en-US" dirty="0"/>
            <a:t>Very large data sets</a:t>
          </a:r>
        </a:p>
      </dgm:t>
    </dgm:pt>
    <dgm:pt modelId="{1597D01D-2DC6-4794-B2B0-38CBAC7094ED}" type="parTrans" cxnId="{635FAC3C-AD12-42D0-AC36-DCE225FACA52}">
      <dgm:prSet/>
      <dgm:spPr/>
      <dgm:t>
        <a:bodyPr/>
        <a:lstStyle/>
        <a:p>
          <a:endParaRPr lang="en-US"/>
        </a:p>
      </dgm:t>
    </dgm:pt>
    <dgm:pt modelId="{B4527008-90D7-4DAC-B641-62F3369EDFBE}" type="sibTrans" cxnId="{635FAC3C-AD12-42D0-AC36-DCE225FACA52}">
      <dgm:prSet/>
      <dgm:spPr/>
      <dgm:t>
        <a:bodyPr/>
        <a:lstStyle/>
        <a:p>
          <a:endParaRPr lang="en-US"/>
        </a:p>
      </dgm:t>
    </dgm:pt>
    <dgm:pt modelId="{25A0A9D3-47BA-4F3F-952F-469B5DB110BC}">
      <dgm:prSet/>
      <dgm:spPr/>
      <dgm:t>
        <a:bodyPr/>
        <a:lstStyle/>
        <a:p>
          <a:r>
            <a:rPr lang="en-US" dirty="0"/>
            <a:t>Presence of null values</a:t>
          </a:r>
        </a:p>
      </dgm:t>
    </dgm:pt>
    <dgm:pt modelId="{16925A2D-56B1-4C80-A59D-67021178920B}" type="parTrans" cxnId="{D658D04D-6C3D-4A8F-801C-28CC9EE12B97}">
      <dgm:prSet/>
      <dgm:spPr/>
      <dgm:t>
        <a:bodyPr/>
        <a:lstStyle/>
        <a:p>
          <a:endParaRPr lang="en-US"/>
        </a:p>
      </dgm:t>
    </dgm:pt>
    <dgm:pt modelId="{70945D3B-2E3D-4642-B533-08558E9C6195}" type="sibTrans" cxnId="{D658D04D-6C3D-4A8F-801C-28CC9EE12B97}">
      <dgm:prSet/>
      <dgm:spPr/>
      <dgm:t>
        <a:bodyPr/>
        <a:lstStyle/>
        <a:p>
          <a:endParaRPr lang="en-US"/>
        </a:p>
      </dgm:t>
    </dgm:pt>
    <dgm:pt modelId="{8EF78A54-8D5B-403C-BCD9-8EE090B2F4A2}" type="pres">
      <dgm:prSet presAssocID="{769F0688-B5BB-49AE-884D-184D008D1B30}" presName="outerComposite" presStyleCnt="0">
        <dgm:presLayoutVars>
          <dgm:chMax val="5"/>
          <dgm:dir/>
          <dgm:resizeHandles val="exact"/>
        </dgm:presLayoutVars>
      </dgm:prSet>
      <dgm:spPr/>
    </dgm:pt>
    <dgm:pt modelId="{781BB6A5-ABA0-40E2-A086-96F86E38BDAD}" type="pres">
      <dgm:prSet presAssocID="{769F0688-B5BB-49AE-884D-184D008D1B30}" presName="dummyMaxCanvas" presStyleCnt="0">
        <dgm:presLayoutVars/>
      </dgm:prSet>
      <dgm:spPr/>
    </dgm:pt>
    <dgm:pt modelId="{E02BA656-C5DC-4D63-B006-912F6631777E}" type="pres">
      <dgm:prSet presAssocID="{769F0688-B5BB-49AE-884D-184D008D1B30}" presName="ThreeNodes_1" presStyleLbl="node1" presStyleIdx="0" presStyleCnt="3">
        <dgm:presLayoutVars>
          <dgm:bulletEnabled val="1"/>
        </dgm:presLayoutVars>
      </dgm:prSet>
      <dgm:spPr/>
    </dgm:pt>
    <dgm:pt modelId="{209F4A36-3D5A-4EF0-AED3-B881A817CF12}" type="pres">
      <dgm:prSet presAssocID="{769F0688-B5BB-49AE-884D-184D008D1B30}" presName="ThreeNodes_2" presStyleLbl="node1" presStyleIdx="1" presStyleCnt="3">
        <dgm:presLayoutVars>
          <dgm:bulletEnabled val="1"/>
        </dgm:presLayoutVars>
      </dgm:prSet>
      <dgm:spPr/>
    </dgm:pt>
    <dgm:pt modelId="{290C68B7-88CF-4409-8FA4-7C71763D490E}" type="pres">
      <dgm:prSet presAssocID="{769F0688-B5BB-49AE-884D-184D008D1B30}" presName="ThreeNodes_3" presStyleLbl="node1" presStyleIdx="2" presStyleCnt="3">
        <dgm:presLayoutVars>
          <dgm:bulletEnabled val="1"/>
        </dgm:presLayoutVars>
      </dgm:prSet>
      <dgm:spPr/>
    </dgm:pt>
    <dgm:pt modelId="{EB739F85-335D-4D0C-9F9C-0DF8DC853970}" type="pres">
      <dgm:prSet presAssocID="{769F0688-B5BB-49AE-884D-184D008D1B30}" presName="ThreeConn_1-2" presStyleLbl="fgAccFollowNode1" presStyleIdx="0" presStyleCnt="2">
        <dgm:presLayoutVars>
          <dgm:bulletEnabled val="1"/>
        </dgm:presLayoutVars>
      </dgm:prSet>
      <dgm:spPr/>
    </dgm:pt>
    <dgm:pt modelId="{6ADF93DC-D565-4B48-AA88-617CF2E6C69C}" type="pres">
      <dgm:prSet presAssocID="{769F0688-B5BB-49AE-884D-184D008D1B30}" presName="ThreeConn_2-3" presStyleLbl="fgAccFollowNode1" presStyleIdx="1" presStyleCnt="2">
        <dgm:presLayoutVars>
          <dgm:bulletEnabled val="1"/>
        </dgm:presLayoutVars>
      </dgm:prSet>
      <dgm:spPr/>
    </dgm:pt>
    <dgm:pt modelId="{A29DE810-6EC9-45DA-B384-53CF211F9658}" type="pres">
      <dgm:prSet presAssocID="{769F0688-B5BB-49AE-884D-184D008D1B30}" presName="ThreeNodes_1_text" presStyleLbl="node1" presStyleIdx="2" presStyleCnt="3">
        <dgm:presLayoutVars>
          <dgm:bulletEnabled val="1"/>
        </dgm:presLayoutVars>
      </dgm:prSet>
      <dgm:spPr/>
    </dgm:pt>
    <dgm:pt modelId="{429440B9-958A-4A8F-8730-828AA9A7549F}" type="pres">
      <dgm:prSet presAssocID="{769F0688-B5BB-49AE-884D-184D008D1B30}" presName="ThreeNodes_2_text" presStyleLbl="node1" presStyleIdx="2" presStyleCnt="3">
        <dgm:presLayoutVars>
          <dgm:bulletEnabled val="1"/>
        </dgm:presLayoutVars>
      </dgm:prSet>
      <dgm:spPr/>
    </dgm:pt>
    <dgm:pt modelId="{28455E34-7FDA-4CA7-88B7-473E509163C6}" type="pres">
      <dgm:prSet presAssocID="{769F0688-B5BB-49AE-884D-184D008D1B30}" presName="ThreeNodes_3_text" presStyleLbl="node1" presStyleIdx="2" presStyleCnt="3">
        <dgm:presLayoutVars>
          <dgm:bulletEnabled val="1"/>
        </dgm:presLayoutVars>
      </dgm:prSet>
      <dgm:spPr/>
    </dgm:pt>
  </dgm:ptLst>
  <dgm:cxnLst>
    <dgm:cxn modelId="{301D7A37-7336-4B95-9757-83433849B89D}" type="presOf" srcId="{B4527008-90D7-4DAC-B641-62F3369EDFBE}" destId="{6ADF93DC-D565-4B48-AA88-617CF2E6C69C}" srcOrd="0" destOrd="0" presId="urn:microsoft.com/office/officeart/2005/8/layout/vProcess5"/>
    <dgm:cxn modelId="{635FAC3C-AD12-42D0-AC36-DCE225FACA52}" srcId="{769F0688-B5BB-49AE-884D-184D008D1B30}" destId="{95A5B248-DE0E-4D5D-9469-1BDB25676524}" srcOrd="1" destOrd="0" parTransId="{1597D01D-2DC6-4794-B2B0-38CBAC7094ED}" sibTransId="{B4527008-90D7-4DAC-B641-62F3369EDFBE}"/>
    <dgm:cxn modelId="{55B7AD5B-E004-4635-83B8-20776ABBF413}" type="presOf" srcId="{25A0A9D3-47BA-4F3F-952F-469B5DB110BC}" destId="{290C68B7-88CF-4409-8FA4-7C71763D490E}" srcOrd="0" destOrd="0" presId="urn:microsoft.com/office/officeart/2005/8/layout/vProcess5"/>
    <dgm:cxn modelId="{D658D04D-6C3D-4A8F-801C-28CC9EE12B97}" srcId="{769F0688-B5BB-49AE-884D-184D008D1B30}" destId="{25A0A9D3-47BA-4F3F-952F-469B5DB110BC}" srcOrd="2" destOrd="0" parTransId="{16925A2D-56B1-4C80-A59D-67021178920B}" sibTransId="{70945D3B-2E3D-4642-B533-08558E9C6195}"/>
    <dgm:cxn modelId="{81686257-0745-447B-9A8D-BB58D2D4A661}" type="presOf" srcId="{95A5B248-DE0E-4D5D-9469-1BDB25676524}" destId="{429440B9-958A-4A8F-8730-828AA9A7549F}" srcOrd="1" destOrd="0" presId="urn:microsoft.com/office/officeart/2005/8/layout/vProcess5"/>
    <dgm:cxn modelId="{72DA0959-D78D-447A-848A-0339D6E137AD}" type="presOf" srcId="{95A5B248-DE0E-4D5D-9469-1BDB25676524}" destId="{209F4A36-3D5A-4EF0-AED3-B881A817CF12}" srcOrd="0" destOrd="0" presId="urn:microsoft.com/office/officeart/2005/8/layout/vProcess5"/>
    <dgm:cxn modelId="{67A9D480-D469-4BBF-B5B4-7564E6A500A2}" type="presOf" srcId="{25A0A9D3-47BA-4F3F-952F-469B5DB110BC}" destId="{28455E34-7FDA-4CA7-88B7-473E509163C6}" srcOrd="1" destOrd="0" presId="urn:microsoft.com/office/officeart/2005/8/layout/vProcess5"/>
    <dgm:cxn modelId="{9E0D29A6-A92E-46DF-B709-5408D500B16C}" srcId="{769F0688-B5BB-49AE-884D-184D008D1B30}" destId="{D571D4C1-259B-4C42-8F51-DEA3D8828B1C}" srcOrd="0" destOrd="0" parTransId="{36C5ACAD-24BA-44E0-AA1A-FA4BF52FF5F8}" sibTransId="{3ED2C7E2-E284-4764-A035-732EC2C6DD3D}"/>
    <dgm:cxn modelId="{34687DC1-A387-444A-94CA-75D604E71E2D}" type="presOf" srcId="{3ED2C7E2-E284-4764-A035-732EC2C6DD3D}" destId="{EB739F85-335D-4D0C-9F9C-0DF8DC853970}" srcOrd="0" destOrd="0" presId="urn:microsoft.com/office/officeart/2005/8/layout/vProcess5"/>
    <dgm:cxn modelId="{5C91B6C1-F481-4655-B95C-406B4FACA033}" type="presOf" srcId="{D571D4C1-259B-4C42-8F51-DEA3D8828B1C}" destId="{E02BA656-C5DC-4D63-B006-912F6631777E}" srcOrd="0" destOrd="0" presId="urn:microsoft.com/office/officeart/2005/8/layout/vProcess5"/>
    <dgm:cxn modelId="{78653AC4-178F-4B00-ACFE-82CB9E437AEE}" type="presOf" srcId="{769F0688-B5BB-49AE-884D-184D008D1B30}" destId="{8EF78A54-8D5B-403C-BCD9-8EE090B2F4A2}" srcOrd="0" destOrd="0" presId="urn:microsoft.com/office/officeart/2005/8/layout/vProcess5"/>
    <dgm:cxn modelId="{605C43C8-9700-468D-ACCD-8438363AF1FA}" type="presOf" srcId="{D571D4C1-259B-4C42-8F51-DEA3D8828B1C}" destId="{A29DE810-6EC9-45DA-B384-53CF211F9658}" srcOrd="1" destOrd="0" presId="urn:microsoft.com/office/officeart/2005/8/layout/vProcess5"/>
    <dgm:cxn modelId="{B49D7817-86A7-42FA-A969-69BF42B79E9F}" type="presParOf" srcId="{8EF78A54-8D5B-403C-BCD9-8EE090B2F4A2}" destId="{781BB6A5-ABA0-40E2-A086-96F86E38BDAD}" srcOrd="0" destOrd="0" presId="urn:microsoft.com/office/officeart/2005/8/layout/vProcess5"/>
    <dgm:cxn modelId="{03C8678D-58B7-48F3-8FF3-FB508D802504}" type="presParOf" srcId="{8EF78A54-8D5B-403C-BCD9-8EE090B2F4A2}" destId="{E02BA656-C5DC-4D63-B006-912F6631777E}" srcOrd="1" destOrd="0" presId="urn:microsoft.com/office/officeart/2005/8/layout/vProcess5"/>
    <dgm:cxn modelId="{570A28E1-040A-4449-A7D2-8B320F95EDE3}" type="presParOf" srcId="{8EF78A54-8D5B-403C-BCD9-8EE090B2F4A2}" destId="{209F4A36-3D5A-4EF0-AED3-B881A817CF12}" srcOrd="2" destOrd="0" presId="urn:microsoft.com/office/officeart/2005/8/layout/vProcess5"/>
    <dgm:cxn modelId="{B0E7D87D-CF2C-48B4-A74C-95DED70AAD95}" type="presParOf" srcId="{8EF78A54-8D5B-403C-BCD9-8EE090B2F4A2}" destId="{290C68B7-88CF-4409-8FA4-7C71763D490E}" srcOrd="3" destOrd="0" presId="urn:microsoft.com/office/officeart/2005/8/layout/vProcess5"/>
    <dgm:cxn modelId="{CF1D4DFD-EFA0-4B6D-89DF-63104110715E}" type="presParOf" srcId="{8EF78A54-8D5B-403C-BCD9-8EE090B2F4A2}" destId="{EB739F85-335D-4D0C-9F9C-0DF8DC853970}" srcOrd="4" destOrd="0" presId="urn:microsoft.com/office/officeart/2005/8/layout/vProcess5"/>
    <dgm:cxn modelId="{254B7475-FA5E-45A1-81DD-6B773F3E2172}" type="presParOf" srcId="{8EF78A54-8D5B-403C-BCD9-8EE090B2F4A2}" destId="{6ADF93DC-D565-4B48-AA88-617CF2E6C69C}" srcOrd="5" destOrd="0" presId="urn:microsoft.com/office/officeart/2005/8/layout/vProcess5"/>
    <dgm:cxn modelId="{B30E509F-B3A7-4FC3-B05A-6FFEBEF4A8A4}" type="presParOf" srcId="{8EF78A54-8D5B-403C-BCD9-8EE090B2F4A2}" destId="{A29DE810-6EC9-45DA-B384-53CF211F9658}" srcOrd="6" destOrd="0" presId="urn:microsoft.com/office/officeart/2005/8/layout/vProcess5"/>
    <dgm:cxn modelId="{9DC83265-2DFC-4A5B-A701-3BD29C568C3D}" type="presParOf" srcId="{8EF78A54-8D5B-403C-BCD9-8EE090B2F4A2}" destId="{429440B9-958A-4A8F-8730-828AA9A7549F}" srcOrd="7" destOrd="0" presId="urn:microsoft.com/office/officeart/2005/8/layout/vProcess5"/>
    <dgm:cxn modelId="{05A4D38C-DEB8-4022-8BF5-CA38481CC2BC}" type="presParOf" srcId="{8EF78A54-8D5B-403C-BCD9-8EE090B2F4A2}" destId="{28455E34-7FDA-4CA7-88B7-473E509163C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A4AA7E-3508-4155-85F2-CF926741EB6B}">
      <dsp:nvSpPr>
        <dsp:cNvPr id="0" name=""/>
        <dsp:cNvSpPr/>
      </dsp:nvSpPr>
      <dsp:spPr>
        <a:xfrm>
          <a:off x="0" y="707092"/>
          <a:ext cx="10233025"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E7367-6486-46A8-9C7E-4F6207ED4870}">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B74D24-33B3-4190-9D19-24CC4FC628F7}">
      <dsp:nvSpPr>
        <dsp:cNvPr id="0" name=""/>
        <dsp:cNvSpPr/>
      </dsp:nvSpPr>
      <dsp:spPr>
        <a:xfrm>
          <a:off x="1507738" y="707092"/>
          <a:ext cx="872528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dirty="0"/>
            <a:t>The data file has 6966265 observations with 603 columns, therefore I opted to only work with a sample, to save time</a:t>
          </a:r>
        </a:p>
      </dsp:txBody>
      <dsp:txXfrm>
        <a:off x="1507738" y="707092"/>
        <a:ext cx="8725286" cy="1305401"/>
      </dsp:txXfrm>
    </dsp:sp>
    <dsp:sp modelId="{CD540624-C80C-4EB8-AD38-96FE28ED1159}">
      <dsp:nvSpPr>
        <dsp:cNvPr id="0" name=""/>
        <dsp:cNvSpPr/>
      </dsp:nvSpPr>
      <dsp:spPr>
        <a:xfrm>
          <a:off x="0" y="2338844"/>
          <a:ext cx="10233025"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36EAB9-8F27-48B3-AF56-DAD6EE469651}">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E8A0DB-CA2E-4E00-BEA0-92E913E5223A}">
      <dsp:nvSpPr>
        <dsp:cNvPr id="0" name=""/>
        <dsp:cNvSpPr/>
      </dsp:nvSpPr>
      <dsp:spPr>
        <a:xfrm>
          <a:off x="1507738" y="2338844"/>
          <a:ext cx="872528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The sample contains 30000 observations</a:t>
          </a:r>
        </a:p>
      </dsp:txBody>
      <dsp:txXfrm>
        <a:off x="1507738" y="2338844"/>
        <a:ext cx="8725286"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8BC17-BDAA-4AA8-821F-D843C1CB7A47}">
      <dsp:nvSpPr>
        <dsp:cNvPr id="0" name=""/>
        <dsp:cNvSpPr/>
      </dsp:nvSpPr>
      <dsp:spPr>
        <a:xfrm>
          <a:off x="1249" y="552181"/>
          <a:ext cx="4384511" cy="27841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58BD82-EBD9-4289-B295-77F1BA6680E9}">
      <dsp:nvSpPr>
        <dsp:cNvPr id="0" name=""/>
        <dsp:cNvSpPr/>
      </dsp:nvSpPr>
      <dsp:spPr>
        <a:xfrm>
          <a:off x="488417" y="1014991"/>
          <a:ext cx="4384511" cy="27841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Our data contains 6012266 null values which I chose to keep, no imputing or dropping null values.</a:t>
          </a:r>
        </a:p>
      </dsp:txBody>
      <dsp:txXfrm>
        <a:off x="569962" y="1096536"/>
        <a:ext cx="4221421" cy="2621074"/>
      </dsp:txXfrm>
    </dsp:sp>
    <dsp:sp modelId="{6930ADDA-3106-4FE7-AD2C-94D4DD7336E9}">
      <dsp:nvSpPr>
        <dsp:cNvPr id="0" name=""/>
        <dsp:cNvSpPr/>
      </dsp:nvSpPr>
      <dsp:spPr>
        <a:xfrm>
          <a:off x="5360096" y="552181"/>
          <a:ext cx="4384511" cy="27841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F3095E-1968-44AD-891C-7DFDCA6D25C0}">
      <dsp:nvSpPr>
        <dsp:cNvPr id="0" name=""/>
        <dsp:cNvSpPr/>
      </dsp:nvSpPr>
      <dsp:spPr>
        <a:xfrm>
          <a:off x="5847264" y="1014991"/>
          <a:ext cx="4384511" cy="27841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Performed data transformation to create age groups, race and ethnicity column, re-labeled the gender and died variables, and payment options</a:t>
          </a:r>
        </a:p>
      </dsp:txBody>
      <dsp:txXfrm>
        <a:off x="5928809" y="1096536"/>
        <a:ext cx="4221421" cy="26210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DA523-93AA-44BC-8901-608072C99863}">
      <dsp:nvSpPr>
        <dsp:cNvPr id="0" name=""/>
        <dsp:cNvSpPr/>
      </dsp:nvSpPr>
      <dsp:spPr>
        <a:xfrm>
          <a:off x="0" y="511181"/>
          <a:ext cx="10004653" cy="9437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936A69-FDF1-4FB7-BA9B-13BCC24F50D0}">
      <dsp:nvSpPr>
        <dsp:cNvPr id="0" name=""/>
        <dsp:cNvSpPr/>
      </dsp:nvSpPr>
      <dsp:spPr>
        <a:xfrm>
          <a:off x="285475" y="723518"/>
          <a:ext cx="519045" cy="5190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62AFF1-BA8D-406F-AC6C-77E4F2E2C86D}">
      <dsp:nvSpPr>
        <dsp:cNvPr id="0" name=""/>
        <dsp:cNvSpPr/>
      </dsp:nvSpPr>
      <dsp:spPr>
        <a:xfrm>
          <a:off x="1089996" y="511181"/>
          <a:ext cx="8914657" cy="943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877" tIns="99877" rIns="99877" bIns="99877" numCol="1" spcCol="1270" anchor="ctr" anchorCtr="0">
          <a:noAutofit/>
        </a:bodyPr>
        <a:lstStyle/>
        <a:p>
          <a:pPr marL="0" lvl="0" indent="0" algn="l" defTabSz="1022350">
            <a:lnSpc>
              <a:spcPct val="100000"/>
            </a:lnSpc>
            <a:spcBef>
              <a:spcPct val="0"/>
            </a:spcBef>
            <a:spcAft>
              <a:spcPct val="35000"/>
            </a:spcAft>
            <a:buNone/>
          </a:pPr>
          <a:r>
            <a:rPr lang="en-US" sz="2300" kern="1200" dirty="0"/>
            <a:t>The data file has 2362414 observations with 251 columns, therefore I opted to only work with a random sample of it, to save time.</a:t>
          </a:r>
        </a:p>
      </dsp:txBody>
      <dsp:txXfrm>
        <a:off x="1089996" y="511181"/>
        <a:ext cx="8914657" cy="943719"/>
      </dsp:txXfrm>
    </dsp:sp>
    <dsp:sp modelId="{1CBD7F56-6385-44AA-A460-DDC514461C77}">
      <dsp:nvSpPr>
        <dsp:cNvPr id="0" name=""/>
        <dsp:cNvSpPr/>
      </dsp:nvSpPr>
      <dsp:spPr>
        <a:xfrm>
          <a:off x="0" y="1690831"/>
          <a:ext cx="10004653" cy="9437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73B699-9FED-4EE5-97EC-5D0999BB25F5}">
      <dsp:nvSpPr>
        <dsp:cNvPr id="0" name=""/>
        <dsp:cNvSpPr/>
      </dsp:nvSpPr>
      <dsp:spPr>
        <a:xfrm>
          <a:off x="285475" y="1903168"/>
          <a:ext cx="519045" cy="5190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A1189F-DCB6-4EBE-9804-C8EBEBE6E74D}">
      <dsp:nvSpPr>
        <dsp:cNvPr id="0" name=""/>
        <dsp:cNvSpPr/>
      </dsp:nvSpPr>
      <dsp:spPr>
        <a:xfrm>
          <a:off x="1089996" y="1690831"/>
          <a:ext cx="8914657" cy="943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877" tIns="99877" rIns="99877" bIns="99877" numCol="1" spcCol="1270" anchor="ctr" anchorCtr="0">
          <a:noAutofit/>
        </a:bodyPr>
        <a:lstStyle/>
        <a:p>
          <a:pPr marL="0" lvl="0" indent="0" algn="l" defTabSz="1022350">
            <a:lnSpc>
              <a:spcPct val="100000"/>
            </a:lnSpc>
            <a:spcBef>
              <a:spcPct val="0"/>
            </a:spcBef>
            <a:spcAft>
              <a:spcPct val="35000"/>
            </a:spcAft>
            <a:buNone/>
          </a:pPr>
          <a:r>
            <a:rPr lang="en-US" sz="2300" kern="1200"/>
            <a:t>The sample contains 60000 observations</a:t>
          </a:r>
        </a:p>
      </dsp:txBody>
      <dsp:txXfrm>
        <a:off x="1089996" y="1690831"/>
        <a:ext cx="8914657" cy="9437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B4777-DAEF-4A73-8078-35D4147B0447}">
      <dsp:nvSpPr>
        <dsp:cNvPr id="0" name=""/>
        <dsp:cNvSpPr/>
      </dsp:nvSpPr>
      <dsp:spPr>
        <a:xfrm>
          <a:off x="1249" y="552181"/>
          <a:ext cx="4384511" cy="278416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5D7278D-ABC8-4DC7-BF72-AA6F980E5D0C}">
      <dsp:nvSpPr>
        <dsp:cNvPr id="0" name=""/>
        <dsp:cNvSpPr/>
      </dsp:nvSpPr>
      <dsp:spPr>
        <a:xfrm>
          <a:off x="488417" y="1014991"/>
          <a:ext cx="4384511" cy="2784164"/>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Our data contains 4549970 which we chose to keep, no imputing or dropping null values.</a:t>
          </a:r>
        </a:p>
      </dsp:txBody>
      <dsp:txXfrm>
        <a:off x="569962" y="1096536"/>
        <a:ext cx="4221421" cy="2621074"/>
      </dsp:txXfrm>
    </dsp:sp>
    <dsp:sp modelId="{B4E7BEBB-1C1E-4958-907B-5BEFAEAAC19C}">
      <dsp:nvSpPr>
        <dsp:cNvPr id="0" name=""/>
        <dsp:cNvSpPr/>
      </dsp:nvSpPr>
      <dsp:spPr>
        <a:xfrm>
          <a:off x="5360096" y="552181"/>
          <a:ext cx="4384511" cy="278416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3BA2ADC-6B29-46FA-A4D4-29712B339167}">
      <dsp:nvSpPr>
        <dsp:cNvPr id="0" name=""/>
        <dsp:cNvSpPr/>
      </dsp:nvSpPr>
      <dsp:spPr>
        <a:xfrm>
          <a:off x="5847264" y="1014991"/>
          <a:ext cx="4384511" cy="2784164"/>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Performed data transformation to create age groups, race and ethnicity column, re-labeled the gender and died variables, and payment options</a:t>
          </a:r>
        </a:p>
      </dsp:txBody>
      <dsp:txXfrm>
        <a:off x="5928809" y="1096536"/>
        <a:ext cx="4221421" cy="26210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0BC28-DEE0-4EEB-9B5B-513E7C70925A}">
      <dsp:nvSpPr>
        <dsp:cNvPr id="0" name=""/>
        <dsp:cNvSpPr/>
      </dsp:nvSpPr>
      <dsp:spPr>
        <a:xfrm>
          <a:off x="0" y="707092"/>
          <a:ext cx="10233025"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4B6E99-11E8-4038-ACC3-E46C7F1D00EB}">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2A8429-C274-4A2D-BEBE-3A1ABFE40FC9}">
      <dsp:nvSpPr>
        <dsp:cNvPr id="0" name=""/>
        <dsp:cNvSpPr/>
      </dsp:nvSpPr>
      <dsp:spPr>
        <a:xfrm>
          <a:off x="1507738" y="707092"/>
          <a:ext cx="872528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a:t>The data file has 2337668 observations with 255 columns, therefore I opted to only work with a random sample of it, to save time.</a:t>
          </a:r>
        </a:p>
      </dsp:txBody>
      <dsp:txXfrm>
        <a:off x="1507738" y="707092"/>
        <a:ext cx="8725286" cy="1305401"/>
      </dsp:txXfrm>
    </dsp:sp>
    <dsp:sp modelId="{3ACB1516-C007-4331-860E-09BAD11BBFD0}">
      <dsp:nvSpPr>
        <dsp:cNvPr id="0" name=""/>
        <dsp:cNvSpPr/>
      </dsp:nvSpPr>
      <dsp:spPr>
        <a:xfrm>
          <a:off x="0" y="2338844"/>
          <a:ext cx="10233025"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851DE9-D17D-4526-AB1D-97DB591C5EB2}">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C8250D-E67F-44CC-B5ED-B442CD0F5588}">
      <dsp:nvSpPr>
        <dsp:cNvPr id="0" name=""/>
        <dsp:cNvSpPr/>
      </dsp:nvSpPr>
      <dsp:spPr>
        <a:xfrm>
          <a:off x="1507738" y="2338844"/>
          <a:ext cx="872528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a:t>The sample contains 60000 observations</a:t>
          </a:r>
        </a:p>
      </dsp:txBody>
      <dsp:txXfrm>
        <a:off x="1507738" y="2338844"/>
        <a:ext cx="8725286" cy="13054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BAC9B-2F7A-45B4-BF7D-DE752145DE08}">
      <dsp:nvSpPr>
        <dsp:cNvPr id="0" name=""/>
        <dsp:cNvSpPr/>
      </dsp:nvSpPr>
      <dsp:spPr>
        <a:xfrm>
          <a:off x="1249" y="552181"/>
          <a:ext cx="4384511" cy="278416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6DDAD8D-800A-4B4F-AC06-A820DC14769C}">
      <dsp:nvSpPr>
        <dsp:cNvPr id="0" name=""/>
        <dsp:cNvSpPr/>
      </dsp:nvSpPr>
      <dsp:spPr>
        <a:xfrm>
          <a:off x="488417" y="1014991"/>
          <a:ext cx="4384511" cy="278416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Our data contains 4708181 which we chose to keep, no imputing or dropping null values.</a:t>
          </a:r>
        </a:p>
      </dsp:txBody>
      <dsp:txXfrm>
        <a:off x="569962" y="1096536"/>
        <a:ext cx="4221421" cy="2621074"/>
      </dsp:txXfrm>
    </dsp:sp>
    <dsp:sp modelId="{E1534F76-AB2E-4461-BDBA-8B6EBD23E1CA}">
      <dsp:nvSpPr>
        <dsp:cNvPr id="0" name=""/>
        <dsp:cNvSpPr/>
      </dsp:nvSpPr>
      <dsp:spPr>
        <a:xfrm>
          <a:off x="5360096" y="552181"/>
          <a:ext cx="4384511" cy="278416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F908DCD-799F-44A4-A105-C883A735C93F}">
      <dsp:nvSpPr>
        <dsp:cNvPr id="0" name=""/>
        <dsp:cNvSpPr/>
      </dsp:nvSpPr>
      <dsp:spPr>
        <a:xfrm>
          <a:off x="5847264" y="1014991"/>
          <a:ext cx="4384511" cy="278416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Performed data transformation to create age groups, race and ethnicity column, re-labeled the gender and died variables, and payment options</a:t>
          </a:r>
        </a:p>
      </dsp:txBody>
      <dsp:txXfrm>
        <a:off x="5928809" y="1096536"/>
        <a:ext cx="4221421" cy="26210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BA656-C5DC-4D63-B006-912F6631777E}">
      <dsp:nvSpPr>
        <dsp:cNvPr id="0" name=""/>
        <dsp:cNvSpPr/>
      </dsp:nvSpPr>
      <dsp:spPr>
        <a:xfrm>
          <a:off x="0" y="0"/>
          <a:ext cx="8698071" cy="13054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Understanding the different data variables as defined by HCUP SID and SEDD</a:t>
          </a:r>
        </a:p>
      </dsp:txBody>
      <dsp:txXfrm>
        <a:off x="38234" y="38234"/>
        <a:ext cx="7289441" cy="1228933"/>
      </dsp:txXfrm>
    </dsp:sp>
    <dsp:sp modelId="{209F4A36-3D5A-4EF0-AED3-B881A817CF12}">
      <dsp:nvSpPr>
        <dsp:cNvPr id="0" name=""/>
        <dsp:cNvSpPr/>
      </dsp:nvSpPr>
      <dsp:spPr>
        <a:xfrm>
          <a:off x="767476" y="1522968"/>
          <a:ext cx="8698071" cy="130540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Very large data sets</a:t>
          </a:r>
        </a:p>
      </dsp:txBody>
      <dsp:txXfrm>
        <a:off x="805710" y="1561202"/>
        <a:ext cx="7005615" cy="1228933"/>
      </dsp:txXfrm>
    </dsp:sp>
    <dsp:sp modelId="{290C68B7-88CF-4409-8FA4-7C71763D490E}">
      <dsp:nvSpPr>
        <dsp:cNvPr id="0" name=""/>
        <dsp:cNvSpPr/>
      </dsp:nvSpPr>
      <dsp:spPr>
        <a:xfrm>
          <a:off x="1534953" y="3045936"/>
          <a:ext cx="8698071" cy="130540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Presence of null values</a:t>
          </a:r>
        </a:p>
      </dsp:txBody>
      <dsp:txXfrm>
        <a:off x="1573187" y="3084170"/>
        <a:ext cx="7005615" cy="1228933"/>
      </dsp:txXfrm>
    </dsp:sp>
    <dsp:sp modelId="{EB739F85-335D-4D0C-9F9C-0DF8DC853970}">
      <dsp:nvSpPr>
        <dsp:cNvPr id="0" name=""/>
        <dsp:cNvSpPr/>
      </dsp:nvSpPr>
      <dsp:spPr>
        <a:xfrm>
          <a:off x="7849560" y="989929"/>
          <a:ext cx="848510" cy="8485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040475" y="989929"/>
        <a:ext cx="466680" cy="638504"/>
      </dsp:txXfrm>
    </dsp:sp>
    <dsp:sp modelId="{6ADF93DC-D565-4B48-AA88-617CF2E6C69C}">
      <dsp:nvSpPr>
        <dsp:cNvPr id="0" name=""/>
        <dsp:cNvSpPr/>
      </dsp:nvSpPr>
      <dsp:spPr>
        <a:xfrm>
          <a:off x="8617037" y="2504195"/>
          <a:ext cx="848510" cy="84851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807952" y="2504195"/>
        <a:ext cx="466680" cy="63850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A076B-F2A8-441D-8A30-1146C330F521}"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17695-A20A-4DF9-9B72-D2FBD1CD18FD}" type="slidenum">
              <a:rPr lang="en-US" smtClean="0"/>
              <a:t>‹#›</a:t>
            </a:fld>
            <a:endParaRPr lang="en-US"/>
          </a:p>
        </p:txBody>
      </p:sp>
    </p:spTree>
    <p:extLst>
      <p:ext uri="{BB962C8B-B14F-4D97-AF65-F5344CB8AC3E}">
        <p14:creationId xmlns:p14="http://schemas.microsoft.com/office/powerpoint/2010/main" val="3813392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 According to the 2017 NY SEDD core data collected, majority of the population who visited the state's emergency department were in their 30-65.</a:t>
            </a:r>
          </a:p>
          <a:p>
            <a:r>
              <a:rPr lang="en-US" dirty="0"/>
              <a:t>GENDER – Females by almost 10%</a:t>
            </a:r>
          </a:p>
          <a:p>
            <a:r>
              <a:rPr lang="en-US" dirty="0"/>
              <a:t>Death Status – mostly lived, by over 99%</a:t>
            </a:r>
          </a:p>
        </p:txBody>
      </p:sp>
      <p:sp>
        <p:nvSpPr>
          <p:cNvPr id="4" name="Slide Number Placeholder 3"/>
          <p:cNvSpPr>
            <a:spLocks noGrp="1"/>
          </p:cNvSpPr>
          <p:nvPr>
            <p:ph type="sldNum" sz="quarter" idx="5"/>
          </p:nvPr>
        </p:nvSpPr>
        <p:spPr/>
        <p:txBody>
          <a:bodyPr/>
          <a:lstStyle/>
          <a:p>
            <a:fld id="{A2917695-A20A-4DF9-9B72-D2FBD1CD18FD}" type="slidenum">
              <a:rPr lang="en-US" smtClean="0"/>
              <a:t>4</a:t>
            </a:fld>
            <a:endParaRPr lang="en-US"/>
          </a:p>
        </p:txBody>
      </p:sp>
    </p:spTree>
    <p:extLst>
      <p:ext uri="{BB962C8B-B14F-4D97-AF65-F5344CB8AC3E}">
        <p14:creationId xmlns:p14="http://schemas.microsoft.com/office/powerpoint/2010/main" val="1371136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population who were inpatients lived by about 98% and 55% of them were females.</a:t>
            </a:r>
          </a:p>
        </p:txBody>
      </p:sp>
      <p:sp>
        <p:nvSpPr>
          <p:cNvPr id="4" name="Slide Number Placeholder 3"/>
          <p:cNvSpPr>
            <a:spLocks noGrp="1"/>
          </p:cNvSpPr>
          <p:nvPr>
            <p:ph type="sldNum" sz="quarter" idx="5"/>
          </p:nvPr>
        </p:nvSpPr>
        <p:spPr/>
        <p:txBody>
          <a:bodyPr/>
          <a:lstStyle/>
          <a:p>
            <a:fld id="{A2917695-A20A-4DF9-9B72-D2FBD1CD18FD}" type="slidenum">
              <a:rPr lang="en-US" smtClean="0"/>
              <a:t>19</a:t>
            </a:fld>
            <a:endParaRPr lang="en-US"/>
          </a:p>
        </p:txBody>
      </p:sp>
    </p:spTree>
    <p:extLst>
      <p:ext uri="{BB962C8B-B14F-4D97-AF65-F5344CB8AC3E}">
        <p14:creationId xmlns:p14="http://schemas.microsoft.com/office/powerpoint/2010/main" val="2031695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Race ethnicity – by almost 50%, mostly non-Hispanic white</a:t>
            </a:r>
          </a:p>
          <a:p>
            <a:pPr marL="0" indent="0">
              <a:buFont typeface="Arial" panose="020B0604020202020204" pitchFamily="34" charset="0"/>
              <a:buNone/>
            </a:pPr>
            <a:r>
              <a:rPr lang="en-US" dirty="0"/>
              <a:t>Payment – Medicare by 40% and followed by Medicaid and private insurance at 28%</a:t>
            </a:r>
          </a:p>
        </p:txBody>
      </p:sp>
      <p:sp>
        <p:nvSpPr>
          <p:cNvPr id="4" name="Slide Number Placeholder 3"/>
          <p:cNvSpPr>
            <a:spLocks noGrp="1"/>
          </p:cNvSpPr>
          <p:nvPr>
            <p:ph type="sldNum" sz="quarter" idx="5"/>
          </p:nvPr>
        </p:nvSpPr>
        <p:spPr/>
        <p:txBody>
          <a:bodyPr/>
          <a:lstStyle/>
          <a:p>
            <a:fld id="{A2917695-A20A-4DF9-9B72-D2FBD1CD18FD}" type="slidenum">
              <a:rPr lang="en-US" smtClean="0"/>
              <a:t>20</a:t>
            </a:fld>
            <a:endParaRPr lang="en-US"/>
          </a:p>
        </p:txBody>
      </p:sp>
    </p:spTree>
    <p:extLst>
      <p:ext uri="{BB962C8B-B14F-4D97-AF65-F5344CB8AC3E}">
        <p14:creationId xmlns:p14="http://schemas.microsoft.com/office/powerpoint/2010/main" val="2736747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2917695-A20A-4DF9-9B72-D2FBD1CD18FD}" type="slidenum">
              <a:rPr lang="en-US" smtClean="0"/>
              <a:t>21</a:t>
            </a:fld>
            <a:endParaRPr lang="en-US"/>
          </a:p>
        </p:txBody>
      </p:sp>
    </p:spTree>
    <p:extLst>
      <p:ext uri="{BB962C8B-B14F-4D97-AF65-F5344CB8AC3E}">
        <p14:creationId xmlns:p14="http://schemas.microsoft.com/office/powerpoint/2010/main" val="2002035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Race ethnicity – by almost 40%, mostly non-Hispanic white</a:t>
            </a:r>
          </a:p>
          <a:p>
            <a:pPr marL="0" indent="0">
              <a:buFont typeface="Arial" panose="020B0604020202020204" pitchFamily="34" charset="0"/>
              <a:buNone/>
            </a:pPr>
            <a:r>
              <a:rPr lang="en-US" dirty="0"/>
              <a:t>Payment – Medicaid by 42% and followed by private insurance 28%</a:t>
            </a:r>
          </a:p>
        </p:txBody>
      </p:sp>
      <p:sp>
        <p:nvSpPr>
          <p:cNvPr id="4" name="Slide Number Placeholder 3"/>
          <p:cNvSpPr>
            <a:spLocks noGrp="1"/>
          </p:cNvSpPr>
          <p:nvPr>
            <p:ph type="sldNum" sz="quarter" idx="5"/>
          </p:nvPr>
        </p:nvSpPr>
        <p:spPr/>
        <p:txBody>
          <a:bodyPr/>
          <a:lstStyle/>
          <a:p>
            <a:fld id="{A2917695-A20A-4DF9-9B72-D2FBD1CD18FD}" type="slidenum">
              <a:rPr lang="en-US" smtClean="0"/>
              <a:t>5</a:t>
            </a:fld>
            <a:endParaRPr lang="en-US"/>
          </a:p>
        </p:txBody>
      </p:sp>
    </p:spTree>
    <p:extLst>
      <p:ext uri="{BB962C8B-B14F-4D97-AF65-F5344CB8AC3E}">
        <p14:creationId xmlns:p14="http://schemas.microsoft.com/office/powerpoint/2010/main" val="617796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2917695-A20A-4DF9-9B72-D2FBD1CD18FD}" type="slidenum">
              <a:rPr lang="en-US" smtClean="0"/>
              <a:t>6</a:t>
            </a:fld>
            <a:endParaRPr lang="en-US"/>
          </a:p>
        </p:txBody>
      </p:sp>
    </p:spTree>
    <p:extLst>
      <p:ext uri="{BB962C8B-B14F-4D97-AF65-F5344CB8AC3E}">
        <p14:creationId xmlns:p14="http://schemas.microsoft.com/office/powerpoint/2010/main" val="3253956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 According to the 2017 NY SID core data collected, majority of the population who visited the state's emergency department were between mostly 65+</a:t>
            </a:r>
          </a:p>
          <a:p>
            <a:r>
              <a:rPr lang="en-US" dirty="0"/>
              <a:t>DRG – approximately DRG group 780 had the highest percentage, followed by DRG 830</a:t>
            </a:r>
          </a:p>
        </p:txBody>
      </p:sp>
      <p:sp>
        <p:nvSpPr>
          <p:cNvPr id="4" name="Slide Number Placeholder 3"/>
          <p:cNvSpPr>
            <a:spLocks noGrp="1"/>
          </p:cNvSpPr>
          <p:nvPr>
            <p:ph type="sldNum" sz="quarter" idx="5"/>
          </p:nvPr>
        </p:nvSpPr>
        <p:spPr/>
        <p:txBody>
          <a:bodyPr/>
          <a:lstStyle/>
          <a:p>
            <a:fld id="{A2917695-A20A-4DF9-9B72-D2FBD1CD18FD}" type="slidenum">
              <a:rPr lang="en-US" smtClean="0"/>
              <a:t>10</a:t>
            </a:fld>
            <a:endParaRPr lang="en-US"/>
          </a:p>
        </p:txBody>
      </p:sp>
    </p:spTree>
    <p:extLst>
      <p:ext uri="{BB962C8B-B14F-4D97-AF65-F5344CB8AC3E}">
        <p14:creationId xmlns:p14="http://schemas.microsoft.com/office/powerpoint/2010/main" val="1836025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2017 NY SID core data collected, majority of the population who were inpatients lived, about 98% and over 55% of them were females.</a:t>
            </a:r>
          </a:p>
        </p:txBody>
      </p:sp>
      <p:sp>
        <p:nvSpPr>
          <p:cNvPr id="4" name="Slide Number Placeholder 3"/>
          <p:cNvSpPr>
            <a:spLocks noGrp="1"/>
          </p:cNvSpPr>
          <p:nvPr>
            <p:ph type="sldNum" sz="quarter" idx="5"/>
          </p:nvPr>
        </p:nvSpPr>
        <p:spPr/>
        <p:txBody>
          <a:bodyPr/>
          <a:lstStyle/>
          <a:p>
            <a:fld id="{A2917695-A20A-4DF9-9B72-D2FBD1CD18FD}" type="slidenum">
              <a:rPr lang="en-US" smtClean="0"/>
              <a:t>11</a:t>
            </a:fld>
            <a:endParaRPr lang="en-US"/>
          </a:p>
        </p:txBody>
      </p:sp>
    </p:spTree>
    <p:extLst>
      <p:ext uri="{BB962C8B-B14F-4D97-AF65-F5344CB8AC3E}">
        <p14:creationId xmlns:p14="http://schemas.microsoft.com/office/powerpoint/2010/main" val="470906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Race ethnicity – by almost 50%, mostly non-Hispanic white</a:t>
            </a:r>
          </a:p>
          <a:p>
            <a:pPr marL="0" indent="0">
              <a:buFont typeface="Arial" panose="020B0604020202020204" pitchFamily="34" charset="0"/>
              <a:buNone/>
            </a:pPr>
            <a:r>
              <a:rPr lang="en-US" dirty="0"/>
              <a:t>Payment – Medicare by 39% and followed by Medicaid at 30%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2917695-A20A-4DF9-9B72-D2FBD1CD18FD}" type="slidenum">
              <a:rPr lang="en-US" smtClean="0"/>
              <a:t>12</a:t>
            </a:fld>
            <a:endParaRPr lang="en-US"/>
          </a:p>
        </p:txBody>
      </p:sp>
    </p:spTree>
    <p:extLst>
      <p:ext uri="{BB962C8B-B14F-4D97-AF65-F5344CB8AC3E}">
        <p14:creationId xmlns:p14="http://schemas.microsoft.com/office/powerpoint/2010/main" val="1542887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2917695-A20A-4DF9-9B72-D2FBD1CD18FD}" type="slidenum">
              <a:rPr lang="en-US" smtClean="0"/>
              <a:t>13</a:t>
            </a:fld>
            <a:endParaRPr lang="en-US"/>
          </a:p>
        </p:txBody>
      </p:sp>
    </p:spTree>
    <p:extLst>
      <p:ext uri="{BB962C8B-B14F-4D97-AF65-F5344CB8AC3E}">
        <p14:creationId xmlns:p14="http://schemas.microsoft.com/office/powerpoint/2010/main" val="357170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influenza, there was a higher diagnosis in the months of January and December.</a:t>
            </a:r>
          </a:p>
          <a:p>
            <a:pPr marL="171450" indent="-171450">
              <a:buFont typeface="Arial" panose="020B0604020202020204" pitchFamily="34" charset="0"/>
              <a:buChar char="•"/>
            </a:pPr>
            <a:r>
              <a:rPr lang="en-US" dirty="0"/>
              <a:t>However, for influenza like diagnosis, there was an increase in January, February and December.</a:t>
            </a:r>
          </a:p>
        </p:txBody>
      </p:sp>
      <p:sp>
        <p:nvSpPr>
          <p:cNvPr id="4" name="Slide Number Placeholder 3"/>
          <p:cNvSpPr>
            <a:spLocks noGrp="1"/>
          </p:cNvSpPr>
          <p:nvPr>
            <p:ph type="sldNum" sz="quarter" idx="5"/>
          </p:nvPr>
        </p:nvSpPr>
        <p:spPr/>
        <p:txBody>
          <a:bodyPr/>
          <a:lstStyle/>
          <a:p>
            <a:fld id="{A2917695-A20A-4DF9-9B72-D2FBD1CD18FD}" type="slidenum">
              <a:rPr lang="en-US" smtClean="0"/>
              <a:t>15</a:t>
            </a:fld>
            <a:endParaRPr lang="en-US"/>
          </a:p>
        </p:txBody>
      </p:sp>
    </p:spTree>
    <p:extLst>
      <p:ext uri="{BB962C8B-B14F-4D97-AF65-F5344CB8AC3E}">
        <p14:creationId xmlns:p14="http://schemas.microsoft.com/office/powerpoint/2010/main" val="1117417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 According to the 2018 NY SID core data collected, majority of the population who visited the state's emergency department were those aged 55 and over, with the highest being 85+</a:t>
            </a:r>
          </a:p>
          <a:p>
            <a:r>
              <a:rPr lang="en-US" dirty="0"/>
              <a:t>DRG – approximately DRG group 780 had the highest percentage, followed by DRG 830</a:t>
            </a:r>
          </a:p>
        </p:txBody>
      </p:sp>
      <p:sp>
        <p:nvSpPr>
          <p:cNvPr id="4" name="Slide Number Placeholder 3"/>
          <p:cNvSpPr>
            <a:spLocks noGrp="1"/>
          </p:cNvSpPr>
          <p:nvPr>
            <p:ph type="sldNum" sz="quarter" idx="5"/>
          </p:nvPr>
        </p:nvSpPr>
        <p:spPr/>
        <p:txBody>
          <a:bodyPr/>
          <a:lstStyle/>
          <a:p>
            <a:fld id="{A2917695-A20A-4DF9-9B72-D2FBD1CD18FD}" type="slidenum">
              <a:rPr lang="en-US" smtClean="0"/>
              <a:t>18</a:t>
            </a:fld>
            <a:endParaRPr lang="en-US"/>
          </a:p>
        </p:txBody>
      </p:sp>
    </p:spTree>
    <p:extLst>
      <p:ext uri="{BB962C8B-B14F-4D97-AF65-F5344CB8AC3E}">
        <p14:creationId xmlns:p14="http://schemas.microsoft.com/office/powerpoint/2010/main" val="78892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12/8/2022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13053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12/8/2022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919067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12/8/2022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051808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12/8/2022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20312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12/8/2022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84976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EDB8D0-98ED-4B86-9D5F-E61ADC70144D}" type="datetimeFigureOut">
              <a:rPr lang="en-US" smtClean="0"/>
              <a:pPr/>
              <a:t>12/8/2022</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765032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EDB8D0-98ED-4B86-9D5F-E61ADC70144D}" type="datetimeFigureOut">
              <a:rPr lang="en-US" smtClean="0"/>
              <a:pPr/>
              <a:t>12/8/2022</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4117030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pPr/>
              <a:t>12/8/2022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299756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pPr/>
              <a:t>12/8/2022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067499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pPr/>
              <a:t>12/8/2022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662304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095357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pPr/>
              <a:t>12/8/2022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706623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pPr/>
              <a:t>12/8/2022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58311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004685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44953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12/8/2022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877353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071655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2EDB8D0-98ED-4B86-9D5F-E61ADC70144D}" type="datetimeFigureOut">
              <a:rPr lang="en-US" smtClean="0"/>
              <a:pPr/>
              <a:t>12/8/2022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495620060"/>
      </p:ext>
    </p:extLst>
  </p:cSld>
  <p:clrMap bg1="dk1" tx1="lt1" bg2="dk2" tx2="lt2" accent1="accent1" accent2="accent2" accent3="accent3" accent4="accent4" accent5="accent5" accent6="accent6" hlink="hlink" folHlink="folHlink"/>
  <p:sldLayoutIdLst>
    <p:sldLayoutId id="2147484436" r:id="rId1"/>
    <p:sldLayoutId id="2147484437" r:id="rId2"/>
    <p:sldLayoutId id="2147484438" r:id="rId3"/>
    <p:sldLayoutId id="2147484439" r:id="rId4"/>
    <p:sldLayoutId id="2147484440" r:id="rId5"/>
    <p:sldLayoutId id="2147484441" r:id="rId6"/>
    <p:sldLayoutId id="2147484442" r:id="rId7"/>
    <p:sldLayoutId id="2147484443" r:id="rId8"/>
    <p:sldLayoutId id="2147484444" r:id="rId9"/>
    <p:sldLayoutId id="2147484445" r:id="rId10"/>
    <p:sldLayoutId id="2147484446" r:id="rId11"/>
    <p:sldLayoutId id="2147484447" r:id="rId12"/>
    <p:sldLayoutId id="2147484448" r:id="rId13"/>
    <p:sldLayoutId id="2147484449" r:id="rId14"/>
    <p:sldLayoutId id="2147484450" r:id="rId15"/>
    <p:sldLayoutId id="2147484451" r:id="rId16"/>
    <p:sldLayoutId id="2147484452"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oving-newyork.com/7-day-new-york-itinerary/"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7.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1899-C237-5D66-B025-5DFCE0E433FA}"/>
              </a:ext>
            </a:extLst>
          </p:cNvPr>
          <p:cNvSpPr>
            <a:spLocks noGrp="1"/>
          </p:cNvSpPr>
          <p:nvPr>
            <p:ph type="ctrTitle"/>
          </p:nvPr>
        </p:nvSpPr>
        <p:spPr>
          <a:xfrm>
            <a:off x="517455" y="5066627"/>
            <a:ext cx="11157089" cy="1435043"/>
          </a:xfrm>
        </p:spPr>
        <p:txBody>
          <a:bodyPr>
            <a:normAutofit/>
          </a:bodyPr>
          <a:lstStyle/>
          <a:p>
            <a:r>
              <a:rPr lang="en-US" sz="5400" dirty="0">
                <a:solidFill>
                  <a:srgbClr val="FF0000"/>
                </a:solidFill>
                <a:latin typeface="Amasis MT Pro Black" panose="020B0604020202020204" pitchFamily="18" charset="0"/>
              </a:rPr>
              <a:t>NY HCUP DATA ANALYSIS </a:t>
            </a:r>
          </a:p>
        </p:txBody>
      </p:sp>
      <p:sp>
        <p:nvSpPr>
          <p:cNvPr id="3" name="Subtitle 2">
            <a:extLst>
              <a:ext uri="{FF2B5EF4-FFF2-40B4-BE49-F238E27FC236}">
                <a16:creationId xmlns:a16="http://schemas.microsoft.com/office/drawing/2014/main" id="{E39C4B38-131A-4FAF-0E38-63E879FA640E}"/>
              </a:ext>
            </a:extLst>
          </p:cNvPr>
          <p:cNvSpPr>
            <a:spLocks noGrp="1"/>
          </p:cNvSpPr>
          <p:nvPr>
            <p:ph type="subTitle" idx="1"/>
          </p:nvPr>
        </p:nvSpPr>
        <p:spPr>
          <a:xfrm>
            <a:off x="-1079520" y="5784149"/>
            <a:ext cx="8825658" cy="861420"/>
          </a:xfrm>
        </p:spPr>
        <p:txBody>
          <a:bodyPr/>
          <a:lstStyle/>
          <a:p>
            <a:r>
              <a:rPr lang="en-US" dirty="0">
                <a:solidFill>
                  <a:srgbClr val="FF0000"/>
                </a:solidFill>
                <a:latin typeface="Amasis MT Pro Black" panose="02040A04050005020304" pitchFamily="18" charset="0"/>
              </a:rPr>
              <a:t>Grace </a:t>
            </a:r>
            <a:r>
              <a:rPr lang="en-US" dirty="0" err="1">
                <a:solidFill>
                  <a:srgbClr val="FF0000"/>
                </a:solidFill>
                <a:latin typeface="Amasis MT Pro Black" panose="02040A04050005020304" pitchFamily="18" charset="0"/>
              </a:rPr>
              <a:t>sigalla</a:t>
            </a:r>
            <a:endParaRPr lang="en-US" dirty="0">
              <a:solidFill>
                <a:srgbClr val="FF0000"/>
              </a:solidFill>
              <a:latin typeface="Amasis MT Pro Black" panose="02040A04050005020304" pitchFamily="18" charset="0"/>
            </a:endParaRPr>
          </a:p>
        </p:txBody>
      </p:sp>
    </p:spTree>
    <p:extLst>
      <p:ext uri="{BB962C8B-B14F-4D97-AF65-F5344CB8AC3E}">
        <p14:creationId xmlns:p14="http://schemas.microsoft.com/office/powerpoint/2010/main" val="3122932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34A8-A83E-B5EB-6FB9-9D3ABF5BFF05}"/>
              </a:ext>
            </a:extLst>
          </p:cNvPr>
          <p:cNvSpPr>
            <a:spLocks noGrp="1"/>
          </p:cNvSpPr>
          <p:nvPr>
            <p:ph type="title"/>
          </p:nvPr>
        </p:nvSpPr>
        <p:spPr/>
        <p:txBody>
          <a:bodyPr>
            <a:normAutofit fontScale="90000"/>
          </a:bodyPr>
          <a:lstStyle/>
          <a:p>
            <a:r>
              <a:rPr lang="en-US" dirty="0">
                <a:solidFill>
                  <a:schemeClr val="bg1"/>
                </a:solidFill>
              </a:rPr>
              <a:t>EXPLORATORY DATA ANALYSIS (EDA)</a:t>
            </a:r>
          </a:p>
        </p:txBody>
      </p:sp>
      <p:pic>
        <p:nvPicPr>
          <p:cNvPr id="6" name="Content Placeholder 5" descr="Chart, histogram&#10;&#10;Description automatically generated">
            <a:extLst>
              <a:ext uri="{FF2B5EF4-FFF2-40B4-BE49-F238E27FC236}">
                <a16:creationId xmlns:a16="http://schemas.microsoft.com/office/drawing/2014/main" id="{4A82547B-7A64-8009-6D93-D1A8F076C4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2222" y="2269189"/>
            <a:ext cx="6037712" cy="3886655"/>
          </a:xfrm>
        </p:spPr>
      </p:pic>
      <p:sp>
        <p:nvSpPr>
          <p:cNvPr id="13" name="TextBox 12">
            <a:extLst>
              <a:ext uri="{FF2B5EF4-FFF2-40B4-BE49-F238E27FC236}">
                <a16:creationId xmlns:a16="http://schemas.microsoft.com/office/drawing/2014/main" id="{44D55BC4-45B4-2910-E19B-3DE02BAB9B94}"/>
              </a:ext>
            </a:extLst>
          </p:cNvPr>
          <p:cNvSpPr txBox="1"/>
          <p:nvPr/>
        </p:nvSpPr>
        <p:spPr>
          <a:xfrm>
            <a:off x="2726267" y="1885229"/>
            <a:ext cx="914400" cy="369332"/>
          </a:xfrm>
          <a:prstGeom prst="rect">
            <a:avLst/>
          </a:prstGeom>
          <a:noFill/>
        </p:spPr>
        <p:txBody>
          <a:bodyPr wrap="square" rtlCol="0">
            <a:spAutoFit/>
          </a:bodyPr>
          <a:lstStyle/>
          <a:p>
            <a:r>
              <a:rPr lang="en-US" dirty="0">
                <a:solidFill>
                  <a:schemeClr val="bg1"/>
                </a:solidFill>
              </a:rPr>
              <a:t>AGE</a:t>
            </a:r>
          </a:p>
        </p:txBody>
      </p:sp>
      <p:sp>
        <p:nvSpPr>
          <p:cNvPr id="14" name="TextBox 13">
            <a:extLst>
              <a:ext uri="{FF2B5EF4-FFF2-40B4-BE49-F238E27FC236}">
                <a16:creationId xmlns:a16="http://schemas.microsoft.com/office/drawing/2014/main" id="{EFF1D9C6-A0DB-D0D1-604C-57FCAF309AEB}"/>
              </a:ext>
            </a:extLst>
          </p:cNvPr>
          <p:cNvSpPr txBox="1"/>
          <p:nvPr/>
        </p:nvSpPr>
        <p:spPr>
          <a:xfrm>
            <a:off x="7914452" y="1845304"/>
            <a:ext cx="676788" cy="369332"/>
          </a:xfrm>
          <a:prstGeom prst="rect">
            <a:avLst/>
          </a:prstGeom>
          <a:noFill/>
        </p:spPr>
        <p:txBody>
          <a:bodyPr wrap="none" rtlCol="0">
            <a:spAutoFit/>
          </a:bodyPr>
          <a:lstStyle/>
          <a:p>
            <a:r>
              <a:rPr lang="en-US" dirty="0">
                <a:solidFill>
                  <a:schemeClr val="bg1"/>
                </a:solidFill>
              </a:rPr>
              <a:t>DRG </a:t>
            </a:r>
          </a:p>
        </p:txBody>
      </p:sp>
      <p:pic>
        <p:nvPicPr>
          <p:cNvPr id="10" name="Picture 9" descr="Chart, histogram&#10;&#10;Description automatically generated">
            <a:extLst>
              <a:ext uri="{FF2B5EF4-FFF2-40B4-BE49-F238E27FC236}">
                <a16:creationId xmlns:a16="http://schemas.microsoft.com/office/drawing/2014/main" id="{FD276600-F53F-C8BE-56D7-5478EBB70D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0133" y="2214636"/>
            <a:ext cx="5339645" cy="4180108"/>
          </a:xfrm>
          <a:prstGeom prst="rect">
            <a:avLst/>
          </a:prstGeom>
        </p:spPr>
      </p:pic>
    </p:spTree>
    <p:extLst>
      <p:ext uri="{BB962C8B-B14F-4D97-AF65-F5344CB8AC3E}">
        <p14:creationId xmlns:p14="http://schemas.microsoft.com/office/powerpoint/2010/main" val="65707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34A8-A83E-B5EB-6FB9-9D3ABF5BFF05}"/>
              </a:ext>
            </a:extLst>
          </p:cNvPr>
          <p:cNvSpPr>
            <a:spLocks noGrp="1"/>
          </p:cNvSpPr>
          <p:nvPr>
            <p:ph type="title"/>
          </p:nvPr>
        </p:nvSpPr>
        <p:spPr/>
        <p:txBody>
          <a:bodyPr>
            <a:normAutofit fontScale="90000"/>
          </a:bodyPr>
          <a:lstStyle/>
          <a:p>
            <a:r>
              <a:rPr lang="en-US" dirty="0">
                <a:solidFill>
                  <a:schemeClr val="bg1"/>
                </a:solidFill>
              </a:rPr>
              <a:t>EXPLORATORY DATA ANALYSIS (EDA)</a:t>
            </a:r>
          </a:p>
        </p:txBody>
      </p:sp>
      <p:graphicFrame>
        <p:nvGraphicFramePr>
          <p:cNvPr id="4" name="Table 5">
            <a:extLst>
              <a:ext uri="{FF2B5EF4-FFF2-40B4-BE49-F238E27FC236}">
                <a16:creationId xmlns:a16="http://schemas.microsoft.com/office/drawing/2014/main" id="{B173A94D-C5E7-E869-6C63-0460A8AD896F}"/>
              </a:ext>
            </a:extLst>
          </p:cNvPr>
          <p:cNvGraphicFramePr>
            <a:graphicFrameLocks noGrp="1"/>
          </p:cNvGraphicFramePr>
          <p:nvPr>
            <p:extLst>
              <p:ext uri="{D42A27DB-BD31-4B8C-83A1-F6EECF244321}">
                <p14:modId xmlns:p14="http://schemas.microsoft.com/office/powerpoint/2010/main" val="1219878150"/>
              </p:ext>
            </p:extLst>
          </p:nvPr>
        </p:nvGraphicFramePr>
        <p:xfrm>
          <a:off x="581192" y="3162498"/>
          <a:ext cx="4041422" cy="1112520"/>
        </p:xfrm>
        <a:graphic>
          <a:graphicData uri="http://schemas.openxmlformats.org/drawingml/2006/table">
            <a:tbl>
              <a:tblPr firstRow="1" bandRow="1">
                <a:tableStyleId>{5C22544A-7EE6-4342-B048-85BDC9FD1C3A}</a:tableStyleId>
              </a:tblPr>
              <a:tblGrid>
                <a:gridCol w="2008141">
                  <a:extLst>
                    <a:ext uri="{9D8B030D-6E8A-4147-A177-3AD203B41FA5}">
                      <a16:colId xmlns:a16="http://schemas.microsoft.com/office/drawing/2014/main" val="990306975"/>
                    </a:ext>
                  </a:extLst>
                </a:gridCol>
                <a:gridCol w="2033281">
                  <a:extLst>
                    <a:ext uri="{9D8B030D-6E8A-4147-A177-3AD203B41FA5}">
                      <a16:colId xmlns:a16="http://schemas.microsoft.com/office/drawing/2014/main" val="2956717041"/>
                    </a:ext>
                  </a:extLst>
                </a:gridCol>
              </a:tblGrid>
              <a:tr h="370840">
                <a:tc>
                  <a:txBody>
                    <a:bodyPr/>
                    <a:lstStyle/>
                    <a:p>
                      <a:r>
                        <a:rPr lang="en-US" dirty="0"/>
                        <a:t>DIED</a:t>
                      </a:r>
                    </a:p>
                  </a:txBody>
                  <a:tcPr/>
                </a:tc>
                <a:tc>
                  <a:txBody>
                    <a:bodyPr/>
                    <a:lstStyle/>
                    <a:p>
                      <a:r>
                        <a:rPr lang="en-US" dirty="0"/>
                        <a:t>PERCENTAGE</a:t>
                      </a:r>
                    </a:p>
                  </a:txBody>
                  <a:tcPr/>
                </a:tc>
                <a:extLst>
                  <a:ext uri="{0D108BD9-81ED-4DB2-BD59-A6C34878D82A}">
                    <a16:rowId xmlns:a16="http://schemas.microsoft.com/office/drawing/2014/main" val="1617004329"/>
                  </a:ext>
                </a:extLst>
              </a:tr>
              <a:tr h="370840">
                <a:tc>
                  <a:txBody>
                    <a:bodyPr/>
                    <a:lstStyle/>
                    <a:p>
                      <a:r>
                        <a:rPr lang="en-US" dirty="0"/>
                        <a:t>Lived</a:t>
                      </a:r>
                    </a:p>
                  </a:txBody>
                  <a:tcPr/>
                </a:tc>
                <a:tc>
                  <a:txBody>
                    <a:bodyPr/>
                    <a:lstStyle/>
                    <a:p>
                      <a:r>
                        <a:rPr lang="en-US" dirty="0"/>
                        <a:t>97.85</a:t>
                      </a:r>
                    </a:p>
                  </a:txBody>
                  <a:tcPr/>
                </a:tc>
                <a:extLst>
                  <a:ext uri="{0D108BD9-81ED-4DB2-BD59-A6C34878D82A}">
                    <a16:rowId xmlns:a16="http://schemas.microsoft.com/office/drawing/2014/main" val="2766741738"/>
                  </a:ext>
                </a:extLst>
              </a:tr>
              <a:tr h="370840">
                <a:tc>
                  <a:txBody>
                    <a:bodyPr/>
                    <a:lstStyle/>
                    <a:p>
                      <a:r>
                        <a:rPr lang="en-US" dirty="0"/>
                        <a:t>Died</a:t>
                      </a:r>
                    </a:p>
                  </a:txBody>
                  <a:tcPr/>
                </a:tc>
                <a:tc>
                  <a:txBody>
                    <a:bodyPr/>
                    <a:lstStyle/>
                    <a:p>
                      <a:r>
                        <a:rPr lang="en-US" dirty="0"/>
                        <a:t>2.15</a:t>
                      </a:r>
                    </a:p>
                  </a:txBody>
                  <a:tcPr/>
                </a:tc>
                <a:extLst>
                  <a:ext uri="{0D108BD9-81ED-4DB2-BD59-A6C34878D82A}">
                    <a16:rowId xmlns:a16="http://schemas.microsoft.com/office/drawing/2014/main" val="1622171568"/>
                  </a:ext>
                </a:extLst>
              </a:tr>
            </a:tbl>
          </a:graphicData>
        </a:graphic>
      </p:graphicFrame>
      <p:sp>
        <p:nvSpPr>
          <p:cNvPr id="14" name="TextBox 13">
            <a:extLst>
              <a:ext uri="{FF2B5EF4-FFF2-40B4-BE49-F238E27FC236}">
                <a16:creationId xmlns:a16="http://schemas.microsoft.com/office/drawing/2014/main" id="{EFF1D9C6-A0DB-D0D1-604C-57FCAF309AEB}"/>
              </a:ext>
            </a:extLst>
          </p:cNvPr>
          <p:cNvSpPr txBox="1"/>
          <p:nvPr/>
        </p:nvSpPr>
        <p:spPr>
          <a:xfrm>
            <a:off x="1265297" y="2254561"/>
            <a:ext cx="1801775" cy="369332"/>
          </a:xfrm>
          <a:prstGeom prst="rect">
            <a:avLst/>
          </a:prstGeom>
          <a:noFill/>
        </p:spPr>
        <p:txBody>
          <a:bodyPr wrap="none" rtlCol="0">
            <a:spAutoFit/>
          </a:bodyPr>
          <a:lstStyle/>
          <a:p>
            <a:r>
              <a:rPr lang="en-US" dirty="0">
                <a:solidFill>
                  <a:schemeClr val="bg1"/>
                </a:solidFill>
              </a:rPr>
              <a:t>DEATH STATUS </a:t>
            </a:r>
          </a:p>
        </p:txBody>
      </p:sp>
      <p:sp>
        <p:nvSpPr>
          <p:cNvPr id="15" name="TextBox 14">
            <a:extLst>
              <a:ext uri="{FF2B5EF4-FFF2-40B4-BE49-F238E27FC236}">
                <a16:creationId xmlns:a16="http://schemas.microsoft.com/office/drawing/2014/main" id="{831BF1B5-2C67-E130-9364-F2164FEA7993}"/>
              </a:ext>
            </a:extLst>
          </p:cNvPr>
          <p:cNvSpPr txBox="1"/>
          <p:nvPr/>
        </p:nvSpPr>
        <p:spPr>
          <a:xfrm>
            <a:off x="8300910" y="2254561"/>
            <a:ext cx="1079142" cy="369332"/>
          </a:xfrm>
          <a:prstGeom prst="rect">
            <a:avLst/>
          </a:prstGeom>
          <a:noFill/>
        </p:spPr>
        <p:txBody>
          <a:bodyPr wrap="none" rtlCol="0">
            <a:spAutoFit/>
          </a:bodyPr>
          <a:lstStyle/>
          <a:p>
            <a:r>
              <a:rPr lang="en-US" dirty="0">
                <a:solidFill>
                  <a:schemeClr val="bg1"/>
                </a:solidFill>
              </a:rPr>
              <a:t>GENDER</a:t>
            </a:r>
          </a:p>
        </p:txBody>
      </p:sp>
      <p:graphicFrame>
        <p:nvGraphicFramePr>
          <p:cNvPr id="10" name="Table 5">
            <a:extLst>
              <a:ext uri="{FF2B5EF4-FFF2-40B4-BE49-F238E27FC236}">
                <a16:creationId xmlns:a16="http://schemas.microsoft.com/office/drawing/2014/main" id="{518C80C1-D189-E83D-6888-27F56881B6F7}"/>
              </a:ext>
            </a:extLst>
          </p:cNvPr>
          <p:cNvGraphicFramePr>
            <a:graphicFrameLocks noGrp="1"/>
          </p:cNvGraphicFramePr>
          <p:nvPr>
            <p:extLst>
              <p:ext uri="{D42A27DB-BD31-4B8C-83A1-F6EECF244321}">
                <p14:modId xmlns:p14="http://schemas.microsoft.com/office/powerpoint/2010/main" val="4228245111"/>
              </p:ext>
            </p:extLst>
          </p:nvPr>
        </p:nvGraphicFramePr>
        <p:xfrm>
          <a:off x="6996550" y="3162498"/>
          <a:ext cx="4066562" cy="1483360"/>
        </p:xfrm>
        <a:graphic>
          <a:graphicData uri="http://schemas.openxmlformats.org/drawingml/2006/table">
            <a:tbl>
              <a:tblPr firstRow="1" bandRow="1">
                <a:tableStyleId>{5C22544A-7EE6-4342-B048-85BDC9FD1C3A}</a:tableStyleId>
              </a:tblPr>
              <a:tblGrid>
                <a:gridCol w="2033281">
                  <a:extLst>
                    <a:ext uri="{9D8B030D-6E8A-4147-A177-3AD203B41FA5}">
                      <a16:colId xmlns:a16="http://schemas.microsoft.com/office/drawing/2014/main" val="990306975"/>
                    </a:ext>
                  </a:extLst>
                </a:gridCol>
                <a:gridCol w="2033281">
                  <a:extLst>
                    <a:ext uri="{9D8B030D-6E8A-4147-A177-3AD203B41FA5}">
                      <a16:colId xmlns:a16="http://schemas.microsoft.com/office/drawing/2014/main" val="2956717041"/>
                    </a:ext>
                  </a:extLst>
                </a:gridCol>
              </a:tblGrid>
              <a:tr h="370840">
                <a:tc>
                  <a:txBody>
                    <a:bodyPr/>
                    <a:lstStyle/>
                    <a:p>
                      <a:r>
                        <a:rPr lang="en-US" dirty="0"/>
                        <a:t>FEMALE</a:t>
                      </a:r>
                    </a:p>
                  </a:txBody>
                  <a:tcPr/>
                </a:tc>
                <a:tc>
                  <a:txBody>
                    <a:bodyPr/>
                    <a:lstStyle/>
                    <a:p>
                      <a:r>
                        <a:rPr lang="en-US" dirty="0"/>
                        <a:t>PERCENTAGE</a:t>
                      </a:r>
                    </a:p>
                  </a:txBody>
                  <a:tcPr/>
                </a:tc>
                <a:extLst>
                  <a:ext uri="{0D108BD9-81ED-4DB2-BD59-A6C34878D82A}">
                    <a16:rowId xmlns:a16="http://schemas.microsoft.com/office/drawing/2014/main" val="1617004329"/>
                  </a:ext>
                </a:extLst>
              </a:tr>
              <a:tr h="370840">
                <a:tc>
                  <a:txBody>
                    <a:bodyPr/>
                    <a:lstStyle/>
                    <a:p>
                      <a:r>
                        <a:rPr lang="en-US" dirty="0"/>
                        <a:t>Male</a:t>
                      </a:r>
                    </a:p>
                  </a:txBody>
                  <a:tcPr/>
                </a:tc>
                <a:tc>
                  <a:txBody>
                    <a:bodyPr/>
                    <a:lstStyle/>
                    <a:p>
                      <a:r>
                        <a:rPr lang="en-US" dirty="0"/>
                        <a:t>44.71</a:t>
                      </a:r>
                    </a:p>
                  </a:txBody>
                  <a:tcPr/>
                </a:tc>
                <a:extLst>
                  <a:ext uri="{0D108BD9-81ED-4DB2-BD59-A6C34878D82A}">
                    <a16:rowId xmlns:a16="http://schemas.microsoft.com/office/drawing/2014/main" val="2766741738"/>
                  </a:ext>
                </a:extLst>
              </a:tr>
              <a:tr h="370840">
                <a:tc>
                  <a:txBody>
                    <a:bodyPr/>
                    <a:lstStyle/>
                    <a:p>
                      <a:r>
                        <a:rPr lang="en-US" dirty="0"/>
                        <a:t>Female</a:t>
                      </a:r>
                    </a:p>
                  </a:txBody>
                  <a:tcPr/>
                </a:tc>
                <a:tc>
                  <a:txBody>
                    <a:bodyPr/>
                    <a:lstStyle/>
                    <a:p>
                      <a:r>
                        <a:rPr lang="en-US" dirty="0"/>
                        <a:t>55.28</a:t>
                      </a:r>
                    </a:p>
                  </a:txBody>
                  <a:tcPr/>
                </a:tc>
                <a:extLst>
                  <a:ext uri="{0D108BD9-81ED-4DB2-BD59-A6C34878D82A}">
                    <a16:rowId xmlns:a16="http://schemas.microsoft.com/office/drawing/2014/main" val="1622171568"/>
                  </a:ext>
                </a:extLst>
              </a:tr>
              <a:tr h="370840">
                <a:tc>
                  <a:txBody>
                    <a:bodyPr/>
                    <a:lstStyle/>
                    <a:p>
                      <a:r>
                        <a:rPr lang="en-US" dirty="0"/>
                        <a:t>NA</a:t>
                      </a:r>
                    </a:p>
                  </a:txBody>
                  <a:tcPr/>
                </a:tc>
                <a:tc>
                  <a:txBody>
                    <a:bodyPr/>
                    <a:lstStyle/>
                    <a:p>
                      <a:r>
                        <a:rPr lang="en-US" dirty="0"/>
                        <a:t>0.01</a:t>
                      </a:r>
                    </a:p>
                  </a:txBody>
                  <a:tcPr/>
                </a:tc>
                <a:extLst>
                  <a:ext uri="{0D108BD9-81ED-4DB2-BD59-A6C34878D82A}">
                    <a16:rowId xmlns:a16="http://schemas.microsoft.com/office/drawing/2014/main" val="2366065437"/>
                  </a:ext>
                </a:extLst>
              </a:tr>
            </a:tbl>
          </a:graphicData>
        </a:graphic>
      </p:graphicFrame>
    </p:spTree>
    <p:extLst>
      <p:ext uri="{BB962C8B-B14F-4D97-AF65-F5344CB8AC3E}">
        <p14:creationId xmlns:p14="http://schemas.microsoft.com/office/powerpoint/2010/main" val="1473435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1D47-E927-FCD1-4FB2-8F25E1E753C0}"/>
              </a:ext>
            </a:extLst>
          </p:cNvPr>
          <p:cNvSpPr>
            <a:spLocks noGrp="1"/>
          </p:cNvSpPr>
          <p:nvPr>
            <p:ph type="title"/>
          </p:nvPr>
        </p:nvSpPr>
        <p:spPr/>
        <p:txBody>
          <a:bodyPr/>
          <a:lstStyle/>
          <a:p>
            <a:r>
              <a:rPr lang="en-US" dirty="0">
                <a:solidFill>
                  <a:schemeClr val="bg1"/>
                </a:solidFill>
              </a:rPr>
              <a:t>EDA CONT.</a:t>
            </a:r>
          </a:p>
        </p:txBody>
      </p:sp>
      <p:pic>
        <p:nvPicPr>
          <p:cNvPr id="9" name="Content Placeholder 8" descr="Chart, bar chart&#10;&#10;Description automatically generated">
            <a:extLst>
              <a:ext uri="{FF2B5EF4-FFF2-40B4-BE49-F238E27FC236}">
                <a16:creationId xmlns:a16="http://schemas.microsoft.com/office/drawing/2014/main" id="{55B6B151-F0AF-E3CA-933D-91178181B7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3696" y="2399711"/>
            <a:ext cx="6408659" cy="4192999"/>
          </a:xfrm>
        </p:spPr>
      </p:pic>
      <p:graphicFrame>
        <p:nvGraphicFramePr>
          <p:cNvPr id="5" name="Table 7">
            <a:extLst>
              <a:ext uri="{FF2B5EF4-FFF2-40B4-BE49-F238E27FC236}">
                <a16:creationId xmlns:a16="http://schemas.microsoft.com/office/drawing/2014/main" id="{75A78AC1-AA44-2B26-0A6E-46B19096B052}"/>
              </a:ext>
            </a:extLst>
          </p:cNvPr>
          <p:cNvGraphicFramePr>
            <a:graphicFrameLocks noGrp="1"/>
          </p:cNvGraphicFramePr>
          <p:nvPr>
            <p:extLst>
              <p:ext uri="{D42A27DB-BD31-4B8C-83A1-F6EECF244321}">
                <p14:modId xmlns:p14="http://schemas.microsoft.com/office/powerpoint/2010/main" val="3849777626"/>
              </p:ext>
            </p:extLst>
          </p:nvPr>
        </p:nvGraphicFramePr>
        <p:xfrm>
          <a:off x="6990250" y="2405662"/>
          <a:ext cx="4758054" cy="2966720"/>
        </p:xfrm>
        <a:graphic>
          <a:graphicData uri="http://schemas.openxmlformats.org/drawingml/2006/table">
            <a:tbl>
              <a:tblPr firstRow="1" bandRow="1">
                <a:tableStyleId>{5C22544A-7EE6-4342-B048-85BDC9FD1C3A}</a:tableStyleId>
              </a:tblPr>
              <a:tblGrid>
                <a:gridCol w="2379027">
                  <a:extLst>
                    <a:ext uri="{9D8B030D-6E8A-4147-A177-3AD203B41FA5}">
                      <a16:colId xmlns:a16="http://schemas.microsoft.com/office/drawing/2014/main" val="3337432087"/>
                    </a:ext>
                  </a:extLst>
                </a:gridCol>
                <a:gridCol w="2379027">
                  <a:extLst>
                    <a:ext uri="{9D8B030D-6E8A-4147-A177-3AD203B41FA5}">
                      <a16:colId xmlns:a16="http://schemas.microsoft.com/office/drawing/2014/main" val="315829292"/>
                    </a:ext>
                  </a:extLst>
                </a:gridCol>
              </a:tblGrid>
              <a:tr h="370840">
                <a:tc>
                  <a:txBody>
                    <a:bodyPr/>
                    <a:lstStyle/>
                    <a:p>
                      <a:r>
                        <a:rPr lang="en-US" dirty="0"/>
                        <a:t>PAY1</a:t>
                      </a:r>
                    </a:p>
                  </a:txBody>
                  <a:tcPr/>
                </a:tc>
                <a:tc>
                  <a:txBody>
                    <a:bodyPr/>
                    <a:lstStyle/>
                    <a:p>
                      <a:r>
                        <a:rPr lang="en-US" dirty="0"/>
                        <a:t>PERCENT</a:t>
                      </a:r>
                    </a:p>
                  </a:txBody>
                  <a:tcPr/>
                </a:tc>
                <a:extLst>
                  <a:ext uri="{0D108BD9-81ED-4DB2-BD59-A6C34878D82A}">
                    <a16:rowId xmlns:a16="http://schemas.microsoft.com/office/drawing/2014/main" val="4169880383"/>
                  </a:ext>
                </a:extLst>
              </a:tr>
              <a:tr h="370840">
                <a:tc>
                  <a:txBody>
                    <a:bodyPr/>
                    <a:lstStyle/>
                    <a:p>
                      <a:r>
                        <a:rPr lang="en-US" dirty="0"/>
                        <a:t>Medicare</a:t>
                      </a:r>
                    </a:p>
                  </a:txBody>
                  <a:tcPr/>
                </a:tc>
                <a:tc>
                  <a:txBody>
                    <a:bodyPr/>
                    <a:lstStyle/>
                    <a:p>
                      <a:r>
                        <a:rPr lang="en-US" dirty="0"/>
                        <a:t>38.62</a:t>
                      </a:r>
                    </a:p>
                  </a:txBody>
                  <a:tcPr/>
                </a:tc>
                <a:extLst>
                  <a:ext uri="{0D108BD9-81ED-4DB2-BD59-A6C34878D82A}">
                    <a16:rowId xmlns:a16="http://schemas.microsoft.com/office/drawing/2014/main" val="36838849"/>
                  </a:ext>
                </a:extLst>
              </a:tr>
              <a:tr h="370840">
                <a:tc>
                  <a:txBody>
                    <a:bodyPr/>
                    <a:lstStyle/>
                    <a:p>
                      <a:r>
                        <a:rPr lang="en-US" dirty="0"/>
                        <a:t>Medicaid</a:t>
                      </a:r>
                    </a:p>
                  </a:txBody>
                  <a:tcPr/>
                </a:tc>
                <a:tc>
                  <a:txBody>
                    <a:bodyPr/>
                    <a:lstStyle/>
                    <a:p>
                      <a:r>
                        <a:rPr lang="en-US" dirty="0"/>
                        <a:t>30.09</a:t>
                      </a:r>
                    </a:p>
                  </a:txBody>
                  <a:tcPr/>
                </a:tc>
                <a:extLst>
                  <a:ext uri="{0D108BD9-81ED-4DB2-BD59-A6C34878D82A}">
                    <a16:rowId xmlns:a16="http://schemas.microsoft.com/office/drawing/2014/main" val="3190226604"/>
                  </a:ext>
                </a:extLst>
              </a:tr>
              <a:tr h="370840">
                <a:tc>
                  <a:txBody>
                    <a:bodyPr/>
                    <a:lstStyle/>
                    <a:p>
                      <a:r>
                        <a:rPr lang="en-US" dirty="0"/>
                        <a:t>Private Insurance</a:t>
                      </a:r>
                    </a:p>
                  </a:txBody>
                  <a:tcPr/>
                </a:tc>
                <a:tc>
                  <a:txBody>
                    <a:bodyPr/>
                    <a:lstStyle/>
                    <a:p>
                      <a:r>
                        <a:rPr lang="en-US" dirty="0"/>
                        <a:t>27.73</a:t>
                      </a:r>
                    </a:p>
                  </a:txBody>
                  <a:tcPr/>
                </a:tc>
                <a:extLst>
                  <a:ext uri="{0D108BD9-81ED-4DB2-BD59-A6C34878D82A}">
                    <a16:rowId xmlns:a16="http://schemas.microsoft.com/office/drawing/2014/main" val="4180480939"/>
                  </a:ext>
                </a:extLst>
              </a:tr>
              <a:tr h="370840">
                <a:tc>
                  <a:txBody>
                    <a:bodyPr/>
                    <a:lstStyle/>
                    <a:p>
                      <a:r>
                        <a:rPr lang="en-US" dirty="0"/>
                        <a:t>Self-pay</a:t>
                      </a:r>
                    </a:p>
                  </a:txBody>
                  <a:tcPr/>
                </a:tc>
                <a:tc>
                  <a:txBody>
                    <a:bodyPr/>
                    <a:lstStyle/>
                    <a:p>
                      <a:r>
                        <a:rPr lang="en-US" dirty="0"/>
                        <a:t>1.89</a:t>
                      </a:r>
                    </a:p>
                  </a:txBody>
                  <a:tcPr/>
                </a:tc>
                <a:extLst>
                  <a:ext uri="{0D108BD9-81ED-4DB2-BD59-A6C34878D82A}">
                    <a16:rowId xmlns:a16="http://schemas.microsoft.com/office/drawing/2014/main" val="3822253189"/>
                  </a:ext>
                </a:extLst>
              </a:tr>
              <a:tr h="370840">
                <a:tc>
                  <a:txBody>
                    <a:bodyPr/>
                    <a:lstStyle/>
                    <a:p>
                      <a:r>
                        <a:rPr lang="en-US" dirty="0"/>
                        <a:t>No Charge</a:t>
                      </a:r>
                    </a:p>
                  </a:txBody>
                  <a:tcPr/>
                </a:tc>
                <a:tc>
                  <a:txBody>
                    <a:bodyPr/>
                    <a:lstStyle/>
                    <a:p>
                      <a:r>
                        <a:rPr lang="en-US" dirty="0"/>
                        <a:t>0.1</a:t>
                      </a:r>
                    </a:p>
                  </a:txBody>
                  <a:tcPr/>
                </a:tc>
                <a:extLst>
                  <a:ext uri="{0D108BD9-81ED-4DB2-BD59-A6C34878D82A}">
                    <a16:rowId xmlns:a16="http://schemas.microsoft.com/office/drawing/2014/main" val="1693861176"/>
                  </a:ext>
                </a:extLst>
              </a:tr>
              <a:tr h="370840">
                <a:tc>
                  <a:txBody>
                    <a:bodyPr/>
                    <a:lstStyle/>
                    <a:p>
                      <a:r>
                        <a:rPr lang="en-US" dirty="0"/>
                        <a:t>Other</a:t>
                      </a:r>
                    </a:p>
                  </a:txBody>
                  <a:tcPr/>
                </a:tc>
                <a:tc>
                  <a:txBody>
                    <a:bodyPr/>
                    <a:lstStyle/>
                    <a:p>
                      <a:r>
                        <a:rPr lang="en-US" dirty="0"/>
                        <a:t>1.47</a:t>
                      </a:r>
                    </a:p>
                  </a:txBody>
                  <a:tcPr/>
                </a:tc>
                <a:extLst>
                  <a:ext uri="{0D108BD9-81ED-4DB2-BD59-A6C34878D82A}">
                    <a16:rowId xmlns:a16="http://schemas.microsoft.com/office/drawing/2014/main" val="1864570743"/>
                  </a:ext>
                </a:extLst>
              </a:tr>
              <a:tr h="370840">
                <a:tc>
                  <a:txBody>
                    <a:bodyPr/>
                    <a:lstStyle/>
                    <a:p>
                      <a:r>
                        <a:rPr lang="en-US" dirty="0"/>
                        <a:t>NA</a:t>
                      </a:r>
                    </a:p>
                  </a:txBody>
                  <a:tcPr/>
                </a:tc>
                <a:tc>
                  <a:txBody>
                    <a:bodyPr/>
                    <a:lstStyle/>
                    <a:p>
                      <a:r>
                        <a:rPr lang="en-US" dirty="0"/>
                        <a:t>0.11</a:t>
                      </a:r>
                    </a:p>
                  </a:txBody>
                  <a:tcPr/>
                </a:tc>
                <a:extLst>
                  <a:ext uri="{0D108BD9-81ED-4DB2-BD59-A6C34878D82A}">
                    <a16:rowId xmlns:a16="http://schemas.microsoft.com/office/drawing/2014/main" val="3872439780"/>
                  </a:ext>
                </a:extLst>
              </a:tr>
            </a:tbl>
          </a:graphicData>
        </a:graphic>
      </p:graphicFrame>
      <p:sp>
        <p:nvSpPr>
          <p:cNvPr id="8" name="TextBox 7">
            <a:extLst>
              <a:ext uri="{FF2B5EF4-FFF2-40B4-BE49-F238E27FC236}">
                <a16:creationId xmlns:a16="http://schemas.microsoft.com/office/drawing/2014/main" id="{7B52AEA6-A1E2-275A-6D71-C31BB84E27AA}"/>
              </a:ext>
            </a:extLst>
          </p:cNvPr>
          <p:cNvSpPr txBox="1"/>
          <p:nvPr/>
        </p:nvSpPr>
        <p:spPr>
          <a:xfrm>
            <a:off x="1755421" y="2015941"/>
            <a:ext cx="2477911" cy="369332"/>
          </a:xfrm>
          <a:prstGeom prst="rect">
            <a:avLst/>
          </a:prstGeom>
          <a:noFill/>
        </p:spPr>
        <p:txBody>
          <a:bodyPr wrap="square" rtlCol="0">
            <a:spAutoFit/>
          </a:bodyPr>
          <a:lstStyle/>
          <a:p>
            <a:r>
              <a:rPr lang="en-US" dirty="0">
                <a:solidFill>
                  <a:schemeClr val="bg1"/>
                </a:solidFill>
              </a:rPr>
              <a:t>RACE-ETHNICITY</a:t>
            </a:r>
          </a:p>
        </p:txBody>
      </p:sp>
      <p:sp>
        <p:nvSpPr>
          <p:cNvPr id="11" name="TextBox 10">
            <a:extLst>
              <a:ext uri="{FF2B5EF4-FFF2-40B4-BE49-F238E27FC236}">
                <a16:creationId xmlns:a16="http://schemas.microsoft.com/office/drawing/2014/main" id="{8DA145FB-C41B-8F62-2D78-DA50B28600E8}"/>
              </a:ext>
            </a:extLst>
          </p:cNvPr>
          <p:cNvSpPr txBox="1"/>
          <p:nvPr/>
        </p:nvSpPr>
        <p:spPr>
          <a:xfrm>
            <a:off x="8218449" y="1975957"/>
            <a:ext cx="2301656" cy="369332"/>
          </a:xfrm>
          <a:prstGeom prst="rect">
            <a:avLst/>
          </a:prstGeom>
          <a:solidFill>
            <a:schemeClr val="tx1"/>
          </a:solidFill>
        </p:spPr>
        <p:txBody>
          <a:bodyPr wrap="none" rtlCol="0">
            <a:spAutoFit/>
          </a:bodyPr>
          <a:lstStyle/>
          <a:p>
            <a:r>
              <a:rPr lang="en-US" dirty="0">
                <a:solidFill>
                  <a:schemeClr val="bg1"/>
                </a:solidFill>
              </a:rPr>
              <a:t>PAYMENT METHODS</a:t>
            </a:r>
          </a:p>
        </p:txBody>
      </p:sp>
    </p:spTree>
    <p:extLst>
      <p:ext uri="{BB962C8B-B14F-4D97-AF65-F5344CB8AC3E}">
        <p14:creationId xmlns:p14="http://schemas.microsoft.com/office/powerpoint/2010/main" val="133241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9" name="Rectangle 15">
            <a:extLst>
              <a:ext uri="{FF2B5EF4-FFF2-40B4-BE49-F238E27FC236}">
                <a16:creationId xmlns:a16="http://schemas.microsoft.com/office/drawing/2014/main" id="{0F164E5A-ABC0-4A97-86CA-5F7C26615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8116488"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C2393E8D-D10F-4FE1-AC21-8B44BEB50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1"/>
            <a:ext cx="4062127"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D56D0-6557-2BB1-3957-B09AC42BBC12}"/>
              </a:ext>
            </a:extLst>
          </p:cNvPr>
          <p:cNvSpPr>
            <a:spLocks noGrp="1"/>
          </p:cNvSpPr>
          <p:nvPr>
            <p:ph type="title"/>
          </p:nvPr>
        </p:nvSpPr>
        <p:spPr>
          <a:xfrm>
            <a:off x="8610600" y="643468"/>
            <a:ext cx="2944152" cy="1622744"/>
          </a:xfrm>
        </p:spPr>
        <p:txBody>
          <a:bodyPr anchor="b">
            <a:normAutofit/>
          </a:bodyPr>
          <a:lstStyle/>
          <a:p>
            <a:r>
              <a:rPr lang="en-US" sz="3600" kern="1200" dirty="0">
                <a:solidFill>
                  <a:schemeClr val="tx1"/>
                </a:solidFill>
                <a:latin typeface="+mj-lt"/>
                <a:ea typeface="+mj-ea"/>
                <a:cs typeface="+mj-cs"/>
              </a:rPr>
              <a:t>Influenza and Influenza Like Diagnosis</a:t>
            </a:r>
            <a:endParaRPr lang="en-US" sz="3600" dirty="0">
              <a:solidFill>
                <a:schemeClr val="tx1"/>
              </a:solidFill>
            </a:endParaRPr>
          </a:p>
        </p:txBody>
      </p:sp>
      <p:pic>
        <p:nvPicPr>
          <p:cNvPr id="10" name="Picture 9" descr="Chart, line chart&#10;&#10;Description automatically generated">
            <a:extLst>
              <a:ext uri="{FF2B5EF4-FFF2-40B4-BE49-F238E27FC236}">
                <a16:creationId xmlns:a16="http://schemas.microsoft.com/office/drawing/2014/main" id="{BBFB8A7E-E04C-363C-9F99-211ECEED91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68" y="1114181"/>
            <a:ext cx="6833412" cy="4629635"/>
          </a:xfrm>
          <a:prstGeom prst="rect">
            <a:avLst/>
          </a:prstGeom>
        </p:spPr>
      </p:pic>
      <p:sp>
        <p:nvSpPr>
          <p:cNvPr id="11" name="Content Placeholder 8">
            <a:extLst>
              <a:ext uri="{FF2B5EF4-FFF2-40B4-BE49-F238E27FC236}">
                <a16:creationId xmlns:a16="http://schemas.microsoft.com/office/drawing/2014/main" id="{7DF76C5E-0984-4638-DB4E-12314C0A1378}"/>
              </a:ext>
            </a:extLst>
          </p:cNvPr>
          <p:cNvSpPr>
            <a:spLocks noGrp="1"/>
          </p:cNvSpPr>
          <p:nvPr>
            <p:ph idx="1"/>
          </p:nvPr>
        </p:nvSpPr>
        <p:spPr>
          <a:xfrm>
            <a:off x="8610599" y="2402733"/>
            <a:ext cx="2944151" cy="3774230"/>
          </a:xfrm>
        </p:spPr>
        <p:txBody>
          <a:bodyPr>
            <a:normAutofit/>
          </a:bodyPr>
          <a:lstStyle/>
          <a:p>
            <a:r>
              <a:rPr lang="en-US" sz="1600" dirty="0">
                <a:gradFill>
                  <a:gsLst>
                    <a:gs pos="34000">
                      <a:schemeClr val="tx1">
                        <a:lumMod val="93000"/>
                      </a:schemeClr>
                    </a:gs>
                    <a:gs pos="0">
                      <a:schemeClr val="bg1">
                        <a:lumMod val="25000"/>
                        <a:lumOff val="75000"/>
                      </a:schemeClr>
                    </a:gs>
                    <a:gs pos="100000">
                      <a:schemeClr val="tx1"/>
                    </a:gs>
                  </a:gsLst>
                  <a:lin ang="4800000" scaled="0"/>
                </a:gradFill>
              </a:rPr>
              <a:t>Given that we are working with a random sample. It is not containing first ILI diagnosis for the month of August.</a:t>
            </a:r>
          </a:p>
          <a:p>
            <a:r>
              <a:rPr lang="en-US" sz="1600" dirty="0">
                <a:gradFill>
                  <a:gsLst>
                    <a:gs pos="34000">
                      <a:schemeClr val="tx1">
                        <a:lumMod val="93000"/>
                      </a:schemeClr>
                    </a:gs>
                    <a:gs pos="0">
                      <a:schemeClr val="bg1">
                        <a:lumMod val="25000"/>
                        <a:lumOff val="75000"/>
                      </a:schemeClr>
                    </a:gs>
                    <a:gs pos="100000">
                      <a:schemeClr val="tx1"/>
                    </a:gs>
                  </a:gsLst>
                  <a:lin ang="4800000" scaled="0"/>
                </a:gradFill>
              </a:rPr>
              <a:t>The pattern we see here is that during the colder seasons, January and December, there is an increase in influenza like diagnosis. However, for influenza, there was a spike in February, and then again in December.</a:t>
            </a:r>
          </a:p>
          <a:p>
            <a:endParaRPr lang="en-US" sz="1600" dirty="0">
              <a:gradFill>
                <a:gsLst>
                  <a:gs pos="34000">
                    <a:schemeClr val="tx1">
                      <a:lumMod val="93000"/>
                    </a:schemeClr>
                  </a:gs>
                  <a:gs pos="0">
                    <a:schemeClr val="bg1">
                      <a:lumMod val="25000"/>
                      <a:lumOff val="75000"/>
                    </a:schemeClr>
                  </a:gs>
                  <a:gs pos="100000">
                    <a:schemeClr val="tx1"/>
                  </a:gs>
                </a:gsLst>
                <a:lin ang="4800000" scaled="0"/>
              </a:gradFill>
            </a:endParaRPr>
          </a:p>
          <a:p>
            <a:endParaRPr lang="en-US" sz="1600" dirty="0">
              <a:gradFill>
                <a:gsLst>
                  <a:gs pos="34000">
                    <a:schemeClr val="tx1">
                      <a:lumMod val="93000"/>
                    </a:schemeClr>
                  </a:gs>
                  <a:gs pos="0">
                    <a:schemeClr val="bg1">
                      <a:lumMod val="25000"/>
                      <a:lumOff val="75000"/>
                    </a:schemeClr>
                  </a:gs>
                  <a:gs pos="100000">
                    <a:schemeClr val="tx1"/>
                  </a:gs>
                </a:gsLst>
                <a:lin ang="4800000" scaled="0"/>
              </a:gradFill>
            </a:endParaRPr>
          </a:p>
          <a:p>
            <a:endParaRPr lang="en-US" sz="1600" dirty="0">
              <a:gradFill>
                <a:gsLst>
                  <a:gs pos="34000">
                    <a:schemeClr val="tx1">
                      <a:lumMod val="93000"/>
                    </a:schemeClr>
                  </a:gs>
                  <a:gs pos="0">
                    <a:schemeClr val="bg1">
                      <a:lumMod val="25000"/>
                      <a:lumOff val="75000"/>
                    </a:schemeClr>
                  </a:gs>
                  <a:gs pos="100000">
                    <a:schemeClr val="tx1"/>
                  </a:gs>
                </a:gsLst>
                <a:lin ang="4800000" scaled="0"/>
              </a:gradFill>
            </a:endParaRPr>
          </a:p>
        </p:txBody>
      </p:sp>
    </p:spTree>
    <p:extLst>
      <p:ext uri="{BB962C8B-B14F-4D97-AF65-F5344CB8AC3E}">
        <p14:creationId xmlns:p14="http://schemas.microsoft.com/office/powerpoint/2010/main" val="64136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6881A-63EF-2656-619F-0FADA890C8CE}"/>
              </a:ext>
            </a:extLst>
          </p:cNvPr>
          <p:cNvSpPr>
            <a:spLocks noGrp="1"/>
          </p:cNvSpPr>
          <p:nvPr>
            <p:ph type="title"/>
          </p:nvPr>
        </p:nvSpPr>
        <p:spPr>
          <a:xfrm>
            <a:off x="1176064" y="41789"/>
            <a:ext cx="9839872" cy="625946"/>
          </a:xfrm>
        </p:spPr>
        <p:txBody>
          <a:bodyPr vert="horz" wrap="square" lIns="91440" tIns="45720" rIns="91440" bIns="45720" rtlCol="0" anchor="t">
            <a:normAutofit/>
          </a:bodyPr>
          <a:lstStyle/>
          <a:p>
            <a:pPr algn="ctr"/>
            <a:r>
              <a:rPr lang="en-US" sz="3600" spc="-300" dirty="0">
                <a:solidFill>
                  <a:schemeClr val="bg1"/>
                </a:solidFill>
                <a:effectLst>
                  <a:outerShdw blurRad="469900" dist="342900" dir="5400000" sy="-20000" rotWithShape="0">
                    <a:prstClr val="black">
                      <a:alpha val="66000"/>
                    </a:prstClr>
                  </a:outerShdw>
                </a:effectLst>
              </a:rPr>
              <a:t>ILI  and  Other  Diagnosis  Comparison  Table</a:t>
            </a:r>
          </a:p>
        </p:txBody>
      </p:sp>
      <p:graphicFrame>
        <p:nvGraphicFramePr>
          <p:cNvPr id="4" name="Table 3">
            <a:extLst>
              <a:ext uri="{FF2B5EF4-FFF2-40B4-BE49-F238E27FC236}">
                <a16:creationId xmlns:a16="http://schemas.microsoft.com/office/drawing/2014/main" id="{C1AC2907-598E-B4BD-EF37-5E5C83FB91E1}"/>
              </a:ext>
            </a:extLst>
          </p:cNvPr>
          <p:cNvGraphicFramePr>
            <a:graphicFrameLocks noGrp="1"/>
          </p:cNvGraphicFramePr>
          <p:nvPr>
            <p:extLst>
              <p:ext uri="{D42A27DB-BD31-4B8C-83A1-F6EECF244321}">
                <p14:modId xmlns:p14="http://schemas.microsoft.com/office/powerpoint/2010/main" val="2214822773"/>
              </p:ext>
            </p:extLst>
          </p:nvPr>
        </p:nvGraphicFramePr>
        <p:xfrm>
          <a:off x="1392073" y="586125"/>
          <a:ext cx="8911988" cy="6093608"/>
        </p:xfrm>
        <a:graphic>
          <a:graphicData uri="http://schemas.openxmlformats.org/drawingml/2006/table">
            <a:tbl>
              <a:tblPr/>
              <a:tblGrid>
                <a:gridCol w="849483">
                  <a:extLst>
                    <a:ext uri="{9D8B030D-6E8A-4147-A177-3AD203B41FA5}">
                      <a16:colId xmlns:a16="http://schemas.microsoft.com/office/drawing/2014/main" val="1484149202"/>
                    </a:ext>
                  </a:extLst>
                </a:gridCol>
                <a:gridCol w="1107361">
                  <a:extLst>
                    <a:ext uri="{9D8B030D-6E8A-4147-A177-3AD203B41FA5}">
                      <a16:colId xmlns:a16="http://schemas.microsoft.com/office/drawing/2014/main" val="154139328"/>
                    </a:ext>
                  </a:extLst>
                </a:gridCol>
                <a:gridCol w="1380412">
                  <a:extLst>
                    <a:ext uri="{9D8B030D-6E8A-4147-A177-3AD203B41FA5}">
                      <a16:colId xmlns:a16="http://schemas.microsoft.com/office/drawing/2014/main" val="457584012"/>
                    </a:ext>
                  </a:extLst>
                </a:gridCol>
                <a:gridCol w="1494178">
                  <a:extLst>
                    <a:ext uri="{9D8B030D-6E8A-4147-A177-3AD203B41FA5}">
                      <a16:colId xmlns:a16="http://schemas.microsoft.com/office/drawing/2014/main" val="383985936"/>
                    </a:ext>
                  </a:extLst>
                </a:gridCol>
                <a:gridCol w="4080554">
                  <a:extLst>
                    <a:ext uri="{9D8B030D-6E8A-4147-A177-3AD203B41FA5}">
                      <a16:colId xmlns:a16="http://schemas.microsoft.com/office/drawing/2014/main" val="2667730371"/>
                    </a:ext>
                  </a:extLst>
                </a:gridCol>
              </a:tblGrid>
              <a:tr h="151084">
                <a:tc gridSpan="5">
                  <a:txBody>
                    <a:bodyPr/>
                    <a:lstStyle/>
                    <a:p>
                      <a:pPr algn="l" fontAlgn="ctr"/>
                      <a:r>
                        <a:rPr lang="en-US" sz="900" b="1" i="0" u="none" strike="noStrike">
                          <a:solidFill>
                            <a:srgbClr val="000000"/>
                          </a:solidFill>
                          <a:effectLst/>
                          <a:latin typeface="Times New Roman" panose="02020603050405020304" pitchFamily="18" charset="0"/>
                        </a:rPr>
                        <a:t>Table 1. Disparities in ILI-related Inpatient visits by patient and community characteristics, 2017, New York</a:t>
                      </a:r>
                    </a:p>
                  </a:txBody>
                  <a:tcPr marL="2416" marR="2416" marT="24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21472260"/>
                  </a:ext>
                </a:extLst>
              </a:tr>
              <a:tr h="128354">
                <a:tc rowSpan="2">
                  <a:txBody>
                    <a:bodyPr/>
                    <a:lstStyle/>
                    <a:p>
                      <a:pPr algn="ctr" fontAlgn="b"/>
                      <a:r>
                        <a:rPr lang="en-US" sz="900" b="1" i="0" u="none" strike="noStrike">
                          <a:solidFill>
                            <a:srgbClr val="1B1B1B"/>
                          </a:solidFill>
                          <a:effectLst/>
                          <a:latin typeface="Times New Roman" panose="02020603050405020304" pitchFamily="18" charset="0"/>
                        </a:rPr>
                        <a:t>Characteristic</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900" b="1" i="0" u="none" strike="noStrike">
                          <a:solidFill>
                            <a:srgbClr val="1B1B1B"/>
                          </a:solidFill>
                          <a:effectLst/>
                          <a:latin typeface="Times New Roman" panose="02020603050405020304" pitchFamily="18" charset="0"/>
                        </a:rPr>
                        <a:t>ILI-related Inpatient visits</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algn="ctr" fontAlgn="b"/>
                      <a:r>
                        <a:rPr lang="en-US" sz="900" b="1" i="0" u="none" strike="noStrike">
                          <a:solidFill>
                            <a:srgbClr val="1B1B1B"/>
                          </a:solidFill>
                          <a:effectLst/>
                          <a:latin typeface="Times New Roman" panose="02020603050405020304" pitchFamily="18" charset="0"/>
                        </a:rPr>
                        <a:t>Total Inpatient visits with or without ILI, N</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8859545"/>
                  </a:ext>
                </a:extLst>
              </a:tr>
              <a:tr h="144418">
                <a:tc vMerge="1">
                  <a:txBody>
                    <a:bodyPr/>
                    <a:lstStyle/>
                    <a:p>
                      <a:endParaRPr lang="en-US"/>
                    </a:p>
                  </a:txBody>
                  <a:tcPr/>
                </a:tc>
                <a:tc>
                  <a:txBody>
                    <a:bodyPr/>
                    <a:lstStyle/>
                    <a:p>
                      <a:pPr algn="l" fontAlgn="b"/>
                      <a:r>
                        <a:rPr lang="en-US" sz="900" b="1" i="0" u="none" strike="noStrike">
                          <a:solidFill>
                            <a:srgbClr val="1B1B1B"/>
                          </a:solidFill>
                          <a:effectLst/>
                          <a:latin typeface="Times New Roman" panose="02020603050405020304" pitchFamily="18" charset="0"/>
                        </a:rPr>
                        <a:t>Total, N</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1B1B1B"/>
                          </a:solidFill>
                          <a:effectLst/>
                          <a:latin typeface="Times New Roman" panose="02020603050405020304" pitchFamily="18" charset="0"/>
                        </a:rPr>
                        <a:t>Population rate‡</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1B1B1B"/>
                          </a:solidFill>
                          <a:effectLst/>
                          <a:latin typeface="Times New Roman" panose="02020603050405020304" pitchFamily="18" charset="0"/>
                        </a:rPr>
                        <a:t>Of all Inpatient visits, %</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447693004"/>
                  </a:ext>
                </a:extLst>
              </a:tr>
              <a:tr h="254487">
                <a:tc>
                  <a:txBody>
                    <a:bodyPr/>
                    <a:lstStyle/>
                    <a:p>
                      <a:pPr algn="l" fontAlgn="b"/>
                      <a:r>
                        <a:rPr lang="en-US" sz="900" b="1" i="0" u="none" strike="noStrike">
                          <a:solidFill>
                            <a:srgbClr val="1B1B1B"/>
                          </a:solidFill>
                          <a:effectLst/>
                          <a:latin typeface="Times New Roman" panose="02020603050405020304" pitchFamily="18" charset="0"/>
                        </a:rPr>
                        <a:t>Any ILI diagnosis</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Times New Roman" panose="02020603050405020304" pitchFamily="18" charset="0"/>
                        </a:rPr>
                        <a:t> </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Times New Roman" panose="02020603050405020304" pitchFamily="18" charset="0"/>
                        </a:rPr>
                        <a:t> </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Times New Roman" panose="02020603050405020304" pitchFamily="18" charset="0"/>
                        </a:rPr>
                        <a:t> </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Times New Roman" panose="02020603050405020304" pitchFamily="18" charset="0"/>
                        </a:rPr>
                        <a:t> </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9814272"/>
                  </a:ext>
                </a:extLst>
              </a:tr>
              <a:tr h="254487">
                <a:tc>
                  <a:txBody>
                    <a:bodyPr/>
                    <a:lstStyle/>
                    <a:p>
                      <a:pPr algn="l" fontAlgn="b"/>
                      <a:r>
                        <a:rPr lang="en-US" sz="900" b="0" i="0" u="none" strike="noStrike">
                          <a:solidFill>
                            <a:srgbClr val="1B1B1B"/>
                          </a:solidFill>
                          <a:effectLst/>
                          <a:latin typeface="Times New Roman" panose="02020603050405020304" pitchFamily="18" charset="0"/>
                        </a:rPr>
                        <a:t>Flu season 2017</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868</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1446.666667</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1.446666667</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60,000</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0167863"/>
                  </a:ext>
                </a:extLst>
              </a:tr>
              <a:tr h="128354">
                <a:tc gridSpan="5">
                  <a:txBody>
                    <a:bodyPr/>
                    <a:lstStyle/>
                    <a:p>
                      <a:pPr algn="ctr" fontAlgn="b"/>
                      <a:r>
                        <a:rPr lang="en-US" sz="900" b="1" i="0" u="none" strike="noStrike">
                          <a:solidFill>
                            <a:srgbClr val="1B1B1B"/>
                          </a:solidFill>
                          <a:effectLst/>
                          <a:latin typeface="Times New Roman" panose="02020603050405020304" pitchFamily="18" charset="0"/>
                        </a:rPr>
                        <a:t>ILI diagnosis type</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14631737"/>
                  </a:ext>
                </a:extLst>
              </a:tr>
              <a:tr h="144418">
                <a:tc>
                  <a:txBody>
                    <a:bodyPr/>
                    <a:lstStyle/>
                    <a:p>
                      <a:pPr algn="l" fontAlgn="b"/>
                      <a:r>
                        <a:rPr lang="en-US" sz="900" b="0" i="0" u="none" strike="noStrike">
                          <a:solidFill>
                            <a:srgbClr val="1B1B1B"/>
                          </a:solidFill>
                          <a:effectLst/>
                          <a:latin typeface="Times New Roman" panose="02020603050405020304" pitchFamily="18" charset="0"/>
                        </a:rPr>
                        <a:t>Influenza only</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77</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128.3333333</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0.128333333</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60,000</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5448279"/>
                  </a:ext>
                </a:extLst>
              </a:tr>
              <a:tr h="286615">
                <a:tc>
                  <a:txBody>
                    <a:bodyPr/>
                    <a:lstStyle/>
                    <a:p>
                      <a:pPr algn="l" fontAlgn="b"/>
                      <a:r>
                        <a:rPr lang="en-US" sz="900" b="0" i="0" u="none" strike="noStrike">
                          <a:solidFill>
                            <a:srgbClr val="1B1B1B"/>
                          </a:solidFill>
                          <a:effectLst/>
                          <a:latin typeface="Times New Roman" panose="02020603050405020304" pitchFamily="18" charset="0"/>
                        </a:rPr>
                        <a:t>Influenza-like illness only</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791</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1318.333333</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1.318333333</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60,000</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4865734"/>
                  </a:ext>
                </a:extLst>
              </a:tr>
              <a:tr h="128354">
                <a:tc>
                  <a:txBody>
                    <a:bodyPr/>
                    <a:lstStyle/>
                    <a:p>
                      <a:pPr algn="l" fontAlgn="b"/>
                      <a:r>
                        <a:rPr lang="en-US" sz="900" b="0" i="0" u="none" strike="noStrike">
                          <a:solidFill>
                            <a:srgbClr val="1B1B1B"/>
                          </a:solidFill>
                          <a:effectLst/>
                          <a:latin typeface="Times New Roman" panose="02020603050405020304" pitchFamily="18" charset="0"/>
                        </a:rPr>
                        <a:t>Both</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8</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13.33333333</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0.013333333</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60,000</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7249433"/>
                  </a:ext>
                </a:extLst>
              </a:tr>
              <a:tr h="128354">
                <a:tc gridSpan="5">
                  <a:txBody>
                    <a:bodyPr/>
                    <a:lstStyle/>
                    <a:p>
                      <a:pPr algn="ctr" fontAlgn="b"/>
                      <a:r>
                        <a:rPr lang="en-US" sz="900" b="1" i="0" u="none" strike="noStrike">
                          <a:solidFill>
                            <a:srgbClr val="1B1B1B"/>
                          </a:solidFill>
                          <a:effectLst/>
                          <a:latin typeface="Times New Roman" panose="02020603050405020304" pitchFamily="18" charset="0"/>
                        </a:rPr>
                        <a:t>Age, years</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03173388"/>
                  </a:ext>
                </a:extLst>
              </a:tr>
              <a:tr h="128354">
                <a:tc>
                  <a:txBody>
                    <a:bodyPr/>
                    <a:lstStyle/>
                    <a:p>
                      <a:pPr algn="l" fontAlgn="b"/>
                      <a:r>
                        <a:rPr lang="en-US" sz="900" b="0" i="0" u="none" strike="noStrike">
                          <a:solidFill>
                            <a:srgbClr val="1B1B1B"/>
                          </a:solidFill>
                          <a:effectLst/>
                          <a:latin typeface="Times New Roman" panose="02020603050405020304" pitchFamily="18" charset="0"/>
                        </a:rPr>
                        <a:t>&lt;18</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145</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1699.484294</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1.699484294</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8,532</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4491366"/>
                  </a:ext>
                </a:extLst>
              </a:tr>
              <a:tr h="128354">
                <a:tc>
                  <a:txBody>
                    <a:bodyPr/>
                    <a:lstStyle/>
                    <a:p>
                      <a:pPr algn="l" fontAlgn="b"/>
                      <a:r>
                        <a:rPr lang="en-US" sz="900" b="0" i="0" u="none" strike="noStrike">
                          <a:solidFill>
                            <a:srgbClr val="1B1B1B"/>
                          </a:solidFill>
                          <a:effectLst/>
                          <a:latin typeface="Times New Roman" panose="02020603050405020304" pitchFamily="18" charset="0"/>
                        </a:rPr>
                        <a:t>18-64</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257</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859.1007856</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0.859100786</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29,915</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7050443"/>
                  </a:ext>
                </a:extLst>
              </a:tr>
              <a:tr h="128354">
                <a:tc>
                  <a:txBody>
                    <a:bodyPr/>
                    <a:lstStyle/>
                    <a:p>
                      <a:pPr algn="l" fontAlgn="b"/>
                      <a:r>
                        <a:rPr lang="en-US" sz="900" b="0" i="0" u="none" strike="noStrike">
                          <a:solidFill>
                            <a:srgbClr val="1B1B1B"/>
                          </a:solidFill>
                          <a:effectLst/>
                          <a:latin typeface="Times New Roman" panose="02020603050405020304" pitchFamily="18" charset="0"/>
                        </a:rPr>
                        <a:t>65+</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466</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2162.112003</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2.162112003</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21,553</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5551318"/>
                  </a:ext>
                </a:extLst>
              </a:tr>
              <a:tr h="128354">
                <a:tc gridSpan="5">
                  <a:txBody>
                    <a:bodyPr/>
                    <a:lstStyle/>
                    <a:p>
                      <a:pPr algn="ctr" fontAlgn="b"/>
                      <a:r>
                        <a:rPr lang="en-US" sz="900" b="1" i="0" u="none" strike="noStrike">
                          <a:solidFill>
                            <a:srgbClr val="1B1B1B"/>
                          </a:solidFill>
                          <a:effectLst/>
                          <a:latin typeface="Times New Roman" panose="02020603050405020304" pitchFamily="18" charset="0"/>
                        </a:rPr>
                        <a:t>Race/ethnicity*</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09157327"/>
                  </a:ext>
                </a:extLst>
              </a:tr>
              <a:tr h="254487">
                <a:tc>
                  <a:txBody>
                    <a:bodyPr/>
                    <a:lstStyle/>
                    <a:p>
                      <a:pPr algn="l" fontAlgn="b"/>
                      <a:r>
                        <a:rPr lang="en-US" sz="900" b="0" i="0" u="none" strike="noStrike">
                          <a:solidFill>
                            <a:srgbClr val="1B1B1B"/>
                          </a:solidFill>
                          <a:effectLst/>
                          <a:latin typeface="Times New Roman" panose="02020603050405020304" pitchFamily="18" charset="0"/>
                        </a:rPr>
                        <a:t>Asian/Pacific Islander</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20</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672.2689076</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0.672268908</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2975</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7473701"/>
                  </a:ext>
                </a:extLst>
              </a:tr>
              <a:tr h="128354">
                <a:tc>
                  <a:txBody>
                    <a:bodyPr/>
                    <a:lstStyle/>
                    <a:p>
                      <a:pPr algn="l" fontAlgn="b"/>
                      <a:r>
                        <a:rPr lang="en-US" sz="900" b="0" i="0" u="none" strike="noStrike">
                          <a:solidFill>
                            <a:srgbClr val="1B1B1B"/>
                          </a:solidFill>
                          <a:effectLst/>
                          <a:latin typeface="Times New Roman" panose="02020603050405020304" pitchFamily="18" charset="0"/>
                        </a:rPr>
                        <a:t>Black</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120</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1181.451216</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1.181451216</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10157</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8670"/>
                  </a:ext>
                </a:extLst>
              </a:tr>
              <a:tr h="128354">
                <a:tc>
                  <a:txBody>
                    <a:bodyPr/>
                    <a:lstStyle/>
                    <a:p>
                      <a:pPr algn="l" fontAlgn="b"/>
                      <a:r>
                        <a:rPr lang="en-US" sz="900" b="0" i="0" u="none" strike="noStrike">
                          <a:solidFill>
                            <a:srgbClr val="1B1B1B"/>
                          </a:solidFill>
                          <a:effectLst/>
                          <a:latin typeface="Times New Roman" panose="02020603050405020304" pitchFamily="18" charset="0"/>
                        </a:rPr>
                        <a:t>Hispanic</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92</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1174.218251</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1.174218251</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7835</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4465682"/>
                  </a:ext>
                </a:extLst>
              </a:tr>
              <a:tr h="128354">
                <a:tc>
                  <a:txBody>
                    <a:bodyPr/>
                    <a:lstStyle/>
                    <a:p>
                      <a:pPr algn="l" fontAlgn="b"/>
                      <a:r>
                        <a:rPr lang="en-US" sz="900" b="0" i="0" u="none" strike="noStrike">
                          <a:solidFill>
                            <a:srgbClr val="1B1B1B"/>
                          </a:solidFill>
                          <a:effectLst/>
                          <a:latin typeface="Times New Roman" panose="02020603050405020304" pitchFamily="18" charset="0"/>
                        </a:rPr>
                        <a:t>White</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560</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1770.91898</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1.77091898</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31622</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1852144"/>
                  </a:ext>
                </a:extLst>
              </a:tr>
              <a:tr h="128354">
                <a:tc>
                  <a:txBody>
                    <a:bodyPr/>
                    <a:lstStyle/>
                    <a:p>
                      <a:pPr algn="l" fontAlgn="b"/>
                      <a:r>
                        <a:rPr lang="en-US" sz="900" b="0" i="0" u="none" strike="noStrike">
                          <a:solidFill>
                            <a:srgbClr val="1B1B1B"/>
                          </a:solidFill>
                          <a:effectLst/>
                          <a:latin typeface="Times New Roman" panose="02020603050405020304" pitchFamily="18" charset="0"/>
                        </a:rPr>
                        <a:t>Other</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75</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1032.915576</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1.032915576</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7261</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7002597"/>
                  </a:ext>
                </a:extLst>
              </a:tr>
              <a:tr h="128354">
                <a:tc gridSpan="5">
                  <a:txBody>
                    <a:bodyPr/>
                    <a:lstStyle/>
                    <a:p>
                      <a:pPr algn="ctr" fontAlgn="b"/>
                      <a:r>
                        <a:rPr lang="en-US" sz="900" b="1" i="0" u="none" strike="noStrike">
                          <a:solidFill>
                            <a:srgbClr val="1B1B1B"/>
                          </a:solidFill>
                          <a:effectLst/>
                          <a:latin typeface="Times New Roman" panose="02020603050405020304" pitchFamily="18" charset="0"/>
                        </a:rPr>
                        <a:t>Primary expected payer</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54242885"/>
                  </a:ext>
                </a:extLst>
              </a:tr>
              <a:tr h="128354">
                <a:tc>
                  <a:txBody>
                    <a:bodyPr/>
                    <a:lstStyle/>
                    <a:p>
                      <a:pPr algn="l" fontAlgn="b"/>
                      <a:r>
                        <a:rPr lang="en-US" sz="900" b="0" i="0" u="none" strike="noStrike">
                          <a:solidFill>
                            <a:srgbClr val="1B1B1B"/>
                          </a:solidFill>
                          <a:effectLst/>
                          <a:latin typeface="Times New Roman" panose="02020603050405020304" pitchFamily="18" charset="0"/>
                        </a:rPr>
                        <a:t>Medicare</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518</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2218.510429</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2.218510429</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23349</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1621344"/>
                  </a:ext>
                </a:extLst>
              </a:tr>
              <a:tr h="128354">
                <a:tc>
                  <a:txBody>
                    <a:bodyPr/>
                    <a:lstStyle/>
                    <a:p>
                      <a:pPr algn="l" fontAlgn="b"/>
                      <a:r>
                        <a:rPr lang="en-US" sz="900" b="0" i="0" u="none" strike="noStrike">
                          <a:solidFill>
                            <a:srgbClr val="1B1B1B"/>
                          </a:solidFill>
                          <a:effectLst/>
                          <a:latin typeface="Times New Roman" panose="02020603050405020304" pitchFamily="18" charset="0"/>
                        </a:rPr>
                        <a:t>Medicaid</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220</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1224.807928</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1.224807928</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17962</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89377"/>
                  </a:ext>
                </a:extLst>
              </a:tr>
              <a:tr h="254487">
                <a:tc>
                  <a:txBody>
                    <a:bodyPr/>
                    <a:lstStyle/>
                    <a:p>
                      <a:pPr algn="l" fontAlgn="b"/>
                      <a:r>
                        <a:rPr lang="en-US" sz="900" b="0" i="0" u="none" strike="noStrike">
                          <a:solidFill>
                            <a:srgbClr val="1B1B1B"/>
                          </a:solidFill>
                          <a:effectLst/>
                          <a:latin typeface="Times New Roman" panose="02020603050405020304" pitchFamily="18" charset="0"/>
                        </a:rPr>
                        <a:t>Private insurance</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117</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705.3291536</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0.705329154</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16588</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8854179"/>
                  </a:ext>
                </a:extLst>
              </a:tr>
              <a:tr h="254487">
                <a:tc>
                  <a:txBody>
                    <a:bodyPr/>
                    <a:lstStyle/>
                    <a:p>
                      <a:pPr algn="l" fontAlgn="b"/>
                      <a:r>
                        <a:rPr lang="en-US" sz="900" b="0" i="0" u="none" strike="noStrike">
                          <a:solidFill>
                            <a:srgbClr val="1B1B1B"/>
                          </a:solidFill>
                          <a:effectLst/>
                          <a:latin typeface="Times New Roman" panose="02020603050405020304" pitchFamily="18" charset="0"/>
                        </a:rPr>
                        <a:t>Self-pay/No charge|</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7</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621.669627</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0.621669627</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1126</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8661922"/>
                  </a:ext>
                </a:extLst>
              </a:tr>
              <a:tr h="128354">
                <a:tc>
                  <a:txBody>
                    <a:bodyPr/>
                    <a:lstStyle/>
                    <a:p>
                      <a:pPr algn="l" fontAlgn="b"/>
                      <a:r>
                        <a:rPr lang="en-US" sz="900" b="0" i="0" u="none" strike="noStrike">
                          <a:solidFill>
                            <a:srgbClr val="1B1B1B"/>
                          </a:solidFill>
                          <a:effectLst/>
                          <a:latin typeface="Times New Roman" panose="02020603050405020304" pitchFamily="18" charset="0"/>
                        </a:rPr>
                        <a:t>Other</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6</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691.2442396</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0.69124424</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868</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8727104"/>
                  </a:ext>
                </a:extLst>
              </a:tr>
              <a:tr h="128354">
                <a:tc gridSpan="5">
                  <a:txBody>
                    <a:bodyPr/>
                    <a:lstStyle/>
                    <a:p>
                      <a:pPr algn="ctr" fontAlgn="b"/>
                      <a:r>
                        <a:rPr lang="en-US" sz="900" b="1" i="0" u="none" strike="noStrike">
                          <a:solidFill>
                            <a:srgbClr val="1B1B1B"/>
                          </a:solidFill>
                          <a:effectLst/>
                          <a:latin typeface="Times New Roman" panose="02020603050405020304" pitchFamily="18" charset="0"/>
                        </a:rPr>
                        <a:t>Location of residence</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83551329"/>
                  </a:ext>
                </a:extLst>
              </a:tr>
              <a:tr h="128354">
                <a:tc>
                  <a:txBody>
                    <a:bodyPr/>
                    <a:lstStyle/>
                    <a:p>
                      <a:pPr algn="l" fontAlgn="b"/>
                      <a:r>
                        <a:rPr lang="en-US" sz="900" b="0" i="0" u="none" strike="noStrike">
                          <a:solidFill>
                            <a:srgbClr val="1B1B1B"/>
                          </a:solidFill>
                          <a:effectLst/>
                          <a:latin typeface="Times New Roman" panose="02020603050405020304" pitchFamily="18" charset="0"/>
                        </a:rPr>
                        <a:t>Adjacent</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780</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1396.948205</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1.396948205</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55836</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4076053"/>
                  </a:ext>
                </a:extLst>
              </a:tr>
              <a:tr h="144418">
                <a:tc>
                  <a:txBody>
                    <a:bodyPr/>
                    <a:lstStyle/>
                    <a:p>
                      <a:pPr algn="l" fontAlgn="b"/>
                      <a:r>
                        <a:rPr lang="en-US" sz="900" b="0" i="0" u="none" strike="noStrike">
                          <a:solidFill>
                            <a:srgbClr val="1B1B1B"/>
                          </a:solidFill>
                          <a:effectLst/>
                          <a:latin typeface="Times New Roman" panose="02020603050405020304" pitchFamily="18" charset="0"/>
                        </a:rPr>
                        <a:t>Non-adjacent</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64</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2278.390886</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2.278390886</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2809</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230326"/>
                  </a:ext>
                </a:extLst>
              </a:tr>
              <a:tr h="144418">
                <a:tc>
                  <a:txBody>
                    <a:bodyPr/>
                    <a:lstStyle/>
                    <a:p>
                      <a:pPr algn="l" fontAlgn="b"/>
                      <a:r>
                        <a:rPr lang="en-US" sz="900" b="0" i="0" u="none" strike="noStrike">
                          <a:solidFill>
                            <a:srgbClr val="1B1B1B"/>
                          </a:solidFill>
                          <a:effectLst/>
                          <a:latin typeface="Times New Roman" panose="02020603050405020304" pitchFamily="18" charset="0"/>
                        </a:rPr>
                        <a:t>Rural remote</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22</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1911.381407</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1.911381407</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1151</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9811476"/>
                  </a:ext>
                </a:extLst>
              </a:tr>
              <a:tr h="128354">
                <a:tc gridSpan="5">
                  <a:txBody>
                    <a:bodyPr/>
                    <a:lstStyle/>
                    <a:p>
                      <a:pPr algn="ctr" fontAlgn="ctr"/>
                      <a:r>
                        <a:rPr lang="en-US" sz="900" b="1" i="0" u="none" strike="noStrike">
                          <a:solidFill>
                            <a:srgbClr val="1B1B1B"/>
                          </a:solidFill>
                          <a:effectLst/>
                          <a:latin typeface="Times New Roman" panose="02020603050405020304" pitchFamily="18" charset="0"/>
                        </a:rPr>
                        <a:t>Community income</a:t>
                      </a:r>
                    </a:p>
                  </a:txBody>
                  <a:tcPr marL="2416" marR="2416" marT="24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8539877"/>
                  </a:ext>
                </a:extLst>
              </a:tr>
              <a:tr h="254487">
                <a:tc>
                  <a:txBody>
                    <a:bodyPr/>
                    <a:lstStyle/>
                    <a:p>
                      <a:pPr algn="l" fontAlgn="b"/>
                      <a:r>
                        <a:rPr lang="en-US" sz="900" b="0" i="0" u="none" strike="noStrike">
                          <a:solidFill>
                            <a:srgbClr val="1B1B1B"/>
                          </a:solidFill>
                          <a:effectLst/>
                          <a:latin typeface="Times New Roman" panose="02020603050405020304" pitchFamily="18" charset="0"/>
                        </a:rPr>
                        <a:t>Quartile 1 (lowest)</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275</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1601.724038</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1.601724038</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17169</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875717"/>
                  </a:ext>
                </a:extLst>
              </a:tr>
              <a:tr h="128354">
                <a:tc>
                  <a:txBody>
                    <a:bodyPr/>
                    <a:lstStyle/>
                    <a:p>
                      <a:pPr algn="l" fontAlgn="b"/>
                      <a:r>
                        <a:rPr lang="en-US" sz="900" b="0" i="0" u="none" strike="noStrike">
                          <a:solidFill>
                            <a:srgbClr val="1B1B1B"/>
                          </a:solidFill>
                          <a:effectLst/>
                          <a:latin typeface="Times New Roman" panose="02020603050405020304" pitchFamily="18" charset="0"/>
                        </a:rPr>
                        <a:t>Quartile 2</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218</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1522.240067</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1.522240067</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14321</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0023337"/>
                  </a:ext>
                </a:extLst>
              </a:tr>
              <a:tr h="128354">
                <a:tc>
                  <a:txBody>
                    <a:bodyPr/>
                    <a:lstStyle/>
                    <a:p>
                      <a:pPr algn="l" fontAlgn="b"/>
                      <a:r>
                        <a:rPr lang="en-US" sz="900" b="0" i="0" u="none" strike="noStrike">
                          <a:solidFill>
                            <a:srgbClr val="1B1B1B"/>
                          </a:solidFill>
                          <a:effectLst/>
                          <a:latin typeface="Times New Roman" panose="02020603050405020304" pitchFamily="18" charset="0"/>
                        </a:rPr>
                        <a:t>Quartile 3</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200</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1414.827391</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1.414827391</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14136</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335357"/>
                  </a:ext>
                </a:extLst>
              </a:tr>
              <a:tr h="254487">
                <a:tc>
                  <a:txBody>
                    <a:bodyPr/>
                    <a:lstStyle/>
                    <a:p>
                      <a:pPr algn="l" fontAlgn="b"/>
                      <a:r>
                        <a:rPr lang="en-US" sz="900" b="0" i="0" u="none" strike="noStrike">
                          <a:solidFill>
                            <a:srgbClr val="1B1B1B"/>
                          </a:solidFill>
                          <a:effectLst/>
                          <a:latin typeface="Times New Roman" panose="02020603050405020304" pitchFamily="18" charset="0"/>
                        </a:rPr>
                        <a:t>Quartile 4 (highest)</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169</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1221.804511</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1.221804511</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13832</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4146624"/>
                  </a:ext>
                </a:extLst>
              </a:tr>
              <a:tr h="254487">
                <a:tc>
                  <a:txBody>
                    <a:bodyPr/>
                    <a:lstStyle/>
                    <a:p>
                      <a:pPr algn="l" fontAlgn="b"/>
                      <a:r>
                        <a:rPr lang="en-US" sz="900" b="1" i="0" u="none" strike="noStrike">
                          <a:solidFill>
                            <a:srgbClr val="1B1B1B"/>
                          </a:solidFill>
                          <a:effectLst/>
                          <a:latin typeface="Times New Roman" panose="02020603050405020304" pitchFamily="18" charset="0"/>
                        </a:rPr>
                        <a:t>No ILI diagnosis</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59132</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98553.33333</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98.55333333</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Times New Roman" panose="02020603050405020304" pitchFamily="18" charset="0"/>
                        </a:rPr>
                        <a:t>60,000</a:t>
                      </a:r>
                    </a:p>
                  </a:txBody>
                  <a:tcPr marL="2416" marR="2416" marT="24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4475677"/>
                  </a:ext>
                </a:extLst>
              </a:tr>
            </a:tbl>
          </a:graphicData>
        </a:graphic>
      </p:graphicFrame>
    </p:spTree>
    <p:extLst>
      <p:ext uri="{BB962C8B-B14F-4D97-AF65-F5344CB8AC3E}">
        <p14:creationId xmlns:p14="http://schemas.microsoft.com/office/powerpoint/2010/main" val="4288845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79E9-7345-23C1-AE0E-0F971EB5D049}"/>
              </a:ext>
            </a:extLst>
          </p:cNvPr>
          <p:cNvSpPr>
            <a:spLocks noGrp="1"/>
          </p:cNvSpPr>
          <p:nvPr>
            <p:ph type="title"/>
          </p:nvPr>
        </p:nvSpPr>
        <p:spPr/>
        <p:txBody>
          <a:bodyPr>
            <a:normAutofit/>
          </a:bodyPr>
          <a:lstStyle/>
          <a:p>
            <a:r>
              <a:rPr lang="en-US" sz="3600" dirty="0"/>
              <a:t>SID 2017 </a:t>
            </a:r>
            <a:r>
              <a:rPr lang="en-US" sz="3600" kern="1200" dirty="0">
                <a:solidFill>
                  <a:schemeClr val="tx1"/>
                </a:solidFill>
                <a:latin typeface="+mj-lt"/>
                <a:ea typeface="+mj-ea"/>
                <a:cs typeface="+mj-cs"/>
              </a:rPr>
              <a:t>Influenza and Influenza Like </a:t>
            </a:r>
            <a:r>
              <a:rPr lang="en-US" sz="3600" dirty="0"/>
              <a:t>Monthly Population Rate (per 100,000) per census 2015-2019</a:t>
            </a:r>
          </a:p>
        </p:txBody>
      </p:sp>
      <p:graphicFrame>
        <p:nvGraphicFramePr>
          <p:cNvPr id="5" name="Table 5">
            <a:extLst>
              <a:ext uri="{FF2B5EF4-FFF2-40B4-BE49-F238E27FC236}">
                <a16:creationId xmlns:a16="http://schemas.microsoft.com/office/drawing/2014/main" id="{D32AFCAA-B781-8E7B-987C-8D7BAC87AEAE}"/>
              </a:ext>
            </a:extLst>
          </p:cNvPr>
          <p:cNvGraphicFramePr>
            <a:graphicFrameLocks noGrp="1"/>
          </p:cNvGraphicFramePr>
          <p:nvPr>
            <p:ph idx="1"/>
            <p:extLst>
              <p:ext uri="{D42A27DB-BD31-4B8C-83A1-F6EECF244321}">
                <p14:modId xmlns:p14="http://schemas.microsoft.com/office/powerpoint/2010/main" val="551833848"/>
              </p:ext>
            </p:extLst>
          </p:nvPr>
        </p:nvGraphicFramePr>
        <p:xfrm>
          <a:off x="440265" y="1932869"/>
          <a:ext cx="5317068" cy="4738860"/>
        </p:xfrm>
        <a:graphic>
          <a:graphicData uri="http://schemas.openxmlformats.org/drawingml/2006/table">
            <a:tbl>
              <a:tblPr firstRow="1" bandRow="1">
                <a:tableStyleId>{5C22544A-7EE6-4342-B048-85BDC9FD1C3A}</a:tableStyleId>
              </a:tblPr>
              <a:tblGrid>
                <a:gridCol w="1329267">
                  <a:extLst>
                    <a:ext uri="{9D8B030D-6E8A-4147-A177-3AD203B41FA5}">
                      <a16:colId xmlns:a16="http://schemas.microsoft.com/office/drawing/2014/main" val="3849923555"/>
                    </a:ext>
                  </a:extLst>
                </a:gridCol>
                <a:gridCol w="1329267">
                  <a:extLst>
                    <a:ext uri="{9D8B030D-6E8A-4147-A177-3AD203B41FA5}">
                      <a16:colId xmlns:a16="http://schemas.microsoft.com/office/drawing/2014/main" val="3723700692"/>
                    </a:ext>
                  </a:extLst>
                </a:gridCol>
                <a:gridCol w="1329267">
                  <a:extLst>
                    <a:ext uri="{9D8B030D-6E8A-4147-A177-3AD203B41FA5}">
                      <a16:colId xmlns:a16="http://schemas.microsoft.com/office/drawing/2014/main" val="861576597"/>
                    </a:ext>
                  </a:extLst>
                </a:gridCol>
                <a:gridCol w="1329267">
                  <a:extLst>
                    <a:ext uri="{9D8B030D-6E8A-4147-A177-3AD203B41FA5}">
                      <a16:colId xmlns:a16="http://schemas.microsoft.com/office/drawing/2014/main" val="3838135024"/>
                    </a:ext>
                  </a:extLst>
                </a:gridCol>
              </a:tblGrid>
              <a:tr h="526540">
                <a:tc>
                  <a:txBody>
                    <a:bodyPr/>
                    <a:lstStyle/>
                    <a:p>
                      <a:r>
                        <a:rPr lang="en-US" sz="1200" dirty="0"/>
                        <a:t>DATE</a:t>
                      </a:r>
                    </a:p>
                  </a:txBody>
                  <a:tcPr/>
                </a:tc>
                <a:tc>
                  <a:txBody>
                    <a:bodyPr/>
                    <a:lstStyle/>
                    <a:p>
                      <a:r>
                        <a:rPr lang="en-US" sz="1200" dirty="0"/>
                        <a:t>DIAGNOSIS</a:t>
                      </a:r>
                    </a:p>
                  </a:txBody>
                  <a:tcPr/>
                </a:tc>
                <a:tc>
                  <a:txBody>
                    <a:bodyPr/>
                    <a:lstStyle/>
                    <a:p>
                      <a:r>
                        <a:rPr lang="en-US" sz="1200" dirty="0"/>
                        <a:t>TOTAL</a:t>
                      </a:r>
                    </a:p>
                  </a:txBody>
                  <a:tcPr/>
                </a:tc>
                <a:tc>
                  <a:txBody>
                    <a:bodyPr/>
                    <a:lstStyle/>
                    <a:p>
                      <a:r>
                        <a:rPr lang="en-US" sz="1200" dirty="0"/>
                        <a:t>PERCENT</a:t>
                      </a:r>
                    </a:p>
                  </a:txBody>
                  <a:tcPr/>
                </a:tc>
                <a:extLst>
                  <a:ext uri="{0D108BD9-81ED-4DB2-BD59-A6C34878D82A}">
                    <a16:rowId xmlns:a16="http://schemas.microsoft.com/office/drawing/2014/main" val="3990927259"/>
                  </a:ext>
                </a:extLst>
              </a:tr>
              <a:tr h="300880">
                <a:tc>
                  <a:txBody>
                    <a:bodyPr/>
                    <a:lstStyle/>
                    <a:p>
                      <a:r>
                        <a:rPr lang="en-US" sz="1200" dirty="0">
                          <a:effectLst/>
                        </a:rPr>
                        <a:t>January</a:t>
                      </a:r>
                    </a:p>
                  </a:txBody>
                  <a:tcPr marL="47625" marR="47625" marT="38100" marB="38100" anchor="ctr"/>
                </a:tc>
                <a:tc>
                  <a:txBody>
                    <a:bodyPr/>
                    <a:lstStyle/>
                    <a:p>
                      <a:r>
                        <a:rPr lang="en-US" sz="1200" dirty="0"/>
                        <a:t>ILI</a:t>
                      </a:r>
                    </a:p>
                  </a:txBody>
                  <a:tcPr/>
                </a:tc>
                <a:tc>
                  <a:txBody>
                    <a:bodyPr/>
                    <a:lstStyle/>
                    <a:p>
                      <a:r>
                        <a:rPr lang="en-US" sz="1200" dirty="0"/>
                        <a:t>25</a:t>
                      </a:r>
                    </a:p>
                  </a:txBody>
                  <a:tcPr/>
                </a:tc>
                <a:tc>
                  <a:txBody>
                    <a:bodyPr/>
                    <a:lstStyle/>
                    <a:p>
                      <a:r>
                        <a:rPr lang="en-US" sz="1200" dirty="0"/>
                        <a:t>0.13</a:t>
                      </a:r>
                    </a:p>
                  </a:txBody>
                  <a:tcPr/>
                </a:tc>
                <a:extLst>
                  <a:ext uri="{0D108BD9-81ED-4DB2-BD59-A6C34878D82A}">
                    <a16:rowId xmlns:a16="http://schemas.microsoft.com/office/drawing/2014/main" val="3313318519"/>
                  </a:ext>
                </a:extLst>
              </a:tr>
              <a:tr h="300880">
                <a:tc>
                  <a:txBody>
                    <a:bodyPr/>
                    <a:lstStyle/>
                    <a:p>
                      <a:r>
                        <a:rPr lang="en-US" sz="1200" dirty="0"/>
                        <a:t>January</a:t>
                      </a:r>
                    </a:p>
                  </a:txBody>
                  <a:tcPr/>
                </a:tc>
                <a:tc>
                  <a:txBody>
                    <a:bodyPr/>
                    <a:lstStyle/>
                    <a:p>
                      <a:r>
                        <a:rPr lang="en-US" sz="1200" dirty="0"/>
                        <a:t>ANY ILI</a:t>
                      </a:r>
                    </a:p>
                  </a:txBody>
                  <a:tcPr/>
                </a:tc>
                <a:tc>
                  <a:txBody>
                    <a:bodyPr/>
                    <a:lstStyle/>
                    <a:p>
                      <a:r>
                        <a:rPr lang="en-US" sz="1200" dirty="0"/>
                        <a:t>104</a:t>
                      </a:r>
                    </a:p>
                  </a:txBody>
                  <a:tcPr/>
                </a:tc>
                <a:tc>
                  <a:txBody>
                    <a:bodyPr/>
                    <a:lstStyle/>
                    <a:p>
                      <a:r>
                        <a:rPr lang="en-US" sz="1200" dirty="0"/>
                        <a:t>0.53</a:t>
                      </a:r>
                    </a:p>
                  </a:txBody>
                  <a:tcPr/>
                </a:tc>
                <a:extLst>
                  <a:ext uri="{0D108BD9-81ED-4DB2-BD59-A6C34878D82A}">
                    <a16:rowId xmlns:a16="http://schemas.microsoft.com/office/drawing/2014/main" val="1532193971"/>
                  </a:ext>
                </a:extLst>
              </a:tr>
              <a:tr h="300880">
                <a:tc>
                  <a:txBody>
                    <a:bodyPr/>
                    <a:lstStyle/>
                    <a:p>
                      <a:r>
                        <a:rPr lang="en-US" sz="1200" dirty="0"/>
                        <a:t>February</a:t>
                      </a:r>
                    </a:p>
                  </a:txBody>
                  <a:tcPr/>
                </a:tc>
                <a:tc>
                  <a:txBody>
                    <a:bodyPr/>
                    <a:lstStyle/>
                    <a:p>
                      <a:r>
                        <a:rPr lang="en-US" sz="1200" dirty="0"/>
                        <a:t>ILI</a:t>
                      </a:r>
                    </a:p>
                  </a:txBody>
                  <a:tcPr/>
                </a:tc>
                <a:tc>
                  <a:txBody>
                    <a:bodyPr/>
                    <a:lstStyle/>
                    <a:p>
                      <a:r>
                        <a:rPr lang="en-US" sz="1200" dirty="0"/>
                        <a:t>22</a:t>
                      </a:r>
                    </a:p>
                  </a:txBody>
                  <a:tcPr/>
                </a:tc>
                <a:tc>
                  <a:txBody>
                    <a:bodyPr/>
                    <a:lstStyle/>
                    <a:p>
                      <a:r>
                        <a:rPr lang="en-US" sz="1200" dirty="0"/>
                        <a:t>0.11</a:t>
                      </a:r>
                    </a:p>
                  </a:txBody>
                  <a:tcPr/>
                </a:tc>
                <a:extLst>
                  <a:ext uri="{0D108BD9-81ED-4DB2-BD59-A6C34878D82A}">
                    <a16:rowId xmlns:a16="http://schemas.microsoft.com/office/drawing/2014/main" val="609131517"/>
                  </a:ext>
                </a:extLst>
              </a:tr>
              <a:tr h="3008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February</a:t>
                      </a:r>
                    </a:p>
                  </a:txBody>
                  <a:tcPr/>
                </a:tc>
                <a:tc>
                  <a:txBody>
                    <a:bodyPr/>
                    <a:lstStyle/>
                    <a:p>
                      <a:r>
                        <a:rPr lang="en-US" sz="1200" dirty="0"/>
                        <a:t>ANY ILI</a:t>
                      </a:r>
                    </a:p>
                  </a:txBody>
                  <a:tcPr/>
                </a:tc>
                <a:tc>
                  <a:txBody>
                    <a:bodyPr/>
                    <a:lstStyle/>
                    <a:p>
                      <a:r>
                        <a:rPr lang="en-US" sz="1200" dirty="0"/>
                        <a:t>73</a:t>
                      </a:r>
                    </a:p>
                  </a:txBody>
                  <a:tcPr/>
                </a:tc>
                <a:tc>
                  <a:txBody>
                    <a:bodyPr/>
                    <a:lstStyle/>
                    <a:p>
                      <a:r>
                        <a:rPr lang="en-US" sz="1200" dirty="0"/>
                        <a:t>0.37</a:t>
                      </a:r>
                    </a:p>
                  </a:txBody>
                  <a:tcPr/>
                </a:tc>
                <a:extLst>
                  <a:ext uri="{0D108BD9-81ED-4DB2-BD59-A6C34878D82A}">
                    <a16:rowId xmlns:a16="http://schemas.microsoft.com/office/drawing/2014/main" val="437070819"/>
                  </a:ext>
                </a:extLst>
              </a:tr>
              <a:tr h="300880">
                <a:tc>
                  <a:txBody>
                    <a:bodyPr/>
                    <a:lstStyle/>
                    <a:p>
                      <a:r>
                        <a:rPr lang="en-US" sz="1200" dirty="0"/>
                        <a:t>March</a:t>
                      </a:r>
                    </a:p>
                  </a:txBody>
                  <a:tcPr/>
                </a:tc>
                <a:tc>
                  <a:txBody>
                    <a:bodyPr/>
                    <a:lstStyle/>
                    <a:p>
                      <a:r>
                        <a:rPr lang="en-US" sz="1200" dirty="0"/>
                        <a:t>ILI</a:t>
                      </a:r>
                    </a:p>
                  </a:txBody>
                  <a:tcPr/>
                </a:tc>
                <a:tc>
                  <a:txBody>
                    <a:bodyPr/>
                    <a:lstStyle/>
                    <a:p>
                      <a:r>
                        <a:rPr lang="en-US" sz="1200" dirty="0"/>
                        <a:t>12</a:t>
                      </a:r>
                    </a:p>
                  </a:txBody>
                  <a:tcPr/>
                </a:tc>
                <a:tc>
                  <a:txBody>
                    <a:bodyPr/>
                    <a:lstStyle/>
                    <a:p>
                      <a:r>
                        <a:rPr lang="en-US" sz="1200" dirty="0"/>
                        <a:t>0.06</a:t>
                      </a:r>
                    </a:p>
                  </a:txBody>
                  <a:tcPr/>
                </a:tc>
                <a:extLst>
                  <a:ext uri="{0D108BD9-81ED-4DB2-BD59-A6C34878D82A}">
                    <a16:rowId xmlns:a16="http://schemas.microsoft.com/office/drawing/2014/main" val="637111500"/>
                  </a:ext>
                </a:extLst>
              </a:tr>
              <a:tr h="300880">
                <a:tc>
                  <a:txBody>
                    <a:bodyPr/>
                    <a:lstStyle/>
                    <a:p>
                      <a:r>
                        <a:rPr lang="en-US" sz="1200" dirty="0"/>
                        <a:t>March</a:t>
                      </a:r>
                    </a:p>
                  </a:txBody>
                  <a:tcPr/>
                </a:tc>
                <a:tc>
                  <a:txBody>
                    <a:bodyPr/>
                    <a:lstStyle/>
                    <a:p>
                      <a:r>
                        <a:rPr lang="en-US" sz="1200" dirty="0"/>
                        <a:t>ANY ILI</a:t>
                      </a:r>
                    </a:p>
                  </a:txBody>
                  <a:tcPr/>
                </a:tc>
                <a:tc>
                  <a:txBody>
                    <a:bodyPr/>
                    <a:lstStyle/>
                    <a:p>
                      <a:r>
                        <a:rPr lang="en-US" sz="1200" dirty="0"/>
                        <a:t>59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0.3</a:t>
                      </a:r>
                    </a:p>
                  </a:txBody>
                  <a:tcPr/>
                </a:tc>
                <a:extLst>
                  <a:ext uri="{0D108BD9-81ED-4DB2-BD59-A6C34878D82A}">
                    <a16:rowId xmlns:a16="http://schemas.microsoft.com/office/drawing/2014/main" val="2716805084"/>
                  </a:ext>
                </a:extLst>
              </a:tr>
              <a:tr h="300880">
                <a:tc>
                  <a:txBody>
                    <a:bodyPr/>
                    <a:lstStyle/>
                    <a:p>
                      <a:r>
                        <a:rPr lang="en-US" sz="1200" dirty="0"/>
                        <a:t>April</a:t>
                      </a:r>
                    </a:p>
                  </a:txBody>
                  <a:tcPr/>
                </a:tc>
                <a:tc>
                  <a:txBody>
                    <a:bodyPr/>
                    <a:lstStyle/>
                    <a:p>
                      <a:r>
                        <a:rPr lang="en-US" sz="1200" dirty="0"/>
                        <a:t>ILI</a:t>
                      </a:r>
                    </a:p>
                  </a:txBody>
                  <a:tcPr/>
                </a:tc>
                <a:tc>
                  <a:txBody>
                    <a:bodyPr/>
                    <a:lstStyle/>
                    <a:p>
                      <a:r>
                        <a:rPr lang="en-US" sz="1200" dirty="0"/>
                        <a:t>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0.036</a:t>
                      </a:r>
                    </a:p>
                  </a:txBody>
                  <a:tcPr/>
                </a:tc>
                <a:extLst>
                  <a:ext uri="{0D108BD9-81ED-4DB2-BD59-A6C34878D82A}">
                    <a16:rowId xmlns:a16="http://schemas.microsoft.com/office/drawing/2014/main" val="3294485989"/>
                  </a:ext>
                </a:extLst>
              </a:tr>
              <a:tr h="300880">
                <a:tc>
                  <a:txBody>
                    <a:bodyPr/>
                    <a:lstStyle/>
                    <a:p>
                      <a:r>
                        <a:rPr lang="en-US" sz="1200" dirty="0"/>
                        <a:t>April</a:t>
                      </a:r>
                    </a:p>
                  </a:txBody>
                  <a:tcPr/>
                </a:tc>
                <a:tc>
                  <a:txBody>
                    <a:bodyPr/>
                    <a:lstStyle/>
                    <a:p>
                      <a:r>
                        <a:rPr lang="en-US" sz="1200" dirty="0"/>
                        <a:t>ANY ILI</a:t>
                      </a:r>
                    </a:p>
                  </a:txBody>
                  <a:tcPr/>
                </a:tc>
                <a:tc>
                  <a:txBody>
                    <a:bodyPr/>
                    <a:lstStyle/>
                    <a:p>
                      <a:r>
                        <a:rPr lang="en-US" sz="1200" dirty="0"/>
                        <a:t>70</a:t>
                      </a:r>
                    </a:p>
                  </a:txBody>
                  <a:tcPr/>
                </a:tc>
                <a:tc>
                  <a:txBody>
                    <a:bodyPr/>
                    <a:lstStyle/>
                    <a:p>
                      <a:r>
                        <a:rPr lang="en-US" sz="1200" dirty="0"/>
                        <a:t>0.36</a:t>
                      </a:r>
                    </a:p>
                  </a:txBody>
                  <a:tcPr/>
                </a:tc>
                <a:extLst>
                  <a:ext uri="{0D108BD9-81ED-4DB2-BD59-A6C34878D82A}">
                    <a16:rowId xmlns:a16="http://schemas.microsoft.com/office/drawing/2014/main" val="185974173"/>
                  </a:ext>
                </a:extLst>
              </a:tr>
              <a:tr h="300880">
                <a:tc>
                  <a:txBody>
                    <a:bodyPr/>
                    <a:lstStyle/>
                    <a:p>
                      <a:r>
                        <a:rPr lang="en-US" sz="1200" dirty="0"/>
                        <a:t>May</a:t>
                      </a:r>
                    </a:p>
                  </a:txBody>
                  <a:tcPr/>
                </a:tc>
                <a:tc>
                  <a:txBody>
                    <a:bodyPr/>
                    <a:lstStyle/>
                    <a:p>
                      <a:r>
                        <a:rPr lang="en-US" sz="1200" dirty="0"/>
                        <a:t>ILI</a:t>
                      </a:r>
                    </a:p>
                  </a:txBody>
                  <a:tcPr/>
                </a:tc>
                <a:tc>
                  <a:txBody>
                    <a:bodyPr/>
                    <a:lstStyle/>
                    <a:p>
                      <a:r>
                        <a:rPr lang="en-US" sz="1200" dirty="0"/>
                        <a:t>2</a:t>
                      </a:r>
                    </a:p>
                  </a:txBody>
                  <a:tcPr/>
                </a:tc>
                <a:tc>
                  <a:txBody>
                    <a:bodyPr/>
                    <a:lstStyle/>
                    <a:p>
                      <a:r>
                        <a:rPr lang="en-US" sz="1200" dirty="0"/>
                        <a:t>0.01</a:t>
                      </a:r>
                    </a:p>
                  </a:txBody>
                  <a:tcPr/>
                </a:tc>
                <a:extLst>
                  <a:ext uri="{0D108BD9-81ED-4DB2-BD59-A6C34878D82A}">
                    <a16:rowId xmlns:a16="http://schemas.microsoft.com/office/drawing/2014/main" val="597071567"/>
                  </a:ext>
                </a:extLst>
              </a:tr>
              <a:tr h="300880">
                <a:tc>
                  <a:txBody>
                    <a:bodyPr/>
                    <a:lstStyle/>
                    <a:p>
                      <a:r>
                        <a:rPr lang="en-US" sz="1200" dirty="0"/>
                        <a:t>May</a:t>
                      </a:r>
                    </a:p>
                  </a:txBody>
                  <a:tcPr/>
                </a:tc>
                <a:tc>
                  <a:txBody>
                    <a:bodyPr/>
                    <a:lstStyle/>
                    <a:p>
                      <a:r>
                        <a:rPr lang="en-US" sz="1200" dirty="0"/>
                        <a:t>ANY ILI</a:t>
                      </a:r>
                    </a:p>
                  </a:txBody>
                  <a:tcPr/>
                </a:tc>
                <a:tc>
                  <a:txBody>
                    <a:bodyPr/>
                    <a:lstStyle/>
                    <a:p>
                      <a:r>
                        <a:rPr lang="en-US" sz="1200" dirty="0"/>
                        <a:t>57</a:t>
                      </a:r>
                    </a:p>
                  </a:txBody>
                  <a:tcPr/>
                </a:tc>
                <a:tc>
                  <a:txBody>
                    <a:bodyPr/>
                    <a:lstStyle/>
                    <a:p>
                      <a:r>
                        <a:rPr lang="en-US" sz="1200" dirty="0"/>
                        <a:t>0.29</a:t>
                      </a:r>
                    </a:p>
                  </a:txBody>
                  <a:tcPr/>
                </a:tc>
                <a:extLst>
                  <a:ext uri="{0D108BD9-81ED-4DB2-BD59-A6C34878D82A}">
                    <a16:rowId xmlns:a16="http://schemas.microsoft.com/office/drawing/2014/main" val="1620413449"/>
                  </a:ext>
                </a:extLst>
              </a:tr>
              <a:tr h="300880">
                <a:tc>
                  <a:txBody>
                    <a:bodyPr/>
                    <a:lstStyle/>
                    <a:p>
                      <a:r>
                        <a:rPr lang="en-US" sz="1200" dirty="0"/>
                        <a:t>June</a:t>
                      </a:r>
                    </a:p>
                  </a:txBody>
                  <a:tcPr/>
                </a:tc>
                <a:tc>
                  <a:txBody>
                    <a:bodyPr/>
                    <a:lstStyle/>
                    <a:p>
                      <a:r>
                        <a:rPr lang="en-US" sz="1200" dirty="0"/>
                        <a:t>ILI</a:t>
                      </a:r>
                    </a:p>
                  </a:txBody>
                  <a:tcPr/>
                </a:tc>
                <a:tc>
                  <a:txBody>
                    <a:bodyPr/>
                    <a:lstStyle/>
                    <a:p>
                      <a:r>
                        <a:rPr lang="en-US" sz="1200" dirty="0"/>
                        <a:t>1</a:t>
                      </a:r>
                    </a:p>
                  </a:txBody>
                  <a:tcPr/>
                </a:tc>
                <a:tc>
                  <a:txBody>
                    <a:bodyPr/>
                    <a:lstStyle/>
                    <a:p>
                      <a:r>
                        <a:rPr lang="en-US" sz="1200" dirty="0"/>
                        <a:t>0.005</a:t>
                      </a:r>
                    </a:p>
                  </a:txBody>
                  <a:tcPr/>
                </a:tc>
                <a:extLst>
                  <a:ext uri="{0D108BD9-81ED-4DB2-BD59-A6C34878D82A}">
                    <a16:rowId xmlns:a16="http://schemas.microsoft.com/office/drawing/2014/main" val="4009263016"/>
                  </a:ext>
                </a:extLst>
              </a:tr>
              <a:tr h="300880">
                <a:tc>
                  <a:txBody>
                    <a:bodyPr/>
                    <a:lstStyle/>
                    <a:p>
                      <a:r>
                        <a:rPr lang="en-US" sz="1200" dirty="0"/>
                        <a:t>June</a:t>
                      </a:r>
                    </a:p>
                  </a:txBody>
                  <a:tcPr/>
                </a:tc>
                <a:tc>
                  <a:txBody>
                    <a:bodyPr/>
                    <a:lstStyle/>
                    <a:p>
                      <a:r>
                        <a:rPr lang="en-US" sz="1200" dirty="0"/>
                        <a:t>ANY ILI</a:t>
                      </a:r>
                    </a:p>
                  </a:txBody>
                  <a:tcPr/>
                </a:tc>
                <a:tc>
                  <a:txBody>
                    <a:bodyPr/>
                    <a:lstStyle/>
                    <a:p>
                      <a:r>
                        <a:rPr lang="en-US" sz="1200" dirty="0"/>
                        <a:t>59</a:t>
                      </a:r>
                    </a:p>
                  </a:txBody>
                  <a:tcPr/>
                </a:tc>
                <a:tc>
                  <a:txBody>
                    <a:bodyPr/>
                    <a:lstStyle/>
                    <a:p>
                      <a:r>
                        <a:rPr lang="en-US" sz="1200" dirty="0"/>
                        <a:t>0.3</a:t>
                      </a:r>
                    </a:p>
                  </a:txBody>
                  <a:tcPr/>
                </a:tc>
                <a:extLst>
                  <a:ext uri="{0D108BD9-81ED-4DB2-BD59-A6C34878D82A}">
                    <a16:rowId xmlns:a16="http://schemas.microsoft.com/office/drawing/2014/main" val="3880571031"/>
                  </a:ext>
                </a:extLst>
              </a:tr>
              <a:tr h="300880">
                <a:tc>
                  <a:txBody>
                    <a:bodyPr/>
                    <a:lstStyle/>
                    <a:p>
                      <a:r>
                        <a:rPr lang="en-US" sz="1200" dirty="0"/>
                        <a:t>July</a:t>
                      </a:r>
                    </a:p>
                  </a:txBody>
                  <a:tcPr/>
                </a:tc>
                <a:tc>
                  <a:txBody>
                    <a:bodyPr/>
                    <a:lstStyle/>
                    <a:p>
                      <a:r>
                        <a:rPr lang="en-US" sz="1200" dirty="0"/>
                        <a:t>ILI</a:t>
                      </a:r>
                    </a:p>
                  </a:txBody>
                  <a:tcPr/>
                </a:tc>
                <a:tc>
                  <a:txBody>
                    <a:bodyPr/>
                    <a:lstStyle/>
                    <a:p>
                      <a:r>
                        <a:rPr lang="en-US" sz="1200" dirty="0"/>
                        <a:t>1</a:t>
                      </a:r>
                    </a:p>
                  </a:txBody>
                  <a:tcPr/>
                </a:tc>
                <a:tc>
                  <a:txBody>
                    <a:bodyPr/>
                    <a:lstStyle/>
                    <a:p>
                      <a:r>
                        <a:rPr lang="en-US" sz="1200" dirty="0"/>
                        <a:t>0.005</a:t>
                      </a:r>
                    </a:p>
                  </a:txBody>
                  <a:tcPr/>
                </a:tc>
                <a:extLst>
                  <a:ext uri="{0D108BD9-81ED-4DB2-BD59-A6C34878D82A}">
                    <a16:rowId xmlns:a16="http://schemas.microsoft.com/office/drawing/2014/main" val="1314449697"/>
                  </a:ext>
                </a:extLst>
              </a:tr>
              <a:tr h="300880">
                <a:tc>
                  <a:txBody>
                    <a:bodyPr/>
                    <a:lstStyle/>
                    <a:p>
                      <a:r>
                        <a:rPr lang="en-US" sz="1200" dirty="0"/>
                        <a:t>July</a:t>
                      </a:r>
                    </a:p>
                  </a:txBody>
                  <a:tcPr/>
                </a:tc>
                <a:tc>
                  <a:txBody>
                    <a:bodyPr/>
                    <a:lstStyle/>
                    <a:p>
                      <a:r>
                        <a:rPr lang="en-US" sz="1200" dirty="0"/>
                        <a:t>ANY ILI</a:t>
                      </a:r>
                    </a:p>
                  </a:txBody>
                  <a:tcPr/>
                </a:tc>
                <a:tc>
                  <a:txBody>
                    <a:bodyPr/>
                    <a:lstStyle/>
                    <a:p>
                      <a:r>
                        <a:rPr lang="en-US" sz="1200" dirty="0"/>
                        <a:t>53</a:t>
                      </a:r>
                    </a:p>
                  </a:txBody>
                  <a:tcPr/>
                </a:tc>
                <a:tc>
                  <a:txBody>
                    <a:bodyPr/>
                    <a:lstStyle/>
                    <a:p>
                      <a:r>
                        <a:rPr lang="en-US" sz="1200" dirty="0"/>
                        <a:t>0.27</a:t>
                      </a:r>
                    </a:p>
                  </a:txBody>
                  <a:tcPr/>
                </a:tc>
                <a:extLst>
                  <a:ext uri="{0D108BD9-81ED-4DB2-BD59-A6C34878D82A}">
                    <a16:rowId xmlns:a16="http://schemas.microsoft.com/office/drawing/2014/main" val="568064171"/>
                  </a:ext>
                </a:extLst>
              </a:tr>
            </a:tbl>
          </a:graphicData>
        </a:graphic>
      </p:graphicFrame>
      <p:graphicFrame>
        <p:nvGraphicFramePr>
          <p:cNvPr id="6" name="Table 5">
            <a:extLst>
              <a:ext uri="{FF2B5EF4-FFF2-40B4-BE49-F238E27FC236}">
                <a16:creationId xmlns:a16="http://schemas.microsoft.com/office/drawing/2014/main" id="{B525FF56-ADFF-D018-5352-44B4A9A30512}"/>
              </a:ext>
            </a:extLst>
          </p:cNvPr>
          <p:cNvGraphicFramePr>
            <a:graphicFrameLocks/>
          </p:cNvGraphicFramePr>
          <p:nvPr>
            <p:extLst>
              <p:ext uri="{D42A27DB-BD31-4B8C-83A1-F6EECF244321}">
                <p14:modId xmlns:p14="http://schemas.microsoft.com/office/powerpoint/2010/main" val="1851123923"/>
              </p:ext>
            </p:extLst>
          </p:nvPr>
        </p:nvGraphicFramePr>
        <p:xfrm>
          <a:off x="6000043" y="1932869"/>
          <a:ext cx="5317068" cy="3535340"/>
        </p:xfrm>
        <a:graphic>
          <a:graphicData uri="http://schemas.openxmlformats.org/drawingml/2006/table">
            <a:tbl>
              <a:tblPr firstRow="1" bandRow="1">
                <a:tableStyleId>{5C22544A-7EE6-4342-B048-85BDC9FD1C3A}</a:tableStyleId>
              </a:tblPr>
              <a:tblGrid>
                <a:gridCol w="1329267">
                  <a:extLst>
                    <a:ext uri="{9D8B030D-6E8A-4147-A177-3AD203B41FA5}">
                      <a16:colId xmlns:a16="http://schemas.microsoft.com/office/drawing/2014/main" val="3849923555"/>
                    </a:ext>
                  </a:extLst>
                </a:gridCol>
                <a:gridCol w="1329267">
                  <a:extLst>
                    <a:ext uri="{9D8B030D-6E8A-4147-A177-3AD203B41FA5}">
                      <a16:colId xmlns:a16="http://schemas.microsoft.com/office/drawing/2014/main" val="3723700692"/>
                    </a:ext>
                  </a:extLst>
                </a:gridCol>
                <a:gridCol w="1329267">
                  <a:extLst>
                    <a:ext uri="{9D8B030D-6E8A-4147-A177-3AD203B41FA5}">
                      <a16:colId xmlns:a16="http://schemas.microsoft.com/office/drawing/2014/main" val="861576597"/>
                    </a:ext>
                  </a:extLst>
                </a:gridCol>
                <a:gridCol w="1329267">
                  <a:extLst>
                    <a:ext uri="{9D8B030D-6E8A-4147-A177-3AD203B41FA5}">
                      <a16:colId xmlns:a16="http://schemas.microsoft.com/office/drawing/2014/main" val="3838135024"/>
                    </a:ext>
                  </a:extLst>
                </a:gridCol>
              </a:tblGrid>
              <a:tr h="526540">
                <a:tc>
                  <a:txBody>
                    <a:bodyPr/>
                    <a:lstStyle/>
                    <a:p>
                      <a:r>
                        <a:rPr lang="en-US" sz="1200" dirty="0"/>
                        <a:t>DATE</a:t>
                      </a:r>
                    </a:p>
                  </a:txBody>
                  <a:tcPr/>
                </a:tc>
                <a:tc>
                  <a:txBody>
                    <a:bodyPr/>
                    <a:lstStyle/>
                    <a:p>
                      <a:r>
                        <a:rPr lang="en-US" sz="1200" dirty="0"/>
                        <a:t>DIAGNOSIS</a:t>
                      </a:r>
                    </a:p>
                  </a:txBody>
                  <a:tcPr/>
                </a:tc>
                <a:tc>
                  <a:txBody>
                    <a:bodyPr/>
                    <a:lstStyle/>
                    <a:p>
                      <a:r>
                        <a:rPr lang="en-US" sz="1200" dirty="0"/>
                        <a:t>TOTAL</a:t>
                      </a:r>
                    </a:p>
                  </a:txBody>
                  <a:tcPr/>
                </a:tc>
                <a:tc>
                  <a:txBody>
                    <a:bodyPr/>
                    <a:lstStyle/>
                    <a:p>
                      <a:r>
                        <a:rPr lang="en-US" sz="1200" dirty="0"/>
                        <a:t>PERCENT</a:t>
                      </a:r>
                    </a:p>
                  </a:txBody>
                  <a:tcPr/>
                </a:tc>
                <a:extLst>
                  <a:ext uri="{0D108BD9-81ED-4DB2-BD59-A6C34878D82A}">
                    <a16:rowId xmlns:a16="http://schemas.microsoft.com/office/drawing/2014/main" val="3990927259"/>
                  </a:ext>
                </a:extLst>
              </a:tr>
              <a:tr h="300880">
                <a:tc>
                  <a:txBody>
                    <a:bodyPr/>
                    <a:lstStyle/>
                    <a:p>
                      <a:r>
                        <a:rPr lang="en-US" sz="1200" dirty="0">
                          <a:effectLst/>
                        </a:rPr>
                        <a:t>August</a:t>
                      </a:r>
                    </a:p>
                  </a:txBody>
                  <a:tcPr marL="47625" marR="47625" marT="38100" marB="38100" anchor="ctr"/>
                </a:tc>
                <a:tc>
                  <a:txBody>
                    <a:bodyPr/>
                    <a:lstStyle/>
                    <a:p>
                      <a:r>
                        <a:rPr lang="en-US" sz="1200" dirty="0"/>
                        <a:t>ILI</a:t>
                      </a:r>
                    </a:p>
                  </a:txBody>
                  <a:tcPr/>
                </a:tc>
                <a:tc>
                  <a:txBody>
                    <a:bodyPr/>
                    <a:lstStyle/>
                    <a:p>
                      <a:r>
                        <a:rPr lang="en-US" sz="1200" dirty="0"/>
                        <a:t>N/A</a:t>
                      </a:r>
                    </a:p>
                  </a:txBody>
                  <a:tcPr/>
                </a:tc>
                <a:tc>
                  <a:txBody>
                    <a:bodyPr/>
                    <a:lstStyle/>
                    <a:p>
                      <a:r>
                        <a:rPr lang="en-US" sz="1200" dirty="0"/>
                        <a:t>N/A</a:t>
                      </a:r>
                    </a:p>
                  </a:txBody>
                  <a:tcPr/>
                </a:tc>
                <a:extLst>
                  <a:ext uri="{0D108BD9-81ED-4DB2-BD59-A6C34878D82A}">
                    <a16:rowId xmlns:a16="http://schemas.microsoft.com/office/drawing/2014/main" val="3313318519"/>
                  </a:ext>
                </a:extLst>
              </a:tr>
              <a:tr h="300880">
                <a:tc>
                  <a:txBody>
                    <a:bodyPr/>
                    <a:lstStyle/>
                    <a:p>
                      <a:r>
                        <a:rPr lang="en-US" sz="1200" dirty="0"/>
                        <a:t>August</a:t>
                      </a:r>
                    </a:p>
                  </a:txBody>
                  <a:tcPr/>
                </a:tc>
                <a:tc>
                  <a:txBody>
                    <a:bodyPr/>
                    <a:lstStyle/>
                    <a:p>
                      <a:r>
                        <a:rPr lang="en-US" sz="1200" dirty="0"/>
                        <a:t>ANY ILI</a:t>
                      </a:r>
                    </a:p>
                  </a:txBody>
                  <a:tcPr/>
                </a:tc>
                <a:tc>
                  <a:txBody>
                    <a:bodyPr/>
                    <a:lstStyle/>
                    <a:p>
                      <a:r>
                        <a:rPr lang="en-US" sz="1200" dirty="0"/>
                        <a:t>34</a:t>
                      </a:r>
                    </a:p>
                  </a:txBody>
                  <a:tcPr/>
                </a:tc>
                <a:tc>
                  <a:txBody>
                    <a:bodyPr/>
                    <a:lstStyle/>
                    <a:p>
                      <a:r>
                        <a:rPr lang="en-US" sz="1200" dirty="0"/>
                        <a:t>0.17</a:t>
                      </a:r>
                    </a:p>
                  </a:txBody>
                  <a:tcPr/>
                </a:tc>
                <a:extLst>
                  <a:ext uri="{0D108BD9-81ED-4DB2-BD59-A6C34878D82A}">
                    <a16:rowId xmlns:a16="http://schemas.microsoft.com/office/drawing/2014/main" val="1532193971"/>
                  </a:ext>
                </a:extLst>
              </a:tr>
              <a:tr h="300880">
                <a:tc>
                  <a:txBody>
                    <a:bodyPr/>
                    <a:lstStyle/>
                    <a:p>
                      <a:r>
                        <a:rPr lang="en-US" sz="1200" dirty="0"/>
                        <a:t>September</a:t>
                      </a:r>
                    </a:p>
                  </a:txBody>
                  <a:tcPr/>
                </a:tc>
                <a:tc>
                  <a:txBody>
                    <a:bodyPr/>
                    <a:lstStyle/>
                    <a:p>
                      <a:r>
                        <a:rPr lang="en-US" sz="1200" dirty="0"/>
                        <a:t>ILI</a:t>
                      </a:r>
                    </a:p>
                  </a:txBody>
                  <a:tcPr/>
                </a:tc>
                <a:tc>
                  <a:txBody>
                    <a:bodyPr/>
                    <a:lstStyle/>
                    <a:p>
                      <a:r>
                        <a:rPr lang="en-US" sz="1200" dirty="0"/>
                        <a:t>1</a:t>
                      </a:r>
                    </a:p>
                  </a:txBody>
                  <a:tcPr/>
                </a:tc>
                <a:tc>
                  <a:txBody>
                    <a:bodyPr/>
                    <a:lstStyle/>
                    <a:p>
                      <a:r>
                        <a:rPr lang="en-US" sz="1200" dirty="0"/>
                        <a:t>0.005</a:t>
                      </a:r>
                    </a:p>
                  </a:txBody>
                  <a:tcPr/>
                </a:tc>
                <a:extLst>
                  <a:ext uri="{0D108BD9-81ED-4DB2-BD59-A6C34878D82A}">
                    <a16:rowId xmlns:a16="http://schemas.microsoft.com/office/drawing/2014/main" val="609131517"/>
                  </a:ext>
                </a:extLst>
              </a:tr>
              <a:tr h="3008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September</a:t>
                      </a:r>
                    </a:p>
                  </a:txBody>
                  <a:tcPr/>
                </a:tc>
                <a:tc>
                  <a:txBody>
                    <a:bodyPr/>
                    <a:lstStyle/>
                    <a:p>
                      <a:r>
                        <a:rPr lang="en-US" sz="1200" dirty="0"/>
                        <a:t>ANY ILI</a:t>
                      </a:r>
                    </a:p>
                  </a:txBody>
                  <a:tcPr/>
                </a:tc>
                <a:tc>
                  <a:txBody>
                    <a:bodyPr/>
                    <a:lstStyle/>
                    <a:p>
                      <a:r>
                        <a:rPr lang="en-US" sz="1200" dirty="0"/>
                        <a:t>55</a:t>
                      </a:r>
                    </a:p>
                  </a:txBody>
                  <a:tcPr/>
                </a:tc>
                <a:tc>
                  <a:txBody>
                    <a:bodyPr/>
                    <a:lstStyle/>
                    <a:p>
                      <a:r>
                        <a:rPr lang="en-US" sz="1200" dirty="0"/>
                        <a:t>0.28</a:t>
                      </a:r>
                    </a:p>
                  </a:txBody>
                  <a:tcPr/>
                </a:tc>
                <a:extLst>
                  <a:ext uri="{0D108BD9-81ED-4DB2-BD59-A6C34878D82A}">
                    <a16:rowId xmlns:a16="http://schemas.microsoft.com/office/drawing/2014/main" val="437070819"/>
                  </a:ext>
                </a:extLst>
              </a:tr>
              <a:tr h="300880">
                <a:tc>
                  <a:txBody>
                    <a:bodyPr/>
                    <a:lstStyle/>
                    <a:p>
                      <a:r>
                        <a:rPr lang="en-US" sz="1200" dirty="0"/>
                        <a:t>October</a:t>
                      </a:r>
                    </a:p>
                  </a:txBody>
                  <a:tcPr/>
                </a:tc>
                <a:tc>
                  <a:txBody>
                    <a:bodyPr/>
                    <a:lstStyle/>
                    <a:p>
                      <a:r>
                        <a:rPr lang="en-US" sz="1200" dirty="0"/>
                        <a:t>ILI</a:t>
                      </a:r>
                    </a:p>
                  </a:txBody>
                  <a:tcPr/>
                </a:tc>
                <a:tc>
                  <a:txBody>
                    <a:bodyPr/>
                    <a:lstStyle/>
                    <a:p>
                      <a:r>
                        <a:rPr lang="en-US" sz="1200" dirty="0"/>
                        <a:t>N/A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N/A</a:t>
                      </a:r>
                    </a:p>
                  </a:txBody>
                  <a:tcPr/>
                </a:tc>
                <a:extLst>
                  <a:ext uri="{0D108BD9-81ED-4DB2-BD59-A6C34878D82A}">
                    <a16:rowId xmlns:a16="http://schemas.microsoft.com/office/drawing/2014/main" val="637111500"/>
                  </a:ext>
                </a:extLst>
              </a:tr>
              <a:tr h="300880">
                <a:tc>
                  <a:txBody>
                    <a:bodyPr/>
                    <a:lstStyle/>
                    <a:p>
                      <a:r>
                        <a:rPr lang="en-US" sz="1200" dirty="0"/>
                        <a:t>October</a:t>
                      </a:r>
                    </a:p>
                  </a:txBody>
                  <a:tcPr/>
                </a:tc>
                <a:tc>
                  <a:txBody>
                    <a:bodyPr/>
                    <a:lstStyle/>
                    <a:p>
                      <a:r>
                        <a:rPr lang="en-US" sz="1200" dirty="0"/>
                        <a:t>ANY ILI</a:t>
                      </a:r>
                    </a:p>
                  </a:txBody>
                  <a:tcPr/>
                </a:tc>
                <a:tc>
                  <a:txBody>
                    <a:bodyPr/>
                    <a:lstStyle/>
                    <a:p>
                      <a:r>
                        <a:rPr lang="en-US" sz="1200" dirty="0"/>
                        <a:t>50</a:t>
                      </a:r>
                    </a:p>
                  </a:txBody>
                  <a:tcPr/>
                </a:tc>
                <a:tc>
                  <a:txBody>
                    <a:bodyPr/>
                    <a:lstStyle/>
                    <a:p>
                      <a:r>
                        <a:rPr lang="en-US" sz="1200" dirty="0"/>
                        <a:t>0.26</a:t>
                      </a:r>
                    </a:p>
                  </a:txBody>
                  <a:tcPr/>
                </a:tc>
                <a:extLst>
                  <a:ext uri="{0D108BD9-81ED-4DB2-BD59-A6C34878D82A}">
                    <a16:rowId xmlns:a16="http://schemas.microsoft.com/office/drawing/2014/main" val="2716805084"/>
                  </a:ext>
                </a:extLst>
              </a:tr>
              <a:tr h="300880">
                <a:tc>
                  <a:txBody>
                    <a:bodyPr/>
                    <a:lstStyle/>
                    <a:p>
                      <a:r>
                        <a:rPr lang="en-US" sz="1200" dirty="0"/>
                        <a:t>November</a:t>
                      </a:r>
                    </a:p>
                  </a:txBody>
                  <a:tcPr/>
                </a:tc>
                <a:tc>
                  <a:txBody>
                    <a:bodyPr/>
                    <a:lstStyle/>
                    <a:p>
                      <a:r>
                        <a:rPr lang="en-US" sz="1200" dirty="0"/>
                        <a:t>ILI</a:t>
                      </a:r>
                    </a:p>
                  </a:txBody>
                  <a:tcPr/>
                </a:tc>
                <a:tc>
                  <a:txBody>
                    <a:bodyPr/>
                    <a:lstStyle/>
                    <a:p>
                      <a:r>
                        <a:rPr lang="en-US" sz="1200" dirty="0"/>
                        <a:t>2</a:t>
                      </a:r>
                    </a:p>
                  </a:txBody>
                  <a:tcPr/>
                </a:tc>
                <a:tc>
                  <a:txBody>
                    <a:bodyPr/>
                    <a:lstStyle/>
                    <a:p>
                      <a:r>
                        <a:rPr lang="en-US" sz="1200" dirty="0"/>
                        <a:t>0.01</a:t>
                      </a:r>
                    </a:p>
                  </a:txBody>
                  <a:tcPr/>
                </a:tc>
                <a:extLst>
                  <a:ext uri="{0D108BD9-81ED-4DB2-BD59-A6C34878D82A}">
                    <a16:rowId xmlns:a16="http://schemas.microsoft.com/office/drawing/2014/main" val="3294485989"/>
                  </a:ext>
                </a:extLst>
              </a:tr>
              <a:tr h="300880">
                <a:tc>
                  <a:txBody>
                    <a:bodyPr/>
                    <a:lstStyle/>
                    <a:p>
                      <a:r>
                        <a:rPr lang="en-US" sz="1200" dirty="0"/>
                        <a:t>November</a:t>
                      </a:r>
                    </a:p>
                  </a:txBody>
                  <a:tcPr/>
                </a:tc>
                <a:tc>
                  <a:txBody>
                    <a:bodyPr/>
                    <a:lstStyle/>
                    <a:p>
                      <a:r>
                        <a:rPr lang="en-US" sz="1200" dirty="0"/>
                        <a:t>ANY ILI</a:t>
                      </a:r>
                    </a:p>
                  </a:txBody>
                  <a:tcPr/>
                </a:tc>
                <a:tc>
                  <a:txBody>
                    <a:bodyPr/>
                    <a:lstStyle/>
                    <a:p>
                      <a:r>
                        <a:rPr lang="en-US" sz="1200" dirty="0"/>
                        <a:t>66</a:t>
                      </a:r>
                    </a:p>
                  </a:txBody>
                  <a:tcPr/>
                </a:tc>
                <a:tc>
                  <a:txBody>
                    <a:bodyPr/>
                    <a:lstStyle/>
                    <a:p>
                      <a:r>
                        <a:rPr lang="en-US" sz="1200" dirty="0"/>
                        <a:t>0.34</a:t>
                      </a:r>
                    </a:p>
                  </a:txBody>
                  <a:tcPr/>
                </a:tc>
                <a:extLst>
                  <a:ext uri="{0D108BD9-81ED-4DB2-BD59-A6C34878D82A}">
                    <a16:rowId xmlns:a16="http://schemas.microsoft.com/office/drawing/2014/main" val="185974173"/>
                  </a:ext>
                </a:extLst>
              </a:tr>
              <a:tr h="300880">
                <a:tc>
                  <a:txBody>
                    <a:bodyPr/>
                    <a:lstStyle/>
                    <a:p>
                      <a:r>
                        <a:rPr lang="en-US" sz="1200" dirty="0"/>
                        <a:t>December</a:t>
                      </a:r>
                    </a:p>
                  </a:txBody>
                  <a:tcPr/>
                </a:tc>
                <a:tc>
                  <a:txBody>
                    <a:bodyPr/>
                    <a:lstStyle/>
                    <a:p>
                      <a:r>
                        <a:rPr lang="en-US" sz="1200" dirty="0"/>
                        <a:t>ILI</a:t>
                      </a:r>
                    </a:p>
                  </a:txBody>
                  <a:tcPr/>
                </a:tc>
                <a:tc>
                  <a:txBody>
                    <a:bodyPr/>
                    <a:lstStyle/>
                    <a:p>
                      <a:r>
                        <a:rPr lang="en-US" sz="1200" dirty="0"/>
                        <a:t>11</a:t>
                      </a:r>
                    </a:p>
                  </a:txBody>
                  <a:tcPr/>
                </a:tc>
                <a:tc>
                  <a:txBody>
                    <a:bodyPr/>
                    <a:lstStyle/>
                    <a:p>
                      <a:r>
                        <a:rPr lang="en-US" sz="1200" dirty="0"/>
                        <a:t>0.06</a:t>
                      </a:r>
                    </a:p>
                  </a:txBody>
                  <a:tcPr/>
                </a:tc>
                <a:extLst>
                  <a:ext uri="{0D108BD9-81ED-4DB2-BD59-A6C34878D82A}">
                    <a16:rowId xmlns:a16="http://schemas.microsoft.com/office/drawing/2014/main" val="597071567"/>
                  </a:ext>
                </a:extLst>
              </a:tr>
              <a:tr h="300880">
                <a:tc>
                  <a:txBody>
                    <a:bodyPr/>
                    <a:lstStyle/>
                    <a:p>
                      <a:r>
                        <a:rPr lang="en-US" sz="1200" dirty="0"/>
                        <a:t>December</a:t>
                      </a:r>
                    </a:p>
                  </a:txBody>
                  <a:tcPr/>
                </a:tc>
                <a:tc>
                  <a:txBody>
                    <a:bodyPr/>
                    <a:lstStyle/>
                    <a:p>
                      <a:r>
                        <a:rPr lang="en-US" sz="1200" dirty="0"/>
                        <a:t>ANY ILI</a:t>
                      </a:r>
                    </a:p>
                  </a:txBody>
                  <a:tcPr/>
                </a:tc>
                <a:tc>
                  <a:txBody>
                    <a:bodyPr/>
                    <a:lstStyle/>
                    <a:p>
                      <a:r>
                        <a:rPr lang="en-US" sz="1200" dirty="0"/>
                        <a:t>95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0.49</a:t>
                      </a:r>
                    </a:p>
                  </a:txBody>
                  <a:tcPr/>
                </a:tc>
                <a:extLst>
                  <a:ext uri="{0D108BD9-81ED-4DB2-BD59-A6C34878D82A}">
                    <a16:rowId xmlns:a16="http://schemas.microsoft.com/office/drawing/2014/main" val="1620413449"/>
                  </a:ext>
                </a:extLst>
              </a:tr>
            </a:tbl>
          </a:graphicData>
        </a:graphic>
      </p:graphicFrame>
    </p:spTree>
    <p:extLst>
      <p:ext uri="{BB962C8B-B14F-4D97-AF65-F5344CB8AC3E}">
        <p14:creationId xmlns:p14="http://schemas.microsoft.com/office/powerpoint/2010/main" val="1494706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B188-E24C-5D20-3BF5-16A5DCAE8E95}"/>
              </a:ext>
            </a:extLst>
          </p:cNvPr>
          <p:cNvSpPr>
            <a:spLocks noGrp="1"/>
          </p:cNvSpPr>
          <p:nvPr>
            <p:ph type="title"/>
          </p:nvPr>
        </p:nvSpPr>
        <p:spPr>
          <a:xfrm>
            <a:off x="838200" y="365125"/>
            <a:ext cx="10515600" cy="1325563"/>
          </a:xfrm>
        </p:spPr>
        <p:txBody>
          <a:bodyPr>
            <a:normAutofit/>
          </a:bodyPr>
          <a:lstStyle/>
          <a:p>
            <a:r>
              <a:rPr lang="en-US">
                <a:solidFill>
                  <a:schemeClr val="tx1"/>
                </a:solidFill>
              </a:rPr>
              <a:t>2018 SID</a:t>
            </a:r>
          </a:p>
        </p:txBody>
      </p:sp>
      <p:graphicFrame>
        <p:nvGraphicFramePr>
          <p:cNvPr id="5" name="Content Placeholder 2">
            <a:extLst>
              <a:ext uri="{FF2B5EF4-FFF2-40B4-BE49-F238E27FC236}">
                <a16:creationId xmlns:a16="http://schemas.microsoft.com/office/drawing/2014/main" id="{4D331870-B9CA-F65B-9412-3376A0610931}"/>
              </a:ext>
            </a:extLst>
          </p:cNvPr>
          <p:cNvGraphicFramePr>
            <a:graphicFrameLocks noGrp="1"/>
          </p:cNvGraphicFramePr>
          <p:nvPr>
            <p:ph idx="1"/>
            <p:extLst>
              <p:ext uri="{D42A27DB-BD31-4B8C-83A1-F6EECF244321}">
                <p14:modId xmlns:p14="http://schemas.microsoft.com/office/powerpoint/2010/main" val="2387562737"/>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5312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8658-682D-9DF2-319E-68725888307B}"/>
              </a:ext>
            </a:extLst>
          </p:cNvPr>
          <p:cNvSpPr>
            <a:spLocks noGrp="1"/>
          </p:cNvSpPr>
          <p:nvPr>
            <p:ph type="title"/>
          </p:nvPr>
        </p:nvSpPr>
        <p:spPr>
          <a:xfrm>
            <a:off x="838200" y="365125"/>
            <a:ext cx="10515600" cy="1325563"/>
          </a:xfrm>
        </p:spPr>
        <p:txBody>
          <a:bodyPr>
            <a:normAutofit/>
          </a:bodyPr>
          <a:lstStyle/>
          <a:p>
            <a:r>
              <a:rPr lang="en-US" dirty="0">
                <a:solidFill>
                  <a:schemeClr val="tx1"/>
                </a:solidFill>
              </a:rPr>
              <a:t>Data cleaning and Transformation</a:t>
            </a:r>
          </a:p>
        </p:txBody>
      </p:sp>
      <p:graphicFrame>
        <p:nvGraphicFramePr>
          <p:cNvPr id="5" name="Content Placeholder 2">
            <a:extLst>
              <a:ext uri="{FF2B5EF4-FFF2-40B4-BE49-F238E27FC236}">
                <a16:creationId xmlns:a16="http://schemas.microsoft.com/office/drawing/2014/main" id="{B7436400-8644-88D6-67E8-209520E2930B}"/>
              </a:ext>
            </a:extLst>
          </p:cNvPr>
          <p:cNvGraphicFramePr>
            <a:graphicFrameLocks noGrp="1"/>
          </p:cNvGraphicFramePr>
          <p:nvPr>
            <p:ph idx="1"/>
            <p:extLst>
              <p:ext uri="{D42A27DB-BD31-4B8C-83A1-F6EECF244321}">
                <p14:modId xmlns:p14="http://schemas.microsoft.com/office/powerpoint/2010/main" val="827336787"/>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4667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34A8-A83E-B5EB-6FB9-9D3ABF5BFF05}"/>
              </a:ext>
            </a:extLst>
          </p:cNvPr>
          <p:cNvSpPr>
            <a:spLocks noGrp="1"/>
          </p:cNvSpPr>
          <p:nvPr>
            <p:ph type="title"/>
          </p:nvPr>
        </p:nvSpPr>
        <p:spPr/>
        <p:txBody>
          <a:bodyPr>
            <a:normAutofit fontScale="90000"/>
          </a:bodyPr>
          <a:lstStyle/>
          <a:p>
            <a:r>
              <a:rPr lang="en-US" dirty="0"/>
              <a:t>EXPLORATORY DATA ANALYSIS (EDA)</a:t>
            </a:r>
          </a:p>
        </p:txBody>
      </p:sp>
      <p:pic>
        <p:nvPicPr>
          <p:cNvPr id="7" name="Content Placeholder 6" descr="Chart, bar chart, histogram&#10;&#10;Description automatically generated">
            <a:extLst>
              <a:ext uri="{FF2B5EF4-FFF2-40B4-BE49-F238E27FC236}">
                <a16:creationId xmlns:a16="http://schemas.microsoft.com/office/drawing/2014/main" id="{804196CE-5715-AF4F-93FC-AB97446008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8893" y="2423834"/>
            <a:ext cx="5865922" cy="3678238"/>
          </a:xfrm>
        </p:spPr>
      </p:pic>
      <p:sp>
        <p:nvSpPr>
          <p:cNvPr id="13" name="TextBox 12">
            <a:extLst>
              <a:ext uri="{FF2B5EF4-FFF2-40B4-BE49-F238E27FC236}">
                <a16:creationId xmlns:a16="http://schemas.microsoft.com/office/drawing/2014/main" id="{44D55BC4-45B4-2910-E19B-3DE02BAB9B94}"/>
              </a:ext>
            </a:extLst>
          </p:cNvPr>
          <p:cNvSpPr txBox="1"/>
          <p:nvPr/>
        </p:nvSpPr>
        <p:spPr>
          <a:xfrm>
            <a:off x="2726267" y="1885229"/>
            <a:ext cx="914400" cy="369332"/>
          </a:xfrm>
          <a:prstGeom prst="rect">
            <a:avLst/>
          </a:prstGeom>
          <a:noFill/>
        </p:spPr>
        <p:txBody>
          <a:bodyPr wrap="square" rtlCol="0">
            <a:spAutoFit/>
          </a:bodyPr>
          <a:lstStyle/>
          <a:p>
            <a:r>
              <a:rPr lang="en-US" dirty="0"/>
              <a:t>AGE</a:t>
            </a:r>
          </a:p>
        </p:txBody>
      </p:sp>
      <p:sp>
        <p:nvSpPr>
          <p:cNvPr id="14" name="TextBox 13">
            <a:extLst>
              <a:ext uri="{FF2B5EF4-FFF2-40B4-BE49-F238E27FC236}">
                <a16:creationId xmlns:a16="http://schemas.microsoft.com/office/drawing/2014/main" id="{EFF1D9C6-A0DB-D0D1-604C-57FCAF309AEB}"/>
              </a:ext>
            </a:extLst>
          </p:cNvPr>
          <p:cNvSpPr txBox="1"/>
          <p:nvPr/>
        </p:nvSpPr>
        <p:spPr>
          <a:xfrm>
            <a:off x="7914452" y="1845304"/>
            <a:ext cx="732893" cy="369332"/>
          </a:xfrm>
          <a:prstGeom prst="rect">
            <a:avLst/>
          </a:prstGeom>
          <a:noFill/>
        </p:spPr>
        <p:txBody>
          <a:bodyPr wrap="none" rtlCol="0">
            <a:spAutoFit/>
          </a:bodyPr>
          <a:lstStyle/>
          <a:p>
            <a:r>
              <a:rPr lang="en-US" dirty="0"/>
              <a:t>DRG </a:t>
            </a:r>
          </a:p>
        </p:txBody>
      </p:sp>
      <p:pic>
        <p:nvPicPr>
          <p:cNvPr id="8" name="Picture 7" descr="Chart, histogram&#10;&#10;Description automatically generated">
            <a:extLst>
              <a:ext uri="{FF2B5EF4-FFF2-40B4-BE49-F238E27FC236}">
                <a16:creationId xmlns:a16="http://schemas.microsoft.com/office/drawing/2014/main" id="{3720BBE6-6606-456F-AE08-9824020B41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814" y="2423834"/>
            <a:ext cx="5388294" cy="3678238"/>
          </a:xfrm>
          <a:prstGeom prst="rect">
            <a:avLst/>
          </a:prstGeom>
        </p:spPr>
      </p:pic>
    </p:spTree>
    <p:extLst>
      <p:ext uri="{BB962C8B-B14F-4D97-AF65-F5344CB8AC3E}">
        <p14:creationId xmlns:p14="http://schemas.microsoft.com/office/powerpoint/2010/main" val="3861259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34A8-A83E-B5EB-6FB9-9D3ABF5BFF05}"/>
              </a:ext>
            </a:extLst>
          </p:cNvPr>
          <p:cNvSpPr>
            <a:spLocks noGrp="1"/>
          </p:cNvSpPr>
          <p:nvPr>
            <p:ph type="title"/>
          </p:nvPr>
        </p:nvSpPr>
        <p:spPr/>
        <p:txBody>
          <a:bodyPr>
            <a:normAutofit fontScale="90000"/>
          </a:bodyPr>
          <a:lstStyle/>
          <a:p>
            <a:r>
              <a:rPr lang="en-US" dirty="0"/>
              <a:t>EXPLORATORY DATA ANALYSIS (EDA)</a:t>
            </a:r>
          </a:p>
        </p:txBody>
      </p:sp>
      <p:graphicFrame>
        <p:nvGraphicFramePr>
          <p:cNvPr id="4" name="Table 5">
            <a:extLst>
              <a:ext uri="{FF2B5EF4-FFF2-40B4-BE49-F238E27FC236}">
                <a16:creationId xmlns:a16="http://schemas.microsoft.com/office/drawing/2014/main" id="{B173A94D-C5E7-E869-6C63-0460A8AD896F}"/>
              </a:ext>
            </a:extLst>
          </p:cNvPr>
          <p:cNvGraphicFramePr>
            <a:graphicFrameLocks noGrp="1"/>
          </p:cNvGraphicFramePr>
          <p:nvPr>
            <p:extLst>
              <p:ext uri="{D42A27DB-BD31-4B8C-83A1-F6EECF244321}">
                <p14:modId xmlns:p14="http://schemas.microsoft.com/office/powerpoint/2010/main" val="1278957167"/>
              </p:ext>
            </p:extLst>
          </p:nvPr>
        </p:nvGraphicFramePr>
        <p:xfrm>
          <a:off x="581192" y="3162498"/>
          <a:ext cx="4041422" cy="1112520"/>
        </p:xfrm>
        <a:graphic>
          <a:graphicData uri="http://schemas.openxmlformats.org/drawingml/2006/table">
            <a:tbl>
              <a:tblPr firstRow="1" bandRow="1">
                <a:tableStyleId>{5C22544A-7EE6-4342-B048-85BDC9FD1C3A}</a:tableStyleId>
              </a:tblPr>
              <a:tblGrid>
                <a:gridCol w="2008141">
                  <a:extLst>
                    <a:ext uri="{9D8B030D-6E8A-4147-A177-3AD203B41FA5}">
                      <a16:colId xmlns:a16="http://schemas.microsoft.com/office/drawing/2014/main" val="990306975"/>
                    </a:ext>
                  </a:extLst>
                </a:gridCol>
                <a:gridCol w="2033281">
                  <a:extLst>
                    <a:ext uri="{9D8B030D-6E8A-4147-A177-3AD203B41FA5}">
                      <a16:colId xmlns:a16="http://schemas.microsoft.com/office/drawing/2014/main" val="2956717041"/>
                    </a:ext>
                  </a:extLst>
                </a:gridCol>
              </a:tblGrid>
              <a:tr h="370840">
                <a:tc>
                  <a:txBody>
                    <a:bodyPr/>
                    <a:lstStyle/>
                    <a:p>
                      <a:r>
                        <a:rPr lang="en-US" dirty="0"/>
                        <a:t>DIED</a:t>
                      </a:r>
                    </a:p>
                  </a:txBody>
                  <a:tcPr/>
                </a:tc>
                <a:tc>
                  <a:txBody>
                    <a:bodyPr/>
                    <a:lstStyle/>
                    <a:p>
                      <a:r>
                        <a:rPr lang="en-US" dirty="0"/>
                        <a:t>PERCENTAGE</a:t>
                      </a:r>
                    </a:p>
                  </a:txBody>
                  <a:tcPr/>
                </a:tc>
                <a:extLst>
                  <a:ext uri="{0D108BD9-81ED-4DB2-BD59-A6C34878D82A}">
                    <a16:rowId xmlns:a16="http://schemas.microsoft.com/office/drawing/2014/main" val="1617004329"/>
                  </a:ext>
                </a:extLst>
              </a:tr>
              <a:tr h="370840">
                <a:tc>
                  <a:txBody>
                    <a:bodyPr/>
                    <a:lstStyle/>
                    <a:p>
                      <a:r>
                        <a:rPr lang="en-US" dirty="0"/>
                        <a:t>Lived</a:t>
                      </a:r>
                    </a:p>
                  </a:txBody>
                  <a:tcPr/>
                </a:tc>
                <a:tc>
                  <a:txBody>
                    <a:bodyPr/>
                    <a:lstStyle/>
                    <a:p>
                      <a:r>
                        <a:rPr lang="en-US" dirty="0"/>
                        <a:t>97.79</a:t>
                      </a:r>
                    </a:p>
                  </a:txBody>
                  <a:tcPr/>
                </a:tc>
                <a:extLst>
                  <a:ext uri="{0D108BD9-81ED-4DB2-BD59-A6C34878D82A}">
                    <a16:rowId xmlns:a16="http://schemas.microsoft.com/office/drawing/2014/main" val="2766741738"/>
                  </a:ext>
                </a:extLst>
              </a:tr>
              <a:tr h="370840">
                <a:tc>
                  <a:txBody>
                    <a:bodyPr/>
                    <a:lstStyle/>
                    <a:p>
                      <a:r>
                        <a:rPr lang="en-US" dirty="0"/>
                        <a:t>Died</a:t>
                      </a:r>
                    </a:p>
                  </a:txBody>
                  <a:tcPr/>
                </a:tc>
                <a:tc>
                  <a:txBody>
                    <a:bodyPr/>
                    <a:lstStyle/>
                    <a:p>
                      <a:r>
                        <a:rPr lang="en-US" dirty="0"/>
                        <a:t>2.21</a:t>
                      </a:r>
                    </a:p>
                  </a:txBody>
                  <a:tcPr/>
                </a:tc>
                <a:extLst>
                  <a:ext uri="{0D108BD9-81ED-4DB2-BD59-A6C34878D82A}">
                    <a16:rowId xmlns:a16="http://schemas.microsoft.com/office/drawing/2014/main" val="1622171568"/>
                  </a:ext>
                </a:extLst>
              </a:tr>
            </a:tbl>
          </a:graphicData>
        </a:graphic>
      </p:graphicFrame>
      <p:sp>
        <p:nvSpPr>
          <p:cNvPr id="14" name="TextBox 13">
            <a:extLst>
              <a:ext uri="{FF2B5EF4-FFF2-40B4-BE49-F238E27FC236}">
                <a16:creationId xmlns:a16="http://schemas.microsoft.com/office/drawing/2014/main" id="{EFF1D9C6-A0DB-D0D1-604C-57FCAF309AEB}"/>
              </a:ext>
            </a:extLst>
          </p:cNvPr>
          <p:cNvSpPr txBox="1"/>
          <p:nvPr/>
        </p:nvSpPr>
        <p:spPr>
          <a:xfrm>
            <a:off x="1265297" y="2254561"/>
            <a:ext cx="1801775" cy="369332"/>
          </a:xfrm>
          <a:prstGeom prst="rect">
            <a:avLst/>
          </a:prstGeom>
          <a:noFill/>
        </p:spPr>
        <p:txBody>
          <a:bodyPr wrap="none" rtlCol="0">
            <a:spAutoFit/>
          </a:bodyPr>
          <a:lstStyle/>
          <a:p>
            <a:r>
              <a:rPr lang="en-US" dirty="0"/>
              <a:t>DEATH STATUS </a:t>
            </a:r>
          </a:p>
        </p:txBody>
      </p:sp>
      <p:sp>
        <p:nvSpPr>
          <p:cNvPr id="15" name="TextBox 14">
            <a:extLst>
              <a:ext uri="{FF2B5EF4-FFF2-40B4-BE49-F238E27FC236}">
                <a16:creationId xmlns:a16="http://schemas.microsoft.com/office/drawing/2014/main" id="{831BF1B5-2C67-E130-9364-F2164FEA7993}"/>
              </a:ext>
            </a:extLst>
          </p:cNvPr>
          <p:cNvSpPr txBox="1"/>
          <p:nvPr/>
        </p:nvSpPr>
        <p:spPr>
          <a:xfrm>
            <a:off x="8300910" y="2254561"/>
            <a:ext cx="1079142" cy="369332"/>
          </a:xfrm>
          <a:prstGeom prst="rect">
            <a:avLst/>
          </a:prstGeom>
          <a:noFill/>
        </p:spPr>
        <p:txBody>
          <a:bodyPr wrap="none" rtlCol="0">
            <a:spAutoFit/>
          </a:bodyPr>
          <a:lstStyle/>
          <a:p>
            <a:r>
              <a:rPr lang="en-US" dirty="0"/>
              <a:t>GENDER</a:t>
            </a:r>
          </a:p>
        </p:txBody>
      </p:sp>
      <p:graphicFrame>
        <p:nvGraphicFramePr>
          <p:cNvPr id="10" name="Table 5">
            <a:extLst>
              <a:ext uri="{FF2B5EF4-FFF2-40B4-BE49-F238E27FC236}">
                <a16:creationId xmlns:a16="http://schemas.microsoft.com/office/drawing/2014/main" id="{518C80C1-D189-E83D-6888-27F56881B6F7}"/>
              </a:ext>
            </a:extLst>
          </p:cNvPr>
          <p:cNvGraphicFramePr>
            <a:graphicFrameLocks noGrp="1"/>
          </p:cNvGraphicFramePr>
          <p:nvPr>
            <p:extLst>
              <p:ext uri="{D42A27DB-BD31-4B8C-83A1-F6EECF244321}">
                <p14:modId xmlns:p14="http://schemas.microsoft.com/office/powerpoint/2010/main" val="2918812484"/>
              </p:ext>
            </p:extLst>
          </p:nvPr>
        </p:nvGraphicFramePr>
        <p:xfrm>
          <a:off x="6996550" y="3162498"/>
          <a:ext cx="4066562" cy="1483360"/>
        </p:xfrm>
        <a:graphic>
          <a:graphicData uri="http://schemas.openxmlformats.org/drawingml/2006/table">
            <a:tbl>
              <a:tblPr firstRow="1" bandRow="1">
                <a:tableStyleId>{5C22544A-7EE6-4342-B048-85BDC9FD1C3A}</a:tableStyleId>
              </a:tblPr>
              <a:tblGrid>
                <a:gridCol w="2033281">
                  <a:extLst>
                    <a:ext uri="{9D8B030D-6E8A-4147-A177-3AD203B41FA5}">
                      <a16:colId xmlns:a16="http://schemas.microsoft.com/office/drawing/2014/main" val="990306975"/>
                    </a:ext>
                  </a:extLst>
                </a:gridCol>
                <a:gridCol w="2033281">
                  <a:extLst>
                    <a:ext uri="{9D8B030D-6E8A-4147-A177-3AD203B41FA5}">
                      <a16:colId xmlns:a16="http://schemas.microsoft.com/office/drawing/2014/main" val="2956717041"/>
                    </a:ext>
                  </a:extLst>
                </a:gridCol>
              </a:tblGrid>
              <a:tr h="370840">
                <a:tc>
                  <a:txBody>
                    <a:bodyPr/>
                    <a:lstStyle/>
                    <a:p>
                      <a:r>
                        <a:rPr lang="en-US" dirty="0"/>
                        <a:t>FEMALE</a:t>
                      </a:r>
                    </a:p>
                  </a:txBody>
                  <a:tcPr/>
                </a:tc>
                <a:tc>
                  <a:txBody>
                    <a:bodyPr/>
                    <a:lstStyle/>
                    <a:p>
                      <a:r>
                        <a:rPr lang="en-US" dirty="0"/>
                        <a:t>PERCENTAGE</a:t>
                      </a:r>
                    </a:p>
                  </a:txBody>
                  <a:tcPr/>
                </a:tc>
                <a:extLst>
                  <a:ext uri="{0D108BD9-81ED-4DB2-BD59-A6C34878D82A}">
                    <a16:rowId xmlns:a16="http://schemas.microsoft.com/office/drawing/2014/main" val="1617004329"/>
                  </a:ext>
                </a:extLst>
              </a:tr>
              <a:tr h="370840">
                <a:tc>
                  <a:txBody>
                    <a:bodyPr/>
                    <a:lstStyle/>
                    <a:p>
                      <a:r>
                        <a:rPr lang="en-US" dirty="0"/>
                        <a:t>Male</a:t>
                      </a:r>
                    </a:p>
                  </a:txBody>
                  <a:tcPr/>
                </a:tc>
                <a:tc>
                  <a:txBody>
                    <a:bodyPr/>
                    <a:lstStyle/>
                    <a:p>
                      <a:r>
                        <a:rPr lang="en-US" dirty="0"/>
                        <a:t>44.95</a:t>
                      </a:r>
                    </a:p>
                  </a:txBody>
                  <a:tcPr/>
                </a:tc>
                <a:extLst>
                  <a:ext uri="{0D108BD9-81ED-4DB2-BD59-A6C34878D82A}">
                    <a16:rowId xmlns:a16="http://schemas.microsoft.com/office/drawing/2014/main" val="2766741738"/>
                  </a:ext>
                </a:extLst>
              </a:tr>
              <a:tr h="370840">
                <a:tc>
                  <a:txBody>
                    <a:bodyPr/>
                    <a:lstStyle/>
                    <a:p>
                      <a:r>
                        <a:rPr lang="en-US" dirty="0"/>
                        <a:t>Female</a:t>
                      </a:r>
                    </a:p>
                  </a:txBody>
                  <a:tcPr/>
                </a:tc>
                <a:tc>
                  <a:txBody>
                    <a:bodyPr/>
                    <a:lstStyle/>
                    <a:p>
                      <a:r>
                        <a:rPr lang="en-US" dirty="0"/>
                        <a:t>55.03</a:t>
                      </a:r>
                    </a:p>
                  </a:txBody>
                  <a:tcPr/>
                </a:tc>
                <a:extLst>
                  <a:ext uri="{0D108BD9-81ED-4DB2-BD59-A6C34878D82A}">
                    <a16:rowId xmlns:a16="http://schemas.microsoft.com/office/drawing/2014/main" val="1622171568"/>
                  </a:ext>
                </a:extLst>
              </a:tr>
              <a:tr h="370840">
                <a:tc>
                  <a:txBody>
                    <a:bodyPr/>
                    <a:lstStyle/>
                    <a:p>
                      <a:r>
                        <a:rPr lang="en-US" dirty="0"/>
                        <a:t>NA</a:t>
                      </a:r>
                    </a:p>
                  </a:txBody>
                  <a:tcPr/>
                </a:tc>
                <a:tc>
                  <a:txBody>
                    <a:bodyPr/>
                    <a:lstStyle/>
                    <a:p>
                      <a:r>
                        <a:rPr lang="en-US" dirty="0"/>
                        <a:t>0.03</a:t>
                      </a:r>
                    </a:p>
                  </a:txBody>
                  <a:tcPr/>
                </a:tc>
                <a:extLst>
                  <a:ext uri="{0D108BD9-81ED-4DB2-BD59-A6C34878D82A}">
                    <a16:rowId xmlns:a16="http://schemas.microsoft.com/office/drawing/2014/main" val="2366065437"/>
                  </a:ext>
                </a:extLst>
              </a:tr>
            </a:tbl>
          </a:graphicData>
        </a:graphic>
      </p:graphicFrame>
    </p:spTree>
    <p:extLst>
      <p:ext uri="{BB962C8B-B14F-4D97-AF65-F5344CB8AC3E}">
        <p14:creationId xmlns:p14="http://schemas.microsoft.com/office/powerpoint/2010/main" val="1028516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B188-E24C-5D20-3BF5-16A5DCAE8E95}"/>
              </a:ext>
            </a:extLst>
          </p:cNvPr>
          <p:cNvSpPr>
            <a:spLocks noGrp="1"/>
          </p:cNvSpPr>
          <p:nvPr>
            <p:ph type="title"/>
          </p:nvPr>
        </p:nvSpPr>
        <p:spPr>
          <a:xfrm>
            <a:off x="838200" y="365125"/>
            <a:ext cx="10515600" cy="1325563"/>
          </a:xfrm>
        </p:spPr>
        <p:txBody>
          <a:bodyPr>
            <a:normAutofit/>
          </a:bodyPr>
          <a:lstStyle/>
          <a:p>
            <a:r>
              <a:rPr lang="en-US" dirty="0">
                <a:solidFill>
                  <a:schemeClr val="tx1"/>
                </a:solidFill>
              </a:rPr>
              <a:t>2017 SEDD</a:t>
            </a:r>
          </a:p>
        </p:txBody>
      </p:sp>
      <p:graphicFrame>
        <p:nvGraphicFramePr>
          <p:cNvPr id="5" name="Content Placeholder 2">
            <a:extLst>
              <a:ext uri="{FF2B5EF4-FFF2-40B4-BE49-F238E27FC236}">
                <a16:creationId xmlns:a16="http://schemas.microsoft.com/office/drawing/2014/main" id="{4D331870-B9CA-F65B-9412-3376A0610931}"/>
              </a:ext>
            </a:extLst>
          </p:cNvPr>
          <p:cNvGraphicFramePr>
            <a:graphicFrameLocks noGrp="1"/>
          </p:cNvGraphicFramePr>
          <p:nvPr>
            <p:ph idx="1"/>
            <p:extLst>
              <p:ext uri="{D42A27DB-BD31-4B8C-83A1-F6EECF244321}">
                <p14:modId xmlns:p14="http://schemas.microsoft.com/office/powerpoint/2010/main" val="3790950886"/>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1358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1D47-E927-FCD1-4FB2-8F25E1E753C0}"/>
              </a:ext>
            </a:extLst>
          </p:cNvPr>
          <p:cNvSpPr>
            <a:spLocks noGrp="1"/>
          </p:cNvSpPr>
          <p:nvPr>
            <p:ph type="title"/>
          </p:nvPr>
        </p:nvSpPr>
        <p:spPr/>
        <p:txBody>
          <a:bodyPr/>
          <a:lstStyle/>
          <a:p>
            <a:r>
              <a:rPr lang="en-US" dirty="0"/>
              <a:t>EDA CONT.</a:t>
            </a:r>
          </a:p>
        </p:txBody>
      </p:sp>
      <p:pic>
        <p:nvPicPr>
          <p:cNvPr id="9" name="Content Placeholder 8" descr="Chart, bar chart&#10;&#10;Description automatically generated">
            <a:extLst>
              <a:ext uri="{FF2B5EF4-FFF2-40B4-BE49-F238E27FC236}">
                <a16:creationId xmlns:a16="http://schemas.microsoft.com/office/drawing/2014/main" id="{0FE3BD9E-C87D-330F-81FA-71E51C8AD6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39846" y="2405662"/>
            <a:ext cx="5301672" cy="3678238"/>
          </a:xfrm>
        </p:spPr>
      </p:pic>
      <p:graphicFrame>
        <p:nvGraphicFramePr>
          <p:cNvPr id="5" name="Table 7">
            <a:extLst>
              <a:ext uri="{FF2B5EF4-FFF2-40B4-BE49-F238E27FC236}">
                <a16:creationId xmlns:a16="http://schemas.microsoft.com/office/drawing/2014/main" id="{75A78AC1-AA44-2B26-0A6E-46B19096B052}"/>
              </a:ext>
            </a:extLst>
          </p:cNvPr>
          <p:cNvGraphicFramePr>
            <a:graphicFrameLocks noGrp="1"/>
          </p:cNvGraphicFramePr>
          <p:nvPr>
            <p:extLst>
              <p:ext uri="{D42A27DB-BD31-4B8C-83A1-F6EECF244321}">
                <p14:modId xmlns:p14="http://schemas.microsoft.com/office/powerpoint/2010/main" val="1662750245"/>
              </p:ext>
            </p:extLst>
          </p:nvPr>
        </p:nvGraphicFramePr>
        <p:xfrm>
          <a:off x="6990250" y="2405662"/>
          <a:ext cx="4758054" cy="2966720"/>
        </p:xfrm>
        <a:graphic>
          <a:graphicData uri="http://schemas.openxmlformats.org/drawingml/2006/table">
            <a:tbl>
              <a:tblPr firstRow="1" bandRow="1">
                <a:tableStyleId>{5C22544A-7EE6-4342-B048-85BDC9FD1C3A}</a:tableStyleId>
              </a:tblPr>
              <a:tblGrid>
                <a:gridCol w="2379027">
                  <a:extLst>
                    <a:ext uri="{9D8B030D-6E8A-4147-A177-3AD203B41FA5}">
                      <a16:colId xmlns:a16="http://schemas.microsoft.com/office/drawing/2014/main" val="3337432087"/>
                    </a:ext>
                  </a:extLst>
                </a:gridCol>
                <a:gridCol w="2379027">
                  <a:extLst>
                    <a:ext uri="{9D8B030D-6E8A-4147-A177-3AD203B41FA5}">
                      <a16:colId xmlns:a16="http://schemas.microsoft.com/office/drawing/2014/main" val="315829292"/>
                    </a:ext>
                  </a:extLst>
                </a:gridCol>
              </a:tblGrid>
              <a:tr h="370840">
                <a:tc>
                  <a:txBody>
                    <a:bodyPr/>
                    <a:lstStyle/>
                    <a:p>
                      <a:r>
                        <a:rPr lang="en-US" dirty="0"/>
                        <a:t>PAY1</a:t>
                      </a:r>
                    </a:p>
                  </a:txBody>
                  <a:tcPr/>
                </a:tc>
                <a:tc>
                  <a:txBody>
                    <a:bodyPr/>
                    <a:lstStyle/>
                    <a:p>
                      <a:r>
                        <a:rPr lang="en-US" dirty="0"/>
                        <a:t>PERCENT</a:t>
                      </a:r>
                    </a:p>
                  </a:txBody>
                  <a:tcPr/>
                </a:tc>
                <a:extLst>
                  <a:ext uri="{0D108BD9-81ED-4DB2-BD59-A6C34878D82A}">
                    <a16:rowId xmlns:a16="http://schemas.microsoft.com/office/drawing/2014/main" val="4169880383"/>
                  </a:ext>
                </a:extLst>
              </a:tr>
              <a:tr h="370840">
                <a:tc>
                  <a:txBody>
                    <a:bodyPr/>
                    <a:lstStyle/>
                    <a:p>
                      <a:r>
                        <a:rPr lang="en-US" dirty="0"/>
                        <a:t>Medicare</a:t>
                      </a:r>
                    </a:p>
                  </a:txBody>
                  <a:tcPr/>
                </a:tc>
                <a:tc>
                  <a:txBody>
                    <a:bodyPr/>
                    <a:lstStyle/>
                    <a:p>
                      <a:r>
                        <a:rPr lang="en-US" dirty="0"/>
                        <a:t>39.9</a:t>
                      </a:r>
                    </a:p>
                  </a:txBody>
                  <a:tcPr/>
                </a:tc>
                <a:extLst>
                  <a:ext uri="{0D108BD9-81ED-4DB2-BD59-A6C34878D82A}">
                    <a16:rowId xmlns:a16="http://schemas.microsoft.com/office/drawing/2014/main" val="36838849"/>
                  </a:ext>
                </a:extLst>
              </a:tr>
              <a:tr h="370840">
                <a:tc>
                  <a:txBody>
                    <a:bodyPr/>
                    <a:lstStyle/>
                    <a:p>
                      <a:r>
                        <a:rPr lang="en-US" dirty="0"/>
                        <a:t>Medicaid</a:t>
                      </a:r>
                    </a:p>
                  </a:txBody>
                  <a:tcPr/>
                </a:tc>
                <a:tc>
                  <a:txBody>
                    <a:bodyPr/>
                    <a:lstStyle/>
                    <a:p>
                      <a:r>
                        <a:rPr lang="en-US" dirty="0"/>
                        <a:t>28.67</a:t>
                      </a:r>
                    </a:p>
                  </a:txBody>
                  <a:tcPr/>
                </a:tc>
                <a:extLst>
                  <a:ext uri="{0D108BD9-81ED-4DB2-BD59-A6C34878D82A}">
                    <a16:rowId xmlns:a16="http://schemas.microsoft.com/office/drawing/2014/main" val="3190226604"/>
                  </a:ext>
                </a:extLst>
              </a:tr>
              <a:tr h="370840">
                <a:tc>
                  <a:txBody>
                    <a:bodyPr/>
                    <a:lstStyle/>
                    <a:p>
                      <a:r>
                        <a:rPr lang="en-US" dirty="0"/>
                        <a:t>Private Insurance</a:t>
                      </a:r>
                    </a:p>
                  </a:txBody>
                  <a:tcPr/>
                </a:tc>
                <a:tc>
                  <a:txBody>
                    <a:bodyPr/>
                    <a:lstStyle/>
                    <a:p>
                      <a:r>
                        <a:rPr lang="en-US" dirty="0"/>
                        <a:t>28.41</a:t>
                      </a:r>
                    </a:p>
                  </a:txBody>
                  <a:tcPr/>
                </a:tc>
                <a:extLst>
                  <a:ext uri="{0D108BD9-81ED-4DB2-BD59-A6C34878D82A}">
                    <a16:rowId xmlns:a16="http://schemas.microsoft.com/office/drawing/2014/main" val="4180480939"/>
                  </a:ext>
                </a:extLst>
              </a:tr>
              <a:tr h="370840">
                <a:tc>
                  <a:txBody>
                    <a:bodyPr/>
                    <a:lstStyle/>
                    <a:p>
                      <a:r>
                        <a:rPr lang="en-US" dirty="0"/>
                        <a:t>Self-pay</a:t>
                      </a:r>
                    </a:p>
                  </a:txBody>
                  <a:tcPr/>
                </a:tc>
                <a:tc>
                  <a:txBody>
                    <a:bodyPr/>
                    <a:lstStyle/>
                    <a:p>
                      <a:r>
                        <a:rPr lang="en-US" dirty="0"/>
                        <a:t>1.49</a:t>
                      </a:r>
                    </a:p>
                  </a:txBody>
                  <a:tcPr/>
                </a:tc>
                <a:extLst>
                  <a:ext uri="{0D108BD9-81ED-4DB2-BD59-A6C34878D82A}">
                    <a16:rowId xmlns:a16="http://schemas.microsoft.com/office/drawing/2014/main" val="3822253189"/>
                  </a:ext>
                </a:extLst>
              </a:tr>
              <a:tr h="370840">
                <a:tc>
                  <a:txBody>
                    <a:bodyPr/>
                    <a:lstStyle/>
                    <a:p>
                      <a:r>
                        <a:rPr lang="en-US" dirty="0"/>
                        <a:t>No Charge</a:t>
                      </a:r>
                    </a:p>
                  </a:txBody>
                  <a:tcPr/>
                </a:tc>
                <a:tc>
                  <a:txBody>
                    <a:bodyPr/>
                    <a:lstStyle/>
                    <a:p>
                      <a:r>
                        <a:rPr lang="en-US" dirty="0"/>
                        <a:t>0.08</a:t>
                      </a:r>
                    </a:p>
                  </a:txBody>
                  <a:tcPr/>
                </a:tc>
                <a:extLst>
                  <a:ext uri="{0D108BD9-81ED-4DB2-BD59-A6C34878D82A}">
                    <a16:rowId xmlns:a16="http://schemas.microsoft.com/office/drawing/2014/main" val="1693861176"/>
                  </a:ext>
                </a:extLst>
              </a:tr>
              <a:tr h="370840">
                <a:tc>
                  <a:txBody>
                    <a:bodyPr/>
                    <a:lstStyle/>
                    <a:p>
                      <a:r>
                        <a:rPr lang="en-US" dirty="0"/>
                        <a:t>Other</a:t>
                      </a:r>
                    </a:p>
                  </a:txBody>
                  <a:tcPr/>
                </a:tc>
                <a:tc>
                  <a:txBody>
                    <a:bodyPr/>
                    <a:lstStyle/>
                    <a:p>
                      <a:r>
                        <a:rPr lang="en-US" dirty="0"/>
                        <a:t>1.44</a:t>
                      </a:r>
                    </a:p>
                  </a:txBody>
                  <a:tcPr/>
                </a:tc>
                <a:extLst>
                  <a:ext uri="{0D108BD9-81ED-4DB2-BD59-A6C34878D82A}">
                    <a16:rowId xmlns:a16="http://schemas.microsoft.com/office/drawing/2014/main" val="1864570743"/>
                  </a:ext>
                </a:extLst>
              </a:tr>
              <a:tr h="370840">
                <a:tc>
                  <a:txBody>
                    <a:bodyPr/>
                    <a:lstStyle/>
                    <a:p>
                      <a:r>
                        <a:rPr lang="en-US" dirty="0"/>
                        <a:t>NA</a:t>
                      </a:r>
                    </a:p>
                  </a:txBody>
                  <a:tcPr/>
                </a:tc>
                <a:tc>
                  <a:txBody>
                    <a:bodyPr/>
                    <a:lstStyle/>
                    <a:p>
                      <a:r>
                        <a:rPr lang="en-US" dirty="0"/>
                        <a:t>0.02</a:t>
                      </a:r>
                    </a:p>
                  </a:txBody>
                  <a:tcPr/>
                </a:tc>
                <a:extLst>
                  <a:ext uri="{0D108BD9-81ED-4DB2-BD59-A6C34878D82A}">
                    <a16:rowId xmlns:a16="http://schemas.microsoft.com/office/drawing/2014/main" val="3872439780"/>
                  </a:ext>
                </a:extLst>
              </a:tr>
            </a:tbl>
          </a:graphicData>
        </a:graphic>
      </p:graphicFrame>
      <p:sp>
        <p:nvSpPr>
          <p:cNvPr id="8" name="TextBox 7">
            <a:extLst>
              <a:ext uri="{FF2B5EF4-FFF2-40B4-BE49-F238E27FC236}">
                <a16:creationId xmlns:a16="http://schemas.microsoft.com/office/drawing/2014/main" id="{7B52AEA6-A1E2-275A-6D71-C31BB84E27AA}"/>
              </a:ext>
            </a:extLst>
          </p:cNvPr>
          <p:cNvSpPr txBox="1"/>
          <p:nvPr/>
        </p:nvSpPr>
        <p:spPr>
          <a:xfrm>
            <a:off x="1755421" y="2015941"/>
            <a:ext cx="2477911" cy="369332"/>
          </a:xfrm>
          <a:prstGeom prst="rect">
            <a:avLst/>
          </a:prstGeom>
          <a:noFill/>
        </p:spPr>
        <p:txBody>
          <a:bodyPr wrap="square" rtlCol="0">
            <a:spAutoFit/>
          </a:bodyPr>
          <a:lstStyle/>
          <a:p>
            <a:r>
              <a:rPr lang="en-US" dirty="0"/>
              <a:t>RACE-ETHNICITY</a:t>
            </a:r>
          </a:p>
        </p:txBody>
      </p:sp>
      <p:sp>
        <p:nvSpPr>
          <p:cNvPr id="11" name="TextBox 10">
            <a:extLst>
              <a:ext uri="{FF2B5EF4-FFF2-40B4-BE49-F238E27FC236}">
                <a16:creationId xmlns:a16="http://schemas.microsoft.com/office/drawing/2014/main" id="{8DA145FB-C41B-8F62-2D78-DA50B28600E8}"/>
              </a:ext>
            </a:extLst>
          </p:cNvPr>
          <p:cNvSpPr txBox="1"/>
          <p:nvPr/>
        </p:nvSpPr>
        <p:spPr>
          <a:xfrm>
            <a:off x="8218449" y="1975957"/>
            <a:ext cx="2301656" cy="369332"/>
          </a:xfrm>
          <a:prstGeom prst="rect">
            <a:avLst/>
          </a:prstGeom>
          <a:noFill/>
        </p:spPr>
        <p:txBody>
          <a:bodyPr wrap="none" rtlCol="0">
            <a:spAutoFit/>
          </a:bodyPr>
          <a:lstStyle/>
          <a:p>
            <a:r>
              <a:rPr lang="en-US" dirty="0"/>
              <a:t>PAYMENT METHODS</a:t>
            </a:r>
          </a:p>
        </p:txBody>
      </p:sp>
    </p:spTree>
    <p:extLst>
      <p:ext uri="{BB962C8B-B14F-4D97-AF65-F5344CB8AC3E}">
        <p14:creationId xmlns:p14="http://schemas.microsoft.com/office/powerpoint/2010/main" val="3994786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F164E5A-ABC0-4A97-86CA-5F7C26615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8116488"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C2393E8D-D10F-4FE1-AC21-8B44BEB50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1"/>
            <a:ext cx="4062127"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D56D0-6557-2BB1-3957-B09AC42BBC12}"/>
              </a:ext>
            </a:extLst>
          </p:cNvPr>
          <p:cNvSpPr>
            <a:spLocks noGrp="1"/>
          </p:cNvSpPr>
          <p:nvPr>
            <p:ph type="title"/>
          </p:nvPr>
        </p:nvSpPr>
        <p:spPr>
          <a:xfrm>
            <a:off x="8610600" y="643468"/>
            <a:ext cx="2944152" cy="1622744"/>
          </a:xfrm>
        </p:spPr>
        <p:txBody>
          <a:bodyPr anchor="b">
            <a:normAutofit/>
          </a:bodyPr>
          <a:lstStyle/>
          <a:p>
            <a:r>
              <a:rPr lang="en-US" sz="3600" kern="1200">
                <a:solidFill>
                  <a:schemeClr val="tx1"/>
                </a:solidFill>
                <a:latin typeface="+mj-lt"/>
                <a:ea typeface="+mj-ea"/>
                <a:cs typeface="+mj-cs"/>
              </a:rPr>
              <a:t>Influenza and Influenza Like Diagnosis</a:t>
            </a:r>
            <a:endParaRPr lang="en-US" sz="3600">
              <a:solidFill>
                <a:schemeClr val="tx1"/>
              </a:solidFill>
            </a:endParaRPr>
          </a:p>
        </p:txBody>
      </p:sp>
      <p:pic>
        <p:nvPicPr>
          <p:cNvPr id="4" name="Picture 3" descr="Chart, line chart&#10;&#10;Description automatically generated">
            <a:extLst>
              <a:ext uri="{FF2B5EF4-FFF2-40B4-BE49-F238E27FC236}">
                <a16:creationId xmlns:a16="http://schemas.microsoft.com/office/drawing/2014/main" id="{72D0747D-427F-97F8-676B-6877F05B4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68" y="1088555"/>
            <a:ext cx="6833412" cy="4680886"/>
          </a:xfrm>
          <a:prstGeom prst="rect">
            <a:avLst/>
          </a:prstGeom>
        </p:spPr>
      </p:pic>
      <p:sp>
        <p:nvSpPr>
          <p:cNvPr id="11" name="Content Placeholder 8">
            <a:extLst>
              <a:ext uri="{FF2B5EF4-FFF2-40B4-BE49-F238E27FC236}">
                <a16:creationId xmlns:a16="http://schemas.microsoft.com/office/drawing/2014/main" id="{7DF76C5E-0984-4638-DB4E-12314C0A1378}"/>
              </a:ext>
            </a:extLst>
          </p:cNvPr>
          <p:cNvSpPr>
            <a:spLocks noGrp="1"/>
          </p:cNvSpPr>
          <p:nvPr>
            <p:ph idx="1"/>
          </p:nvPr>
        </p:nvSpPr>
        <p:spPr>
          <a:xfrm>
            <a:off x="8610599" y="2402733"/>
            <a:ext cx="2944151" cy="3774230"/>
          </a:xfrm>
        </p:spPr>
        <p:txBody>
          <a:bodyPr>
            <a:normAutofit/>
          </a:bodyPr>
          <a:lstStyle/>
          <a:p>
            <a:r>
              <a:rPr lang="en-US" sz="1600" dirty="0">
                <a:gradFill>
                  <a:gsLst>
                    <a:gs pos="34000">
                      <a:schemeClr val="tx1">
                        <a:lumMod val="93000"/>
                      </a:schemeClr>
                    </a:gs>
                    <a:gs pos="0">
                      <a:schemeClr val="bg1">
                        <a:lumMod val="25000"/>
                        <a:lumOff val="75000"/>
                      </a:schemeClr>
                    </a:gs>
                    <a:gs pos="100000">
                      <a:schemeClr val="tx1"/>
                    </a:gs>
                  </a:gsLst>
                  <a:lin ang="4800000" scaled="0"/>
                </a:gradFill>
              </a:rPr>
              <a:t>Given that we are working with a random sample. It is not containing first ILI diagnosis for the month of June, July, October and November.</a:t>
            </a:r>
          </a:p>
          <a:p>
            <a:r>
              <a:rPr lang="en-US" sz="1600" dirty="0">
                <a:gradFill>
                  <a:gsLst>
                    <a:gs pos="34000">
                      <a:schemeClr val="tx1">
                        <a:lumMod val="93000"/>
                      </a:schemeClr>
                    </a:gs>
                    <a:gs pos="0">
                      <a:schemeClr val="bg1">
                        <a:lumMod val="25000"/>
                        <a:lumOff val="75000"/>
                      </a:schemeClr>
                    </a:gs>
                    <a:gs pos="100000">
                      <a:schemeClr val="tx1"/>
                    </a:gs>
                  </a:gsLst>
                  <a:lin ang="4800000" scaled="0"/>
                </a:gradFill>
              </a:rPr>
              <a:t>The pattern we see here is that during the colder seasons, January, February and December, there is an increase in influenza and influenza like diagnosis. </a:t>
            </a:r>
          </a:p>
        </p:txBody>
      </p:sp>
    </p:spTree>
    <p:extLst>
      <p:ext uri="{BB962C8B-B14F-4D97-AF65-F5344CB8AC3E}">
        <p14:creationId xmlns:p14="http://schemas.microsoft.com/office/powerpoint/2010/main" val="602749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6881A-63EF-2656-619F-0FADA890C8CE}"/>
              </a:ext>
            </a:extLst>
          </p:cNvPr>
          <p:cNvSpPr>
            <a:spLocks noGrp="1"/>
          </p:cNvSpPr>
          <p:nvPr>
            <p:ph type="title"/>
          </p:nvPr>
        </p:nvSpPr>
        <p:spPr>
          <a:xfrm>
            <a:off x="621792" y="109182"/>
            <a:ext cx="10899650" cy="791570"/>
          </a:xfrm>
        </p:spPr>
        <p:txBody>
          <a:bodyPr vert="horz" wrap="square" lIns="91440" tIns="45720" rIns="91440" bIns="45720" rtlCol="0" anchor="t">
            <a:normAutofit fontScale="90000"/>
          </a:bodyPr>
          <a:lstStyle/>
          <a:p>
            <a:pPr algn="r"/>
            <a:r>
              <a:rPr lang="en-US" sz="5600"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ILI and Other Diagnosis Comparison Table</a:t>
            </a:r>
          </a:p>
        </p:txBody>
      </p:sp>
      <p:graphicFrame>
        <p:nvGraphicFramePr>
          <p:cNvPr id="5" name="Table 4">
            <a:extLst>
              <a:ext uri="{FF2B5EF4-FFF2-40B4-BE49-F238E27FC236}">
                <a16:creationId xmlns:a16="http://schemas.microsoft.com/office/drawing/2014/main" id="{876311A1-F13A-F99E-163A-C6EA57170B3C}"/>
              </a:ext>
            </a:extLst>
          </p:cNvPr>
          <p:cNvGraphicFramePr>
            <a:graphicFrameLocks noGrp="1"/>
          </p:cNvGraphicFramePr>
          <p:nvPr>
            <p:extLst>
              <p:ext uri="{D42A27DB-BD31-4B8C-83A1-F6EECF244321}">
                <p14:modId xmlns:p14="http://schemas.microsoft.com/office/powerpoint/2010/main" val="895905706"/>
              </p:ext>
            </p:extLst>
          </p:nvPr>
        </p:nvGraphicFramePr>
        <p:xfrm>
          <a:off x="1596789" y="900752"/>
          <a:ext cx="9973419" cy="5636540"/>
        </p:xfrm>
        <a:graphic>
          <a:graphicData uri="http://schemas.openxmlformats.org/drawingml/2006/table">
            <a:tbl>
              <a:tblPr firstRow="1" bandRow="1">
                <a:tableStyleId>{5C22544A-7EE6-4342-B048-85BDC9FD1C3A}</a:tableStyleId>
              </a:tblPr>
              <a:tblGrid>
                <a:gridCol w="2150043">
                  <a:extLst>
                    <a:ext uri="{9D8B030D-6E8A-4147-A177-3AD203B41FA5}">
                      <a16:colId xmlns:a16="http://schemas.microsoft.com/office/drawing/2014/main" val="2794644038"/>
                    </a:ext>
                  </a:extLst>
                </a:gridCol>
                <a:gridCol w="801508">
                  <a:extLst>
                    <a:ext uri="{9D8B030D-6E8A-4147-A177-3AD203B41FA5}">
                      <a16:colId xmlns:a16="http://schemas.microsoft.com/office/drawing/2014/main" val="3176289773"/>
                    </a:ext>
                  </a:extLst>
                </a:gridCol>
                <a:gridCol w="1484219">
                  <a:extLst>
                    <a:ext uri="{9D8B030D-6E8A-4147-A177-3AD203B41FA5}">
                      <a16:colId xmlns:a16="http://schemas.microsoft.com/office/drawing/2014/main" val="1103820024"/>
                    </a:ext>
                  </a:extLst>
                </a:gridCol>
                <a:gridCol w="2031834">
                  <a:extLst>
                    <a:ext uri="{9D8B030D-6E8A-4147-A177-3AD203B41FA5}">
                      <a16:colId xmlns:a16="http://schemas.microsoft.com/office/drawing/2014/main" val="1294780886"/>
                    </a:ext>
                  </a:extLst>
                </a:gridCol>
                <a:gridCol w="3505815">
                  <a:extLst>
                    <a:ext uri="{9D8B030D-6E8A-4147-A177-3AD203B41FA5}">
                      <a16:colId xmlns:a16="http://schemas.microsoft.com/office/drawing/2014/main" val="3775592610"/>
                    </a:ext>
                  </a:extLst>
                </a:gridCol>
              </a:tblGrid>
              <a:tr h="161044">
                <a:tc gridSpan="5">
                  <a:txBody>
                    <a:bodyPr/>
                    <a:lstStyle/>
                    <a:p>
                      <a:pPr algn="l" fontAlgn="ctr"/>
                      <a:r>
                        <a:rPr lang="en-US" sz="900" u="none" strike="noStrike">
                          <a:effectLst/>
                        </a:rPr>
                        <a:t>Table 1. Disparities in ILI-related Inpatient visits by patient and community characteristics, 2018, New York</a:t>
                      </a:r>
                      <a:endParaRPr lang="en-US" sz="900" b="1" i="0" u="none" strike="noStrike">
                        <a:solidFill>
                          <a:srgbClr val="000000"/>
                        </a:solidFill>
                        <a:effectLst/>
                        <a:latin typeface="Times New Roman" panose="02020603050405020304" pitchFamily="18" charset="0"/>
                      </a:endParaRPr>
                    </a:p>
                  </a:txBody>
                  <a:tcPr marL="1697" marR="1697" marT="169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12993203"/>
                  </a:ext>
                </a:extLst>
              </a:tr>
              <a:tr h="161044">
                <a:tc rowSpan="2">
                  <a:txBody>
                    <a:bodyPr/>
                    <a:lstStyle/>
                    <a:p>
                      <a:pPr algn="ctr" fontAlgn="b"/>
                      <a:r>
                        <a:rPr lang="en-US" sz="900" u="none" strike="noStrike">
                          <a:effectLst/>
                        </a:rPr>
                        <a:t>Characteristic</a:t>
                      </a:r>
                      <a:endParaRPr lang="en-US" sz="900" b="1" i="0" u="none" strike="noStrike">
                        <a:solidFill>
                          <a:srgbClr val="1B1B1B"/>
                        </a:solidFill>
                        <a:effectLst/>
                        <a:latin typeface="Times New Roman" panose="02020603050405020304" pitchFamily="18" charset="0"/>
                      </a:endParaRPr>
                    </a:p>
                  </a:txBody>
                  <a:tcPr marL="1697" marR="1697" marT="1697" marB="0" anchor="b"/>
                </a:tc>
                <a:tc gridSpan="3">
                  <a:txBody>
                    <a:bodyPr/>
                    <a:lstStyle/>
                    <a:p>
                      <a:pPr algn="ctr" fontAlgn="b"/>
                      <a:r>
                        <a:rPr lang="en-US" sz="900" u="none" strike="noStrike">
                          <a:effectLst/>
                        </a:rPr>
                        <a:t>ILI-related Inpatient visits</a:t>
                      </a:r>
                      <a:endParaRPr lang="en-US" sz="900" b="1" i="0" u="none" strike="noStrike">
                        <a:solidFill>
                          <a:srgbClr val="1B1B1B"/>
                        </a:solidFill>
                        <a:effectLst/>
                        <a:latin typeface="Times New Roman" panose="02020603050405020304" pitchFamily="18" charset="0"/>
                      </a:endParaRPr>
                    </a:p>
                  </a:txBody>
                  <a:tcPr marL="1697" marR="1697" marT="1697" marB="0" anchor="b"/>
                </a:tc>
                <a:tc hMerge="1">
                  <a:txBody>
                    <a:bodyPr/>
                    <a:lstStyle/>
                    <a:p>
                      <a:endParaRPr lang="en-US"/>
                    </a:p>
                  </a:txBody>
                  <a:tcPr/>
                </a:tc>
                <a:tc hMerge="1">
                  <a:txBody>
                    <a:bodyPr/>
                    <a:lstStyle/>
                    <a:p>
                      <a:endParaRPr lang="en-US"/>
                    </a:p>
                  </a:txBody>
                  <a:tcPr/>
                </a:tc>
                <a:tc rowSpan="2">
                  <a:txBody>
                    <a:bodyPr/>
                    <a:lstStyle/>
                    <a:p>
                      <a:pPr algn="ctr" fontAlgn="b"/>
                      <a:r>
                        <a:rPr lang="en-US" sz="900" u="none" strike="noStrike">
                          <a:effectLst/>
                        </a:rPr>
                        <a:t>Total Inpatient visits with or without ILI, N</a:t>
                      </a:r>
                      <a:endParaRPr lang="en-US" sz="900" b="1" i="0" u="none" strike="noStrike">
                        <a:solidFill>
                          <a:srgbClr val="1B1B1B"/>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3359278552"/>
                  </a:ext>
                </a:extLst>
              </a:tr>
              <a:tr h="161044">
                <a:tc vMerge="1">
                  <a:txBody>
                    <a:bodyPr/>
                    <a:lstStyle/>
                    <a:p>
                      <a:endParaRPr lang="en-US"/>
                    </a:p>
                  </a:txBody>
                  <a:tcPr/>
                </a:tc>
                <a:tc>
                  <a:txBody>
                    <a:bodyPr/>
                    <a:lstStyle/>
                    <a:p>
                      <a:pPr algn="l" fontAlgn="b"/>
                      <a:r>
                        <a:rPr lang="en-US" sz="900" u="none" strike="noStrike">
                          <a:effectLst/>
                        </a:rPr>
                        <a:t>Total, N</a:t>
                      </a:r>
                      <a:endParaRPr lang="en-US" sz="900" b="1" i="0" u="none" strike="noStrike">
                        <a:solidFill>
                          <a:srgbClr val="1B1B1B"/>
                        </a:solidFill>
                        <a:effectLst/>
                        <a:latin typeface="Times New Roman" panose="02020603050405020304" pitchFamily="18" charset="0"/>
                      </a:endParaRPr>
                    </a:p>
                  </a:txBody>
                  <a:tcPr marL="1697" marR="1697" marT="1697" marB="0" anchor="b"/>
                </a:tc>
                <a:tc>
                  <a:txBody>
                    <a:bodyPr/>
                    <a:lstStyle/>
                    <a:p>
                      <a:pPr algn="l" fontAlgn="b"/>
                      <a:r>
                        <a:rPr lang="en-US" sz="900" u="none" strike="noStrike">
                          <a:effectLst/>
                        </a:rPr>
                        <a:t>Population rate‡</a:t>
                      </a:r>
                      <a:endParaRPr lang="en-US" sz="900" b="1" i="0" u="none" strike="noStrike">
                        <a:solidFill>
                          <a:srgbClr val="1B1B1B"/>
                        </a:solidFill>
                        <a:effectLst/>
                        <a:latin typeface="Times New Roman" panose="02020603050405020304" pitchFamily="18" charset="0"/>
                      </a:endParaRPr>
                    </a:p>
                  </a:txBody>
                  <a:tcPr marL="1697" marR="1697" marT="1697" marB="0" anchor="b"/>
                </a:tc>
                <a:tc>
                  <a:txBody>
                    <a:bodyPr/>
                    <a:lstStyle/>
                    <a:p>
                      <a:pPr algn="l" fontAlgn="b"/>
                      <a:r>
                        <a:rPr lang="en-US" sz="900" u="none" strike="noStrike">
                          <a:effectLst/>
                        </a:rPr>
                        <a:t>Of all Inpatient visits, %</a:t>
                      </a:r>
                      <a:endParaRPr lang="en-US" sz="900" b="1" i="0" u="none" strike="noStrike">
                        <a:solidFill>
                          <a:srgbClr val="1B1B1B"/>
                        </a:solidFill>
                        <a:effectLst/>
                        <a:latin typeface="Times New Roman" panose="02020603050405020304" pitchFamily="18" charset="0"/>
                      </a:endParaRPr>
                    </a:p>
                  </a:txBody>
                  <a:tcPr marL="1697" marR="1697" marT="1697" marB="0" anchor="b"/>
                </a:tc>
                <a:tc vMerge="1">
                  <a:txBody>
                    <a:bodyPr/>
                    <a:lstStyle/>
                    <a:p>
                      <a:endParaRPr lang="en-US"/>
                    </a:p>
                  </a:txBody>
                  <a:tcPr/>
                </a:tc>
                <a:extLst>
                  <a:ext uri="{0D108BD9-81ED-4DB2-BD59-A6C34878D82A}">
                    <a16:rowId xmlns:a16="http://schemas.microsoft.com/office/drawing/2014/main" val="2099057881"/>
                  </a:ext>
                </a:extLst>
              </a:tr>
              <a:tr h="161044">
                <a:tc>
                  <a:txBody>
                    <a:bodyPr/>
                    <a:lstStyle/>
                    <a:p>
                      <a:pPr algn="l" fontAlgn="b"/>
                      <a:r>
                        <a:rPr lang="en-US" sz="900" u="none" strike="noStrike">
                          <a:effectLst/>
                        </a:rPr>
                        <a:t>Any ILI diagnosis</a:t>
                      </a:r>
                      <a:endParaRPr lang="en-US" sz="900" b="1" i="0" u="none" strike="noStrike">
                        <a:solidFill>
                          <a:srgbClr val="1B1B1B"/>
                        </a:solidFill>
                        <a:effectLst/>
                        <a:latin typeface="Times New Roman" panose="02020603050405020304" pitchFamily="18" charset="0"/>
                      </a:endParaRPr>
                    </a:p>
                  </a:txBody>
                  <a:tcPr marL="1697" marR="1697" marT="1697" marB="0" anchor="b"/>
                </a:tc>
                <a:tc>
                  <a:txBody>
                    <a:bodyPr/>
                    <a:lstStyle/>
                    <a:p>
                      <a:pPr algn="l" fontAlgn="b"/>
                      <a:r>
                        <a:rPr lang="en-US" sz="900" u="none" strike="noStrike">
                          <a:effectLst/>
                        </a:rPr>
                        <a:t> </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l" fontAlgn="b"/>
                      <a:r>
                        <a:rPr lang="en-US" sz="900" u="none" strike="noStrike">
                          <a:effectLst/>
                        </a:rPr>
                        <a:t> </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l" fontAlgn="b"/>
                      <a:r>
                        <a:rPr lang="en-US" sz="900" u="none" strike="noStrike">
                          <a:effectLst/>
                        </a:rPr>
                        <a:t> </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l" fontAlgn="b"/>
                      <a:r>
                        <a:rPr lang="en-US" sz="900" u="none" strike="noStrike">
                          <a:effectLst/>
                        </a:rPr>
                        <a:t> </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1954810620"/>
                  </a:ext>
                </a:extLst>
              </a:tr>
              <a:tr h="161044">
                <a:tc>
                  <a:txBody>
                    <a:bodyPr/>
                    <a:lstStyle/>
                    <a:p>
                      <a:pPr algn="l" fontAlgn="b"/>
                      <a:r>
                        <a:rPr lang="en-US" sz="900" u="none" strike="noStrike">
                          <a:effectLst/>
                        </a:rPr>
                        <a:t>Flu season 2017</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965</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1608.333333</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1.608333333</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60,000</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2995593175"/>
                  </a:ext>
                </a:extLst>
              </a:tr>
              <a:tr h="161044">
                <a:tc gridSpan="5">
                  <a:txBody>
                    <a:bodyPr/>
                    <a:lstStyle/>
                    <a:p>
                      <a:pPr algn="ctr" fontAlgn="b"/>
                      <a:r>
                        <a:rPr lang="en-US" sz="900" u="none" strike="noStrike">
                          <a:effectLst/>
                        </a:rPr>
                        <a:t>ILI diagnosis type</a:t>
                      </a:r>
                      <a:endParaRPr lang="en-US" sz="900" b="1" i="0" u="none" strike="noStrike">
                        <a:solidFill>
                          <a:srgbClr val="1B1B1B"/>
                        </a:solidFill>
                        <a:effectLst/>
                        <a:latin typeface="Times New Roman" panose="02020603050405020304" pitchFamily="18" charset="0"/>
                      </a:endParaRPr>
                    </a:p>
                  </a:txBody>
                  <a:tcPr marL="1697" marR="1697" marT="1697"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47683899"/>
                  </a:ext>
                </a:extLst>
              </a:tr>
              <a:tr h="161044">
                <a:tc>
                  <a:txBody>
                    <a:bodyPr/>
                    <a:lstStyle/>
                    <a:p>
                      <a:pPr algn="l" fontAlgn="b"/>
                      <a:r>
                        <a:rPr lang="en-US" sz="900" u="none" strike="noStrike">
                          <a:effectLst/>
                        </a:rPr>
                        <a:t>Influenza only</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163</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271.6666667</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0.271666667</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60,000</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2028786451"/>
                  </a:ext>
                </a:extLst>
              </a:tr>
              <a:tr h="161044">
                <a:tc>
                  <a:txBody>
                    <a:bodyPr/>
                    <a:lstStyle/>
                    <a:p>
                      <a:pPr algn="l" fontAlgn="b"/>
                      <a:r>
                        <a:rPr lang="en-US" sz="900" u="none" strike="noStrike">
                          <a:effectLst/>
                        </a:rPr>
                        <a:t>Influenza-like illness only</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802</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1336.666667</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1.336666667</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60,000</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3469143798"/>
                  </a:ext>
                </a:extLst>
              </a:tr>
              <a:tr h="161044">
                <a:tc>
                  <a:txBody>
                    <a:bodyPr/>
                    <a:lstStyle/>
                    <a:p>
                      <a:pPr algn="l" fontAlgn="b"/>
                      <a:r>
                        <a:rPr lang="en-US" sz="900" u="none" strike="noStrike">
                          <a:effectLst/>
                        </a:rPr>
                        <a:t>Both</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35</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58.33333333</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0.058333333</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60,000</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1812969787"/>
                  </a:ext>
                </a:extLst>
              </a:tr>
              <a:tr h="161044">
                <a:tc gridSpan="5">
                  <a:txBody>
                    <a:bodyPr/>
                    <a:lstStyle/>
                    <a:p>
                      <a:pPr algn="ctr" fontAlgn="b"/>
                      <a:r>
                        <a:rPr lang="en-US" sz="900" u="none" strike="noStrike">
                          <a:effectLst/>
                        </a:rPr>
                        <a:t>Age, years</a:t>
                      </a:r>
                      <a:endParaRPr lang="en-US" sz="900" b="1" i="0" u="none" strike="noStrike">
                        <a:solidFill>
                          <a:srgbClr val="1B1B1B"/>
                        </a:solidFill>
                        <a:effectLst/>
                        <a:latin typeface="Times New Roman" panose="02020603050405020304" pitchFamily="18" charset="0"/>
                      </a:endParaRPr>
                    </a:p>
                  </a:txBody>
                  <a:tcPr marL="1697" marR="1697" marT="1697"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1895677"/>
                  </a:ext>
                </a:extLst>
              </a:tr>
              <a:tr h="161044">
                <a:tc>
                  <a:txBody>
                    <a:bodyPr/>
                    <a:lstStyle/>
                    <a:p>
                      <a:pPr algn="l" fontAlgn="b"/>
                      <a:r>
                        <a:rPr lang="en-US" sz="900" u="none" strike="noStrike">
                          <a:effectLst/>
                        </a:rPr>
                        <a:t>&lt;18</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182</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2221.679688</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2.221679688</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8,192</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3655141606"/>
                  </a:ext>
                </a:extLst>
              </a:tr>
              <a:tr h="161044">
                <a:tc>
                  <a:txBody>
                    <a:bodyPr/>
                    <a:lstStyle/>
                    <a:p>
                      <a:pPr algn="l" fontAlgn="b"/>
                      <a:r>
                        <a:rPr lang="en-US" sz="900" u="none" strike="noStrike">
                          <a:effectLst/>
                        </a:rPr>
                        <a:t>18-64</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294</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991.5014164</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0.991501416</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29,652</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1726191475"/>
                  </a:ext>
                </a:extLst>
              </a:tr>
              <a:tr h="161044">
                <a:tc>
                  <a:txBody>
                    <a:bodyPr/>
                    <a:lstStyle/>
                    <a:p>
                      <a:pPr algn="l" fontAlgn="b"/>
                      <a:r>
                        <a:rPr lang="en-US" sz="900" u="none" strike="noStrike">
                          <a:effectLst/>
                        </a:rPr>
                        <a:t>65+</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489</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2207.07709</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2.20707709</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22,156</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952670727"/>
                  </a:ext>
                </a:extLst>
              </a:tr>
              <a:tr h="161044">
                <a:tc gridSpan="5">
                  <a:txBody>
                    <a:bodyPr/>
                    <a:lstStyle/>
                    <a:p>
                      <a:pPr algn="ctr" fontAlgn="b"/>
                      <a:r>
                        <a:rPr lang="en-US" sz="900" u="none" strike="noStrike">
                          <a:effectLst/>
                        </a:rPr>
                        <a:t>Race/ethnicity*</a:t>
                      </a:r>
                      <a:endParaRPr lang="en-US" sz="900" b="1" i="0" u="none" strike="noStrike">
                        <a:solidFill>
                          <a:srgbClr val="1B1B1B"/>
                        </a:solidFill>
                        <a:effectLst/>
                        <a:latin typeface="Times New Roman" panose="02020603050405020304" pitchFamily="18" charset="0"/>
                      </a:endParaRPr>
                    </a:p>
                  </a:txBody>
                  <a:tcPr marL="1697" marR="1697" marT="1697"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75046479"/>
                  </a:ext>
                </a:extLst>
              </a:tr>
              <a:tr h="161044">
                <a:tc>
                  <a:txBody>
                    <a:bodyPr/>
                    <a:lstStyle/>
                    <a:p>
                      <a:pPr algn="l" fontAlgn="b"/>
                      <a:r>
                        <a:rPr lang="en-US" sz="900" u="none" strike="noStrike">
                          <a:effectLst/>
                        </a:rPr>
                        <a:t>Asian/Pacific Islander</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39</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1275.343362</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1.275343362</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3058</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368300438"/>
                  </a:ext>
                </a:extLst>
              </a:tr>
              <a:tr h="161044">
                <a:tc>
                  <a:txBody>
                    <a:bodyPr/>
                    <a:lstStyle/>
                    <a:p>
                      <a:pPr algn="l" fontAlgn="b"/>
                      <a:r>
                        <a:rPr lang="en-US" sz="900" u="none" strike="noStrike">
                          <a:effectLst/>
                        </a:rPr>
                        <a:t>Black</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143</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1424.444666</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1.424444666</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10039</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2910589354"/>
                  </a:ext>
                </a:extLst>
              </a:tr>
              <a:tr h="161044">
                <a:tc>
                  <a:txBody>
                    <a:bodyPr/>
                    <a:lstStyle/>
                    <a:p>
                      <a:pPr algn="l" fontAlgn="b"/>
                      <a:r>
                        <a:rPr lang="en-US" sz="900" u="none" strike="noStrike">
                          <a:effectLst/>
                        </a:rPr>
                        <a:t>Hispanic</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143</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1641.037411</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1.641037411</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8714</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3720660130"/>
                  </a:ext>
                </a:extLst>
              </a:tr>
              <a:tr h="161044">
                <a:tc>
                  <a:txBody>
                    <a:bodyPr/>
                    <a:lstStyle/>
                    <a:p>
                      <a:pPr algn="l" fontAlgn="b"/>
                      <a:r>
                        <a:rPr lang="en-US" sz="900" u="none" strike="noStrike">
                          <a:effectLst/>
                        </a:rPr>
                        <a:t>White</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560</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1778.850735</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1.778850735</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31481</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3098867039"/>
                  </a:ext>
                </a:extLst>
              </a:tr>
              <a:tr h="161044">
                <a:tc>
                  <a:txBody>
                    <a:bodyPr/>
                    <a:lstStyle/>
                    <a:p>
                      <a:pPr algn="l" fontAlgn="b"/>
                      <a:r>
                        <a:rPr lang="en-US" sz="900" u="none" strike="noStrike">
                          <a:effectLst/>
                        </a:rPr>
                        <a:t>Other</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78</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1186.311787</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1.186311787</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6575</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1663350129"/>
                  </a:ext>
                </a:extLst>
              </a:tr>
              <a:tr h="161044">
                <a:tc gridSpan="5">
                  <a:txBody>
                    <a:bodyPr/>
                    <a:lstStyle/>
                    <a:p>
                      <a:pPr algn="ctr" fontAlgn="b"/>
                      <a:r>
                        <a:rPr lang="en-US" sz="900" u="none" strike="noStrike">
                          <a:effectLst/>
                        </a:rPr>
                        <a:t>Primary expected payer</a:t>
                      </a:r>
                      <a:endParaRPr lang="en-US" sz="900" b="1" i="0" u="none" strike="noStrike">
                        <a:solidFill>
                          <a:srgbClr val="1B1B1B"/>
                        </a:solidFill>
                        <a:effectLst/>
                        <a:latin typeface="Times New Roman" panose="02020603050405020304" pitchFamily="18" charset="0"/>
                      </a:endParaRPr>
                    </a:p>
                  </a:txBody>
                  <a:tcPr marL="1697" marR="1697" marT="1697"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6903931"/>
                  </a:ext>
                </a:extLst>
              </a:tr>
              <a:tr h="161044">
                <a:tc>
                  <a:txBody>
                    <a:bodyPr/>
                    <a:lstStyle/>
                    <a:p>
                      <a:pPr algn="l" fontAlgn="b"/>
                      <a:r>
                        <a:rPr lang="en-US" sz="900" u="none" strike="noStrike">
                          <a:effectLst/>
                        </a:rPr>
                        <a:t>Medicare</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532</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2222.407887</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2.222407887</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23938</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3068967635"/>
                  </a:ext>
                </a:extLst>
              </a:tr>
              <a:tr h="161044">
                <a:tc>
                  <a:txBody>
                    <a:bodyPr/>
                    <a:lstStyle/>
                    <a:p>
                      <a:pPr algn="l" fontAlgn="b"/>
                      <a:r>
                        <a:rPr lang="en-US" sz="900" u="none" strike="noStrike">
                          <a:effectLst/>
                        </a:rPr>
                        <a:t>Medicaid</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260</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1511.276447</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1.511276447</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17204</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3481254219"/>
                  </a:ext>
                </a:extLst>
              </a:tr>
              <a:tr h="161044">
                <a:tc>
                  <a:txBody>
                    <a:bodyPr/>
                    <a:lstStyle/>
                    <a:p>
                      <a:pPr algn="l" fontAlgn="b"/>
                      <a:r>
                        <a:rPr lang="en-US" sz="900" u="none" strike="noStrike">
                          <a:effectLst/>
                        </a:rPr>
                        <a:t>Private insurance</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156</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915.0633505</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0.915063351</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17048</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1273614200"/>
                  </a:ext>
                </a:extLst>
              </a:tr>
              <a:tr h="161044">
                <a:tc>
                  <a:txBody>
                    <a:bodyPr/>
                    <a:lstStyle/>
                    <a:p>
                      <a:pPr algn="l" fontAlgn="b"/>
                      <a:r>
                        <a:rPr lang="en-US" sz="900" u="none" strike="noStrike">
                          <a:effectLst/>
                        </a:rPr>
                        <a:t>Self-pay/No charge|</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5</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561.1672278</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0.561167228</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891</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3828288734"/>
                  </a:ext>
                </a:extLst>
              </a:tr>
              <a:tr h="161044">
                <a:tc>
                  <a:txBody>
                    <a:bodyPr/>
                    <a:lstStyle/>
                    <a:p>
                      <a:pPr algn="l" fontAlgn="b"/>
                      <a:r>
                        <a:rPr lang="en-US" sz="900" u="none" strike="noStrike">
                          <a:effectLst/>
                        </a:rPr>
                        <a:t>Other</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12</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1393.728223</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1.393728223</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861</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1086923728"/>
                  </a:ext>
                </a:extLst>
              </a:tr>
              <a:tr h="161044">
                <a:tc gridSpan="5">
                  <a:txBody>
                    <a:bodyPr/>
                    <a:lstStyle/>
                    <a:p>
                      <a:pPr algn="ctr" fontAlgn="b"/>
                      <a:r>
                        <a:rPr lang="en-US" sz="900" u="none" strike="noStrike">
                          <a:effectLst/>
                        </a:rPr>
                        <a:t>Location of residence</a:t>
                      </a:r>
                      <a:endParaRPr lang="en-US" sz="900" b="1" i="0" u="none" strike="noStrike">
                        <a:solidFill>
                          <a:srgbClr val="1B1B1B"/>
                        </a:solidFill>
                        <a:effectLst/>
                        <a:latin typeface="Times New Roman" panose="02020603050405020304" pitchFamily="18" charset="0"/>
                      </a:endParaRPr>
                    </a:p>
                  </a:txBody>
                  <a:tcPr marL="1697" marR="1697" marT="1697"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02259871"/>
                  </a:ext>
                </a:extLst>
              </a:tr>
              <a:tr h="161044">
                <a:tc>
                  <a:txBody>
                    <a:bodyPr/>
                    <a:lstStyle/>
                    <a:p>
                      <a:pPr algn="l" fontAlgn="b"/>
                      <a:r>
                        <a:rPr lang="en-US" sz="900" u="none" strike="noStrike">
                          <a:effectLst/>
                        </a:rPr>
                        <a:t>Adjacent</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869</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1555.507822</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1.555507822</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55866</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1645221222"/>
                  </a:ext>
                </a:extLst>
              </a:tr>
              <a:tr h="161044">
                <a:tc>
                  <a:txBody>
                    <a:bodyPr/>
                    <a:lstStyle/>
                    <a:p>
                      <a:pPr algn="l" fontAlgn="b"/>
                      <a:r>
                        <a:rPr lang="en-US" sz="900" u="none" strike="noStrike">
                          <a:effectLst/>
                        </a:rPr>
                        <a:t>Non-adjacent</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78</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2798.708288</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2.798708288</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2787</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779828092"/>
                  </a:ext>
                </a:extLst>
              </a:tr>
              <a:tr h="161044">
                <a:tc>
                  <a:txBody>
                    <a:bodyPr/>
                    <a:lstStyle/>
                    <a:p>
                      <a:pPr algn="l" fontAlgn="b"/>
                      <a:r>
                        <a:rPr lang="en-US" sz="900" u="none" strike="noStrike">
                          <a:effectLst/>
                        </a:rPr>
                        <a:t>Rural remote</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18</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1507.537688</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1.507537688</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1194</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3900482709"/>
                  </a:ext>
                </a:extLst>
              </a:tr>
              <a:tr h="161044">
                <a:tc gridSpan="5">
                  <a:txBody>
                    <a:bodyPr/>
                    <a:lstStyle/>
                    <a:p>
                      <a:pPr algn="ctr" fontAlgn="ctr"/>
                      <a:r>
                        <a:rPr lang="en-US" sz="900" u="none" strike="noStrike">
                          <a:effectLst/>
                        </a:rPr>
                        <a:t>Community income</a:t>
                      </a:r>
                      <a:endParaRPr lang="en-US" sz="900" b="1" i="0" u="none" strike="noStrike">
                        <a:solidFill>
                          <a:srgbClr val="1B1B1B"/>
                        </a:solidFill>
                        <a:effectLst/>
                        <a:latin typeface="Times New Roman" panose="02020603050405020304" pitchFamily="18" charset="0"/>
                      </a:endParaRPr>
                    </a:p>
                  </a:txBody>
                  <a:tcPr marL="1697" marR="1697" marT="169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69599120"/>
                  </a:ext>
                </a:extLst>
              </a:tr>
              <a:tr h="161044">
                <a:tc>
                  <a:txBody>
                    <a:bodyPr/>
                    <a:lstStyle/>
                    <a:p>
                      <a:pPr algn="l" fontAlgn="b"/>
                      <a:r>
                        <a:rPr lang="en-US" sz="900" u="none" strike="noStrike">
                          <a:effectLst/>
                        </a:rPr>
                        <a:t>Quartile 1 (lowest)</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313</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1805.803958</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1.805803958</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17333</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736070755"/>
                  </a:ext>
                </a:extLst>
              </a:tr>
              <a:tr h="161044">
                <a:tc>
                  <a:txBody>
                    <a:bodyPr/>
                    <a:lstStyle/>
                    <a:p>
                      <a:pPr algn="l" fontAlgn="b"/>
                      <a:r>
                        <a:rPr lang="en-US" sz="900" u="none" strike="noStrike">
                          <a:effectLst/>
                        </a:rPr>
                        <a:t>Quartile 2</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267</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1815.462025</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1.815462025</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14707</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825386860"/>
                  </a:ext>
                </a:extLst>
              </a:tr>
              <a:tr h="161044">
                <a:tc>
                  <a:txBody>
                    <a:bodyPr/>
                    <a:lstStyle/>
                    <a:p>
                      <a:pPr algn="l" fontAlgn="b"/>
                      <a:r>
                        <a:rPr lang="en-US" sz="900" u="none" strike="noStrike">
                          <a:effectLst/>
                        </a:rPr>
                        <a:t>Quartile 3</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223</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1607.902516</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1.607902516</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13869</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2190506472"/>
                  </a:ext>
                </a:extLst>
              </a:tr>
              <a:tr h="161044">
                <a:tc>
                  <a:txBody>
                    <a:bodyPr/>
                    <a:lstStyle/>
                    <a:p>
                      <a:pPr algn="l" fontAlgn="b"/>
                      <a:r>
                        <a:rPr lang="en-US" sz="900" u="none" strike="noStrike">
                          <a:effectLst/>
                        </a:rPr>
                        <a:t>Quartile 4 (highest)</a:t>
                      </a:r>
                      <a:endParaRPr lang="en-US" sz="900" b="0"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154</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1135.107246</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1.135107246</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13567</a:t>
                      </a:r>
                      <a:endParaRPr lang="en-US" sz="900" b="0" i="0" u="none" strike="noStrike">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3197843213"/>
                  </a:ext>
                </a:extLst>
              </a:tr>
              <a:tr h="161044">
                <a:tc>
                  <a:txBody>
                    <a:bodyPr/>
                    <a:lstStyle/>
                    <a:p>
                      <a:pPr algn="l" fontAlgn="b"/>
                      <a:r>
                        <a:rPr lang="en-US" sz="900" u="none" strike="noStrike">
                          <a:effectLst/>
                        </a:rPr>
                        <a:t>No ILI diagnosis</a:t>
                      </a:r>
                      <a:endParaRPr lang="en-US" sz="900" b="1" i="0" u="none" strike="noStrike">
                        <a:solidFill>
                          <a:srgbClr val="1B1B1B"/>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59035</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98391.66667</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a:effectLst/>
                        </a:rPr>
                        <a:t>98.39166667</a:t>
                      </a:r>
                      <a:endParaRPr lang="en-US" sz="900" b="0" i="0" u="none" strike="noStrike">
                        <a:solidFill>
                          <a:srgbClr val="000000"/>
                        </a:solidFill>
                        <a:effectLst/>
                        <a:latin typeface="Times New Roman" panose="02020603050405020304" pitchFamily="18" charset="0"/>
                      </a:endParaRPr>
                    </a:p>
                  </a:txBody>
                  <a:tcPr marL="1697" marR="1697" marT="1697" marB="0" anchor="b"/>
                </a:tc>
                <a:tc>
                  <a:txBody>
                    <a:bodyPr/>
                    <a:lstStyle/>
                    <a:p>
                      <a:pPr algn="r" fontAlgn="b"/>
                      <a:r>
                        <a:rPr lang="en-US" sz="900" u="none" strike="noStrike" dirty="0">
                          <a:effectLst/>
                        </a:rPr>
                        <a:t>60,000</a:t>
                      </a:r>
                      <a:endParaRPr lang="en-US" sz="900" b="0" i="0" u="none" strike="noStrike" dirty="0">
                        <a:solidFill>
                          <a:srgbClr val="000000"/>
                        </a:solidFill>
                        <a:effectLst/>
                        <a:latin typeface="Times New Roman" panose="02020603050405020304" pitchFamily="18" charset="0"/>
                      </a:endParaRPr>
                    </a:p>
                  </a:txBody>
                  <a:tcPr marL="1697" marR="1697" marT="1697" marB="0" anchor="b"/>
                </a:tc>
                <a:extLst>
                  <a:ext uri="{0D108BD9-81ED-4DB2-BD59-A6C34878D82A}">
                    <a16:rowId xmlns:a16="http://schemas.microsoft.com/office/drawing/2014/main" val="1023361770"/>
                  </a:ext>
                </a:extLst>
              </a:tr>
            </a:tbl>
          </a:graphicData>
        </a:graphic>
      </p:graphicFrame>
    </p:spTree>
    <p:extLst>
      <p:ext uri="{BB962C8B-B14F-4D97-AF65-F5344CB8AC3E}">
        <p14:creationId xmlns:p14="http://schemas.microsoft.com/office/powerpoint/2010/main" val="3871907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31B1-4EAF-3FBA-B02C-9E0BCDE2F347}"/>
              </a:ext>
            </a:extLst>
          </p:cNvPr>
          <p:cNvSpPr>
            <a:spLocks noGrp="1"/>
          </p:cNvSpPr>
          <p:nvPr>
            <p:ph type="title"/>
          </p:nvPr>
        </p:nvSpPr>
        <p:spPr>
          <a:xfrm>
            <a:off x="838200" y="365125"/>
            <a:ext cx="10515600" cy="1325563"/>
          </a:xfrm>
        </p:spPr>
        <p:txBody>
          <a:bodyPr>
            <a:normAutofit/>
          </a:bodyPr>
          <a:lstStyle/>
          <a:p>
            <a:r>
              <a:rPr lang="en-US">
                <a:solidFill>
                  <a:schemeClr val="tx1"/>
                </a:solidFill>
              </a:rPr>
              <a:t>SUMMARY</a:t>
            </a:r>
          </a:p>
        </p:txBody>
      </p:sp>
      <p:graphicFrame>
        <p:nvGraphicFramePr>
          <p:cNvPr id="4" name="Table 4">
            <a:extLst>
              <a:ext uri="{FF2B5EF4-FFF2-40B4-BE49-F238E27FC236}">
                <a16:creationId xmlns:a16="http://schemas.microsoft.com/office/drawing/2014/main" id="{BA83F38D-1ED3-7F8E-14F1-1B53BEB9ABD4}"/>
              </a:ext>
            </a:extLst>
          </p:cNvPr>
          <p:cNvGraphicFramePr>
            <a:graphicFrameLocks noGrp="1"/>
          </p:cNvGraphicFramePr>
          <p:nvPr>
            <p:ph idx="1"/>
            <p:extLst>
              <p:ext uri="{D42A27DB-BD31-4B8C-83A1-F6EECF244321}">
                <p14:modId xmlns:p14="http://schemas.microsoft.com/office/powerpoint/2010/main" val="432818450"/>
              </p:ext>
            </p:extLst>
          </p:nvPr>
        </p:nvGraphicFramePr>
        <p:xfrm>
          <a:off x="1572311" y="1825625"/>
          <a:ext cx="9047380" cy="4593336"/>
        </p:xfrm>
        <a:graphic>
          <a:graphicData uri="http://schemas.openxmlformats.org/drawingml/2006/table">
            <a:tbl>
              <a:tblPr firstRow="1" bandRow="1">
                <a:tableStyleId>{5C22544A-7EE6-4342-B048-85BDC9FD1C3A}</a:tableStyleId>
              </a:tblPr>
              <a:tblGrid>
                <a:gridCol w="4523690">
                  <a:extLst>
                    <a:ext uri="{9D8B030D-6E8A-4147-A177-3AD203B41FA5}">
                      <a16:colId xmlns:a16="http://schemas.microsoft.com/office/drawing/2014/main" val="1656499511"/>
                    </a:ext>
                  </a:extLst>
                </a:gridCol>
                <a:gridCol w="4523690">
                  <a:extLst>
                    <a:ext uri="{9D8B030D-6E8A-4147-A177-3AD203B41FA5}">
                      <a16:colId xmlns:a16="http://schemas.microsoft.com/office/drawing/2014/main" val="3624774641"/>
                    </a:ext>
                  </a:extLst>
                </a:gridCol>
              </a:tblGrid>
              <a:tr h="429619">
                <a:tc>
                  <a:txBody>
                    <a:bodyPr/>
                    <a:lstStyle/>
                    <a:p>
                      <a:r>
                        <a:rPr lang="en-US" sz="1900"/>
                        <a:t>SEDD</a:t>
                      </a:r>
                    </a:p>
                  </a:txBody>
                  <a:tcPr marL="98541" marR="98541" marT="49270" marB="49270"/>
                </a:tc>
                <a:tc>
                  <a:txBody>
                    <a:bodyPr/>
                    <a:lstStyle/>
                    <a:p>
                      <a:r>
                        <a:rPr lang="en-US" sz="1900"/>
                        <a:t>SID</a:t>
                      </a:r>
                    </a:p>
                  </a:txBody>
                  <a:tcPr marL="98541" marR="98541" marT="49270" marB="49270"/>
                </a:tc>
                <a:extLst>
                  <a:ext uri="{0D108BD9-81ED-4DB2-BD59-A6C34878D82A}">
                    <a16:rowId xmlns:a16="http://schemas.microsoft.com/office/drawing/2014/main" val="3543112554"/>
                  </a:ext>
                </a:extLst>
              </a:tr>
              <a:tr h="725223">
                <a:tc>
                  <a:txBody>
                    <a:bodyPr/>
                    <a:lstStyle/>
                    <a:p>
                      <a:r>
                        <a:rPr lang="en-US" sz="1900" dirty="0"/>
                        <a:t>Majority of the population is observed to be under 65 years of age</a:t>
                      </a:r>
                    </a:p>
                  </a:txBody>
                  <a:tcPr marL="98541" marR="98541" marT="49270" marB="49270"/>
                </a:tc>
                <a:tc>
                  <a:txBody>
                    <a:bodyPr/>
                    <a:lstStyle/>
                    <a:p>
                      <a:r>
                        <a:rPr lang="en-US" sz="1900" dirty="0"/>
                        <a:t>Majority of the population is observed to be over 65</a:t>
                      </a:r>
                    </a:p>
                  </a:txBody>
                  <a:tcPr marL="98541" marR="98541" marT="49270" marB="49270"/>
                </a:tc>
                <a:extLst>
                  <a:ext uri="{0D108BD9-81ED-4DB2-BD59-A6C34878D82A}">
                    <a16:rowId xmlns:a16="http://schemas.microsoft.com/office/drawing/2014/main" val="1711546126"/>
                  </a:ext>
                </a:extLst>
              </a:tr>
              <a:tr h="725223">
                <a:tc>
                  <a:txBody>
                    <a:bodyPr/>
                    <a:lstStyle/>
                    <a:p>
                      <a:r>
                        <a:rPr lang="en-US" sz="1900" dirty="0"/>
                        <a:t>Most common payment method is Medicaid</a:t>
                      </a:r>
                    </a:p>
                  </a:txBody>
                  <a:tcPr marL="98541" marR="98541" marT="49270" marB="49270"/>
                </a:tc>
                <a:tc>
                  <a:txBody>
                    <a:bodyPr/>
                    <a:lstStyle/>
                    <a:p>
                      <a:r>
                        <a:rPr lang="en-US" sz="1900" dirty="0"/>
                        <a:t>Most common payment method is Medicare</a:t>
                      </a:r>
                    </a:p>
                  </a:txBody>
                  <a:tcPr marL="98541" marR="98541" marT="49270" marB="49270"/>
                </a:tc>
                <a:extLst>
                  <a:ext uri="{0D108BD9-81ED-4DB2-BD59-A6C34878D82A}">
                    <a16:rowId xmlns:a16="http://schemas.microsoft.com/office/drawing/2014/main" val="2387563614"/>
                  </a:ext>
                </a:extLst>
              </a:tr>
              <a:tr h="725223">
                <a:tc>
                  <a:txBody>
                    <a:bodyPr/>
                    <a:lstStyle/>
                    <a:p>
                      <a:r>
                        <a:rPr lang="en-US" sz="1900" dirty="0"/>
                        <a:t>It is observed that there is almost 10% more women attendance, compared to men</a:t>
                      </a:r>
                    </a:p>
                  </a:txBody>
                  <a:tcPr marL="98541" marR="98541" marT="49270" marB="49270"/>
                </a:tc>
                <a:tc>
                  <a:txBody>
                    <a:bodyPr/>
                    <a:lstStyle/>
                    <a:p>
                      <a:r>
                        <a:rPr lang="en-US" sz="1900" dirty="0"/>
                        <a:t>It is observed that there is almost 10% more women attendance, compared to men</a:t>
                      </a:r>
                    </a:p>
                  </a:txBody>
                  <a:tcPr marL="98541" marR="98541" marT="49270" marB="49270"/>
                </a:tc>
                <a:extLst>
                  <a:ext uri="{0D108BD9-81ED-4DB2-BD59-A6C34878D82A}">
                    <a16:rowId xmlns:a16="http://schemas.microsoft.com/office/drawing/2014/main" val="54973327"/>
                  </a:ext>
                </a:extLst>
              </a:tr>
              <a:tr h="725223">
                <a:tc>
                  <a:txBody>
                    <a:bodyPr/>
                    <a:lstStyle/>
                    <a:p>
                      <a:r>
                        <a:rPr lang="en-US" sz="1900" dirty="0"/>
                        <a:t>About 93% are individuals diagnosed with ANY-ILI</a:t>
                      </a:r>
                    </a:p>
                  </a:txBody>
                  <a:tcPr marL="98541" marR="98541" marT="49270" marB="4927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About 91% are individuals diagnosed with ANY-ILI</a:t>
                      </a:r>
                    </a:p>
                  </a:txBody>
                  <a:tcPr marL="98541" marR="98541" marT="49270" marB="49270"/>
                </a:tc>
                <a:extLst>
                  <a:ext uri="{0D108BD9-81ED-4DB2-BD59-A6C34878D82A}">
                    <a16:rowId xmlns:a16="http://schemas.microsoft.com/office/drawing/2014/main" val="31335108"/>
                  </a:ext>
                </a:extLst>
              </a:tr>
              <a:tr h="1020828">
                <a:tc>
                  <a:txBody>
                    <a:bodyPr/>
                    <a:lstStyle/>
                    <a:p>
                      <a:r>
                        <a:rPr lang="en-US" sz="1900"/>
                        <a:t>Mostly individuals who live in urban areas and in the 1</a:t>
                      </a:r>
                      <a:r>
                        <a:rPr lang="en-US" sz="1900" baseline="30000"/>
                        <a:t>st</a:t>
                      </a:r>
                      <a:r>
                        <a:rPr lang="en-US" sz="1900"/>
                        <a:t> and 2</a:t>
                      </a:r>
                      <a:r>
                        <a:rPr lang="en-US" sz="1900" baseline="30000"/>
                        <a:t>nd</a:t>
                      </a:r>
                      <a:r>
                        <a:rPr lang="en-US" sz="1900"/>
                        <a:t> quartile for income</a:t>
                      </a:r>
                    </a:p>
                  </a:txBody>
                  <a:tcPr marL="98541" marR="98541" marT="49270" marB="4927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Mostly individuals who live in urban areas and in the 1</a:t>
                      </a:r>
                      <a:r>
                        <a:rPr lang="en-US" sz="1900" baseline="30000" dirty="0"/>
                        <a:t>st</a:t>
                      </a:r>
                      <a:r>
                        <a:rPr lang="en-US" sz="1900" dirty="0"/>
                        <a:t> and 2</a:t>
                      </a:r>
                      <a:r>
                        <a:rPr lang="en-US" sz="1900" baseline="30000" dirty="0"/>
                        <a:t>nd</a:t>
                      </a:r>
                      <a:r>
                        <a:rPr lang="en-US" sz="1900" dirty="0"/>
                        <a:t> quartile for income</a:t>
                      </a:r>
                    </a:p>
                  </a:txBody>
                  <a:tcPr marL="98541" marR="98541" marT="49270" marB="49270"/>
                </a:tc>
                <a:extLst>
                  <a:ext uri="{0D108BD9-81ED-4DB2-BD59-A6C34878D82A}">
                    <a16:rowId xmlns:a16="http://schemas.microsoft.com/office/drawing/2014/main" val="2647489182"/>
                  </a:ext>
                </a:extLst>
              </a:tr>
            </a:tbl>
          </a:graphicData>
        </a:graphic>
      </p:graphicFrame>
    </p:spTree>
    <p:extLst>
      <p:ext uri="{BB962C8B-B14F-4D97-AF65-F5344CB8AC3E}">
        <p14:creationId xmlns:p14="http://schemas.microsoft.com/office/powerpoint/2010/main" val="507351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CB5DA-5516-3DA0-4405-7B06624A8B92}"/>
              </a:ext>
            </a:extLst>
          </p:cNvPr>
          <p:cNvSpPr>
            <a:spLocks noGrp="1"/>
          </p:cNvSpPr>
          <p:nvPr>
            <p:ph type="title"/>
          </p:nvPr>
        </p:nvSpPr>
        <p:spPr/>
        <p:txBody>
          <a:bodyPr>
            <a:normAutofit/>
          </a:bodyPr>
          <a:lstStyle/>
          <a:p>
            <a:r>
              <a:rPr lang="en-US">
                <a:solidFill>
                  <a:srgbClr val="FFFEFF"/>
                </a:solidFill>
              </a:rPr>
              <a:t>Challenges</a:t>
            </a:r>
          </a:p>
        </p:txBody>
      </p:sp>
      <p:graphicFrame>
        <p:nvGraphicFramePr>
          <p:cNvPr id="24" name="Content Placeholder 2">
            <a:extLst>
              <a:ext uri="{FF2B5EF4-FFF2-40B4-BE49-F238E27FC236}">
                <a16:creationId xmlns:a16="http://schemas.microsoft.com/office/drawing/2014/main" id="{5671D14F-F8E1-A680-2515-D9500E6D5E5A}"/>
              </a:ext>
            </a:extLst>
          </p:cNvPr>
          <p:cNvGraphicFramePr>
            <a:graphicFrameLocks noGrp="1"/>
          </p:cNvGraphicFramePr>
          <p:nvPr>
            <p:ph idx="1"/>
            <p:extLst>
              <p:ext uri="{D42A27DB-BD31-4B8C-83A1-F6EECF244321}">
                <p14:modId xmlns:p14="http://schemas.microsoft.com/office/powerpoint/2010/main" val="1250800600"/>
              </p:ext>
            </p:extLst>
          </p:nvPr>
        </p:nvGraphicFramePr>
        <p:xfrm>
          <a:off x="1120775" y="1825625"/>
          <a:ext cx="102330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3842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E48C87-B10F-E635-55C5-64A65ED38BF9}"/>
              </a:ext>
            </a:extLst>
          </p:cNvPr>
          <p:cNvSpPr txBox="1"/>
          <p:nvPr/>
        </p:nvSpPr>
        <p:spPr>
          <a:xfrm>
            <a:off x="621792" y="3598546"/>
            <a:ext cx="5806440" cy="2506972"/>
          </a:xfrm>
          <a:prstGeom prst="rect">
            <a:avLst/>
          </a:prstGeom>
        </p:spPr>
        <p:txBody>
          <a:bodyPr vert="horz" wrap="square" lIns="91440" tIns="45720" rIns="91440" bIns="45720" rtlCol="0" anchor="t">
            <a:normAutofit/>
          </a:bodyPr>
          <a:lstStyle/>
          <a:p>
            <a:pPr algn="r" defTabSz="914400">
              <a:lnSpc>
                <a:spcPct val="90000"/>
              </a:lnSpc>
              <a:spcBef>
                <a:spcPct val="0"/>
              </a:spcBef>
              <a:spcAft>
                <a:spcPts val="600"/>
              </a:spcAft>
            </a:pPr>
            <a:r>
              <a:rPr lang="en-US" sz="7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rPr>
              <a:t>Thank you!</a:t>
            </a:r>
          </a:p>
        </p:txBody>
      </p:sp>
      <p:pic>
        <p:nvPicPr>
          <p:cNvPr id="6" name="Graphic 5" descr="Handshake">
            <a:extLst>
              <a:ext uri="{FF2B5EF4-FFF2-40B4-BE49-F238E27FC236}">
                <a16:creationId xmlns:a16="http://schemas.microsoft.com/office/drawing/2014/main" id="{30AC44E2-23EA-83E6-878C-32FC906FAE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2864" y="810936"/>
            <a:ext cx="4608576" cy="4608576"/>
          </a:xfrm>
          <a:prstGeom prst="rect">
            <a:avLst/>
          </a:prstGeom>
        </p:spPr>
      </p:pic>
    </p:spTree>
    <p:extLst>
      <p:ext uri="{BB962C8B-B14F-4D97-AF65-F5344CB8AC3E}">
        <p14:creationId xmlns:p14="http://schemas.microsoft.com/office/powerpoint/2010/main" val="17549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8658-682D-9DF2-319E-68725888307B}"/>
              </a:ext>
            </a:extLst>
          </p:cNvPr>
          <p:cNvSpPr>
            <a:spLocks noGrp="1"/>
          </p:cNvSpPr>
          <p:nvPr>
            <p:ph type="title"/>
          </p:nvPr>
        </p:nvSpPr>
        <p:spPr/>
        <p:txBody>
          <a:bodyPr>
            <a:normAutofit/>
          </a:bodyPr>
          <a:lstStyle/>
          <a:p>
            <a:r>
              <a:rPr lang="en-US" dirty="0">
                <a:solidFill>
                  <a:srgbClr val="FFFEFF"/>
                </a:solidFill>
              </a:rPr>
              <a:t>Data cleaning and Transformation</a:t>
            </a:r>
          </a:p>
        </p:txBody>
      </p:sp>
      <p:graphicFrame>
        <p:nvGraphicFramePr>
          <p:cNvPr id="5" name="Content Placeholder 2">
            <a:extLst>
              <a:ext uri="{FF2B5EF4-FFF2-40B4-BE49-F238E27FC236}">
                <a16:creationId xmlns:a16="http://schemas.microsoft.com/office/drawing/2014/main" id="{B7436400-8644-88D6-67E8-209520E2930B}"/>
              </a:ext>
            </a:extLst>
          </p:cNvPr>
          <p:cNvGraphicFramePr>
            <a:graphicFrameLocks noGrp="1"/>
          </p:cNvGraphicFramePr>
          <p:nvPr>
            <p:ph idx="1"/>
            <p:extLst>
              <p:ext uri="{D42A27DB-BD31-4B8C-83A1-F6EECF244321}">
                <p14:modId xmlns:p14="http://schemas.microsoft.com/office/powerpoint/2010/main" val="1999115278"/>
              </p:ext>
            </p:extLst>
          </p:nvPr>
        </p:nvGraphicFramePr>
        <p:xfrm>
          <a:off x="1120775"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094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34A8-A83E-B5EB-6FB9-9D3ABF5BFF05}"/>
              </a:ext>
            </a:extLst>
          </p:cNvPr>
          <p:cNvSpPr>
            <a:spLocks noGrp="1"/>
          </p:cNvSpPr>
          <p:nvPr>
            <p:ph type="title"/>
          </p:nvPr>
        </p:nvSpPr>
        <p:spPr/>
        <p:txBody>
          <a:bodyPr>
            <a:normAutofit fontScale="90000"/>
          </a:bodyPr>
          <a:lstStyle/>
          <a:p>
            <a:r>
              <a:rPr lang="en-US" dirty="0">
                <a:solidFill>
                  <a:schemeClr val="bg1"/>
                </a:solidFill>
              </a:rPr>
              <a:t>EXPLORATORY DATA ANALYSIS (EDA)</a:t>
            </a:r>
          </a:p>
        </p:txBody>
      </p:sp>
      <p:pic>
        <p:nvPicPr>
          <p:cNvPr id="19" name="Content Placeholder 18" descr="Chart, bar chart, histogram&#10;&#10;Description automatically generated">
            <a:extLst>
              <a:ext uri="{FF2B5EF4-FFF2-40B4-BE49-F238E27FC236}">
                <a16:creationId xmlns:a16="http://schemas.microsoft.com/office/drawing/2014/main" id="{162C5619-2A1E-E94A-6CFB-A370261E61C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1193" y="2214635"/>
            <a:ext cx="6044144" cy="4292181"/>
          </a:xfrm>
        </p:spPr>
      </p:pic>
      <p:graphicFrame>
        <p:nvGraphicFramePr>
          <p:cNvPr id="4" name="Table 5">
            <a:extLst>
              <a:ext uri="{FF2B5EF4-FFF2-40B4-BE49-F238E27FC236}">
                <a16:creationId xmlns:a16="http://schemas.microsoft.com/office/drawing/2014/main" id="{B173A94D-C5E7-E869-6C63-0460A8AD896F}"/>
              </a:ext>
            </a:extLst>
          </p:cNvPr>
          <p:cNvGraphicFramePr>
            <a:graphicFrameLocks noGrp="1"/>
          </p:cNvGraphicFramePr>
          <p:nvPr>
            <p:extLst>
              <p:ext uri="{D42A27DB-BD31-4B8C-83A1-F6EECF244321}">
                <p14:modId xmlns:p14="http://schemas.microsoft.com/office/powerpoint/2010/main" val="1218156140"/>
              </p:ext>
            </p:extLst>
          </p:nvPr>
        </p:nvGraphicFramePr>
        <p:xfrm>
          <a:off x="6782060" y="2254561"/>
          <a:ext cx="4066562" cy="1483360"/>
        </p:xfrm>
        <a:graphic>
          <a:graphicData uri="http://schemas.openxmlformats.org/drawingml/2006/table">
            <a:tbl>
              <a:tblPr firstRow="1" bandRow="1">
                <a:tableStyleId>{5C22544A-7EE6-4342-B048-85BDC9FD1C3A}</a:tableStyleId>
              </a:tblPr>
              <a:tblGrid>
                <a:gridCol w="2033281">
                  <a:extLst>
                    <a:ext uri="{9D8B030D-6E8A-4147-A177-3AD203B41FA5}">
                      <a16:colId xmlns:a16="http://schemas.microsoft.com/office/drawing/2014/main" val="990306975"/>
                    </a:ext>
                  </a:extLst>
                </a:gridCol>
                <a:gridCol w="2033281">
                  <a:extLst>
                    <a:ext uri="{9D8B030D-6E8A-4147-A177-3AD203B41FA5}">
                      <a16:colId xmlns:a16="http://schemas.microsoft.com/office/drawing/2014/main" val="2956717041"/>
                    </a:ext>
                  </a:extLst>
                </a:gridCol>
              </a:tblGrid>
              <a:tr h="370840">
                <a:tc>
                  <a:txBody>
                    <a:bodyPr/>
                    <a:lstStyle/>
                    <a:p>
                      <a:r>
                        <a:rPr lang="en-US" dirty="0"/>
                        <a:t>DIED</a:t>
                      </a:r>
                    </a:p>
                  </a:txBody>
                  <a:tcPr/>
                </a:tc>
                <a:tc>
                  <a:txBody>
                    <a:bodyPr/>
                    <a:lstStyle/>
                    <a:p>
                      <a:r>
                        <a:rPr lang="en-US" dirty="0"/>
                        <a:t>PERCENTAGE</a:t>
                      </a:r>
                    </a:p>
                  </a:txBody>
                  <a:tcPr/>
                </a:tc>
                <a:extLst>
                  <a:ext uri="{0D108BD9-81ED-4DB2-BD59-A6C34878D82A}">
                    <a16:rowId xmlns:a16="http://schemas.microsoft.com/office/drawing/2014/main" val="1617004329"/>
                  </a:ext>
                </a:extLst>
              </a:tr>
              <a:tr h="370840">
                <a:tc>
                  <a:txBody>
                    <a:bodyPr/>
                    <a:lstStyle/>
                    <a:p>
                      <a:r>
                        <a:rPr lang="en-US" dirty="0"/>
                        <a:t>Lived</a:t>
                      </a:r>
                    </a:p>
                  </a:txBody>
                  <a:tcPr/>
                </a:tc>
                <a:tc>
                  <a:txBody>
                    <a:bodyPr/>
                    <a:lstStyle/>
                    <a:p>
                      <a:r>
                        <a:rPr lang="en-US" dirty="0"/>
                        <a:t>99.75</a:t>
                      </a:r>
                    </a:p>
                  </a:txBody>
                  <a:tcPr/>
                </a:tc>
                <a:extLst>
                  <a:ext uri="{0D108BD9-81ED-4DB2-BD59-A6C34878D82A}">
                    <a16:rowId xmlns:a16="http://schemas.microsoft.com/office/drawing/2014/main" val="2766741738"/>
                  </a:ext>
                </a:extLst>
              </a:tr>
              <a:tr h="370840">
                <a:tc>
                  <a:txBody>
                    <a:bodyPr/>
                    <a:lstStyle/>
                    <a:p>
                      <a:r>
                        <a:rPr lang="en-US" dirty="0"/>
                        <a:t>Died</a:t>
                      </a:r>
                    </a:p>
                  </a:txBody>
                  <a:tcPr/>
                </a:tc>
                <a:tc>
                  <a:txBody>
                    <a:bodyPr/>
                    <a:lstStyle/>
                    <a:p>
                      <a:r>
                        <a:rPr lang="en-US" dirty="0"/>
                        <a:t>0.16</a:t>
                      </a:r>
                    </a:p>
                  </a:txBody>
                  <a:tcPr/>
                </a:tc>
                <a:extLst>
                  <a:ext uri="{0D108BD9-81ED-4DB2-BD59-A6C34878D82A}">
                    <a16:rowId xmlns:a16="http://schemas.microsoft.com/office/drawing/2014/main" val="1622171568"/>
                  </a:ext>
                </a:extLst>
              </a:tr>
              <a:tr h="370840">
                <a:tc>
                  <a:txBody>
                    <a:bodyPr/>
                    <a:lstStyle/>
                    <a:p>
                      <a:r>
                        <a:rPr lang="en-US" dirty="0"/>
                        <a:t>NA</a:t>
                      </a:r>
                    </a:p>
                  </a:txBody>
                  <a:tcPr/>
                </a:tc>
                <a:tc>
                  <a:txBody>
                    <a:bodyPr/>
                    <a:lstStyle/>
                    <a:p>
                      <a:r>
                        <a:rPr lang="en-US" dirty="0"/>
                        <a:t>0.09</a:t>
                      </a:r>
                    </a:p>
                  </a:txBody>
                  <a:tcPr/>
                </a:tc>
                <a:extLst>
                  <a:ext uri="{0D108BD9-81ED-4DB2-BD59-A6C34878D82A}">
                    <a16:rowId xmlns:a16="http://schemas.microsoft.com/office/drawing/2014/main" val="2366065437"/>
                  </a:ext>
                </a:extLst>
              </a:tr>
            </a:tbl>
          </a:graphicData>
        </a:graphic>
      </p:graphicFrame>
      <p:sp>
        <p:nvSpPr>
          <p:cNvPr id="13" name="TextBox 12">
            <a:extLst>
              <a:ext uri="{FF2B5EF4-FFF2-40B4-BE49-F238E27FC236}">
                <a16:creationId xmlns:a16="http://schemas.microsoft.com/office/drawing/2014/main" id="{44D55BC4-45B4-2910-E19B-3DE02BAB9B94}"/>
              </a:ext>
            </a:extLst>
          </p:cNvPr>
          <p:cNvSpPr txBox="1"/>
          <p:nvPr/>
        </p:nvSpPr>
        <p:spPr>
          <a:xfrm>
            <a:off x="2726267" y="1885229"/>
            <a:ext cx="914400" cy="369332"/>
          </a:xfrm>
          <a:prstGeom prst="rect">
            <a:avLst/>
          </a:prstGeom>
          <a:noFill/>
        </p:spPr>
        <p:txBody>
          <a:bodyPr wrap="square" rtlCol="0">
            <a:spAutoFit/>
          </a:bodyPr>
          <a:lstStyle/>
          <a:p>
            <a:r>
              <a:rPr lang="en-US" dirty="0"/>
              <a:t>AGE</a:t>
            </a:r>
          </a:p>
        </p:txBody>
      </p:sp>
      <p:sp>
        <p:nvSpPr>
          <p:cNvPr id="14" name="TextBox 13">
            <a:extLst>
              <a:ext uri="{FF2B5EF4-FFF2-40B4-BE49-F238E27FC236}">
                <a16:creationId xmlns:a16="http://schemas.microsoft.com/office/drawing/2014/main" id="{EFF1D9C6-A0DB-D0D1-604C-57FCAF309AEB}"/>
              </a:ext>
            </a:extLst>
          </p:cNvPr>
          <p:cNvSpPr txBox="1"/>
          <p:nvPr/>
        </p:nvSpPr>
        <p:spPr>
          <a:xfrm>
            <a:off x="7914452" y="1845304"/>
            <a:ext cx="1801775" cy="369332"/>
          </a:xfrm>
          <a:prstGeom prst="rect">
            <a:avLst/>
          </a:prstGeom>
          <a:noFill/>
        </p:spPr>
        <p:txBody>
          <a:bodyPr wrap="none" rtlCol="0">
            <a:spAutoFit/>
          </a:bodyPr>
          <a:lstStyle/>
          <a:p>
            <a:r>
              <a:rPr lang="en-US" dirty="0"/>
              <a:t>DEATH STATUS </a:t>
            </a:r>
          </a:p>
        </p:txBody>
      </p:sp>
      <p:sp>
        <p:nvSpPr>
          <p:cNvPr id="15" name="TextBox 14">
            <a:extLst>
              <a:ext uri="{FF2B5EF4-FFF2-40B4-BE49-F238E27FC236}">
                <a16:creationId xmlns:a16="http://schemas.microsoft.com/office/drawing/2014/main" id="{831BF1B5-2C67-E130-9364-F2164FEA7993}"/>
              </a:ext>
            </a:extLst>
          </p:cNvPr>
          <p:cNvSpPr txBox="1"/>
          <p:nvPr/>
        </p:nvSpPr>
        <p:spPr>
          <a:xfrm>
            <a:off x="8275768" y="4021290"/>
            <a:ext cx="1079142" cy="369332"/>
          </a:xfrm>
          <a:prstGeom prst="rect">
            <a:avLst/>
          </a:prstGeom>
          <a:noFill/>
        </p:spPr>
        <p:txBody>
          <a:bodyPr wrap="none" rtlCol="0">
            <a:spAutoFit/>
          </a:bodyPr>
          <a:lstStyle/>
          <a:p>
            <a:r>
              <a:rPr lang="en-US" dirty="0"/>
              <a:t>GENDER</a:t>
            </a:r>
          </a:p>
        </p:txBody>
      </p:sp>
      <p:graphicFrame>
        <p:nvGraphicFramePr>
          <p:cNvPr id="6" name="Table 5">
            <a:extLst>
              <a:ext uri="{FF2B5EF4-FFF2-40B4-BE49-F238E27FC236}">
                <a16:creationId xmlns:a16="http://schemas.microsoft.com/office/drawing/2014/main" id="{61806C10-D6F6-4BD8-CBF1-6A1A3C14242F}"/>
              </a:ext>
            </a:extLst>
          </p:cNvPr>
          <p:cNvGraphicFramePr>
            <a:graphicFrameLocks noGrp="1"/>
          </p:cNvGraphicFramePr>
          <p:nvPr>
            <p:extLst>
              <p:ext uri="{D42A27DB-BD31-4B8C-83A1-F6EECF244321}">
                <p14:modId xmlns:p14="http://schemas.microsoft.com/office/powerpoint/2010/main" val="1566607639"/>
              </p:ext>
            </p:extLst>
          </p:nvPr>
        </p:nvGraphicFramePr>
        <p:xfrm>
          <a:off x="6782058" y="4400365"/>
          <a:ext cx="4066562" cy="1483360"/>
        </p:xfrm>
        <a:graphic>
          <a:graphicData uri="http://schemas.openxmlformats.org/drawingml/2006/table">
            <a:tbl>
              <a:tblPr firstRow="1" bandRow="1">
                <a:tableStyleId>{5C22544A-7EE6-4342-B048-85BDC9FD1C3A}</a:tableStyleId>
              </a:tblPr>
              <a:tblGrid>
                <a:gridCol w="2033281">
                  <a:extLst>
                    <a:ext uri="{9D8B030D-6E8A-4147-A177-3AD203B41FA5}">
                      <a16:colId xmlns:a16="http://schemas.microsoft.com/office/drawing/2014/main" val="990306975"/>
                    </a:ext>
                  </a:extLst>
                </a:gridCol>
                <a:gridCol w="2033281">
                  <a:extLst>
                    <a:ext uri="{9D8B030D-6E8A-4147-A177-3AD203B41FA5}">
                      <a16:colId xmlns:a16="http://schemas.microsoft.com/office/drawing/2014/main" val="2956717041"/>
                    </a:ext>
                  </a:extLst>
                </a:gridCol>
              </a:tblGrid>
              <a:tr h="370840">
                <a:tc>
                  <a:txBody>
                    <a:bodyPr/>
                    <a:lstStyle/>
                    <a:p>
                      <a:r>
                        <a:rPr lang="en-US" dirty="0"/>
                        <a:t>FEMALE</a:t>
                      </a:r>
                    </a:p>
                  </a:txBody>
                  <a:tcPr/>
                </a:tc>
                <a:tc>
                  <a:txBody>
                    <a:bodyPr/>
                    <a:lstStyle/>
                    <a:p>
                      <a:r>
                        <a:rPr lang="en-US" dirty="0"/>
                        <a:t>PERCENTAGE</a:t>
                      </a:r>
                    </a:p>
                  </a:txBody>
                  <a:tcPr/>
                </a:tc>
                <a:extLst>
                  <a:ext uri="{0D108BD9-81ED-4DB2-BD59-A6C34878D82A}">
                    <a16:rowId xmlns:a16="http://schemas.microsoft.com/office/drawing/2014/main" val="1617004329"/>
                  </a:ext>
                </a:extLst>
              </a:tr>
              <a:tr h="370840">
                <a:tc>
                  <a:txBody>
                    <a:bodyPr/>
                    <a:lstStyle/>
                    <a:p>
                      <a:r>
                        <a:rPr lang="en-US" dirty="0"/>
                        <a:t>Male</a:t>
                      </a:r>
                    </a:p>
                  </a:txBody>
                  <a:tcPr/>
                </a:tc>
                <a:tc>
                  <a:txBody>
                    <a:bodyPr/>
                    <a:lstStyle/>
                    <a:p>
                      <a:r>
                        <a:rPr lang="en-US" dirty="0"/>
                        <a:t>46.16</a:t>
                      </a:r>
                    </a:p>
                  </a:txBody>
                  <a:tcPr/>
                </a:tc>
                <a:extLst>
                  <a:ext uri="{0D108BD9-81ED-4DB2-BD59-A6C34878D82A}">
                    <a16:rowId xmlns:a16="http://schemas.microsoft.com/office/drawing/2014/main" val="2766741738"/>
                  </a:ext>
                </a:extLst>
              </a:tr>
              <a:tr h="370840">
                <a:tc>
                  <a:txBody>
                    <a:bodyPr/>
                    <a:lstStyle/>
                    <a:p>
                      <a:r>
                        <a:rPr lang="en-US" dirty="0"/>
                        <a:t>Female</a:t>
                      </a:r>
                    </a:p>
                  </a:txBody>
                  <a:tcPr/>
                </a:tc>
                <a:tc>
                  <a:txBody>
                    <a:bodyPr/>
                    <a:lstStyle/>
                    <a:p>
                      <a:r>
                        <a:rPr lang="en-US" dirty="0"/>
                        <a:t>53.82</a:t>
                      </a:r>
                    </a:p>
                  </a:txBody>
                  <a:tcPr/>
                </a:tc>
                <a:extLst>
                  <a:ext uri="{0D108BD9-81ED-4DB2-BD59-A6C34878D82A}">
                    <a16:rowId xmlns:a16="http://schemas.microsoft.com/office/drawing/2014/main" val="1622171568"/>
                  </a:ext>
                </a:extLst>
              </a:tr>
              <a:tr h="370840">
                <a:tc>
                  <a:txBody>
                    <a:bodyPr/>
                    <a:lstStyle/>
                    <a:p>
                      <a:r>
                        <a:rPr lang="en-US" dirty="0"/>
                        <a:t>NA</a:t>
                      </a:r>
                    </a:p>
                  </a:txBody>
                  <a:tcPr/>
                </a:tc>
                <a:tc>
                  <a:txBody>
                    <a:bodyPr/>
                    <a:lstStyle/>
                    <a:p>
                      <a:r>
                        <a:rPr lang="en-US" dirty="0"/>
                        <a:t>0.01</a:t>
                      </a:r>
                    </a:p>
                  </a:txBody>
                  <a:tcPr/>
                </a:tc>
                <a:extLst>
                  <a:ext uri="{0D108BD9-81ED-4DB2-BD59-A6C34878D82A}">
                    <a16:rowId xmlns:a16="http://schemas.microsoft.com/office/drawing/2014/main" val="2366065437"/>
                  </a:ext>
                </a:extLst>
              </a:tr>
            </a:tbl>
          </a:graphicData>
        </a:graphic>
      </p:graphicFrame>
    </p:spTree>
    <p:extLst>
      <p:ext uri="{BB962C8B-B14F-4D97-AF65-F5344CB8AC3E}">
        <p14:creationId xmlns:p14="http://schemas.microsoft.com/office/powerpoint/2010/main" val="3720821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1D47-E927-FCD1-4FB2-8F25E1E753C0}"/>
              </a:ext>
            </a:extLst>
          </p:cNvPr>
          <p:cNvSpPr>
            <a:spLocks noGrp="1"/>
          </p:cNvSpPr>
          <p:nvPr>
            <p:ph type="title"/>
          </p:nvPr>
        </p:nvSpPr>
        <p:spPr/>
        <p:txBody>
          <a:bodyPr/>
          <a:lstStyle/>
          <a:p>
            <a:r>
              <a:rPr lang="en-US" dirty="0">
                <a:solidFill>
                  <a:schemeClr val="bg1"/>
                </a:solidFill>
              </a:rPr>
              <a:t>EDA CONT.</a:t>
            </a:r>
          </a:p>
        </p:txBody>
      </p:sp>
      <p:pic>
        <p:nvPicPr>
          <p:cNvPr id="7" name="Content Placeholder 6" descr="Chart, bar chart&#10;&#10;Description automatically generated">
            <a:extLst>
              <a:ext uri="{FF2B5EF4-FFF2-40B4-BE49-F238E27FC236}">
                <a16:creationId xmlns:a16="http://schemas.microsoft.com/office/drawing/2014/main" id="{DD141B1C-C2EE-5289-5C01-1D735A7FDE5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638" y="2385273"/>
            <a:ext cx="5747562" cy="4131274"/>
          </a:xfrm>
        </p:spPr>
      </p:pic>
      <p:graphicFrame>
        <p:nvGraphicFramePr>
          <p:cNvPr id="5" name="Table 7">
            <a:extLst>
              <a:ext uri="{FF2B5EF4-FFF2-40B4-BE49-F238E27FC236}">
                <a16:creationId xmlns:a16="http://schemas.microsoft.com/office/drawing/2014/main" id="{75A78AC1-AA44-2B26-0A6E-46B19096B052}"/>
              </a:ext>
            </a:extLst>
          </p:cNvPr>
          <p:cNvGraphicFramePr>
            <a:graphicFrameLocks noGrp="1"/>
          </p:cNvGraphicFramePr>
          <p:nvPr>
            <p:extLst>
              <p:ext uri="{D42A27DB-BD31-4B8C-83A1-F6EECF244321}">
                <p14:modId xmlns:p14="http://schemas.microsoft.com/office/powerpoint/2010/main" val="227333461"/>
              </p:ext>
            </p:extLst>
          </p:nvPr>
        </p:nvGraphicFramePr>
        <p:xfrm>
          <a:off x="6990250" y="2405662"/>
          <a:ext cx="4758054" cy="2966720"/>
        </p:xfrm>
        <a:graphic>
          <a:graphicData uri="http://schemas.openxmlformats.org/drawingml/2006/table">
            <a:tbl>
              <a:tblPr firstRow="1" bandRow="1">
                <a:tableStyleId>{5C22544A-7EE6-4342-B048-85BDC9FD1C3A}</a:tableStyleId>
              </a:tblPr>
              <a:tblGrid>
                <a:gridCol w="2379027">
                  <a:extLst>
                    <a:ext uri="{9D8B030D-6E8A-4147-A177-3AD203B41FA5}">
                      <a16:colId xmlns:a16="http://schemas.microsoft.com/office/drawing/2014/main" val="3337432087"/>
                    </a:ext>
                  </a:extLst>
                </a:gridCol>
                <a:gridCol w="2379027">
                  <a:extLst>
                    <a:ext uri="{9D8B030D-6E8A-4147-A177-3AD203B41FA5}">
                      <a16:colId xmlns:a16="http://schemas.microsoft.com/office/drawing/2014/main" val="315829292"/>
                    </a:ext>
                  </a:extLst>
                </a:gridCol>
              </a:tblGrid>
              <a:tr h="370840">
                <a:tc>
                  <a:txBody>
                    <a:bodyPr/>
                    <a:lstStyle/>
                    <a:p>
                      <a:r>
                        <a:rPr lang="en-US" dirty="0"/>
                        <a:t>PAY1</a:t>
                      </a:r>
                    </a:p>
                  </a:txBody>
                  <a:tcPr/>
                </a:tc>
                <a:tc>
                  <a:txBody>
                    <a:bodyPr/>
                    <a:lstStyle/>
                    <a:p>
                      <a:r>
                        <a:rPr lang="en-US" dirty="0"/>
                        <a:t>PERCENT</a:t>
                      </a:r>
                    </a:p>
                  </a:txBody>
                  <a:tcPr/>
                </a:tc>
                <a:extLst>
                  <a:ext uri="{0D108BD9-81ED-4DB2-BD59-A6C34878D82A}">
                    <a16:rowId xmlns:a16="http://schemas.microsoft.com/office/drawing/2014/main" val="4169880383"/>
                  </a:ext>
                </a:extLst>
              </a:tr>
              <a:tr h="370840">
                <a:tc>
                  <a:txBody>
                    <a:bodyPr/>
                    <a:lstStyle/>
                    <a:p>
                      <a:r>
                        <a:rPr lang="en-US" dirty="0"/>
                        <a:t>Medicare</a:t>
                      </a:r>
                    </a:p>
                  </a:txBody>
                  <a:tcPr/>
                </a:tc>
                <a:tc>
                  <a:txBody>
                    <a:bodyPr/>
                    <a:lstStyle/>
                    <a:p>
                      <a:r>
                        <a:rPr lang="en-US" dirty="0"/>
                        <a:t>17.12</a:t>
                      </a:r>
                    </a:p>
                  </a:txBody>
                  <a:tcPr/>
                </a:tc>
                <a:extLst>
                  <a:ext uri="{0D108BD9-81ED-4DB2-BD59-A6C34878D82A}">
                    <a16:rowId xmlns:a16="http://schemas.microsoft.com/office/drawing/2014/main" val="36838849"/>
                  </a:ext>
                </a:extLst>
              </a:tr>
              <a:tr h="370840">
                <a:tc>
                  <a:txBody>
                    <a:bodyPr/>
                    <a:lstStyle/>
                    <a:p>
                      <a:r>
                        <a:rPr lang="en-US" dirty="0"/>
                        <a:t>Medicaid</a:t>
                      </a:r>
                    </a:p>
                  </a:txBody>
                  <a:tcPr/>
                </a:tc>
                <a:tc>
                  <a:txBody>
                    <a:bodyPr/>
                    <a:lstStyle/>
                    <a:p>
                      <a:r>
                        <a:rPr lang="en-US" dirty="0"/>
                        <a:t>41.65</a:t>
                      </a:r>
                    </a:p>
                  </a:txBody>
                  <a:tcPr/>
                </a:tc>
                <a:extLst>
                  <a:ext uri="{0D108BD9-81ED-4DB2-BD59-A6C34878D82A}">
                    <a16:rowId xmlns:a16="http://schemas.microsoft.com/office/drawing/2014/main" val="3190226604"/>
                  </a:ext>
                </a:extLst>
              </a:tr>
              <a:tr h="370840">
                <a:tc>
                  <a:txBody>
                    <a:bodyPr/>
                    <a:lstStyle/>
                    <a:p>
                      <a:r>
                        <a:rPr lang="en-US" dirty="0"/>
                        <a:t>Private Insurance</a:t>
                      </a:r>
                    </a:p>
                  </a:txBody>
                  <a:tcPr/>
                </a:tc>
                <a:tc>
                  <a:txBody>
                    <a:bodyPr/>
                    <a:lstStyle/>
                    <a:p>
                      <a:r>
                        <a:rPr lang="en-US" dirty="0"/>
                        <a:t>28.14</a:t>
                      </a:r>
                    </a:p>
                  </a:txBody>
                  <a:tcPr/>
                </a:tc>
                <a:extLst>
                  <a:ext uri="{0D108BD9-81ED-4DB2-BD59-A6C34878D82A}">
                    <a16:rowId xmlns:a16="http://schemas.microsoft.com/office/drawing/2014/main" val="4180480939"/>
                  </a:ext>
                </a:extLst>
              </a:tr>
              <a:tr h="370840">
                <a:tc>
                  <a:txBody>
                    <a:bodyPr/>
                    <a:lstStyle/>
                    <a:p>
                      <a:r>
                        <a:rPr lang="en-US" dirty="0"/>
                        <a:t>Self-pay</a:t>
                      </a:r>
                    </a:p>
                  </a:txBody>
                  <a:tcPr/>
                </a:tc>
                <a:tc>
                  <a:txBody>
                    <a:bodyPr/>
                    <a:lstStyle/>
                    <a:p>
                      <a:r>
                        <a:rPr lang="en-US" dirty="0"/>
                        <a:t>9.97</a:t>
                      </a:r>
                    </a:p>
                  </a:txBody>
                  <a:tcPr/>
                </a:tc>
                <a:extLst>
                  <a:ext uri="{0D108BD9-81ED-4DB2-BD59-A6C34878D82A}">
                    <a16:rowId xmlns:a16="http://schemas.microsoft.com/office/drawing/2014/main" val="3822253189"/>
                  </a:ext>
                </a:extLst>
              </a:tr>
              <a:tr h="370840">
                <a:tc>
                  <a:txBody>
                    <a:bodyPr/>
                    <a:lstStyle/>
                    <a:p>
                      <a:r>
                        <a:rPr lang="en-US" dirty="0"/>
                        <a:t>No Charge</a:t>
                      </a:r>
                    </a:p>
                  </a:txBody>
                  <a:tcPr/>
                </a:tc>
                <a:tc>
                  <a:txBody>
                    <a:bodyPr/>
                    <a:lstStyle/>
                    <a:p>
                      <a:r>
                        <a:rPr lang="en-US" dirty="0"/>
                        <a:t>0.21</a:t>
                      </a:r>
                    </a:p>
                  </a:txBody>
                  <a:tcPr/>
                </a:tc>
                <a:extLst>
                  <a:ext uri="{0D108BD9-81ED-4DB2-BD59-A6C34878D82A}">
                    <a16:rowId xmlns:a16="http://schemas.microsoft.com/office/drawing/2014/main" val="1693861176"/>
                  </a:ext>
                </a:extLst>
              </a:tr>
              <a:tr h="370840">
                <a:tc>
                  <a:txBody>
                    <a:bodyPr/>
                    <a:lstStyle/>
                    <a:p>
                      <a:r>
                        <a:rPr lang="en-US" dirty="0"/>
                        <a:t>Other</a:t>
                      </a:r>
                    </a:p>
                  </a:txBody>
                  <a:tcPr/>
                </a:tc>
                <a:tc>
                  <a:txBody>
                    <a:bodyPr/>
                    <a:lstStyle/>
                    <a:p>
                      <a:r>
                        <a:rPr lang="en-US" dirty="0"/>
                        <a:t>2.74</a:t>
                      </a:r>
                    </a:p>
                  </a:txBody>
                  <a:tcPr/>
                </a:tc>
                <a:extLst>
                  <a:ext uri="{0D108BD9-81ED-4DB2-BD59-A6C34878D82A}">
                    <a16:rowId xmlns:a16="http://schemas.microsoft.com/office/drawing/2014/main" val="1864570743"/>
                  </a:ext>
                </a:extLst>
              </a:tr>
              <a:tr h="370840">
                <a:tc>
                  <a:txBody>
                    <a:bodyPr/>
                    <a:lstStyle/>
                    <a:p>
                      <a:r>
                        <a:rPr lang="en-US" dirty="0"/>
                        <a:t>NA</a:t>
                      </a:r>
                    </a:p>
                  </a:txBody>
                  <a:tcPr/>
                </a:tc>
                <a:tc>
                  <a:txBody>
                    <a:bodyPr/>
                    <a:lstStyle/>
                    <a:p>
                      <a:r>
                        <a:rPr lang="en-US" dirty="0"/>
                        <a:t>0.17</a:t>
                      </a:r>
                    </a:p>
                  </a:txBody>
                  <a:tcPr/>
                </a:tc>
                <a:extLst>
                  <a:ext uri="{0D108BD9-81ED-4DB2-BD59-A6C34878D82A}">
                    <a16:rowId xmlns:a16="http://schemas.microsoft.com/office/drawing/2014/main" val="3872439780"/>
                  </a:ext>
                </a:extLst>
              </a:tr>
            </a:tbl>
          </a:graphicData>
        </a:graphic>
      </p:graphicFrame>
      <p:sp>
        <p:nvSpPr>
          <p:cNvPr id="8" name="TextBox 7">
            <a:extLst>
              <a:ext uri="{FF2B5EF4-FFF2-40B4-BE49-F238E27FC236}">
                <a16:creationId xmlns:a16="http://schemas.microsoft.com/office/drawing/2014/main" id="{7B52AEA6-A1E2-275A-6D71-C31BB84E27AA}"/>
              </a:ext>
            </a:extLst>
          </p:cNvPr>
          <p:cNvSpPr txBox="1"/>
          <p:nvPr/>
        </p:nvSpPr>
        <p:spPr>
          <a:xfrm>
            <a:off x="1755421" y="2015941"/>
            <a:ext cx="2477911" cy="369332"/>
          </a:xfrm>
          <a:prstGeom prst="rect">
            <a:avLst/>
          </a:prstGeom>
          <a:noFill/>
        </p:spPr>
        <p:txBody>
          <a:bodyPr wrap="square" rtlCol="0">
            <a:spAutoFit/>
          </a:bodyPr>
          <a:lstStyle/>
          <a:p>
            <a:r>
              <a:rPr lang="en-US" dirty="0">
                <a:solidFill>
                  <a:schemeClr val="bg1"/>
                </a:solidFill>
              </a:rPr>
              <a:t>RACE-ETHNICITY</a:t>
            </a:r>
          </a:p>
        </p:txBody>
      </p:sp>
      <p:sp>
        <p:nvSpPr>
          <p:cNvPr id="11" name="TextBox 10">
            <a:extLst>
              <a:ext uri="{FF2B5EF4-FFF2-40B4-BE49-F238E27FC236}">
                <a16:creationId xmlns:a16="http://schemas.microsoft.com/office/drawing/2014/main" id="{8DA145FB-C41B-8F62-2D78-DA50B28600E8}"/>
              </a:ext>
            </a:extLst>
          </p:cNvPr>
          <p:cNvSpPr txBox="1"/>
          <p:nvPr/>
        </p:nvSpPr>
        <p:spPr>
          <a:xfrm>
            <a:off x="8218449" y="1975957"/>
            <a:ext cx="2301656" cy="369332"/>
          </a:xfrm>
          <a:prstGeom prst="rect">
            <a:avLst/>
          </a:prstGeom>
          <a:noFill/>
        </p:spPr>
        <p:txBody>
          <a:bodyPr wrap="none" rtlCol="0">
            <a:spAutoFit/>
          </a:bodyPr>
          <a:lstStyle/>
          <a:p>
            <a:r>
              <a:rPr lang="en-US" dirty="0">
                <a:solidFill>
                  <a:schemeClr val="bg1"/>
                </a:solidFill>
              </a:rPr>
              <a:t>PAYMENT METHODS</a:t>
            </a:r>
          </a:p>
        </p:txBody>
      </p:sp>
    </p:spTree>
    <p:extLst>
      <p:ext uri="{BB962C8B-B14F-4D97-AF65-F5344CB8AC3E}">
        <p14:creationId xmlns:p14="http://schemas.microsoft.com/office/powerpoint/2010/main" val="225745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F164E5A-ABC0-4A97-86CA-5F7C26615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8116488"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2393E8D-D10F-4FE1-AC21-8B44BEB50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1"/>
            <a:ext cx="4062127"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D56D0-6557-2BB1-3957-B09AC42BBC12}"/>
              </a:ext>
            </a:extLst>
          </p:cNvPr>
          <p:cNvSpPr>
            <a:spLocks noGrp="1"/>
          </p:cNvSpPr>
          <p:nvPr>
            <p:ph type="title"/>
          </p:nvPr>
        </p:nvSpPr>
        <p:spPr>
          <a:xfrm>
            <a:off x="8610600" y="643468"/>
            <a:ext cx="2944152" cy="1622744"/>
          </a:xfrm>
        </p:spPr>
        <p:txBody>
          <a:bodyPr anchor="b">
            <a:normAutofit/>
          </a:bodyPr>
          <a:lstStyle/>
          <a:p>
            <a:r>
              <a:rPr lang="en-US" sz="3600" kern="1200">
                <a:solidFill>
                  <a:schemeClr val="tx1"/>
                </a:solidFill>
                <a:latin typeface="+mj-lt"/>
                <a:ea typeface="+mj-ea"/>
                <a:cs typeface="+mj-cs"/>
              </a:rPr>
              <a:t>Influenza and Influenza Like Diagnosis</a:t>
            </a:r>
            <a:endParaRPr lang="en-US" sz="3600">
              <a:solidFill>
                <a:schemeClr val="tx1"/>
              </a:solidFill>
            </a:endParaRPr>
          </a:p>
        </p:txBody>
      </p:sp>
      <p:pic>
        <p:nvPicPr>
          <p:cNvPr id="4" name="Picture 3" descr="Chart, line chart&#10;&#10;Description automatically generated">
            <a:extLst>
              <a:ext uri="{FF2B5EF4-FFF2-40B4-BE49-F238E27FC236}">
                <a16:creationId xmlns:a16="http://schemas.microsoft.com/office/drawing/2014/main" id="{A23BEA10-9B14-70D7-8325-758728E30A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68" y="1062930"/>
            <a:ext cx="6833412" cy="4732137"/>
          </a:xfrm>
          <a:prstGeom prst="rect">
            <a:avLst/>
          </a:prstGeom>
        </p:spPr>
      </p:pic>
      <p:sp>
        <p:nvSpPr>
          <p:cNvPr id="9" name="Content Placeholder 8">
            <a:extLst>
              <a:ext uri="{FF2B5EF4-FFF2-40B4-BE49-F238E27FC236}">
                <a16:creationId xmlns:a16="http://schemas.microsoft.com/office/drawing/2014/main" id="{A6E0FFB7-31A5-348E-3B6E-825E9B788C92}"/>
              </a:ext>
            </a:extLst>
          </p:cNvPr>
          <p:cNvSpPr>
            <a:spLocks noGrp="1"/>
          </p:cNvSpPr>
          <p:nvPr>
            <p:ph idx="1"/>
          </p:nvPr>
        </p:nvSpPr>
        <p:spPr>
          <a:xfrm>
            <a:off x="8610599" y="2402733"/>
            <a:ext cx="2944151" cy="3774230"/>
          </a:xfrm>
        </p:spPr>
        <p:txBody>
          <a:bodyPr>
            <a:normAutofit fontScale="92500"/>
          </a:bodyPr>
          <a:lstStyle/>
          <a:p>
            <a:r>
              <a:rPr lang="en-US" sz="1600" dirty="0">
                <a:gradFill>
                  <a:gsLst>
                    <a:gs pos="34000">
                      <a:schemeClr val="tx1">
                        <a:lumMod val="93000"/>
                      </a:schemeClr>
                    </a:gs>
                    <a:gs pos="0">
                      <a:schemeClr val="bg1">
                        <a:lumMod val="25000"/>
                        <a:lumOff val="75000"/>
                      </a:schemeClr>
                    </a:gs>
                    <a:gs pos="100000">
                      <a:schemeClr val="tx1"/>
                    </a:gs>
                  </a:gsLst>
                  <a:lin ang="4800000" scaled="0"/>
                </a:gradFill>
              </a:rPr>
              <a:t>Given that we are working with a random sample,  it is not containing first ILI diagnosis from May to October.</a:t>
            </a:r>
          </a:p>
          <a:p>
            <a:r>
              <a:rPr lang="en-US" sz="1600" dirty="0">
                <a:gradFill>
                  <a:gsLst>
                    <a:gs pos="34000">
                      <a:schemeClr val="tx1">
                        <a:lumMod val="93000"/>
                      </a:schemeClr>
                    </a:gs>
                    <a:gs pos="0">
                      <a:schemeClr val="bg1">
                        <a:lumMod val="25000"/>
                        <a:lumOff val="75000"/>
                      </a:schemeClr>
                    </a:gs>
                    <a:gs pos="100000">
                      <a:schemeClr val="tx1"/>
                    </a:gs>
                  </a:gsLst>
                  <a:lin ang="4800000" scaled="0"/>
                </a:gradFill>
              </a:rPr>
              <a:t>When running the code on just the first 30,000 rows, results came back the same. We believe the results will come out different when the code is run on the entire dataset.</a:t>
            </a:r>
          </a:p>
          <a:p>
            <a:r>
              <a:rPr lang="en-US" sz="1600" dirty="0">
                <a:gradFill>
                  <a:gsLst>
                    <a:gs pos="34000">
                      <a:schemeClr val="tx1">
                        <a:lumMod val="93000"/>
                      </a:schemeClr>
                    </a:gs>
                    <a:gs pos="0">
                      <a:schemeClr val="bg1">
                        <a:lumMod val="25000"/>
                        <a:lumOff val="75000"/>
                      </a:schemeClr>
                    </a:gs>
                    <a:gs pos="100000">
                      <a:schemeClr val="tx1"/>
                    </a:gs>
                  </a:gsLst>
                  <a:lin ang="4800000" scaled="0"/>
                </a:gradFill>
              </a:rPr>
              <a:t>The pattern we see here is that during the colder seasons, January and December, there is an increase in influenza and influenza like diagnosis.</a:t>
            </a:r>
          </a:p>
          <a:p>
            <a:endParaRPr lang="en-US" sz="1600" dirty="0">
              <a:gradFill>
                <a:gsLst>
                  <a:gs pos="34000">
                    <a:schemeClr val="tx1">
                      <a:lumMod val="93000"/>
                    </a:schemeClr>
                  </a:gs>
                  <a:gs pos="0">
                    <a:schemeClr val="bg1">
                      <a:lumMod val="25000"/>
                      <a:lumOff val="75000"/>
                    </a:schemeClr>
                  </a:gs>
                  <a:gs pos="100000">
                    <a:schemeClr val="tx1"/>
                  </a:gs>
                </a:gsLst>
                <a:lin ang="4800000" scaled="0"/>
              </a:gradFill>
            </a:endParaRPr>
          </a:p>
        </p:txBody>
      </p:sp>
    </p:spTree>
    <p:extLst>
      <p:ext uri="{BB962C8B-B14F-4D97-AF65-F5344CB8AC3E}">
        <p14:creationId xmlns:p14="http://schemas.microsoft.com/office/powerpoint/2010/main" val="120381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6881A-63EF-2656-619F-0FADA890C8CE}"/>
              </a:ext>
            </a:extLst>
          </p:cNvPr>
          <p:cNvSpPr>
            <a:spLocks noGrp="1"/>
          </p:cNvSpPr>
          <p:nvPr>
            <p:ph type="title"/>
          </p:nvPr>
        </p:nvSpPr>
        <p:spPr>
          <a:xfrm>
            <a:off x="1086678" y="0"/>
            <a:ext cx="9409044" cy="1103523"/>
          </a:xfrm>
        </p:spPr>
        <p:txBody>
          <a:bodyPr vert="horz" wrap="square" lIns="91440" tIns="45720" rIns="91440" bIns="45720" rtlCol="0" anchor="t">
            <a:normAutofit/>
          </a:bodyPr>
          <a:lstStyle/>
          <a:p>
            <a:pPr algn="ctr"/>
            <a:r>
              <a:rPr lang="en-US" sz="3600" spc="-300" dirty="0">
                <a:solidFill>
                  <a:schemeClr val="bg1"/>
                </a:solidFill>
                <a:effectLst>
                  <a:outerShdw blurRad="469900" dist="342900" dir="5400000" sy="-20000" rotWithShape="0">
                    <a:prstClr val="black">
                      <a:alpha val="66000"/>
                    </a:prstClr>
                  </a:outerShdw>
                </a:effectLst>
              </a:rPr>
              <a:t>ILI  and  Other  Diagnosis  Comparison  Table</a:t>
            </a:r>
          </a:p>
        </p:txBody>
      </p:sp>
      <p:graphicFrame>
        <p:nvGraphicFramePr>
          <p:cNvPr id="3" name="Table 2">
            <a:extLst>
              <a:ext uri="{FF2B5EF4-FFF2-40B4-BE49-F238E27FC236}">
                <a16:creationId xmlns:a16="http://schemas.microsoft.com/office/drawing/2014/main" id="{C5F1629E-435A-0B97-BBD5-7D47611C5EC9}"/>
              </a:ext>
            </a:extLst>
          </p:cNvPr>
          <p:cNvGraphicFramePr>
            <a:graphicFrameLocks noGrp="1"/>
          </p:cNvGraphicFramePr>
          <p:nvPr>
            <p:extLst>
              <p:ext uri="{D42A27DB-BD31-4B8C-83A1-F6EECF244321}">
                <p14:modId xmlns:p14="http://schemas.microsoft.com/office/powerpoint/2010/main" val="1167586544"/>
              </p:ext>
            </p:extLst>
          </p:nvPr>
        </p:nvGraphicFramePr>
        <p:xfrm>
          <a:off x="1961321" y="551761"/>
          <a:ext cx="8269357" cy="6171868"/>
        </p:xfrm>
        <a:graphic>
          <a:graphicData uri="http://schemas.openxmlformats.org/drawingml/2006/table">
            <a:tbl>
              <a:tblPr/>
              <a:tblGrid>
                <a:gridCol w="811004">
                  <a:extLst>
                    <a:ext uri="{9D8B030D-6E8A-4147-A177-3AD203B41FA5}">
                      <a16:colId xmlns:a16="http://schemas.microsoft.com/office/drawing/2014/main" val="2040204464"/>
                    </a:ext>
                  </a:extLst>
                </a:gridCol>
                <a:gridCol w="1057202">
                  <a:extLst>
                    <a:ext uri="{9D8B030D-6E8A-4147-A177-3AD203B41FA5}">
                      <a16:colId xmlns:a16="http://schemas.microsoft.com/office/drawing/2014/main" val="889075245"/>
                    </a:ext>
                  </a:extLst>
                </a:gridCol>
                <a:gridCol w="1317885">
                  <a:extLst>
                    <a:ext uri="{9D8B030D-6E8A-4147-A177-3AD203B41FA5}">
                      <a16:colId xmlns:a16="http://schemas.microsoft.com/office/drawing/2014/main" val="2780754390"/>
                    </a:ext>
                  </a:extLst>
                </a:gridCol>
                <a:gridCol w="1708904">
                  <a:extLst>
                    <a:ext uri="{9D8B030D-6E8A-4147-A177-3AD203B41FA5}">
                      <a16:colId xmlns:a16="http://schemas.microsoft.com/office/drawing/2014/main" val="2439753904"/>
                    </a:ext>
                  </a:extLst>
                </a:gridCol>
                <a:gridCol w="3374362">
                  <a:extLst>
                    <a:ext uri="{9D8B030D-6E8A-4147-A177-3AD203B41FA5}">
                      <a16:colId xmlns:a16="http://schemas.microsoft.com/office/drawing/2014/main" val="540875305"/>
                    </a:ext>
                  </a:extLst>
                </a:gridCol>
              </a:tblGrid>
              <a:tr h="125400">
                <a:tc gridSpan="5">
                  <a:txBody>
                    <a:bodyPr/>
                    <a:lstStyle/>
                    <a:p>
                      <a:pPr algn="l" fontAlgn="ctr"/>
                      <a:r>
                        <a:rPr lang="en-US" sz="900" b="1" i="0" u="none" strike="noStrike">
                          <a:solidFill>
                            <a:srgbClr val="000000"/>
                          </a:solidFill>
                          <a:effectLst/>
                          <a:latin typeface="Times New Roman" panose="02020603050405020304" pitchFamily="18" charset="0"/>
                        </a:rPr>
                        <a:t>Table 1. Disparities in ILI-related ED visits by patient and community characteristics, 2017, New York</a:t>
                      </a:r>
                    </a:p>
                  </a:txBody>
                  <a:tcPr marL="2375" marR="2375" marT="23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55897618"/>
                  </a:ext>
                </a:extLst>
              </a:tr>
              <a:tr h="248876">
                <a:tc rowSpan="2">
                  <a:txBody>
                    <a:bodyPr/>
                    <a:lstStyle/>
                    <a:p>
                      <a:pPr algn="ctr" fontAlgn="b"/>
                      <a:r>
                        <a:rPr lang="en-US" sz="900" b="1" i="0" u="none" strike="noStrike">
                          <a:solidFill>
                            <a:srgbClr val="1B1B1B"/>
                          </a:solidFill>
                          <a:effectLst/>
                          <a:latin typeface="Times New Roman" panose="02020603050405020304" pitchFamily="18" charset="0"/>
                        </a:rPr>
                        <a:t>Characteristic</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1B1B1B"/>
                          </a:solidFill>
                          <a:effectLst/>
                          <a:latin typeface="Times New Roman" panose="02020603050405020304" pitchFamily="18" charset="0"/>
                        </a:rPr>
                        <a:t>ILI-related ED visits</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1B1B1B"/>
                          </a:solidFill>
                          <a:effectLst/>
                          <a:latin typeface="Times New Roman" panose="02020603050405020304" pitchFamily="18" charset="0"/>
                        </a:rPr>
                        <a:t> </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1B1B1B"/>
                          </a:solidFill>
                          <a:effectLst/>
                          <a:latin typeface="Times New Roman" panose="02020603050405020304" pitchFamily="18" charset="0"/>
                        </a:rPr>
                        <a:t> </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900" b="1" i="0" u="none" strike="noStrike">
                          <a:solidFill>
                            <a:srgbClr val="1B1B1B"/>
                          </a:solidFill>
                          <a:effectLst/>
                          <a:latin typeface="Times New Roman" panose="02020603050405020304" pitchFamily="18" charset="0"/>
                        </a:rPr>
                        <a:t>Total ED visits with or without ILI, N</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6247557"/>
                  </a:ext>
                </a:extLst>
              </a:tr>
              <a:tr h="125400">
                <a:tc vMerge="1">
                  <a:txBody>
                    <a:bodyPr/>
                    <a:lstStyle/>
                    <a:p>
                      <a:endParaRPr lang="en-US"/>
                    </a:p>
                  </a:txBody>
                  <a:tcPr/>
                </a:tc>
                <a:tc>
                  <a:txBody>
                    <a:bodyPr/>
                    <a:lstStyle/>
                    <a:p>
                      <a:pPr algn="l" fontAlgn="b"/>
                      <a:r>
                        <a:rPr lang="en-US" sz="900" b="1" i="0" u="none" strike="noStrike">
                          <a:solidFill>
                            <a:srgbClr val="1B1B1B"/>
                          </a:solidFill>
                          <a:effectLst/>
                          <a:latin typeface="Times New Roman" panose="02020603050405020304" pitchFamily="18" charset="0"/>
                        </a:rPr>
                        <a:t>Total, N</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1B1B1B"/>
                          </a:solidFill>
                          <a:effectLst/>
                          <a:latin typeface="Times New Roman" panose="02020603050405020304" pitchFamily="18" charset="0"/>
                        </a:rPr>
                        <a:t>Population rate‡</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1B1B1B"/>
                          </a:solidFill>
                          <a:effectLst/>
                          <a:latin typeface="Times New Roman" panose="02020603050405020304" pitchFamily="18" charset="0"/>
                        </a:rPr>
                        <a:t>Of all ED visits, %</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709643902"/>
                  </a:ext>
                </a:extLst>
              </a:tr>
              <a:tr h="248876">
                <a:tc>
                  <a:txBody>
                    <a:bodyPr/>
                    <a:lstStyle/>
                    <a:p>
                      <a:pPr algn="l" fontAlgn="b"/>
                      <a:r>
                        <a:rPr lang="en-US" sz="900" b="1" i="0" u="none" strike="noStrike">
                          <a:solidFill>
                            <a:srgbClr val="1B1B1B"/>
                          </a:solidFill>
                          <a:effectLst/>
                          <a:latin typeface="Times New Roman" panose="02020603050405020304" pitchFamily="18" charset="0"/>
                        </a:rPr>
                        <a:t>Any ILI diagnosis</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Times New Roman" panose="02020603050405020304" pitchFamily="18" charset="0"/>
                        </a:rPr>
                        <a:t> </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Times New Roman" panose="02020603050405020304" pitchFamily="18" charset="0"/>
                        </a:rPr>
                        <a:t> </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Times New Roman" panose="02020603050405020304" pitchFamily="18" charset="0"/>
                        </a:rPr>
                        <a:t> </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Times New Roman" panose="02020603050405020304" pitchFamily="18" charset="0"/>
                        </a:rPr>
                        <a:t> </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1008253"/>
                  </a:ext>
                </a:extLst>
              </a:tr>
              <a:tr h="248876">
                <a:tc>
                  <a:txBody>
                    <a:bodyPr/>
                    <a:lstStyle/>
                    <a:p>
                      <a:pPr algn="l" fontAlgn="b"/>
                      <a:r>
                        <a:rPr lang="en-US" sz="900" b="0" i="0" u="none" strike="noStrike">
                          <a:solidFill>
                            <a:srgbClr val="1B1B1B"/>
                          </a:solidFill>
                          <a:effectLst/>
                          <a:latin typeface="Times New Roman" panose="02020603050405020304" pitchFamily="18" charset="0"/>
                        </a:rPr>
                        <a:t>Flu season 2017</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329</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1096.666667</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1.096666667</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30,000</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4948718"/>
                  </a:ext>
                </a:extLst>
              </a:tr>
              <a:tr h="125400">
                <a:tc gridSpan="5">
                  <a:txBody>
                    <a:bodyPr/>
                    <a:lstStyle/>
                    <a:p>
                      <a:pPr algn="ctr" fontAlgn="b"/>
                      <a:r>
                        <a:rPr lang="en-US" sz="900" b="1" i="0" u="none" strike="noStrike">
                          <a:solidFill>
                            <a:srgbClr val="1B1B1B"/>
                          </a:solidFill>
                          <a:effectLst/>
                          <a:latin typeface="Times New Roman" panose="02020603050405020304" pitchFamily="18" charset="0"/>
                        </a:rPr>
                        <a:t>ILI diagnosis type</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11484494"/>
                  </a:ext>
                </a:extLst>
              </a:tr>
              <a:tr h="125400">
                <a:tc>
                  <a:txBody>
                    <a:bodyPr/>
                    <a:lstStyle/>
                    <a:p>
                      <a:pPr algn="l" fontAlgn="b"/>
                      <a:r>
                        <a:rPr lang="en-US" sz="900" b="0" i="0" u="none" strike="noStrike">
                          <a:solidFill>
                            <a:srgbClr val="1B1B1B"/>
                          </a:solidFill>
                          <a:effectLst/>
                          <a:latin typeface="Times New Roman" panose="02020603050405020304" pitchFamily="18" charset="0"/>
                        </a:rPr>
                        <a:t>Influenza only</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24</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80</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0.08</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30,000</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5018237"/>
                  </a:ext>
                </a:extLst>
              </a:tr>
              <a:tr h="248876">
                <a:tc>
                  <a:txBody>
                    <a:bodyPr/>
                    <a:lstStyle/>
                    <a:p>
                      <a:pPr algn="l" fontAlgn="b"/>
                      <a:r>
                        <a:rPr lang="en-US" sz="900" b="0" i="0" u="none" strike="noStrike">
                          <a:solidFill>
                            <a:srgbClr val="1B1B1B"/>
                          </a:solidFill>
                          <a:effectLst/>
                          <a:latin typeface="Times New Roman" panose="02020603050405020304" pitchFamily="18" charset="0"/>
                        </a:rPr>
                        <a:t>Influenza-like illness only</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305</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1016.666667</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1.016666667</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30,000</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944955"/>
                  </a:ext>
                </a:extLst>
              </a:tr>
              <a:tr h="125400">
                <a:tc>
                  <a:txBody>
                    <a:bodyPr/>
                    <a:lstStyle/>
                    <a:p>
                      <a:pPr algn="l" fontAlgn="b"/>
                      <a:r>
                        <a:rPr lang="en-US" sz="900" b="0" i="0" u="none" strike="noStrike">
                          <a:solidFill>
                            <a:srgbClr val="1B1B1B"/>
                          </a:solidFill>
                          <a:effectLst/>
                          <a:latin typeface="Times New Roman" panose="02020603050405020304" pitchFamily="18" charset="0"/>
                        </a:rPr>
                        <a:t>Both</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6.666666667</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0.006666667</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30,000</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1813310"/>
                  </a:ext>
                </a:extLst>
              </a:tr>
              <a:tr h="125400">
                <a:tc gridSpan="5">
                  <a:txBody>
                    <a:bodyPr/>
                    <a:lstStyle/>
                    <a:p>
                      <a:pPr algn="ctr" fontAlgn="b"/>
                      <a:r>
                        <a:rPr lang="en-US" sz="900" b="1" i="0" u="none" strike="noStrike">
                          <a:solidFill>
                            <a:srgbClr val="1B1B1B"/>
                          </a:solidFill>
                          <a:effectLst/>
                          <a:latin typeface="Times New Roman" panose="02020603050405020304" pitchFamily="18" charset="0"/>
                        </a:rPr>
                        <a:t>Age, years</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9900804"/>
                  </a:ext>
                </a:extLst>
              </a:tr>
              <a:tr h="125400">
                <a:tc>
                  <a:txBody>
                    <a:bodyPr/>
                    <a:lstStyle/>
                    <a:p>
                      <a:pPr algn="l" fontAlgn="b"/>
                      <a:r>
                        <a:rPr lang="en-US" sz="900" b="0" i="0" u="none" strike="noStrike">
                          <a:solidFill>
                            <a:srgbClr val="1B1B1B"/>
                          </a:solidFill>
                          <a:effectLst/>
                          <a:latin typeface="Times New Roman" panose="02020603050405020304" pitchFamily="18" charset="0"/>
                        </a:rPr>
                        <a:t>&lt;18</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149</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2452.674897</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2.452674897</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6,075</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0569478"/>
                  </a:ext>
                </a:extLst>
              </a:tr>
              <a:tr h="125400">
                <a:tc>
                  <a:txBody>
                    <a:bodyPr/>
                    <a:lstStyle/>
                    <a:p>
                      <a:pPr algn="l" fontAlgn="b"/>
                      <a:r>
                        <a:rPr lang="en-US" sz="900" b="0" i="0" u="none" strike="noStrike">
                          <a:solidFill>
                            <a:srgbClr val="1B1B1B"/>
                          </a:solidFill>
                          <a:effectLst/>
                          <a:latin typeface="Times New Roman" panose="02020603050405020304" pitchFamily="18" charset="0"/>
                        </a:rPr>
                        <a:t>18-64</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154</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783.8745801</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0.78387458</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19,646</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0197539"/>
                  </a:ext>
                </a:extLst>
              </a:tr>
              <a:tr h="125400">
                <a:tc>
                  <a:txBody>
                    <a:bodyPr/>
                    <a:lstStyle/>
                    <a:p>
                      <a:pPr algn="l" fontAlgn="b"/>
                      <a:r>
                        <a:rPr lang="en-US" sz="900" b="0" i="0" u="none" strike="noStrike">
                          <a:solidFill>
                            <a:srgbClr val="1B1B1B"/>
                          </a:solidFill>
                          <a:effectLst/>
                          <a:latin typeface="Times New Roman" panose="02020603050405020304" pitchFamily="18" charset="0"/>
                        </a:rPr>
                        <a:t>65+</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26</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607.6186025</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0.607618602</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4,279</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0238188"/>
                  </a:ext>
                </a:extLst>
              </a:tr>
              <a:tr h="125400">
                <a:tc gridSpan="5">
                  <a:txBody>
                    <a:bodyPr/>
                    <a:lstStyle/>
                    <a:p>
                      <a:pPr algn="ctr" fontAlgn="b"/>
                      <a:r>
                        <a:rPr lang="en-US" sz="900" b="1" i="0" u="none" strike="noStrike">
                          <a:solidFill>
                            <a:srgbClr val="1B1B1B"/>
                          </a:solidFill>
                          <a:effectLst/>
                          <a:latin typeface="Times New Roman" panose="02020603050405020304" pitchFamily="18" charset="0"/>
                        </a:rPr>
                        <a:t>Race/ethnicity*</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81809947"/>
                  </a:ext>
                </a:extLst>
              </a:tr>
              <a:tr h="248876">
                <a:tc>
                  <a:txBody>
                    <a:bodyPr/>
                    <a:lstStyle/>
                    <a:p>
                      <a:pPr algn="l" fontAlgn="b"/>
                      <a:r>
                        <a:rPr lang="en-US" sz="900" b="0" i="0" u="none" strike="noStrike">
                          <a:solidFill>
                            <a:srgbClr val="1B1B1B"/>
                          </a:solidFill>
                          <a:effectLst/>
                          <a:latin typeface="Times New Roman" panose="02020603050405020304" pitchFamily="18" charset="0"/>
                        </a:rPr>
                        <a:t>Asian/Pacific Islander</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10</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929.3680297</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0.92936803</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1076</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8914489"/>
                  </a:ext>
                </a:extLst>
              </a:tr>
              <a:tr h="125400">
                <a:tc>
                  <a:txBody>
                    <a:bodyPr/>
                    <a:lstStyle/>
                    <a:p>
                      <a:pPr algn="l" fontAlgn="b"/>
                      <a:r>
                        <a:rPr lang="en-US" sz="900" b="0" i="0" u="none" strike="noStrike">
                          <a:solidFill>
                            <a:srgbClr val="1B1B1B"/>
                          </a:solidFill>
                          <a:effectLst/>
                          <a:latin typeface="Times New Roman" panose="02020603050405020304" pitchFamily="18" charset="0"/>
                        </a:rPr>
                        <a:t>Black</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108</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1511.758119</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1.511758119</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7144</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5537400"/>
                  </a:ext>
                </a:extLst>
              </a:tr>
              <a:tr h="125400">
                <a:tc>
                  <a:txBody>
                    <a:bodyPr/>
                    <a:lstStyle/>
                    <a:p>
                      <a:pPr algn="l" fontAlgn="b"/>
                      <a:r>
                        <a:rPr lang="en-US" sz="900" b="0" i="0" u="none" strike="noStrike">
                          <a:solidFill>
                            <a:srgbClr val="1B1B1B"/>
                          </a:solidFill>
                          <a:effectLst/>
                          <a:latin typeface="Times New Roman" panose="02020603050405020304" pitchFamily="18" charset="0"/>
                        </a:rPr>
                        <a:t>Hispanic</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88</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1530.434783</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1.530434783</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5750</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3477537"/>
                  </a:ext>
                </a:extLst>
              </a:tr>
              <a:tr h="125400">
                <a:tc>
                  <a:txBody>
                    <a:bodyPr/>
                    <a:lstStyle/>
                    <a:p>
                      <a:pPr algn="l" fontAlgn="b"/>
                      <a:r>
                        <a:rPr lang="en-US" sz="900" b="0" i="0" u="none" strike="noStrike">
                          <a:solidFill>
                            <a:srgbClr val="1B1B1B"/>
                          </a:solidFill>
                          <a:effectLst/>
                          <a:latin typeface="Times New Roman" panose="02020603050405020304" pitchFamily="18" charset="0"/>
                        </a:rPr>
                        <a:t>White</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89</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732.0282941</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0.732028294</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12158</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2343687"/>
                  </a:ext>
                </a:extLst>
              </a:tr>
              <a:tr h="125400">
                <a:tc>
                  <a:txBody>
                    <a:bodyPr/>
                    <a:lstStyle/>
                    <a:p>
                      <a:pPr algn="l" fontAlgn="b"/>
                      <a:r>
                        <a:rPr lang="en-US" sz="900" b="0" i="0" u="none" strike="noStrike">
                          <a:solidFill>
                            <a:srgbClr val="1B1B1B"/>
                          </a:solidFill>
                          <a:effectLst/>
                          <a:latin typeface="Times New Roman" panose="02020603050405020304" pitchFamily="18" charset="0"/>
                        </a:rPr>
                        <a:t>Other</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34</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893.7960042</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0.893796004</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3804</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1637295"/>
                  </a:ext>
                </a:extLst>
              </a:tr>
              <a:tr h="125400">
                <a:tc gridSpan="5">
                  <a:txBody>
                    <a:bodyPr/>
                    <a:lstStyle/>
                    <a:p>
                      <a:pPr algn="ctr" fontAlgn="b"/>
                      <a:r>
                        <a:rPr lang="en-US" sz="900" b="1" i="0" u="none" strike="noStrike">
                          <a:solidFill>
                            <a:srgbClr val="1B1B1B"/>
                          </a:solidFill>
                          <a:effectLst/>
                          <a:latin typeface="Times New Roman" panose="02020603050405020304" pitchFamily="18" charset="0"/>
                        </a:rPr>
                        <a:t>Primary expected payer</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40345054"/>
                  </a:ext>
                </a:extLst>
              </a:tr>
              <a:tr h="125400">
                <a:tc>
                  <a:txBody>
                    <a:bodyPr/>
                    <a:lstStyle/>
                    <a:p>
                      <a:pPr algn="l" fontAlgn="b"/>
                      <a:r>
                        <a:rPr lang="en-US" sz="900" b="0" i="0" u="none" strike="noStrike">
                          <a:solidFill>
                            <a:srgbClr val="1B1B1B"/>
                          </a:solidFill>
                          <a:effectLst/>
                          <a:latin typeface="Times New Roman" panose="02020603050405020304" pitchFamily="18" charset="0"/>
                        </a:rPr>
                        <a:t>Medicare</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36</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696.5944272</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0.696594427</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5168</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0499493"/>
                  </a:ext>
                </a:extLst>
              </a:tr>
              <a:tr h="125400">
                <a:tc>
                  <a:txBody>
                    <a:bodyPr/>
                    <a:lstStyle/>
                    <a:p>
                      <a:pPr algn="l" fontAlgn="b"/>
                      <a:r>
                        <a:rPr lang="en-US" sz="900" b="0" i="0" u="none" strike="noStrike">
                          <a:solidFill>
                            <a:srgbClr val="1B1B1B"/>
                          </a:solidFill>
                          <a:effectLst/>
                          <a:latin typeface="Times New Roman" panose="02020603050405020304" pitchFamily="18" charset="0"/>
                        </a:rPr>
                        <a:t>Medicaid</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203</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1621.017328</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1.621017328</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12523</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4305900"/>
                  </a:ext>
                </a:extLst>
              </a:tr>
              <a:tr h="248876">
                <a:tc>
                  <a:txBody>
                    <a:bodyPr/>
                    <a:lstStyle/>
                    <a:p>
                      <a:pPr algn="l" fontAlgn="b"/>
                      <a:r>
                        <a:rPr lang="en-US" sz="900" b="0" i="0" u="none" strike="noStrike">
                          <a:solidFill>
                            <a:srgbClr val="1B1B1B"/>
                          </a:solidFill>
                          <a:effectLst/>
                          <a:latin typeface="Times New Roman" panose="02020603050405020304" pitchFamily="18" charset="0"/>
                        </a:rPr>
                        <a:t>Private insurance</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57</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672.3283793</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0.672328379</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8478</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5138494"/>
                  </a:ext>
                </a:extLst>
              </a:tr>
              <a:tr h="248876">
                <a:tc>
                  <a:txBody>
                    <a:bodyPr/>
                    <a:lstStyle/>
                    <a:p>
                      <a:pPr algn="l" fontAlgn="b"/>
                      <a:r>
                        <a:rPr lang="en-US" sz="900" b="0" i="0" u="none" strike="noStrike">
                          <a:solidFill>
                            <a:srgbClr val="1B1B1B"/>
                          </a:solidFill>
                          <a:effectLst/>
                          <a:latin typeface="Times New Roman" panose="02020603050405020304" pitchFamily="18" charset="0"/>
                        </a:rPr>
                        <a:t>Self-pay/No charge|</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28</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971.2105446</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0.971210545</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2883</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8836884"/>
                  </a:ext>
                </a:extLst>
              </a:tr>
              <a:tr h="125400">
                <a:tc>
                  <a:txBody>
                    <a:bodyPr/>
                    <a:lstStyle/>
                    <a:p>
                      <a:pPr algn="l" fontAlgn="b"/>
                      <a:r>
                        <a:rPr lang="en-US" sz="900" b="0" i="0" u="none" strike="noStrike">
                          <a:solidFill>
                            <a:srgbClr val="1B1B1B"/>
                          </a:solidFill>
                          <a:effectLst/>
                          <a:latin typeface="Times New Roman" panose="02020603050405020304" pitchFamily="18" charset="0"/>
                        </a:rPr>
                        <a:t>Other</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3</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349.6503497</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0.34965035</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858</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4063947"/>
                  </a:ext>
                </a:extLst>
              </a:tr>
              <a:tr h="125400">
                <a:tc gridSpan="5">
                  <a:txBody>
                    <a:bodyPr/>
                    <a:lstStyle/>
                    <a:p>
                      <a:pPr algn="ctr" fontAlgn="b"/>
                      <a:r>
                        <a:rPr lang="en-US" sz="900" b="1" i="0" u="none" strike="noStrike">
                          <a:solidFill>
                            <a:srgbClr val="1B1B1B"/>
                          </a:solidFill>
                          <a:effectLst/>
                          <a:latin typeface="Times New Roman" panose="02020603050405020304" pitchFamily="18" charset="0"/>
                        </a:rPr>
                        <a:t>Location of residence</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5480040"/>
                  </a:ext>
                </a:extLst>
              </a:tr>
              <a:tr h="125400">
                <a:tc>
                  <a:txBody>
                    <a:bodyPr/>
                    <a:lstStyle/>
                    <a:p>
                      <a:pPr algn="l" fontAlgn="b"/>
                      <a:r>
                        <a:rPr lang="en-US" sz="900" b="0" i="0" u="none" strike="noStrike">
                          <a:solidFill>
                            <a:srgbClr val="1B1B1B"/>
                          </a:solidFill>
                          <a:effectLst/>
                          <a:latin typeface="Times New Roman" panose="02020603050405020304" pitchFamily="18" charset="0"/>
                        </a:rPr>
                        <a:t>Adjacent</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299</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1096.724498</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1.096724498</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27263</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4628377"/>
                  </a:ext>
                </a:extLst>
              </a:tr>
              <a:tr h="125400">
                <a:tc>
                  <a:txBody>
                    <a:bodyPr/>
                    <a:lstStyle/>
                    <a:p>
                      <a:pPr algn="l" fontAlgn="b"/>
                      <a:r>
                        <a:rPr lang="en-US" sz="900" b="0" i="0" u="none" strike="noStrike">
                          <a:solidFill>
                            <a:srgbClr val="1B1B1B"/>
                          </a:solidFill>
                          <a:effectLst/>
                          <a:latin typeface="Times New Roman" panose="02020603050405020304" pitchFamily="18" charset="0"/>
                        </a:rPr>
                        <a:t>Non-adjacent</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22</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1177.730193</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1.177730193</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1868</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2690043"/>
                  </a:ext>
                </a:extLst>
              </a:tr>
              <a:tr h="125400">
                <a:tc>
                  <a:txBody>
                    <a:bodyPr/>
                    <a:lstStyle/>
                    <a:p>
                      <a:pPr algn="l" fontAlgn="b"/>
                      <a:r>
                        <a:rPr lang="en-US" sz="900" b="0" i="0" u="none" strike="noStrike">
                          <a:solidFill>
                            <a:srgbClr val="1B1B1B"/>
                          </a:solidFill>
                          <a:effectLst/>
                          <a:latin typeface="Times New Roman" panose="02020603050405020304" pitchFamily="18" charset="0"/>
                        </a:rPr>
                        <a:t>Rural remote</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8</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1149.425287</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1.149425287</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696</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718057"/>
                  </a:ext>
                </a:extLst>
              </a:tr>
              <a:tr h="125400">
                <a:tc gridSpan="5">
                  <a:txBody>
                    <a:bodyPr/>
                    <a:lstStyle/>
                    <a:p>
                      <a:pPr algn="ctr" fontAlgn="ctr"/>
                      <a:r>
                        <a:rPr lang="en-US" sz="900" b="1" i="0" u="none" strike="noStrike">
                          <a:solidFill>
                            <a:srgbClr val="1B1B1B"/>
                          </a:solidFill>
                          <a:effectLst/>
                          <a:latin typeface="Times New Roman" panose="02020603050405020304" pitchFamily="18" charset="0"/>
                        </a:rPr>
                        <a:t>Community income</a:t>
                      </a:r>
                    </a:p>
                  </a:txBody>
                  <a:tcPr marL="2375" marR="2375" marT="23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5817650"/>
                  </a:ext>
                </a:extLst>
              </a:tr>
              <a:tr h="248876">
                <a:tc>
                  <a:txBody>
                    <a:bodyPr/>
                    <a:lstStyle/>
                    <a:p>
                      <a:pPr algn="l" fontAlgn="b"/>
                      <a:r>
                        <a:rPr lang="en-US" sz="900" b="0" i="0" u="none" strike="noStrike">
                          <a:solidFill>
                            <a:srgbClr val="1B1B1B"/>
                          </a:solidFill>
                          <a:effectLst/>
                          <a:latin typeface="Times New Roman" panose="02020603050405020304" pitchFamily="18" charset="0"/>
                        </a:rPr>
                        <a:t>Quartile 1 (lowest)</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159</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1420.023221</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1.420023221</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11197</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8343816"/>
                  </a:ext>
                </a:extLst>
              </a:tr>
              <a:tr h="125400">
                <a:tc>
                  <a:txBody>
                    <a:bodyPr/>
                    <a:lstStyle/>
                    <a:p>
                      <a:pPr algn="l" fontAlgn="b"/>
                      <a:r>
                        <a:rPr lang="en-US" sz="900" b="0" i="0" u="none" strike="noStrike">
                          <a:solidFill>
                            <a:srgbClr val="1B1B1B"/>
                          </a:solidFill>
                          <a:effectLst/>
                          <a:latin typeface="Times New Roman" panose="02020603050405020304" pitchFamily="18" charset="0"/>
                        </a:rPr>
                        <a:t>Quartile 2</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100</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1291.655903</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1.291655903</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7742</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5632399"/>
                  </a:ext>
                </a:extLst>
              </a:tr>
              <a:tr h="125400">
                <a:tc>
                  <a:txBody>
                    <a:bodyPr/>
                    <a:lstStyle/>
                    <a:p>
                      <a:pPr algn="l" fontAlgn="b"/>
                      <a:r>
                        <a:rPr lang="en-US" sz="900" b="0" i="0" u="none" strike="noStrike">
                          <a:solidFill>
                            <a:srgbClr val="1B1B1B"/>
                          </a:solidFill>
                          <a:effectLst/>
                          <a:latin typeface="Times New Roman" panose="02020603050405020304" pitchFamily="18" charset="0"/>
                        </a:rPr>
                        <a:t>Quartile 3</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47</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800.9543286</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0.800954329</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5868</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7763684"/>
                  </a:ext>
                </a:extLst>
              </a:tr>
              <a:tr h="248876">
                <a:tc>
                  <a:txBody>
                    <a:bodyPr/>
                    <a:lstStyle/>
                    <a:p>
                      <a:pPr algn="l" fontAlgn="b"/>
                      <a:r>
                        <a:rPr lang="en-US" sz="900" b="0" i="0" u="none" strike="noStrike">
                          <a:solidFill>
                            <a:srgbClr val="1B1B1B"/>
                          </a:solidFill>
                          <a:effectLst/>
                          <a:latin typeface="Times New Roman" panose="02020603050405020304" pitchFamily="18" charset="0"/>
                        </a:rPr>
                        <a:t>Quartile 4 (highest)</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21</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Times New Roman" panose="02020603050405020304" pitchFamily="18" charset="0"/>
                        </a:rPr>
                        <a:t>434.3329886</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0.434332989</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4835</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2890498"/>
                  </a:ext>
                </a:extLst>
              </a:tr>
              <a:tr h="248876">
                <a:tc>
                  <a:txBody>
                    <a:bodyPr/>
                    <a:lstStyle/>
                    <a:p>
                      <a:pPr algn="l" fontAlgn="b"/>
                      <a:r>
                        <a:rPr lang="en-US" sz="900" b="1" i="0" u="none" strike="noStrike">
                          <a:solidFill>
                            <a:srgbClr val="1B1B1B"/>
                          </a:solidFill>
                          <a:effectLst/>
                          <a:latin typeface="Times New Roman" panose="02020603050405020304" pitchFamily="18" charset="0"/>
                        </a:rPr>
                        <a:t>No ILI diagnosis</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29671</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98903.33333</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panose="02020603050405020304" pitchFamily="18" charset="0"/>
                        </a:rPr>
                        <a:t>98.90333333</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Times New Roman" panose="02020603050405020304" pitchFamily="18" charset="0"/>
                        </a:rPr>
                        <a:t>30,000</a:t>
                      </a:r>
                    </a:p>
                  </a:txBody>
                  <a:tcPr marL="2375" marR="2375" marT="2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4729792"/>
                  </a:ext>
                </a:extLst>
              </a:tr>
            </a:tbl>
          </a:graphicData>
        </a:graphic>
      </p:graphicFrame>
    </p:spTree>
    <p:extLst>
      <p:ext uri="{BB962C8B-B14F-4D97-AF65-F5344CB8AC3E}">
        <p14:creationId xmlns:p14="http://schemas.microsoft.com/office/powerpoint/2010/main" val="3598631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B188-E24C-5D20-3BF5-16A5DCAE8E95}"/>
              </a:ext>
            </a:extLst>
          </p:cNvPr>
          <p:cNvSpPr>
            <a:spLocks noGrp="1"/>
          </p:cNvSpPr>
          <p:nvPr>
            <p:ph type="title"/>
          </p:nvPr>
        </p:nvSpPr>
        <p:spPr>
          <a:xfrm>
            <a:off x="159027" y="418023"/>
            <a:ext cx="2638110" cy="2506972"/>
          </a:xfrm>
        </p:spPr>
        <p:txBody>
          <a:bodyPr vert="horz" wrap="square" lIns="91440" tIns="45720" rIns="91440" bIns="45720" rtlCol="0" anchor="t">
            <a:normAutofit/>
          </a:bodyPr>
          <a:lstStyle/>
          <a:p>
            <a:r>
              <a:rPr lang="en-US"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2017 SID</a:t>
            </a:r>
          </a:p>
        </p:txBody>
      </p:sp>
      <p:graphicFrame>
        <p:nvGraphicFramePr>
          <p:cNvPr id="5" name="Content Placeholder 2">
            <a:extLst>
              <a:ext uri="{FF2B5EF4-FFF2-40B4-BE49-F238E27FC236}">
                <a16:creationId xmlns:a16="http://schemas.microsoft.com/office/drawing/2014/main" id="{4D331870-B9CA-F65B-9412-3376A0610931}"/>
              </a:ext>
            </a:extLst>
          </p:cNvPr>
          <p:cNvGraphicFramePr>
            <a:graphicFrameLocks noGrp="1"/>
          </p:cNvGraphicFramePr>
          <p:nvPr>
            <p:ph idx="1"/>
            <p:extLst>
              <p:ext uri="{D42A27DB-BD31-4B8C-83A1-F6EECF244321}">
                <p14:modId xmlns:p14="http://schemas.microsoft.com/office/powerpoint/2010/main" val="101175222"/>
              </p:ext>
            </p:extLst>
          </p:nvPr>
        </p:nvGraphicFramePr>
        <p:xfrm>
          <a:off x="1093673" y="1352129"/>
          <a:ext cx="10004654" cy="3145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2226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8658-682D-9DF2-319E-68725888307B}"/>
              </a:ext>
            </a:extLst>
          </p:cNvPr>
          <p:cNvSpPr>
            <a:spLocks noGrp="1"/>
          </p:cNvSpPr>
          <p:nvPr>
            <p:ph type="title"/>
          </p:nvPr>
        </p:nvSpPr>
        <p:spPr>
          <a:xfrm>
            <a:off x="838200" y="365125"/>
            <a:ext cx="10515600" cy="1325563"/>
          </a:xfrm>
        </p:spPr>
        <p:txBody>
          <a:bodyPr>
            <a:normAutofit/>
          </a:bodyPr>
          <a:lstStyle/>
          <a:p>
            <a:r>
              <a:rPr lang="en-US">
                <a:solidFill>
                  <a:schemeClr val="tx1"/>
                </a:solidFill>
              </a:rPr>
              <a:t>Data cleaning and Transformation</a:t>
            </a:r>
          </a:p>
        </p:txBody>
      </p:sp>
      <p:graphicFrame>
        <p:nvGraphicFramePr>
          <p:cNvPr id="5" name="Content Placeholder 2">
            <a:extLst>
              <a:ext uri="{FF2B5EF4-FFF2-40B4-BE49-F238E27FC236}">
                <a16:creationId xmlns:a16="http://schemas.microsoft.com/office/drawing/2014/main" id="{B7436400-8644-88D6-67E8-209520E2930B}"/>
              </a:ext>
            </a:extLst>
          </p:cNvPr>
          <p:cNvGraphicFramePr>
            <a:graphicFrameLocks noGrp="1"/>
          </p:cNvGraphicFramePr>
          <p:nvPr>
            <p:ph idx="1"/>
            <p:extLst>
              <p:ext uri="{D42A27DB-BD31-4B8C-83A1-F6EECF244321}">
                <p14:modId xmlns:p14="http://schemas.microsoft.com/office/powerpoint/2010/main" val="3142325153"/>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259170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22740</TotalTime>
  <Words>1889</Words>
  <Application>Microsoft Office PowerPoint</Application>
  <PresentationFormat>Widescreen</PresentationFormat>
  <Paragraphs>734</Paragraphs>
  <Slides>25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Amasis MT Pro Black</vt:lpstr>
      <vt:lpstr>Arial</vt:lpstr>
      <vt:lpstr>Calibri</vt:lpstr>
      <vt:lpstr>Corbel</vt:lpstr>
      <vt:lpstr>Times New Roman</vt:lpstr>
      <vt:lpstr>Depth</vt:lpstr>
      <vt:lpstr>NY HCUP DATA ANALYSIS </vt:lpstr>
      <vt:lpstr>2017 SEDD</vt:lpstr>
      <vt:lpstr>Data cleaning and Transformation</vt:lpstr>
      <vt:lpstr>EXPLORATORY DATA ANALYSIS (EDA)</vt:lpstr>
      <vt:lpstr>EDA CONT.</vt:lpstr>
      <vt:lpstr>Influenza and Influenza Like Diagnosis</vt:lpstr>
      <vt:lpstr>ILI  and  Other  Diagnosis  Comparison  Table</vt:lpstr>
      <vt:lpstr>2017 SID</vt:lpstr>
      <vt:lpstr>Data cleaning and Transformation</vt:lpstr>
      <vt:lpstr>EXPLORATORY DATA ANALYSIS (EDA)</vt:lpstr>
      <vt:lpstr>EXPLORATORY DATA ANALYSIS (EDA)</vt:lpstr>
      <vt:lpstr>EDA CONT.</vt:lpstr>
      <vt:lpstr>Influenza and Influenza Like Diagnosis</vt:lpstr>
      <vt:lpstr>ILI  and  Other  Diagnosis  Comparison  Table</vt:lpstr>
      <vt:lpstr>SID 2017 Influenza and Influenza Like Monthly Population Rate (per 100,000) per census 2015-2019</vt:lpstr>
      <vt:lpstr>2018 SID</vt:lpstr>
      <vt:lpstr>Data cleaning and Transformation</vt:lpstr>
      <vt:lpstr>EXPLORATORY DATA ANALYSIS (EDA)</vt:lpstr>
      <vt:lpstr>EXPLORATORY DATA ANALYSIS (EDA)</vt:lpstr>
      <vt:lpstr>EDA CONT.</vt:lpstr>
      <vt:lpstr>Influenza and Influenza Like Diagnosis</vt:lpstr>
      <vt:lpstr>ILI and Other Diagnosis Comparison Table</vt:lpstr>
      <vt:lpstr>SUMMARY</vt:lpstr>
      <vt:lpstr>Challenges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 HCUP DATA ANALYSIS 2017</dc:title>
  <dc:creator>Sigalla,Grace</dc:creator>
  <cp:lastModifiedBy>Sigalla,Grace</cp:lastModifiedBy>
  <cp:revision>30</cp:revision>
  <dcterms:created xsi:type="dcterms:W3CDTF">2022-11-02T17:35:39Z</dcterms:created>
  <dcterms:modified xsi:type="dcterms:W3CDTF">2022-12-09T15:31:38Z</dcterms:modified>
</cp:coreProperties>
</file>