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58" r:id="rId4"/>
    <p:sldId id="284" r:id="rId5"/>
    <p:sldId id="264" r:id="rId6"/>
    <p:sldId id="289" r:id="rId7"/>
    <p:sldId id="287" r:id="rId8"/>
    <p:sldId id="290" r:id="rId9"/>
    <p:sldId id="288" r:id="rId10"/>
    <p:sldId id="262" r:id="rId11"/>
    <p:sldId id="285" r:id="rId12"/>
    <p:sldId id="295" r:id="rId13"/>
    <p:sldId id="293" r:id="rId14"/>
    <p:sldId id="291" r:id="rId15"/>
    <p:sldId id="283" r:id="rId16"/>
    <p:sldId id="292"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63"/>
            <p14:sldId id="258"/>
            <p14:sldId id="284"/>
            <p14:sldId id="264"/>
            <p14:sldId id="289"/>
            <p14:sldId id="287"/>
            <p14:sldId id="290"/>
            <p14:sldId id="288"/>
            <p14:sldId id="262"/>
            <p14:sldId id="285"/>
            <p14:sldId id="295"/>
            <p14:sldId id="293"/>
            <p14:sldId id="291"/>
            <p14:sldId id="283"/>
            <p14:sldId id="29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598" autoAdjust="0"/>
  </p:normalViewPr>
  <p:slideViewPr>
    <p:cSldViewPr snapToGrid="0">
      <p:cViewPr varScale="1">
        <p:scale>
          <a:sx n="63" d="100"/>
          <a:sy n="63" d="100"/>
        </p:scale>
        <p:origin x="812" y="32"/>
      </p:cViewPr>
      <p:guideLst/>
    </p:cSldViewPr>
  </p:slideViewPr>
  <p:notesTextViewPr>
    <p:cViewPr>
      <p:scale>
        <a:sx n="3" d="2"/>
        <a:sy n="3" d="2"/>
      </p:scale>
      <p:origin x="0" y="-608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等线" panose="02010600030101010101" pitchFamily="2" charset="-122"/>
                <a:cs typeface="Times New Roman" panose="02020603050405020304" pitchFamily="18" charset="0"/>
              </a:rPr>
              <a:t>Medical services reflect the basic need of individuals. In the face of illness and pain, everyone should have the same opportunities to access adequate medical services regardless of their income, wealth, race, region, etc. </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等线" panose="02010600030101010101" pitchFamily="2" charset="-122"/>
                <a:cs typeface="Times New Roman" panose="02020603050405020304" pitchFamily="18" charset="0"/>
              </a:rPr>
              <a:t>Due to limited use of the public dataset, we don't have specific data to reflect health services. For example, for how many times does one person go to the hospital one year? How much money have they spent on it? We use the health insurance rate as the proxy for healthcare equity in the project.</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AS" sz="1800" dirty="0">
                <a:effectLst/>
                <a:latin typeface="Calibri" panose="020F0502020204030204" pitchFamily="34" charset="0"/>
                <a:ea typeface="等线" panose="02010600030101010101" pitchFamily="2" charset="-122"/>
                <a:cs typeface="Times New Roman" panose="02020603050405020304" pitchFamily="18" charset="0"/>
              </a:rPr>
              <a:t>According to "What We Do and Don't Know About Recent Trends in Health Insurance Coverage in the US," "Prior to the pandemic, the uninsured rate had been increasing incrementally for several years despite an improving economy. After historic declines in the number of uninsured people and the uninsured rate following the adoption and implementation of the 2010 Affordable Care Act (ACA), resulting in nearly 20 million more people covered through 2016, the number and rate of nonelderly uninsured people began to increase in 2017. The uninsured count grew from 26.7 million (10.0%) in 2016 to 27.6 million (10.2%) in 2017, 28.2 million (10.4%) in 2018, and, as was announced this week, 29.2 million (10.8%) in 2019 (Figure 1)."</a:t>
            </a:r>
          </a:p>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3</a:t>
            </a:fld>
            <a:endParaRPr lang="en-US"/>
          </a:p>
        </p:txBody>
      </p:sp>
    </p:spTree>
    <p:extLst>
      <p:ext uri="{BB962C8B-B14F-4D97-AF65-F5344CB8AC3E}">
        <p14:creationId xmlns:p14="http://schemas.microsoft.com/office/powerpoint/2010/main" val="3092050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a:</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According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oaxaca</a:t>
                </a:r>
                <a:r>
                  <a:rPr lang="en-AS" sz="1800" dirty="0">
                    <a:effectLst/>
                    <a:latin typeface="Calibri" panose="020F0502020204030204" pitchFamily="34" charset="0"/>
                    <a:ea typeface="等线" panose="02010600030101010101" pitchFamily="2" charset="-122"/>
                    <a:cs typeface="Times New Roman" panose="02020603050405020304" pitchFamily="18" charset="0"/>
                  </a:rPr>
                  <a:t>: Blinder-Oaxaca Decomposition in R” by Marek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Hlavac</a:t>
                </a:r>
                <a:r>
                  <a:rPr lang="en-AS" sz="1800" dirty="0">
                    <a:effectLst/>
                    <a:latin typeface="Calibri" panose="020F0502020204030204" pitchFamily="34" charset="0"/>
                    <a:ea typeface="等线" panose="02010600030101010101" pitchFamily="2" charset="-122"/>
                    <a:cs typeface="Times New Roman" panose="02020603050405020304" pitchFamily="18" charset="0"/>
                  </a:rPr>
                  <a:t>, we will use the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oaxaca</a:t>
                </a:r>
                <a:r>
                  <a:rPr lang="en-AS" sz="1800" dirty="0">
                    <a:effectLst/>
                    <a:latin typeface="Calibri" panose="020F0502020204030204" pitchFamily="34" charset="0"/>
                    <a:ea typeface="等线" panose="02010600030101010101" pitchFamily="2" charset="-122"/>
                    <a:cs typeface="Times New Roman" panose="02020603050405020304" pitchFamily="18" charset="0"/>
                  </a:rPr>
                  <a:t> package to do the Blinder-Oaxaca decomposition. We use dataset “Chicago”. The Chicago data frame contains information about the demographic characteristics and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labor</a:t>
                </a:r>
                <a:r>
                  <a:rPr lang="en-AS" sz="1800" dirty="0">
                    <a:effectLst/>
                    <a:latin typeface="Calibri" panose="020F0502020204030204" pitchFamily="34" charset="0"/>
                    <a:ea typeface="等线" panose="02010600030101010101" pitchFamily="2" charset="-122"/>
                    <a:cs typeface="Times New Roman" panose="02020603050405020304" pitchFamily="18" charset="0"/>
                  </a:rPr>
                  <a:t> market outcomes of 712 employed Hispanic workers in the Chicago metropolitan area. This example explains the wage gap between native and foreign-born Hispanic workers.</a:t>
                </a:r>
              </a:p>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b:</a:t>
                </a: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where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real.wage</a:t>
                </a:r>
                <a:r>
                  <a:rPr lang="en-AS" sz="1800" dirty="0">
                    <a:effectLst/>
                    <a:latin typeface="Calibri" panose="020F0502020204030204" pitchFamily="34" charset="0"/>
                    <a:ea typeface="等线" panose="02010600030101010101" pitchFamily="2" charset="-122"/>
                    <a:cs typeface="Times New Roman" panose="02020603050405020304" pitchFamily="18" charset="0"/>
                  </a:rPr>
                  <a:t> is the dependent variable, age + female + LTHS +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some.college</a:t>
                </a:r>
                <a:r>
                  <a:rPr lang="en-AS" sz="1800" dirty="0">
                    <a:effectLst/>
                    <a:latin typeface="Calibri" panose="020F0502020204030204" pitchFamily="34" charset="0"/>
                    <a:ea typeface="等线" panose="02010600030101010101" pitchFamily="2" charset="-122"/>
                    <a:cs typeface="Times New Roman" panose="02020603050405020304" pitchFamily="18" charset="0"/>
                  </a:rPr>
                  <a:t> + college +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advanced.degree</a:t>
                </a:r>
                <a:r>
                  <a:rPr lang="en-AS" sz="1800" dirty="0">
                    <a:effectLst/>
                    <a:latin typeface="Calibri" panose="020F0502020204030204" pitchFamily="34" charset="0"/>
                    <a:ea typeface="等线" panose="02010600030101010101" pitchFamily="2" charset="-122"/>
                    <a:cs typeface="Times New Roman" panose="02020603050405020304" pitchFamily="18" charset="0"/>
                  </a:rPr>
                  <a:t> are explanatory variables and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foreign.born</a:t>
                </a:r>
                <a:r>
                  <a:rPr lang="en-AS" sz="1800" dirty="0">
                    <a:effectLst/>
                    <a:latin typeface="Calibri" panose="020F0502020204030204" pitchFamily="34" charset="0"/>
                    <a:ea typeface="等线" panose="02010600030101010101" pitchFamily="2" charset="-122"/>
                    <a:cs typeface="Times New Roman" panose="02020603050405020304" pitchFamily="18" charset="0"/>
                  </a:rPr>
                  <a:t> is an indicator variable that is TRUE (or equal to 1) when an observation belongs to Group B, and FALSE (or equal to 0) when it belongs to Group A. Here,  LTHS +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some.college</a:t>
                </a:r>
                <a:r>
                  <a:rPr lang="en-AS" sz="1800" dirty="0">
                    <a:effectLst/>
                    <a:latin typeface="Calibri" panose="020F0502020204030204" pitchFamily="34" charset="0"/>
                    <a:ea typeface="等线" panose="02010600030101010101" pitchFamily="2" charset="-122"/>
                    <a:cs typeface="Times New Roman" panose="02020603050405020304" pitchFamily="18" charset="0"/>
                  </a:rPr>
                  <a:t> + college +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advanced.degree</a:t>
                </a:r>
                <a:r>
                  <a:rPr lang="en-AS" sz="1800" dirty="0">
                    <a:effectLst/>
                    <a:latin typeface="Calibri" panose="020F0502020204030204" pitchFamily="34" charset="0"/>
                    <a:ea typeface="等线" panose="02010600030101010101" pitchFamily="2" charset="-122"/>
                    <a:cs typeface="Times New Roman" panose="02020603050405020304" pitchFamily="18" charset="0"/>
                  </a:rPr>
                  <a:t> are indicator ("dummy") variables that will be adjusted so that the decomposition results do not change depending on the user's choice of the reference category. Data...is the data frame used in the decomposition. R is number of bootstrapping replicates for the calculation of standard errors.</a:t>
                </a:r>
              </a:p>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c:</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The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oaxaca</a:t>
                </a:r>
                <a:r>
                  <a:rPr lang="en-AS" sz="1800" dirty="0">
                    <a:effectLst/>
                    <a:latin typeface="Calibri" panose="020F0502020204030204" pitchFamily="34" charset="0"/>
                    <a:ea typeface="等线" panose="02010600030101010101" pitchFamily="2" charset="-122"/>
                    <a:cs typeface="Times New Roman" panose="02020603050405020304" pitchFamily="18" charset="0"/>
                  </a:rPr>
                  <a:t> package can produce easily customizable bar charts that visually summarize the</a:t>
                </a: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results of its Blinder-Oaxaca decompositions.</a:t>
                </a: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endParaRPr lang="en-AS" dirty="0"/>
              </a:p>
            </p:txBody>
          </p:sp>
        </mc:Choice>
        <mc:Fallback xmlns="">
          <p:sp>
            <p:nvSpPr>
              <p:cNvPr id="3" name="Notes Placeholder 2"/>
              <p:cNvSpPr>
                <a:spLocks noGrp="1"/>
              </p:cNvSpPr>
              <p:nvPr>
                <p:ph type="body" idx="1"/>
              </p:nvPr>
            </p:nvSpPr>
            <p:spPr/>
            <p:txBody>
              <a:bodyPr/>
              <a:lstStyle/>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Theory:</a:t>
                </a:r>
                <a:r>
                  <a:rPr lang="en-AS" sz="1800" dirty="0">
                    <a:effectLst/>
                    <a:latin typeface="Calibri" panose="020F0502020204030204" pitchFamily="34" charset="0"/>
                    <a:ea typeface="等线" panose="02010600030101010101" pitchFamily="2" charset="-122"/>
                    <a:cs typeface="Times New Roman" panose="02020603050405020304" pitchFamily="18" charset="0"/>
                  </a:rPr>
                  <a:t> The Blinder-Oaxaca decomposition is widely used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analyze</a:t>
                </a:r>
                <a:r>
                  <a:rPr lang="en-AS" sz="1800" dirty="0">
                    <a:effectLst/>
                    <a:latin typeface="Calibri" panose="020F0502020204030204" pitchFamily="34" charset="0"/>
                    <a:ea typeface="等线" panose="02010600030101010101" pitchFamily="2" charset="-122"/>
                    <a:cs typeface="Times New Roman" panose="02020603050405020304" pitchFamily="18" charset="0"/>
                  </a:rPr>
                  <a:t> types of inequity in sociology research. It is a statistical method that decomposes the gap in mean outcomes across two groups into a portion that is due to differences in group characteristics and a portion that cannot be explained by such differences. </a:t>
                </a:r>
              </a:p>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Example:</a:t>
                </a:r>
                <a:r>
                  <a:rPr lang="en-AS" sz="1800" dirty="0">
                    <a:effectLst/>
                    <a:latin typeface="Calibri" panose="020F0502020204030204" pitchFamily="34" charset="0"/>
                    <a:ea typeface="等线" panose="02010600030101010101" pitchFamily="2" charset="-122"/>
                    <a:cs typeface="Times New Roman" panose="02020603050405020304" pitchFamily="18" charset="0"/>
                  </a:rPr>
                  <a:t> This method has been most widely used to study gender- and race-based discrimination in the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labor</a:t>
                </a:r>
                <a:r>
                  <a:rPr lang="en-AS" sz="1800" dirty="0">
                    <a:effectLst/>
                    <a:latin typeface="Calibri" panose="020F0502020204030204" pitchFamily="34" charset="0"/>
                    <a:ea typeface="等线" panose="02010600030101010101" pitchFamily="2" charset="-122"/>
                    <a:cs typeface="Times New Roman" panose="02020603050405020304" pitchFamily="18" charset="0"/>
                  </a:rPr>
                  <a:t> market; Blinder-Oaxaca decompositions can be applied to explain differences in any continuous outcome across any two groups.</a:t>
                </a:r>
              </a:p>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Proposed analysis: </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AS" sz="1800" dirty="0">
                    <a:effectLst/>
                    <a:latin typeface="Calibri" panose="020F0502020204030204" pitchFamily="34" charset="0"/>
                    <a:ea typeface="等线" panose="02010600030101010101" pitchFamily="2" charset="-122"/>
                    <a:cs typeface="Times New Roman" panose="02020603050405020304" pitchFamily="18" charset="0"/>
                  </a:rPr>
                  <a:t>I will build a regression equation for two groups in Salt Lake County. We set the insured rate at 0.9 as a "risk" level. One group is all of the tracts whose insured rate is less than 0.9. This is a high-risk group. Another group is all of the tracts whose insured rate is more than 0.9. </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𝑌=α+β⋅𝑋_1+γ⋅X_2+ϵ</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a:t>
                </a:r>
                <a:r>
                  <a:rPr lang="en-AS" sz="1800" dirty="0">
                    <a:effectLst/>
                    <a:latin typeface="Calibri" panose="020F0502020204030204" pitchFamily="34" charset="0"/>
                    <a:ea typeface="等线" panose="02010600030101010101" pitchFamily="2" charset="-122"/>
                    <a:cs typeface="Times New Roman" panose="02020603050405020304" pitchFamily="18" charset="0"/>
                  </a:rPr>
                  <a:t> - Health insurance availability in a city</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𝑋_1</a:t>
                </a:r>
                <a:r>
                  <a:rPr lang="en-AS" sz="1800" dirty="0">
                    <a:effectLst/>
                    <a:latin typeface="Calibri" panose="020F0502020204030204" pitchFamily="34" charset="0"/>
                    <a:ea typeface="等线" panose="02010600030101010101" pitchFamily="2" charset="-122"/>
                    <a:cs typeface="Times New Roman" panose="02020603050405020304" pitchFamily="18" charset="0"/>
                  </a:rPr>
                  <a:t>- Pre-restraining factors (age, etc.) </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X_2</a:t>
                </a:r>
                <a:r>
                  <a:rPr lang="en-AS" sz="1800" dirty="0">
                    <a:effectLst/>
                    <a:latin typeface="Calibri" panose="020F0502020204030204" pitchFamily="34" charset="0"/>
                    <a:ea typeface="等线" panose="02010600030101010101" pitchFamily="2" charset="-122"/>
                    <a:cs typeface="Times New Roman" panose="02020603050405020304" pitchFamily="18" charset="0"/>
                  </a:rPr>
                  <a:t> - Discrimination factors (poverty level, race, sex, education attainment)</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β</a:t>
                </a:r>
                <a:r>
                  <a:rPr lang="en-AS" sz="1800" dirty="0">
                    <a:effectLst/>
                    <a:latin typeface="Calibri" panose="020F0502020204030204" pitchFamily="34" charset="0"/>
                    <a:ea typeface="等线" panose="02010600030101010101" pitchFamily="2" charset="-122"/>
                    <a:cs typeface="Times New Roman" panose="02020603050405020304" pitchFamily="18" charset="0"/>
                  </a:rPr>
                  <a:t>- Coefficient of Pre-restraining factors</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γ</a:t>
                </a:r>
                <a:r>
                  <a:rPr lang="en-AS" sz="1800" dirty="0">
                    <a:effectLst/>
                    <a:latin typeface="Calibri" panose="020F0502020204030204" pitchFamily="34" charset="0"/>
                    <a:ea typeface="等线" panose="02010600030101010101" pitchFamily="2" charset="-122"/>
                    <a:cs typeface="Times New Roman" panose="02020603050405020304" pitchFamily="18" charset="0"/>
                  </a:rPr>
                  <a:t>- Coefficient of Discrimination factors</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ϵ</a:t>
                </a:r>
                <a:r>
                  <a:rPr lang="en-AS" sz="1800" dirty="0">
                    <a:effectLst/>
                    <a:latin typeface="Calibri" panose="020F0502020204030204" pitchFamily="34" charset="0"/>
                    <a:ea typeface="等线" panose="02010600030101010101" pitchFamily="2" charset="-122"/>
                    <a:cs typeface="Times New Roman" panose="02020603050405020304" pitchFamily="18" charset="0"/>
                  </a:rPr>
                  <a:t> - error</a:t>
                </a:r>
              </a:p>
              <a:p>
                <a:pPr marL="914400" algn="just">
                  <a:lnSpc>
                    <a:spcPct val="107000"/>
                  </a:lnSpc>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pPr marL="342900" lvl="0" indent="-342900">
                  <a:lnSpc>
                    <a:spcPct val="107000"/>
                  </a:lnSpc>
                  <a:buFont typeface="Symbol" panose="05050102010706020507" pitchFamily="18" charset="2"/>
                  <a:buChar char=""/>
                </a:pPr>
                <a:r>
                  <a:rPr lang="en-AS" sz="1800" dirty="0">
                    <a:effectLst/>
                    <a:latin typeface="Calibri" panose="020F0502020204030204" pitchFamily="34" charset="0"/>
                    <a:ea typeface="等线" panose="02010600030101010101" pitchFamily="2" charset="-122"/>
                    <a:cs typeface="Times New Roman" panose="02020603050405020304" pitchFamily="18" charset="0"/>
                  </a:rPr>
                  <a:t>I will refer to Jann, Ben (2008) </a:t>
                </a:r>
                <a:r>
                  <a:rPr lang="en-AS" sz="1800" i="1" dirty="0">
                    <a:effectLst/>
                    <a:latin typeface="Calibri" panose="020F0502020204030204" pitchFamily="34" charset="0"/>
                    <a:ea typeface="等线" panose="02010600030101010101" pitchFamily="2" charset="-122"/>
                    <a:cs typeface="Times New Roman" panose="02020603050405020304" pitchFamily="18" charset="0"/>
                  </a:rPr>
                  <a:t>The Blinder-Oaxaca decomposition for linear regression models</a:t>
                </a:r>
                <a:r>
                  <a:rPr lang="en-AS" sz="1800" dirty="0">
                    <a:effectLst/>
                    <a:latin typeface="Calibri" panose="020F0502020204030204" pitchFamily="34" charset="0"/>
                    <a:ea typeface="等线" panose="02010600030101010101" pitchFamily="2" charset="-122"/>
                    <a:cs typeface="Times New Roman" panose="02020603050405020304" pitchFamily="18" charset="0"/>
                  </a:rPr>
                  <a:t> and use Blinder–Oaxaca decomposition here because it is widely used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analyze</a:t>
                </a:r>
                <a:r>
                  <a:rPr lang="en-AS" sz="1800" dirty="0">
                    <a:effectLst/>
                    <a:latin typeface="Calibri" panose="020F0502020204030204" pitchFamily="34" charset="0"/>
                    <a:ea typeface="等线" panose="02010600030101010101" pitchFamily="2" charset="-122"/>
                    <a:cs typeface="Times New Roman" panose="02020603050405020304" pitchFamily="18" charset="0"/>
                  </a:rPr>
                  <a:t> types of inequity in sociology research. I will estimate the mean difference in health insurance status in two groups in Salt Lake County.  That is,</a:t>
                </a:r>
              </a:p>
              <a:p>
                <a:pPr marL="6858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𝑅=𝐸(𝑌_𝐴 )−𝐸(𝑌_𝐵)</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𝑌_𝐴</a:t>
                </a:r>
                <a:r>
                  <a:rPr lang="en-AS" sz="1800" dirty="0">
                    <a:effectLst/>
                    <a:latin typeface="Calibri" panose="020F0502020204030204" pitchFamily="34" charset="0"/>
                    <a:ea typeface="等线" panose="02010600030101010101" pitchFamily="2" charset="-122"/>
                    <a:cs typeface="Times New Roman" panose="02020603050405020304" pitchFamily="18" charset="0"/>
                  </a:rPr>
                  <a:t>- Health Insurance Availability in Group A</a:t>
                </a:r>
              </a:p>
              <a:p>
                <a:pPr marL="457200">
                  <a:lnSpc>
                    <a:spcPct val="107000"/>
                  </a:lnSpc>
                  <a:spcAft>
                    <a:spcPts val="800"/>
                  </a:spcAft>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𝑌_𝐵</a:t>
                </a:r>
                <a:r>
                  <a:rPr lang="en-AS" sz="1800" dirty="0">
                    <a:effectLst/>
                    <a:latin typeface="Calibri" panose="020F0502020204030204" pitchFamily="34" charset="0"/>
                    <a:ea typeface="等线" panose="02010600030101010101" pitchFamily="2" charset="-122"/>
                    <a:cs typeface="Times New Roman" panose="02020603050405020304" pitchFamily="18" charset="0"/>
                  </a:rPr>
                  <a:t>- Health Insurance Availability in Group B</a:t>
                </a: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endParaRPr lang="en-AS" dirty="0"/>
              </a:p>
            </p:txBody>
          </p:sp>
        </mc:Fallback>
      </mc:AlternateContent>
      <p:sp>
        <p:nvSpPr>
          <p:cNvPr id="4" name="Slide Number Placeholder 3"/>
          <p:cNvSpPr>
            <a:spLocks noGrp="1"/>
          </p:cNvSpPr>
          <p:nvPr>
            <p:ph type="sldNum" sz="quarter" idx="5"/>
          </p:nvPr>
        </p:nvSpPr>
        <p:spPr/>
        <p:txBody>
          <a:bodyPr/>
          <a:lstStyle/>
          <a:p>
            <a:fld id="{5A01C38D-F26D-4167-83EF-8774BC62D548}" type="slidenum">
              <a:rPr lang="en-US" smtClean="0"/>
              <a:t>12</a:t>
            </a:fld>
            <a:endParaRPr lang="en-US"/>
          </a:p>
        </p:txBody>
      </p:sp>
    </p:spTree>
    <p:extLst>
      <p:ext uri="{BB962C8B-B14F-4D97-AF65-F5344CB8AC3E}">
        <p14:creationId xmlns:p14="http://schemas.microsoft.com/office/powerpoint/2010/main" val="1439430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Proposed analysis: </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mj-lt"/>
                  <a:buAutoNum type="alphaLcPeriod"/>
                </a:pPr>
                <a:r>
                  <a:rPr lang="en-AS" sz="1800" dirty="0">
                    <a:effectLst/>
                    <a:latin typeface="Calibri" panose="020F0502020204030204" pitchFamily="34" charset="0"/>
                    <a:ea typeface="等线" panose="02010600030101010101" pitchFamily="2" charset="-122"/>
                    <a:cs typeface="Times New Roman" panose="02020603050405020304" pitchFamily="18" charset="0"/>
                  </a:rPr>
                  <a:t>I will build a regression equation for two groups in Salt Lake County. Because USA uninsured rate among the nonelderly population in 2019 is 10.8%, we set the uninsured rate at 0.1 as a "risk" level. One group is all of the tracts whose insured rate is less than 0.9. This is a high-risk group. Another group is all of the tracts whose insured rate is more than 0.9. </a:t>
                </a:r>
              </a:p>
              <a:p>
                <a:pPr marL="457200">
                  <a:lnSpc>
                    <a:spcPct val="107000"/>
                  </a:lnSpc>
                </a:pPr>
                <a14:m>
                  <m:oMathPara xmlns:m="http://schemas.openxmlformats.org/officeDocument/2006/math">
                    <m:oMathParaPr>
                      <m:jc m:val="centerGroup"/>
                    </m:oMathParaPr>
                    <m:oMath xmlns:m="http://schemas.openxmlformats.org/officeDocument/2006/math">
                      <m:r>
                        <a:rPr lang="en-AS" sz="1800" i="1">
                          <a:effectLst/>
                          <a:latin typeface="Cambria Math" panose="02040503050406030204" pitchFamily="18" charset="0"/>
                          <a:ea typeface="等线" panose="02010600030101010101" pitchFamily="2" charset="-122"/>
                          <a:cs typeface="Times New Roman" panose="02020603050405020304" pitchFamily="18" charset="0"/>
                        </a:rPr>
                        <m:t>𝑌</m:t>
                      </m:r>
                      <m:r>
                        <a:rPr lang="en-AS" sz="1800" i="1">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α</m:t>
                      </m:r>
                      <m:r>
                        <a:rPr lang="en-AS" sz="1800" i="1">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β</m:t>
                      </m:r>
                      <m:r>
                        <a:rPr lang="en-AS"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sSubPr>
                        <m:e>
                          <m:r>
                            <a:rPr lang="en-AS" sz="1800" i="1">
                              <a:effectLst/>
                              <a:latin typeface="Cambria Math" panose="02040503050406030204" pitchFamily="18" charset="0"/>
                              <a:ea typeface="等线" panose="02010600030101010101" pitchFamily="2" charset="-122"/>
                              <a:cs typeface="Times New Roman" panose="02020603050405020304" pitchFamily="18" charset="0"/>
                            </a:rPr>
                            <m:t>𝑋</m:t>
                          </m:r>
                        </m:e>
                        <m:sub>
                          <m:r>
                            <a:rPr lang="en-AS" sz="1800"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AS" sz="1800" i="1">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γ</m:t>
                      </m:r>
                      <m:r>
                        <a:rPr lang="en-AS"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X</m:t>
                          </m:r>
                        </m:e>
                        <m:sub>
                          <m:r>
                            <a:rPr lang="en-AS" sz="1800">
                              <a:effectLst/>
                              <a:latin typeface="Cambria Math" panose="02040503050406030204" pitchFamily="18" charset="0"/>
                              <a:ea typeface="等线" panose="02010600030101010101" pitchFamily="2" charset="-122"/>
                              <a:cs typeface="Times New Roman" panose="02020603050405020304" pitchFamily="18" charset="0"/>
                            </a:rPr>
                            <m:t>2</m:t>
                          </m:r>
                        </m:sub>
                      </m:sSub>
                      <m:r>
                        <a:rPr lang="en-AS" sz="1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ϵ</m:t>
                      </m:r>
                    </m:oMath>
                  </m:oMathPara>
                </a14:m>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457200">
                  <a:lnSpc>
                    <a:spcPct val="107000"/>
                  </a:lnSpc>
                </a:pPr>
                <a14:m>
                  <m:oMath xmlns:m="http://schemas.openxmlformats.org/officeDocument/2006/math">
                    <m:r>
                      <a:rPr lang="en-AS" sz="1800" i="1">
                        <a:effectLst/>
                        <a:latin typeface="Cambria Math" panose="02040503050406030204" pitchFamily="18" charset="0"/>
                        <a:ea typeface="等线" panose="02010600030101010101" pitchFamily="2" charset="-122"/>
                        <a:cs typeface="Times New Roman" panose="02020603050405020304" pitchFamily="18" charset="0"/>
                      </a:rPr>
                      <m:t>𝑌</m:t>
                    </m:r>
                  </m:oMath>
                </a14:m>
                <a:r>
                  <a:rPr lang="en-AS" sz="1800" dirty="0">
                    <a:effectLst/>
                    <a:latin typeface="Calibri" panose="020F0502020204030204" pitchFamily="34" charset="0"/>
                    <a:ea typeface="等线" panose="02010600030101010101" pitchFamily="2" charset="-122"/>
                    <a:cs typeface="Times New Roman" panose="02020603050405020304" pitchFamily="18" charset="0"/>
                  </a:rPr>
                  <a:t> - Health insurance availability in a city</a:t>
                </a:r>
              </a:p>
              <a:p>
                <a:pPr marL="457200">
                  <a:lnSpc>
                    <a:spcPct val="107000"/>
                  </a:lnSpc>
                </a:pPr>
                <a14:m>
                  <m:oMath xmlns:m="http://schemas.openxmlformats.org/officeDocument/2006/math">
                    <m:sSub>
                      <m:sSub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sSubPr>
                      <m:e>
                        <m:r>
                          <a:rPr lang="en-AS" sz="1800" i="1">
                            <a:effectLst/>
                            <a:latin typeface="Cambria Math" panose="02040503050406030204" pitchFamily="18" charset="0"/>
                            <a:ea typeface="等线" panose="02010600030101010101" pitchFamily="2" charset="-122"/>
                            <a:cs typeface="Times New Roman" panose="02020603050405020304" pitchFamily="18" charset="0"/>
                          </a:rPr>
                          <m:t>𝑋</m:t>
                        </m:r>
                      </m:e>
                      <m:sub>
                        <m:r>
                          <a:rPr lang="en-AS" sz="1800" i="1">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AS" sz="1800" dirty="0">
                    <a:effectLst/>
                    <a:latin typeface="Calibri" panose="020F0502020204030204" pitchFamily="34" charset="0"/>
                    <a:ea typeface="等线" panose="02010600030101010101" pitchFamily="2" charset="-122"/>
                    <a:cs typeface="Times New Roman" panose="02020603050405020304" pitchFamily="18" charset="0"/>
                  </a:rPr>
                  <a:t>- Pre-restraining factors (age, etc.) </a:t>
                </a:r>
              </a:p>
              <a:p>
                <a:pPr marL="457200">
                  <a:lnSpc>
                    <a:spcPct val="107000"/>
                  </a:lnSpc>
                </a:pPr>
                <a14:m>
                  <m:oMath xmlns:m="http://schemas.openxmlformats.org/officeDocument/2006/math">
                    <m:sSub>
                      <m:sSub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X</m:t>
                        </m:r>
                      </m:e>
                      <m:sub>
                        <m:r>
                          <a:rPr lang="en-AS" sz="1800">
                            <a:effectLst/>
                            <a:latin typeface="Cambria Math" panose="02040503050406030204" pitchFamily="18" charset="0"/>
                            <a:ea typeface="等线" panose="02010600030101010101" pitchFamily="2" charset="-122"/>
                            <a:cs typeface="Times New Roman" panose="02020603050405020304" pitchFamily="18" charset="0"/>
                          </a:rPr>
                          <m:t>2</m:t>
                        </m:r>
                      </m:sub>
                    </m:sSub>
                  </m:oMath>
                </a14:m>
                <a:r>
                  <a:rPr lang="en-AS" sz="1800" dirty="0">
                    <a:effectLst/>
                    <a:latin typeface="Calibri" panose="020F0502020204030204" pitchFamily="34" charset="0"/>
                    <a:ea typeface="等线" panose="02010600030101010101" pitchFamily="2" charset="-122"/>
                    <a:cs typeface="Times New Roman" panose="02020603050405020304" pitchFamily="18" charset="0"/>
                  </a:rPr>
                  <a:t> - Discrimination factors (poverty level, race, sex, education attainment)</a:t>
                </a:r>
              </a:p>
              <a:p>
                <a:pPr marL="457200">
                  <a:lnSpc>
                    <a:spcPct val="107000"/>
                  </a:lnSpc>
                </a:pPr>
                <a14:m>
                  <m:oMath xmlns:m="http://schemas.openxmlformats.org/officeDocument/2006/math">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β</m:t>
                    </m:r>
                  </m:oMath>
                </a14:m>
                <a:r>
                  <a:rPr lang="en-AS" sz="1800" dirty="0">
                    <a:effectLst/>
                    <a:latin typeface="Calibri" panose="020F0502020204030204" pitchFamily="34" charset="0"/>
                    <a:ea typeface="等线" panose="02010600030101010101" pitchFamily="2" charset="-122"/>
                    <a:cs typeface="Times New Roman" panose="02020603050405020304" pitchFamily="18" charset="0"/>
                  </a:rPr>
                  <a:t>- Coefficient of Pre-restraining factors</a:t>
                </a:r>
              </a:p>
              <a:p>
                <a:pPr marL="457200">
                  <a:lnSpc>
                    <a:spcPct val="107000"/>
                  </a:lnSpc>
                </a:pPr>
                <a14:m>
                  <m:oMath xmlns:m="http://schemas.openxmlformats.org/officeDocument/2006/math">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γ</m:t>
                    </m:r>
                  </m:oMath>
                </a14:m>
                <a:r>
                  <a:rPr lang="en-AS" sz="1800" dirty="0">
                    <a:effectLst/>
                    <a:latin typeface="Calibri" panose="020F0502020204030204" pitchFamily="34" charset="0"/>
                    <a:ea typeface="等线" panose="02010600030101010101" pitchFamily="2" charset="-122"/>
                    <a:cs typeface="Times New Roman" panose="02020603050405020304" pitchFamily="18" charset="0"/>
                  </a:rPr>
                  <a:t>- Coefficient of Discrimination factors</a:t>
                </a:r>
              </a:p>
              <a:p>
                <a:pPr marL="457200">
                  <a:lnSpc>
                    <a:spcPct val="107000"/>
                  </a:lnSpc>
                </a:pPr>
                <a14:m>
                  <m:oMath xmlns:m="http://schemas.openxmlformats.org/officeDocument/2006/math">
                    <m:r>
                      <m:rPr>
                        <m:sty m:val="p"/>
                      </m:rPr>
                      <a:rPr lang="en-AS" sz="1800">
                        <a:effectLst/>
                        <a:latin typeface="Cambria Math" panose="02040503050406030204" pitchFamily="18" charset="0"/>
                        <a:ea typeface="等线" panose="02010600030101010101" pitchFamily="2" charset="-122"/>
                        <a:cs typeface="Times New Roman" panose="02020603050405020304" pitchFamily="18" charset="0"/>
                      </a:rPr>
                      <m:t>ϵ</m:t>
                    </m:r>
                  </m:oMath>
                </a14:m>
                <a:r>
                  <a:rPr lang="en-AS" sz="1800" dirty="0">
                    <a:effectLst/>
                    <a:latin typeface="Calibri" panose="020F0502020204030204" pitchFamily="34" charset="0"/>
                    <a:ea typeface="等线" panose="02010600030101010101" pitchFamily="2" charset="-122"/>
                    <a:cs typeface="Times New Roman" panose="02020603050405020304" pitchFamily="18" charset="0"/>
                  </a:rPr>
                  <a:t> - error</a:t>
                </a:r>
              </a:p>
              <a:p>
                <a:pPr marL="457200">
                  <a:lnSpc>
                    <a:spcPct val="107000"/>
                  </a:lnSpc>
                </a:pPr>
                <a:r>
                  <a:rPr lang="en-AS" sz="1800" dirty="0">
                    <a:effectLst/>
                    <a:latin typeface="Calibri" panose="020F0502020204030204" pitchFamily="34" charset="0"/>
                    <a:ea typeface="等线" panose="02010600030101010101" pitchFamily="2" charset="-122"/>
                    <a:cs typeface="Times New Roman" panose="02020603050405020304" pitchFamily="18" charset="0"/>
                  </a:rPr>
                  <a:t>We refer to SVI paper and establish “groups.”</a:t>
                </a:r>
              </a:p>
              <a:p>
                <a:pPr marL="914400" algn="just">
                  <a:lnSpc>
                    <a:spcPct val="107000"/>
                  </a:lnSpc>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pPr marL="0" lvl="0" indent="0">
                  <a:lnSpc>
                    <a:spcPct val="107000"/>
                  </a:lnSpc>
                  <a:buFont typeface="+mj-lt"/>
                  <a:buNone/>
                </a:pPr>
                <a:r>
                  <a:rPr lang="en-US" sz="1800">
                    <a:effectLst/>
                    <a:latin typeface="Calibri" panose="020F0502020204030204" pitchFamily="34" charset="0"/>
                    <a:ea typeface="等线" panose="02010600030101010101" pitchFamily="2" charset="-122"/>
                    <a:cs typeface="Times New Roman" panose="02020603050405020304" pitchFamily="18" charset="0"/>
                  </a:rPr>
                  <a:t>b. </a:t>
                </a:r>
                <a:r>
                  <a:rPr lang="en-AS" sz="1800">
                    <a:effectLst/>
                    <a:latin typeface="Calibri" panose="020F0502020204030204" pitchFamily="34" charset="0"/>
                    <a:ea typeface="等线" panose="02010600030101010101" pitchFamily="2" charset="-122"/>
                    <a:cs typeface="Times New Roman" panose="02020603050405020304" pitchFamily="18" charset="0"/>
                  </a:rPr>
                  <a:t>I </a:t>
                </a:r>
                <a:r>
                  <a:rPr lang="en-AS" sz="1800" dirty="0">
                    <a:effectLst/>
                    <a:latin typeface="Calibri" panose="020F0502020204030204" pitchFamily="34" charset="0"/>
                    <a:ea typeface="等线" panose="02010600030101010101" pitchFamily="2" charset="-122"/>
                    <a:cs typeface="Times New Roman" panose="02020603050405020304" pitchFamily="18" charset="0"/>
                  </a:rPr>
                  <a:t>will refer to Jann, Ben (2008) </a:t>
                </a:r>
                <a:r>
                  <a:rPr lang="en-AS" sz="1800" i="1" dirty="0">
                    <a:effectLst/>
                    <a:latin typeface="Calibri" panose="020F0502020204030204" pitchFamily="34" charset="0"/>
                    <a:ea typeface="等线" panose="02010600030101010101" pitchFamily="2" charset="-122"/>
                    <a:cs typeface="Times New Roman" panose="02020603050405020304" pitchFamily="18" charset="0"/>
                  </a:rPr>
                  <a:t>The Blinder-Oaxaca decomposition for linear regression models</a:t>
                </a:r>
                <a:r>
                  <a:rPr lang="en-AS" sz="1800" dirty="0">
                    <a:effectLst/>
                    <a:latin typeface="Calibri" panose="020F0502020204030204" pitchFamily="34" charset="0"/>
                    <a:ea typeface="等线" panose="02010600030101010101" pitchFamily="2" charset="-122"/>
                    <a:cs typeface="Times New Roman" panose="02020603050405020304" pitchFamily="18" charset="0"/>
                  </a:rPr>
                  <a:t> and use Blinder–Oaxaca decomposition here because it is widely used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analyze</a:t>
                </a:r>
                <a:r>
                  <a:rPr lang="en-AS" sz="1800" dirty="0">
                    <a:effectLst/>
                    <a:latin typeface="Calibri" panose="020F0502020204030204" pitchFamily="34" charset="0"/>
                    <a:ea typeface="等线" panose="02010600030101010101" pitchFamily="2" charset="-122"/>
                    <a:cs typeface="Times New Roman" panose="02020603050405020304" pitchFamily="18" charset="0"/>
                  </a:rPr>
                  <a:t> types of inequity in sociology research. I will estimate the mean difference in health insurance status in two groups in Salt Lake County.  That is,</a:t>
                </a:r>
              </a:p>
              <a:p>
                <a:pPr marL="685800">
                  <a:lnSpc>
                    <a:spcPct val="107000"/>
                  </a:lnSpc>
                </a:pPr>
                <a14:m>
                  <m:oMathPara xmlns:m="http://schemas.openxmlformats.org/officeDocument/2006/math">
                    <m:oMathParaPr>
                      <m:jc m:val="centerGroup"/>
                    </m:oMathParaPr>
                    <m:oMath xmlns:m="http://schemas.openxmlformats.org/officeDocument/2006/math">
                      <m:r>
                        <a:rPr lang="en-AS" sz="1800" i="1">
                          <a:effectLst/>
                          <a:latin typeface="Cambria Math" panose="02040503050406030204" pitchFamily="18" charset="0"/>
                          <a:ea typeface="等线" panose="02010600030101010101" pitchFamily="2" charset="-122"/>
                          <a:cs typeface="Times New Roman" panose="02020603050405020304" pitchFamily="18" charset="0"/>
                        </a:rPr>
                        <m:t>𝑅</m:t>
                      </m:r>
                      <m:r>
                        <a:rPr lang="en-AS" sz="1800" i="1">
                          <a:effectLst/>
                          <a:latin typeface="Cambria Math" panose="02040503050406030204" pitchFamily="18" charset="0"/>
                          <a:ea typeface="等线" panose="02010600030101010101" pitchFamily="2" charset="-122"/>
                          <a:cs typeface="Times New Roman" panose="02020603050405020304" pitchFamily="18" charset="0"/>
                        </a:rPr>
                        <m:t>=</m:t>
                      </m:r>
                      <m:r>
                        <a:rPr lang="en-AS" sz="1800" i="1">
                          <a:effectLst/>
                          <a:latin typeface="Cambria Math" panose="02040503050406030204" pitchFamily="18" charset="0"/>
                          <a:ea typeface="等线" panose="02010600030101010101" pitchFamily="2" charset="-122"/>
                          <a:cs typeface="Times New Roman" panose="02020603050405020304" pitchFamily="18" charset="0"/>
                        </a:rPr>
                        <m:t>𝐸</m:t>
                      </m:r>
                      <m:d>
                        <m:d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dPr>
                        <m:e>
                          <m:sSub>
                            <m:sSub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sSubPr>
                            <m:e>
                              <m:r>
                                <a:rPr lang="en-AS" sz="1800" i="1">
                                  <a:effectLst/>
                                  <a:latin typeface="Cambria Math" panose="02040503050406030204" pitchFamily="18" charset="0"/>
                                  <a:ea typeface="等线" panose="02010600030101010101" pitchFamily="2" charset="-122"/>
                                  <a:cs typeface="Times New Roman" panose="02020603050405020304" pitchFamily="18" charset="0"/>
                                </a:rPr>
                                <m:t>𝑌</m:t>
                              </m:r>
                            </m:e>
                            <m:sub>
                              <m:r>
                                <a:rPr lang="en-AS" sz="1800" i="1">
                                  <a:effectLst/>
                                  <a:latin typeface="Cambria Math" panose="02040503050406030204" pitchFamily="18" charset="0"/>
                                  <a:ea typeface="等线" panose="02010600030101010101" pitchFamily="2" charset="-122"/>
                                  <a:cs typeface="Times New Roman" panose="02020603050405020304" pitchFamily="18" charset="0"/>
                                </a:rPr>
                                <m:t>𝐴</m:t>
                              </m:r>
                            </m:sub>
                          </m:sSub>
                        </m:e>
                      </m:d>
                      <m:r>
                        <a:rPr lang="en-AS" sz="1800" i="1">
                          <a:effectLst/>
                          <a:latin typeface="Cambria Math" panose="02040503050406030204" pitchFamily="18" charset="0"/>
                          <a:ea typeface="等线" panose="02010600030101010101" pitchFamily="2" charset="-122"/>
                          <a:cs typeface="Times New Roman" panose="02020603050405020304" pitchFamily="18" charset="0"/>
                        </a:rPr>
                        <m:t>−</m:t>
                      </m:r>
                      <m:r>
                        <a:rPr lang="en-AS" sz="1800" i="1">
                          <a:effectLst/>
                          <a:latin typeface="Cambria Math" panose="02040503050406030204" pitchFamily="18" charset="0"/>
                          <a:ea typeface="等线" panose="02010600030101010101" pitchFamily="2" charset="-122"/>
                          <a:cs typeface="Times New Roman" panose="02020603050405020304" pitchFamily="18" charset="0"/>
                        </a:rPr>
                        <m:t>𝐸</m:t>
                      </m:r>
                      <m:r>
                        <a:rPr lang="en-AS"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sSubPr>
                        <m:e>
                          <m:r>
                            <a:rPr lang="en-AS" sz="1800" i="1">
                              <a:effectLst/>
                              <a:latin typeface="Cambria Math" panose="02040503050406030204" pitchFamily="18" charset="0"/>
                              <a:ea typeface="等线" panose="02010600030101010101" pitchFamily="2" charset="-122"/>
                              <a:cs typeface="Times New Roman" panose="02020603050405020304" pitchFamily="18" charset="0"/>
                            </a:rPr>
                            <m:t>𝑌</m:t>
                          </m:r>
                        </m:e>
                        <m:sub>
                          <m:r>
                            <a:rPr lang="en-AS" sz="1800" i="1">
                              <a:effectLst/>
                              <a:latin typeface="Cambria Math" panose="02040503050406030204" pitchFamily="18" charset="0"/>
                              <a:ea typeface="等线" panose="02010600030101010101" pitchFamily="2" charset="-122"/>
                              <a:cs typeface="Times New Roman" panose="02020603050405020304" pitchFamily="18" charset="0"/>
                            </a:rPr>
                            <m:t>𝐵</m:t>
                          </m:r>
                        </m:sub>
                      </m:sSub>
                      <m:r>
                        <a:rPr lang="en-AS" sz="1800" i="1">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457200">
                  <a:lnSpc>
                    <a:spcPct val="107000"/>
                  </a:lnSpc>
                </a:pPr>
                <a14:m>
                  <m:oMath xmlns:m="http://schemas.openxmlformats.org/officeDocument/2006/math">
                    <m:sSub>
                      <m:sSub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sSubPr>
                      <m:e>
                        <m:r>
                          <a:rPr lang="en-AS" sz="1800" i="1">
                            <a:effectLst/>
                            <a:latin typeface="Cambria Math" panose="02040503050406030204" pitchFamily="18" charset="0"/>
                            <a:ea typeface="等线" panose="02010600030101010101" pitchFamily="2" charset="-122"/>
                            <a:cs typeface="Times New Roman" panose="02020603050405020304" pitchFamily="18" charset="0"/>
                          </a:rPr>
                          <m:t>𝑌</m:t>
                        </m:r>
                      </m:e>
                      <m:sub>
                        <m:r>
                          <a:rPr lang="en-AS" sz="1800" i="1">
                            <a:effectLst/>
                            <a:latin typeface="Cambria Math" panose="02040503050406030204" pitchFamily="18" charset="0"/>
                            <a:ea typeface="等线" panose="02010600030101010101" pitchFamily="2" charset="-122"/>
                            <a:cs typeface="Times New Roman" panose="02020603050405020304" pitchFamily="18" charset="0"/>
                          </a:rPr>
                          <m:t>𝐴</m:t>
                        </m:r>
                      </m:sub>
                    </m:sSub>
                  </m:oMath>
                </a14:m>
                <a:r>
                  <a:rPr lang="en-AS" sz="1800" dirty="0">
                    <a:effectLst/>
                    <a:latin typeface="Calibri" panose="020F0502020204030204" pitchFamily="34" charset="0"/>
                    <a:ea typeface="等线" panose="02010600030101010101" pitchFamily="2" charset="-122"/>
                    <a:cs typeface="Times New Roman" panose="02020603050405020304" pitchFamily="18" charset="0"/>
                  </a:rPr>
                  <a:t>- Health Insurance Availability in Group A</a:t>
                </a:r>
              </a:p>
              <a:p>
                <a:pPr marL="457200">
                  <a:lnSpc>
                    <a:spcPct val="107000"/>
                  </a:lnSpc>
                </a:pPr>
                <a14:m>
                  <m:oMath xmlns:m="http://schemas.openxmlformats.org/officeDocument/2006/math">
                    <m:sSub>
                      <m:sSubPr>
                        <m:ctrlPr>
                          <a:rPr lang="en-AS" sz="1800" i="1">
                            <a:effectLst/>
                            <a:latin typeface="Cambria Math" panose="02040503050406030204" pitchFamily="18" charset="0"/>
                            <a:ea typeface="等线" panose="02010600030101010101" pitchFamily="2" charset="-122"/>
                            <a:cs typeface="Times New Roman" panose="02020603050405020304" pitchFamily="18" charset="0"/>
                          </a:rPr>
                        </m:ctrlPr>
                      </m:sSubPr>
                      <m:e>
                        <m:r>
                          <a:rPr lang="en-AS" sz="1800" i="1">
                            <a:effectLst/>
                            <a:latin typeface="Cambria Math" panose="02040503050406030204" pitchFamily="18" charset="0"/>
                            <a:ea typeface="等线" panose="02010600030101010101" pitchFamily="2" charset="-122"/>
                            <a:cs typeface="Times New Roman" panose="02020603050405020304" pitchFamily="18" charset="0"/>
                          </a:rPr>
                          <m:t>𝑌</m:t>
                        </m:r>
                      </m:e>
                      <m:sub>
                        <m:r>
                          <a:rPr lang="en-AS" sz="1800" i="1">
                            <a:effectLst/>
                            <a:latin typeface="Cambria Math" panose="02040503050406030204" pitchFamily="18" charset="0"/>
                            <a:ea typeface="等线" panose="02010600030101010101" pitchFamily="2" charset="-122"/>
                            <a:cs typeface="Times New Roman" panose="02020603050405020304" pitchFamily="18" charset="0"/>
                          </a:rPr>
                          <m:t>𝐵</m:t>
                        </m:r>
                      </m:sub>
                    </m:sSub>
                  </m:oMath>
                </a14:m>
                <a:r>
                  <a:rPr lang="en-AS" sz="1800" dirty="0">
                    <a:effectLst/>
                    <a:latin typeface="Calibri" panose="020F0502020204030204" pitchFamily="34" charset="0"/>
                    <a:ea typeface="等线" panose="02010600030101010101" pitchFamily="2" charset="-122"/>
                    <a:cs typeface="Times New Roman" panose="02020603050405020304" pitchFamily="18" charset="0"/>
                  </a:rPr>
                  <a:t>- Health Insurance Availability in Group B</a:t>
                </a:r>
              </a:p>
              <a:p>
                <a:pPr marL="457200">
                  <a:lnSpc>
                    <a:spcPct val="107000"/>
                  </a:lnSpc>
                  <a:spcAft>
                    <a:spcPts val="800"/>
                  </a:spcAft>
                </a:pPr>
                <a:r>
                  <a:rPr lang="en-AS" sz="1800" i="1" dirty="0">
                    <a:effectLst/>
                    <a:latin typeface="Calibri" panose="020F0502020204030204" pitchFamily="34" charset="0"/>
                    <a:ea typeface="等线" panose="02010600030101010101" pitchFamily="2" charset="-122"/>
                    <a:cs typeface="Times New Roman" panose="02020603050405020304" pitchFamily="18" charset="0"/>
                  </a:rPr>
                  <a:t> </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endParaRPr lang="en-AS" dirty="0"/>
              </a:p>
            </p:txBody>
          </p:sp>
        </mc:Choice>
        <mc:Fallback xmlns="">
          <p:sp>
            <p:nvSpPr>
              <p:cNvPr id="3" name="Notes Placeholder 2"/>
              <p:cNvSpPr>
                <a:spLocks noGrp="1"/>
              </p:cNvSpPr>
              <p:nvPr>
                <p:ph type="body" idx="1"/>
              </p:nvPr>
            </p:nvSpPr>
            <p:spPr/>
            <p:txBody>
              <a:bodyPr/>
              <a:lstStyle/>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Theory:</a:t>
                </a:r>
                <a:r>
                  <a:rPr lang="en-AS" sz="1800" dirty="0">
                    <a:effectLst/>
                    <a:latin typeface="Calibri" panose="020F0502020204030204" pitchFamily="34" charset="0"/>
                    <a:ea typeface="等线" panose="02010600030101010101" pitchFamily="2" charset="-122"/>
                    <a:cs typeface="Times New Roman" panose="02020603050405020304" pitchFamily="18" charset="0"/>
                  </a:rPr>
                  <a:t> The Blinder-Oaxaca decomposition is widely used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analyze</a:t>
                </a:r>
                <a:r>
                  <a:rPr lang="en-AS" sz="1800" dirty="0">
                    <a:effectLst/>
                    <a:latin typeface="Calibri" panose="020F0502020204030204" pitchFamily="34" charset="0"/>
                    <a:ea typeface="等线" panose="02010600030101010101" pitchFamily="2" charset="-122"/>
                    <a:cs typeface="Times New Roman" panose="02020603050405020304" pitchFamily="18" charset="0"/>
                  </a:rPr>
                  <a:t> types of inequity in sociology research. It is a statistical method that decomposes the gap in mean outcomes across two groups into a portion that is due to differences in group characteristics and a portion that cannot be explained by such differences. </a:t>
                </a:r>
              </a:p>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Example:</a:t>
                </a:r>
                <a:r>
                  <a:rPr lang="en-AS" sz="1800" dirty="0">
                    <a:effectLst/>
                    <a:latin typeface="Calibri" panose="020F0502020204030204" pitchFamily="34" charset="0"/>
                    <a:ea typeface="等线" panose="02010600030101010101" pitchFamily="2" charset="-122"/>
                    <a:cs typeface="Times New Roman" panose="02020603050405020304" pitchFamily="18" charset="0"/>
                  </a:rPr>
                  <a:t> This method has been most widely used to study gender- and race-based discrimination in the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labor</a:t>
                </a:r>
                <a:r>
                  <a:rPr lang="en-AS" sz="1800" dirty="0">
                    <a:effectLst/>
                    <a:latin typeface="Calibri" panose="020F0502020204030204" pitchFamily="34" charset="0"/>
                    <a:ea typeface="等线" panose="02010600030101010101" pitchFamily="2" charset="-122"/>
                    <a:cs typeface="Times New Roman" panose="02020603050405020304" pitchFamily="18" charset="0"/>
                  </a:rPr>
                  <a:t> market; Blinder-Oaxaca decompositions can be applied to explain differences in any continuous outcome across any two groups.</a:t>
                </a:r>
              </a:p>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Proposed analysis: </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AS" sz="1800" dirty="0">
                    <a:effectLst/>
                    <a:latin typeface="Calibri" panose="020F0502020204030204" pitchFamily="34" charset="0"/>
                    <a:ea typeface="等线" panose="02010600030101010101" pitchFamily="2" charset="-122"/>
                    <a:cs typeface="Times New Roman" panose="02020603050405020304" pitchFamily="18" charset="0"/>
                  </a:rPr>
                  <a:t>I will build a regression equation for two groups in Salt Lake County. We set the insured rate at 0.9 as a "risk" level. One group is all of the tracts whose insured rate is less than 0.9. This is a high-risk group. Another group is all of the tracts whose insured rate is more than 0.9. </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𝑌=α+β⋅𝑋_1+γ⋅X_2+ϵ</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a:t>
                </a:r>
                <a:r>
                  <a:rPr lang="en-AS" sz="1800" dirty="0">
                    <a:effectLst/>
                    <a:latin typeface="Calibri" panose="020F0502020204030204" pitchFamily="34" charset="0"/>
                    <a:ea typeface="等线" panose="02010600030101010101" pitchFamily="2" charset="-122"/>
                    <a:cs typeface="Times New Roman" panose="02020603050405020304" pitchFamily="18" charset="0"/>
                  </a:rPr>
                  <a:t> - Health insurance availability in a city</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𝑋_1</a:t>
                </a:r>
                <a:r>
                  <a:rPr lang="en-AS" sz="1800" dirty="0">
                    <a:effectLst/>
                    <a:latin typeface="Calibri" panose="020F0502020204030204" pitchFamily="34" charset="0"/>
                    <a:ea typeface="等线" panose="02010600030101010101" pitchFamily="2" charset="-122"/>
                    <a:cs typeface="Times New Roman" panose="02020603050405020304" pitchFamily="18" charset="0"/>
                  </a:rPr>
                  <a:t>- Pre-restraining factors (age, etc.) </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X_2</a:t>
                </a:r>
                <a:r>
                  <a:rPr lang="en-AS" sz="1800" dirty="0">
                    <a:effectLst/>
                    <a:latin typeface="Calibri" panose="020F0502020204030204" pitchFamily="34" charset="0"/>
                    <a:ea typeface="等线" panose="02010600030101010101" pitchFamily="2" charset="-122"/>
                    <a:cs typeface="Times New Roman" panose="02020603050405020304" pitchFamily="18" charset="0"/>
                  </a:rPr>
                  <a:t> - Discrimination factors (poverty level, race, sex, education attainment)</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β</a:t>
                </a:r>
                <a:r>
                  <a:rPr lang="en-AS" sz="1800" dirty="0">
                    <a:effectLst/>
                    <a:latin typeface="Calibri" panose="020F0502020204030204" pitchFamily="34" charset="0"/>
                    <a:ea typeface="等线" panose="02010600030101010101" pitchFamily="2" charset="-122"/>
                    <a:cs typeface="Times New Roman" panose="02020603050405020304" pitchFamily="18" charset="0"/>
                  </a:rPr>
                  <a:t>- Coefficient of Pre-restraining factors</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γ</a:t>
                </a:r>
                <a:r>
                  <a:rPr lang="en-AS" sz="1800" dirty="0">
                    <a:effectLst/>
                    <a:latin typeface="Calibri" panose="020F0502020204030204" pitchFamily="34" charset="0"/>
                    <a:ea typeface="等线" panose="02010600030101010101" pitchFamily="2" charset="-122"/>
                    <a:cs typeface="Times New Roman" panose="02020603050405020304" pitchFamily="18" charset="0"/>
                  </a:rPr>
                  <a:t>- Coefficient of Discrimination factors</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ϵ</a:t>
                </a:r>
                <a:r>
                  <a:rPr lang="en-AS" sz="1800" dirty="0">
                    <a:effectLst/>
                    <a:latin typeface="Calibri" panose="020F0502020204030204" pitchFamily="34" charset="0"/>
                    <a:ea typeface="等线" panose="02010600030101010101" pitchFamily="2" charset="-122"/>
                    <a:cs typeface="Times New Roman" panose="02020603050405020304" pitchFamily="18" charset="0"/>
                  </a:rPr>
                  <a:t> - error</a:t>
                </a:r>
              </a:p>
              <a:p>
                <a:pPr marL="914400" algn="just">
                  <a:lnSpc>
                    <a:spcPct val="107000"/>
                  </a:lnSpc>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pPr marL="342900" lvl="0" indent="-342900">
                  <a:lnSpc>
                    <a:spcPct val="107000"/>
                  </a:lnSpc>
                  <a:buFont typeface="Symbol" panose="05050102010706020507" pitchFamily="18" charset="2"/>
                  <a:buChar char=""/>
                </a:pPr>
                <a:r>
                  <a:rPr lang="en-AS" sz="1800" dirty="0">
                    <a:effectLst/>
                    <a:latin typeface="Calibri" panose="020F0502020204030204" pitchFamily="34" charset="0"/>
                    <a:ea typeface="等线" panose="02010600030101010101" pitchFamily="2" charset="-122"/>
                    <a:cs typeface="Times New Roman" panose="02020603050405020304" pitchFamily="18" charset="0"/>
                  </a:rPr>
                  <a:t>I will refer to Jann, Ben (2008) </a:t>
                </a:r>
                <a:r>
                  <a:rPr lang="en-AS" sz="1800" i="1" dirty="0">
                    <a:effectLst/>
                    <a:latin typeface="Calibri" panose="020F0502020204030204" pitchFamily="34" charset="0"/>
                    <a:ea typeface="等线" panose="02010600030101010101" pitchFamily="2" charset="-122"/>
                    <a:cs typeface="Times New Roman" panose="02020603050405020304" pitchFamily="18" charset="0"/>
                  </a:rPr>
                  <a:t>The Blinder-Oaxaca decomposition for linear regression models</a:t>
                </a:r>
                <a:r>
                  <a:rPr lang="en-AS" sz="1800" dirty="0">
                    <a:effectLst/>
                    <a:latin typeface="Calibri" panose="020F0502020204030204" pitchFamily="34" charset="0"/>
                    <a:ea typeface="等线" panose="02010600030101010101" pitchFamily="2" charset="-122"/>
                    <a:cs typeface="Times New Roman" panose="02020603050405020304" pitchFamily="18" charset="0"/>
                  </a:rPr>
                  <a:t> and use Blinder–Oaxaca decomposition here because it is widely used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analyze</a:t>
                </a:r>
                <a:r>
                  <a:rPr lang="en-AS" sz="1800" dirty="0">
                    <a:effectLst/>
                    <a:latin typeface="Calibri" panose="020F0502020204030204" pitchFamily="34" charset="0"/>
                    <a:ea typeface="等线" panose="02010600030101010101" pitchFamily="2" charset="-122"/>
                    <a:cs typeface="Times New Roman" panose="02020603050405020304" pitchFamily="18" charset="0"/>
                  </a:rPr>
                  <a:t> types of inequity in sociology research. I will estimate the mean difference in health insurance status in two groups in Salt Lake County.  That is,</a:t>
                </a:r>
              </a:p>
              <a:p>
                <a:pPr marL="6858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𝑅=𝐸(𝑌_𝐴 )−𝐸(𝑌_𝐵)</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𝑌_𝐴</a:t>
                </a:r>
                <a:r>
                  <a:rPr lang="en-AS" sz="1800" dirty="0">
                    <a:effectLst/>
                    <a:latin typeface="Calibri" panose="020F0502020204030204" pitchFamily="34" charset="0"/>
                    <a:ea typeface="等线" panose="02010600030101010101" pitchFamily="2" charset="-122"/>
                    <a:cs typeface="Times New Roman" panose="02020603050405020304" pitchFamily="18" charset="0"/>
                  </a:rPr>
                  <a:t>- Health Insurance Availability in Group A</a:t>
                </a:r>
              </a:p>
              <a:p>
                <a:pPr marL="457200">
                  <a:lnSpc>
                    <a:spcPct val="107000"/>
                  </a:lnSpc>
                  <a:spcAft>
                    <a:spcPts val="800"/>
                  </a:spcAft>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𝑌_𝐵</a:t>
                </a:r>
                <a:r>
                  <a:rPr lang="en-AS" sz="1800" dirty="0">
                    <a:effectLst/>
                    <a:latin typeface="Calibri" panose="020F0502020204030204" pitchFamily="34" charset="0"/>
                    <a:ea typeface="等线" panose="02010600030101010101" pitchFamily="2" charset="-122"/>
                    <a:cs typeface="Times New Roman" panose="02020603050405020304" pitchFamily="18" charset="0"/>
                  </a:rPr>
                  <a:t>- Health Insurance Availability in Group B</a:t>
                </a: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endParaRPr lang="en-AS" dirty="0"/>
              </a:p>
            </p:txBody>
          </p:sp>
        </mc:Fallback>
      </mc:AlternateContent>
      <p:sp>
        <p:nvSpPr>
          <p:cNvPr id="4" name="Slide Number Placeholder 3"/>
          <p:cNvSpPr>
            <a:spLocks noGrp="1"/>
          </p:cNvSpPr>
          <p:nvPr>
            <p:ph type="sldNum" sz="quarter" idx="5"/>
          </p:nvPr>
        </p:nvSpPr>
        <p:spPr/>
        <p:txBody>
          <a:bodyPr/>
          <a:lstStyle/>
          <a:p>
            <a:fld id="{5A01C38D-F26D-4167-83EF-8774BC62D548}" type="slidenum">
              <a:rPr lang="en-US" smtClean="0"/>
              <a:t>13</a:t>
            </a:fld>
            <a:endParaRPr lang="en-US"/>
          </a:p>
        </p:txBody>
      </p:sp>
    </p:spTree>
    <p:extLst>
      <p:ext uri="{BB962C8B-B14F-4D97-AF65-F5344CB8AC3E}">
        <p14:creationId xmlns:p14="http://schemas.microsoft.com/office/powerpoint/2010/main" val="4105732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14</a:t>
            </a:fld>
            <a:endParaRPr lang="en-US"/>
          </a:p>
        </p:txBody>
      </p:sp>
    </p:spTree>
    <p:extLst>
      <p:ext uri="{BB962C8B-B14F-4D97-AF65-F5344CB8AC3E}">
        <p14:creationId xmlns:p14="http://schemas.microsoft.com/office/powerpoint/2010/main" val="362510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15</a:t>
            </a:fld>
            <a:endParaRPr lang="en-US"/>
          </a:p>
        </p:txBody>
      </p:sp>
    </p:spTree>
    <p:extLst>
      <p:ext uri="{BB962C8B-B14F-4D97-AF65-F5344CB8AC3E}">
        <p14:creationId xmlns:p14="http://schemas.microsoft.com/office/powerpoint/2010/main" val="3693765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94723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87809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5</a:t>
            </a:fld>
            <a:endParaRPr lang="en-US"/>
          </a:p>
        </p:txBody>
      </p:sp>
    </p:spTree>
    <p:extLst>
      <p:ext uri="{BB962C8B-B14F-4D97-AF65-F5344CB8AC3E}">
        <p14:creationId xmlns:p14="http://schemas.microsoft.com/office/powerpoint/2010/main" val="30773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6</a:t>
            </a:fld>
            <a:endParaRPr lang="en-US"/>
          </a:p>
        </p:txBody>
      </p:sp>
    </p:spTree>
    <p:extLst>
      <p:ext uri="{BB962C8B-B14F-4D97-AF65-F5344CB8AC3E}">
        <p14:creationId xmlns:p14="http://schemas.microsoft.com/office/powerpoint/2010/main" val="82826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7</a:t>
            </a:fld>
            <a:endParaRPr lang="en-US"/>
          </a:p>
        </p:txBody>
      </p:sp>
    </p:spTree>
    <p:extLst>
      <p:ext uri="{BB962C8B-B14F-4D97-AF65-F5344CB8AC3E}">
        <p14:creationId xmlns:p14="http://schemas.microsoft.com/office/powerpoint/2010/main" val="249067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8</a:t>
            </a:fld>
            <a:endParaRPr lang="en-US"/>
          </a:p>
        </p:txBody>
      </p:sp>
    </p:spTree>
    <p:extLst>
      <p:ext uri="{BB962C8B-B14F-4D97-AF65-F5344CB8AC3E}">
        <p14:creationId xmlns:p14="http://schemas.microsoft.com/office/powerpoint/2010/main" val="607377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9</a:t>
            </a:fld>
            <a:endParaRPr lang="en-US"/>
          </a:p>
        </p:txBody>
      </p:sp>
    </p:spTree>
    <p:extLst>
      <p:ext uri="{BB962C8B-B14F-4D97-AF65-F5344CB8AC3E}">
        <p14:creationId xmlns:p14="http://schemas.microsoft.com/office/powerpoint/2010/main" val="2240862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5A01C38D-F26D-4167-83EF-8774BC62D548}" type="slidenum">
              <a:rPr lang="en-US" smtClean="0"/>
              <a:t>10</a:t>
            </a:fld>
            <a:endParaRPr lang="en-US"/>
          </a:p>
        </p:txBody>
      </p:sp>
    </p:spTree>
    <p:extLst>
      <p:ext uri="{BB962C8B-B14F-4D97-AF65-F5344CB8AC3E}">
        <p14:creationId xmlns:p14="http://schemas.microsoft.com/office/powerpoint/2010/main" val="86699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Theory:</a:t>
                </a:r>
                <a:r>
                  <a:rPr lang="en-AS" sz="1800" dirty="0">
                    <a:effectLst/>
                    <a:latin typeface="Calibri" panose="020F0502020204030204" pitchFamily="34" charset="0"/>
                    <a:ea typeface="等线" panose="02010600030101010101" pitchFamily="2" charset="-122"/>
                    <a:cs typeface="Times New Roman" panose="02020603050405020304" pitchFamily="18" charset="0"/>
                  </a:rPr>
                  <a:t> The Blinder-Oaxaca decomposition is widely used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analyze</a:t>
                </a:r>
                <a:r>
                  <a:rPr lang="en-AS" sz="1800" dirty="0">
                    <a:effectLst/>
                    <a:latin typeface="Calibri" panose="020F0502020204030204" pitchFamily="34" charset="0"/>
                    <a:ea typeface="等线" panose="02010600030101010101" pitchFamily="2" charset="-122"/>
                    <a:cs typeface="Times New Roman" panose="02020603050405020304" pitchFamily="18" charset="0"/>
                  </a:rPr>
                  <a:t> types of inequity in sociology research. It is a statistical method that decomposes the gap in mean outcomes across two groups into a portion that is due to differences in group characteristics and a portion that cannot be explained by such differences. </a:t>
                </a: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This method has been most widely used to study gender- and race-based discrimination in the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labor</a:t>
                </a:r>
                <a:r>
                  <a:rPr lang="en-AS" sz="1800" dirty="0">
                    <a:effectLst/>
                    <a:latin typeface="Calibri" panose="020F0502020204030204" pitchFamily="34" charset="0"/>
                    <a:ea typeface="等线" panose="02010600030101010101" pitchFamily="2" charset="-122"/>
                    <a:cs typeface="Times New Roman" panose="02020603050405020304" pitchFamily="18" charset="0"/>
                  </a:rPr>
                  <a:t> market; Blinder-Oaxaca decompositions can be applied to explain differences in any continuous outcome across any two groups.</a:t>
                </a:r>
              </a:p>
              <a:p>
                <a:endParaRPr lang="en-AS" dirty="0"/>
              </a:p>
            </p:txBody>
          </p:sp>
        </mc:Choice>
        <mc:Fallback xmlns="">
          <p:sp>
            <p:nvSpPr>
              <p:cNvPr id="3" name="Notes Placeholder 2"/>
              <p:cNvSpPr>
                <a:spLocks noGrp="1"/>
              </p:cNvSpPr>
              <p:nvPr>
                <p:ph type="body" idx="1"/>
              </p:nvPr>
            </p:nvSpPr>
            <p:spPr/>
            <p:txBody>
              <a:bodyPr/>
              <a:lstStyle/>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Theory:</a:t>
                </a:r>
                <a:r>
                  <a:rPr lang="en-AS" sz="1800" dirty="0">
                    <a:effectLst/>
                    <a:latin typeface="Calibri" panose="020F0502020204030204" pitchFamily="34" charset="0"/>
                    <a:ea typeface="等线" panose="02010600030101010101" pitchFamily="2" charset="-122"/>
                    <a:cs typeface="Times New Roman" panose="02020603050405020304" pitchFamily="18" charset="0"/>
                  </a:rPr>
                  <a:t> The Blinder-Oaxaca decomposition is widely used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analyze</a:t>
                </a:r>
                <a:r>
                  <a:rPr lang="en-AS" sz="1800" dirty="0">
                    <a:effectLst/>
                    <a:latin typeface="Calibri" panose="020F0502020204030204" pitchFamily="34" charset="0"/>
                    <a:ea typeface="等线" panose="02010600030101010101" pitchFamily="2" charset="-122"/>
                    <a:cs typeface="Times New Roman" panose="02020603050405020304" pitchFamily="18" charset="0"/>
                  </a:rPr>
                  <a:t> types of inequity in sociology research. It is a statistical method that decomposes the gap in mean outcomes across two groups into a portion that is due to differences in group characteristics and a portion that cannot be explained by such differences. </a:t>
                </a:r>
              </a:p>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Example:</a:t>
                </a:r>
                <a:r>
                  <a:rPr lang="en-AS" sz="1800" dirty="0">
                    <a:effectLst/>
                    <a:latin typeface="Calibri" panose="020F0502020204030204" pitchFamily="34" charset="0"/>
                    <a:ea typeface="等线" panose="02010600030101010101" pitchFamily="2" charset="-122"/>
                    <a:cs typeface="Times New Roman" panose="02020603050405020304" pitchFamily="18" charset="0"/>
                  </a:rPr>
                  <a:t> This method has been most widely used to study gender- and race-based discrimination in the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labor</a:t>
                </a:r>
                <a:r>
                  <a:rPr lang="en-AS" sz="1800" dirty="0">
                    <a:effectLst/>
                    <a:latin typeface="Calibri" panose="020F0502020204030204" pitchFamily="34" charset="0"/>
                    <a:ea typeface="等线" panose="02010600030101010101" pitchFamily="2" charset="-122"/>
                    <a:cs typeface="Times New Roman" panose="02020603050405020304" pitchFamily="18" charset="0"/>
                  </a:rPr>
                  <a:t> market; Blinder-Oaxaca decompositions can be applied to explain differences in any continuous outcome across any two groups.</a:t>
                </a:r>
              </a:p>
              <a:p>
                <a:pPr>
                  <a:lnSpc>
                    <a:spcPct val="107000"/>
                  </a:lnSpc>
                  <a:spcAft>
                    <a:spcPts val="800"/>
                  </a:spcAft>
                </a:pPr>
                <a:r>
                  <a:rPr lang="en-AS" sz="1800" b="1" dirty="0">
                    <a:effectLst/>
                    <a:latin typeface="Calibri" panose="020F0502020204030204" pitchFamily="34" charset="0"/>
                    <a:ea typeface="等线" panose="02010600030101010101" pitchFamily="2" charset="-122"/>
                    <a:cs typeface="Times New Roman" panose="02020603050405020304" pitchFamily="18" charset="0"/>
                  </a:rPr>
                  <a:t>Proposed analysis: </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Symbol" panose="05050102010706020507" pitchFamily="18" charset="2"/>
                  <a:buChar char=""/>
                </a:pPr>
                <a:r>
                  <a:rPr lang="en-AS" sz="1800" dirty="0">
                    <a:effectLst/>
                    <a:latin typeface="Calibri" panose="020F0502020204030204" pitchFamily="34" charset="0"/>
                    <a:ea typeface="等线" panose="02010600030101010101" pitchFamily="2" charset="-122"/>
                    <a:cs typeface="Times New Roman" panose="02020603050405020304" pitchFamily="18" charset="0"/>
                  </a:rPr>
                  <a:t>I will build a regression equation for two groups in Salt Lake County. We set the insured rate at 0.9 as a "risk" level. One group is all of the tracts whose insured rate is less than 0.9. This is a high-risk group. Another group is all of the tracts whose insured rate is more than 0.9. </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𝑌=α+β⋅𝑋_1+γ⋅X_2+ϵ</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a:t>
                </a:r>
                <a:r>
                  <a:rPr lang="en-AS" sz="1800" dirty="0">
                    <a:effectLst/>
                    <a:latin typeface="Calibri" panose="020F0502020204030204" pitchFamily="34" charset="0"/>
                    <a:ea typeface="等线" panose="02010600030101010101" pitchFamily="2" charset="-122"/>
                    <a:cs typeface="Times New Roman" panose="02020603050405020304" pitchFamily="18" charset="0"/>
                  </a:rPr>
                  <a:t> - Health insurance availability in a city</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𝑋_1</a:t>
                </a:r>
                <a:r>
                  <a:rPr lang="en-AS" sz="1800" dirty="0">
                    <a:effectLst/>
                    <a:latin typeface="Calibri" panose="020F0502020204030204" pitchFamily="34" charset="0"/>
                    <a:ea typeface="等线" panose="02010600030101010101" pitchFamily="2" charset="-122"/>
                    <a:cs typeface="Times New Roman" panose="02020603050405020304" pitchFamily="18" charset="0"/>
                  </a:rPr>
                  <a:t>- Pre-restraining factors (age, etc.) </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X_2</a:t>
                </a:r>
                <a:r>
                  <a:rPr lang="en-AS" sz="1800" dirty="0">
                    <a:effectLst/>
                    <a:latin typeface="Calibri" panose="020F0502020204030204" pitchFamily="34" charset="0"/>
                    <a:ea typeface="等线" panose="02010600030101010101" pitchFamily="2" charset="-122"/>
                    <a:cs typeface="Times New Roman" panose="02020603050405020304" pitchFamily="18" charset="0"/>
                  </a:rPr>
                  <a:t> - Discrimination factors (poverty level, race, sex, education attainment)</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β</a:t>
                </a:r>
                <a:r>
                  <a:rPr lang="en-AS" sz="1800" dirty="0">
                    <a:effectLst/>
                    <a:latin typeface="Calibri" panose="020F0502020204030204" pitchFamily="34" charset="0"/>
                    <a:ea typeface="等线" panose="02010600030101010101" pitchFamily="2" charset="-122"/>
                    <a:cs typeface="Times New Roman" panose="02020603050405020304" pitchFamily="18" charset="0"/>
                  </a:rPr>
                  <a:t>- Coefficient of Pre-restraining factors</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γ</a:t>
                </a:r>
                <a:r>
                  <a:rPr lang="en-AS" sz="1800" dirty="0">
                    <a:effectLst/>
                    <a:latin typeface="Calibri" panose="020F0502020204030204" pitchFamily="34" charset="0"/>
                    <a:ea typeface="等线" panose="02010600030101010101" pitchFamily="2" charset="-122"/>
                    <a:cs typeface="Times New Roman" panose="02020603050405020304" pitchFamily="18" charset="0"/>
                  </a:rPr>
                  <a:t>- Coefficient of Discrimination factors</a:t>
                </a: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ϵ</a:t>
                </a:r>
                <a:r>
                  <a:rPr lang="en-AS" sz="1800" dirty="0">
                    <a:effectLst/>
                    <a:latin typeface="Calibri" panose="020F0502020204030204" pitchFamily="34" charset="0"/>
                    <a:ea typeface="等线" panose="02010600030101010101" pitchFamily="2" charset="-122"/>
                    <a:cs typeface="Times New Roman" panose="02020603050405020304" pitchFamily="18" charset="0"/>
                  </a:rPr>
                  <a:t> - error</a:t>
                </a:r>
              </a:p>
              <a:p>
                <a:pPr marL="914400" algn="just">
                  <a:lnSpc>
                    <a:spcPct val="107000"/>
                  </a:lnSpc>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pPr marL="342900" lvl="0" indent="-342900">
                  <a:lnSpc>
                    <a:spcPct val="107000"/>
                  </a:lnSpc>
                  <a:buFont typeface="Symbol" panose="05050102010706020507" pitchFamily="18" charset="2"/>
                  <a:buChar char=""/>
                </a:pPr>
                <a:r>
                  <a:rPr lang="en-AS" sz="1800" dirty="0">
                    <a:effectLst/>
                    <a:latin typeface="Calibri" panose="020F0502020204030204" pitchFamily="34" charset="0"/>
                    <a:ea typeface="等线" panose="02010600030101010101" pitchFamily="2" charset="-122"/>
                    <a:cs typeface="Times New Roman" panose="02020603050405020304" pitchFamily="18" charset="0"/>
                  </a:rPr>
                  <a:t>I will refer to Jann, Ben (2008) </a:t>
                </a:r>
                <a:r>
                  <a:rPr lang="en-AS" sz="1800" i="1" dirty="0">
                    <a:effectLst/>
                    <a:latin typeface="Calibri" panose="020F0502020204030204" pitchFamily="34" charset="0"/>
                    <a:ea typeface="等线" panose="02010600030101010101" pitchFamily="2" charset="-122"/>
                    <a:cs typeface="Times New Roman" panose="02020603050405020304" pitchFamily="18" charset="0"/>
                  </a:rPr>
                  <a:t>The Blinder-Oaxaca decomposition for linear regression models</a:t>
                </a:r>
                <a:r>
                  <a:rPr lang="en-AS" sz="1800" dirty="0">
                    <a:effectLst/>
                    <a:latin typeface="Calibri" panose="020F0502020204030204" pitchFamily="34" charset="0"/>
                    <a:ea typeface="等线" panose="02010600030101010101" pitchFamily="2" charset="-122"/>
                    <a:cs typeface="Times New Roman" panose="02020603050405020304" pitchFamily="18" charset="0"/>
                  </a:rPr>
                  <a:t> and use Blinder–Oaxaca decomposition here because it is widely used to </a:t>
                </a:r>
                <a:r>
                  <a:rPr lang="en-AS" sz="1800" dirty="0" err="1">
                    <a:effectLst/>
                    <a:latin typeface="Calibri" panose="020F0502020204030204" pitchFamily="34" charset="0"/>
                    <a:ea typeface="等线" panose="02010600030101010101" pitchFamily="2" charset="-122"/>
                    <a:cs typeface="Times New Roman" panose="02020603050405020304" pitchFamily="18" charset="0"/>
                  </a:rPr>
                  <a:t>analyze</a:t>
                </a:r>
                <a:r>
                  <a:rPr lang="en-AS" sz="1800" dirty="0">
                    <a:effectLst/>
                    <a:latin typeface="Calibri" panose="020F0502020204030204" pitchFamily="34" charset="0"/>
                    <a:ea typeface="等线" panose="02010600030101010101" pitchFamily="2" charset="-122"/>
                    <a:cs typeface="Times New Roman" panose="02020603050405020304" pitchFamily="18" charset="0"/>
                  </a:rPr>
                  <a:t> types of inequity in sociology research. I will estimate the mean difference in health insurance status in two groups in Salt Lake County.  That is,</a:t>
                </a:r>
              </a:p>
              <a:p>
                <a:pPr marL="6858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𝑅=𝐸(𝑌_𝐴 )−𝐸(𝑌_𝐵)</a:t>
                </a:r>
                <a:endParaRPr lang="en-AS" sz="1800" dirty="0">
                  <a:effectLst/>
                  <a:latin typeface="Calibri" panose="020F0502020204030204" pitchFamily="34" charset="0"/>
                  <a:ea typeface="等线" panose="02010600030101010101" pitchFamily="2" charset="-122"/>
                  <a:cs typeface="Times New Roman" panose="02020603050405020304" pitchFamily="18" charset="0"/>
                </a:endParaRPr>
              </a:p>
              <a:p>
                <a:pPr marL="457200">
                  <a:lnSpc>
                    <a:spcPct val="107000"/>
                  </a:lnSpc>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𝑌_𝐴</a:t>
                </a:r>
                <a:r>
                  <a:rPr lang="en-AS" sz="1800" dirty="0">
                    <a:effectLst/>
                    <a:latin typeface="Calibri" panose="020F0502020204030204" pitchFamily="34" charset="0"/>
                    <a:ea typeface="等线" panose="02010600030101010101" pitchFamily="2" charset="-122"/>
                    <a:cs typeface="Times New Roman" panose="02020603050405020304" pitchFamily="18" charset="0"/>
                  </a:rPr>
                  <a:t>- Health Insurance Availability in Group A</a:t>
                </a:r>
              </a:p>
              <a:p>
                <a:pPr marL="457200">
                  <a:lnSpc>
                    <a:spcPct val="107000"/>
                  </a:lnSpc>
                  <a:spcAft>
                    <a:spcPts val="800"/>
                  </a:spcAft>
                </a:pPr>
                <a:r>
                  <a:rPr lang="en-AS" sz="1800" i="0">
                    <a:effectLst/>
                    <a:latin typeface="Cambria Math" panose="02040503050406030204" pitchFamily="18" charset="0"/>
                    <a:ea typeface="等线" panose="02010600030101010101" pitchFamily="2" charset="-122"/>
                    <a:cs typeface="Times New Roman" panose="02020603050405020304" pitchFamily="18" charset="0"/>
                  </a:rPr>
                  <a:t>𝑌_𝐵</a:t>
                </a:r>
                <a:r>
                  <a:rPr lang="en-AS" sz="1800" dirty="0">
                    <a:effectLst/>
                    <a:latin typeface="Calibri" panose="020F0502020204030204" pitchFamily="34" charset="0"/>
                    <a:ea typeface="等线" panose="02010600030101010101" pitchFamily="2" charset="-122"/>
                    <a:cs typeface="Times New Roman" panose="02020603050405020304" pitchFamily="18" charset="0"/>
                  </a:rPr>
                  <a:t>- Health Insurance Availability in Group B</a:t>
                </a:r>
              </a:p>
              <a:p>
                <a:pPr>
                  <a:lnSpc>
                    <a:spcPct val="107000"/>
                  </a:lnSpc>
                  <a:spcAft>
                    <a:spcPts val="800"/>
                  </a:spcAft>
                </a:pPr>
                <a:r>
                  <a:rPr lang="en-AS" sz="1800" dirty="0">
                    <a:effectLst/>
                    <a:latin typeface="Calibri" panose="020F0502020204030204" pitchFamily="34" charset="0"/>
                    <a:ea typeface="等线" panose="02010600030101010101" pitchFamily="2" charset="-122"/>
                    <a:cs typeface="Times New Roman" panose="02020603050405020304" pitchFamily="18" charset="0"/>
                  </a:rPr>
                  <a:t> </a:t>
                </a:r>
              </a:p>
              <a:p>
                <a:endParaRPr lang="en-AS" dirty="0"/>
              </a:p>
            </p:txBody>
          </p:sp>
        </mc:Fallback>
      </mc:AlternateContent>
      <p:sp>
        <p:nvSpPr>
          <p:cNvPr id="4" name="Slide Number Placeholder 3"/>
          <p:cNvSpPr>
            <a:spLocks noGrp="1"/>
          </p:cNvSpPr>
          <p:nvPr>
            <p:ph type="sldNum" sz="quarter" idx="5"/>
          </p:nvPr>
        </p:nvSpPr>
        <p:spPr/>
        <p:txBody>
          <a:bodyPr/>
          <a:lstStyle/>
          <a:p>
            <a:fld id="{5A01C38D-F26D-4167-83EF-8774BC62D548}" type="slidenum">
              <a:rPr lang="en-US" smtClean="0"/>
              <a:t>11</a:t>
            </a:fld>
            <a:endParaRPr lang="en-US"/>
          </a:p>
        </p:txBody>
      </p:sp>
    </p:spTree>
    <p:extLst>
      <p:ext uri="{BB962C8B-B14F-4D97-AF65-F5344CB8AC3E}">
        <p14:creationId xmlns:p14="http://schemas.microsoft.com/office/powerpoint/2010/main" val="3631830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10/18/2021</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mc:AlternateContent xmlns:mc="http://schemas.openxmlformats.org/markup-compatibility/2006" xmlns:p14="http://schemas.microsoft.com/office/powerpoint/2010/main">
    <mc:Choice Requires="p14">
      <p:transition spd="slow" p14:dur="10000"/>
    </mc:Choice>
    <mc:Fallback xmlns="">
      <p:transition spd="slow"/>
    </mc:Fallback>
  </mc:AlternateConten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youtube.com/watch?v=6kjweKPUEE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kff.org/policy-watch/what-we-do-and-dont-know-about-recent-trends-in-health-insurance-coverage-in-the-u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sl.com/article/50256885/utah-has-one-of-the-highest-rates-of-uninsured-kids-could-insuring-them-save-taxpayers-million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gardner.utah.edu/blog-covid-19-spotlights-racial-and-ethnic-health-disparities-in-utah/"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sz="4400" dirty="0"/>
              <a:t>Presentation Outline Of </a:t>
            </a:r>
            <a:br>
              <a:rPr lang="en-US" sz="4400" dirty="0"/>
            </a:br>
            <a:r>
              <a:rPr lang="en-US" sz="4400" dirty="0"/>
              <a:t>Healthcare Equity In Salt Lake County </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sz="2000" dirty="0"/>
              <a:t>Professional Master of Science and Technology Professional Experience Project</a:t>
            </a:r>
          </a:p>
          <a:p>
            <a:r>
              <a:rPr lang="en-US" sz="2000" dirty="0"/>
              <a:t>Grace Tan </a:t>
            </a:r>
          </a:p>
          <a:p>
            <a:r>
              <a:rPr lang="en-US" sz="2000" dirty="0"/>
              <a:t>Oct 17, 2021</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pic>
        <p:nvPicPr>
          <p:cNvPr id="7" name="Picture 6">
            <a:extLst>
              <a:ext uri="{FF2B5EF4-FFF2-40B4-BE49-F238E27FC236}">
                <a16:creationId xmlns:a16="http://schemas.microsoft.com/office/drawing/2014/main" id="{B5570EB3-5912-41F4-8605-843B3D1FEBD6}"/>
              </a:ext>
            </a:extLst>
          </p:cNvPr>
          <p:cNvPicPr>
            <a:picLocks noChangeAspect="1"/>
          </p:cNvPicPr>
          <p:nvPr/>
        </p:nvPicPr>
        <p:blipFill>
          <a:blip r:embed="rId2"/>
          <a:stretch>
            <a:fillRect/>
          </a:stretch>
        </p:blipFill>
        <p:spPr>
          <a:xfrm>
            <a:off x="9423185" y="265435"/>
            <a:ext cx="2489629" cy="933611"/>
          </a:xfrm>
          <a:prstGeom prst="rect">
            <a:avLst/>
          </a:prstGeom>
        </p:spPr>
      </p:pic>
    </p:spTree>
    <p:extLst>
      <p:ext uri="{BB962C8B-B14F-4D97-AF65-F5344CB8AC3E}">
        <p14:creationId xmlns:p14="http://schemas.microsoft.com/office/powerpoint/2010/main" val="299758032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normAutofit/>
          </a:bodyPr>
          <a:lstStyle/>
          <a:p>
            <a:r>
              <a:rPr lang="en-US" b="1" dirty="0"/>
              <a:t>3 Proposed analysis and expected outcomes</a:t>
            </a:r>
          </a:p>
        </p:txBody>
      </p:sp>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604434" y="1547801"/>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303371" y="1541122"/>
            <a:ext cx="3165792" cy="2448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30000"/>
              </a:lnSpc>
              <a:buNone/>
              <a:defRPr/>
            </a:pPr>
            <a:r>
              <a:rPr lang="en-US" altLang="zh-CN" sz="1600" b="1" dirty="0">
                <a:solidFill>
                  <a:schemeClr val="accent2">
                    <a:lumMod val="75000"/>
                  </a:schemeClr>
                </a:solidFill>
                <a:latin typeface="Segoe UI" panose="020B0502040204020203" pitchFamily="34" charset="0"/>
                <a:cs typeface="Segoe UI" panose="020B0502040204020203" pitchFamily="34" charset="0"/>
              </a:rPr>
              <a:t>Blinder-Oaxaca decomposition</a:t>
            </a:r>
          </a:p>
          <a:p>
            <a:pPr marL="285750" indent="-285750" algn="just">
              <a:lnSpc>
                <a:spcPct val="130000"/>
              </a:lnSpc>
              <a:buFont typeface="Arial" panose="020B0604020202020204" pitchFamily="34" charset="0"/>
              <a:buChar char="•"/>
              <a:defRPr/>
            </a:pPr>
            <a:r>
              <a:rPr lang="en-US" altLang="zh-CN" sz="1400" dirty="0">
                <a:solidFill>
                  <a:prstClr val="black">
                    <a:lumMod val="75000"/>
                    <a:lumOff val="25000"/>
                  </a:prstClr>
                </a:solidFill>
              </a:rPr>
              <a:t>Theory</a:t>
            </a:r>
          </a:p>
          <a:p>
            <a:pPr marL="285750" indent="-285750" algn="just">
              <a:lnSpc>
                <a:spcPct val="130000"/>
              </a:lnSpc>
              <a:buFont typeface="Arial" panose="020B0604020202020204" pitchFamily="34" charset="0"/>
              <a:buChar char="•"/>
              <a:defRPr/>
            </a:pPr>
            <a:r>
              <a:rPr lang="en-US" altLang="zh-CN" sz="1400" dirty="0">
                <a:solidFill>
                  <a:prstClr val="black">
                    <a:lumMod val="75000"/>
                    <a:lumOff val="25000"/>
                  </a:prstClr>
                </a:solidFill>
              </a:rPr>
              <a:t>Example</a:t>
            </a:r>
          </a:p>
          <a:p>
            <a:pPr marL="285750" indent="-285750" algn="just">
              <a:lnSpc>
                <a:spcPct val="130000"/>
              </a:lnSpc>
              <a:buFont typeface="Arial" panose="020B0604020202020204" pitchFamily="34" charset="0"/>
              <a:buChar char="•"/>
              <a:defRPr/>
            </a:pPr>
            <a:r>
              <a:rPr lang="en-US" altLang="zh-CN" sz="1400" dirty="0">
                <a:solidFill>
                  <a:prstClr val="black">
                    <a:lumMod val="75000"/>
                    <a:lumOff val="25000"/>
                  </a:prstClr>
                </a:solidFill>
              </a:rPr>
              <a:t>Proposed analysis</a:t>
            </a:r>
          </a:p>
          <a:p>
            <a:pPr marL="0" indent="0">
              <a:spcAft>
                <a:spcPts val="2000"/>
              </a:spcAft>
              <a:buNone/>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662302" y="3972915"/>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1219766" y="3972915"/>
            <a:ext cx="4876234" cy="8475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altLang="zh-CN" sz="1600" b="1" dirty="0">
                <a:solidFill>
                  <a:schemeClr val="accent2">
                    <a:lumMod val="75000"/>
                  </a:schemeClr>
                </a:solidFill>
                <a:latin typeface="Segoe UI" panose="020B0502040204020203" pitchFamily="34" charset="0"/>
                <a:cs typeface="Segoe UI" panose="020B0502040204020203" pitchFamily="34" charset="0"/>
              </a:rPr>
              <a:t>Graphical analysis at the tract and city level</a:t>
            </a: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673549" y="5088990"/>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1226673" y="5088990"/>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altLang="zh-CN" sz="1200" b="1" dirty="0">
                <a:solidFill>
                  <a:schemeClr val="accent2">
                    <a:lumMod val="75000"/>
                  </a:schemeClr>
                </a:solidFill>
                <a:latin typeface="Segoe UI" panose="020B0502040204020203" pitchFamily="34" charset="0"/>
                <a:cs typeface="Segoe UI" panose="020B0502040204020203" pitchFamily="34" charset="0"/>
              </a:rPr>
              <a:t> </a:t>
            </a:r>
            <a:r>
              <a:rPr lang="en-US" altLang="zh-CN" sz="1600" b="1" dirty="0">
                <a:solidFill>
                  <a:schemeClr val="accent2">
                    <a:lumMod val="75000"/>
                  </a:schemeClr>
                </a:solidFill>
                <a:latin typeface="Segoe UI" panose="020B0502040204020203" pitchFamily="34" charset="0"/>
                <a:cs typeface="Segoe UI" panose="020B0502040204020203" pitchFamily="34" charset="0"/>
              </a:rPr>
              <a:t>GitHub repository</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3" name="Picture 22">
            <a:extLst>
              <a:ext uri="{FF2B5EF4-FFF2-40B4-BE49-F238E27FC236}">
                <a16:creationId xmlns:a16="http://schemas.microsoft.com/office/drawing/2014/main" id="{22ACBBE5-C0C1-4ED4-B3F3-B4CE99FD3A14}"/>
              </a:ext>
            </a:extLst>
          </p:cNvPr>
          <p:cNvPicPr>
            <a:picLocks noChangeAspect="1"/>
          </p:cNvPicPr>
          <p:nvPr/>
        </p:nvPicPr>
        <p:blipFill>
          <a:blip r:embed="rId3"/>
          <a:stretch>
            <a:fillRect/>
          </a:stretch>
        </p:blipFill>
        <p:spPr>
          <a:xfrm>
            <a:off x="9388929" y="262780"/>
            <a:ext cx="2489629" cy="933611"/>
          </a:xfrm>
          <a:prstGeom prst="rect">
            <a:avLst/>
          </a:prstGeom>
        </p:spPr>
      </p:pic>
      <p:pic>
        <p:nvPicPr>
          <p:cNvPr id="16" name="Picture 15">
            <a:extLst>
              <a:ext uri="{FF2B5EF4-FFF2-40B4-BE49-F238E27FC236}">
                <a16:creationId xmlns:a16="http://schemas.microsoft.com/office/drawing/2014/main" id="{41A12830-E199-4ED4-B2AC-AF8E20EC6156}"/>
              </a:ext>
            </a:extLst>
          </p:cNvPr>
          <p:cNvPicPr>
            <a:picLocks noChangeAspect="1"/>
          </p:cNvPicPr>
          <p:nvPr/>
        </p:nvPicPr>
        <p:blipFill>
          <a:blip r:embed="rId4"/>
          <a:stretch>
            <a:fillRect/>
          </a:stretch>
        </p:blipFill>
        <p:spPr>
          <a:xfrm>
            <a:off x="5453963" y="1564091"/>
            <a:ext cx="6448425" cy="4295775"/>
          </a:xfrm>
          <a:prstGeom prst="rect">
            <a:avLst/>
          </a:prstGeom>
        </p:spPr>
      </p:pic>
    </p:spTree>
    <p:extLst>
      <p:ext uri="{BB962C8B-B14F-4D97-AF65-F5344CB8AC3E}">
        <p14:creationId xmlns:p14="http://schemas.microsoft.com/office/powerpoint/2010/main" val="1764756509"/>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normAutofit/>
          </a:bodyPr>
          <a:lstStyle/>
          <a:p>
            <a:r>
              <a:rPr lang="en-US" b="1" dirty="0"/>
              <a:t>3.1.1 The Blinder-Oaxaca decomposition Theory </a:t>
            </a:r>
          </a:p>
        </p:txBody>
      </p:sp>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2262665" y="5276597"/>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2820844" y="5212157"/>
            <a:ext cx="6550311" cy="119721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defRPr/>
            </a:pPr>
            <a:r>
              <a:rPr lang="en-US" altLang="zh-CN" sz="1600" b="1" dirty="0">
                <a:solidFill>
                  <a:schemeClr val="accent2">
                    <a:lumMod val="75000"/>
                  </a:schemeClr>
                </a:solidFill>
                <a:latin typeface="Segoe UI" panose="020B0502040204020203" pitchFamily="34" charset="0"/>
                <a:cs typeface="Segoe UI" panose="020B0502040204020203" pitchFamily="34" charset="0"/>
              </a:rPr>
              <a:t>Theory</a:t>
            </a:r>
          </a:p>
          <a:p>
            <a:pPr marL="0" indent="0" algn="just">
              <a:lnSpc>
                <a:spcPct val="100000"/>
              </a:lnSpc>
              <a:buNone/>
              <a:defRPr/>
            </a:pPr>
            <a:r>
              <a:rPr lang="en-US" altLang="zh-CN" sz="1400" dirty="0">
                <a:solidFill>
                  <a:prstClr val="black">
                    <a:lumMod val="75000"/>
                    <a:lumOff val="25000"/>
                  </a:prstClr>
                </a:solidFill>
              </a:rPr>
              <a:t>Blinder-Oaxaca decomposition is a statistical method that decomposes the gap in mean outcomes across two groups into a portion that is due to differences in group characteristics and a portion that cannot be explained by such differences. </a:t>
            </a:r>
          </a:p>
          <a:p>
            <a:pPr marL="0" indent="0">
              <a:spcAft>
                <a:spcPts val="2000"/>
              </a:spcAft>
              <a:buNone/>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3" name="Picture 22">
            <a:extLst>
              <a:ext uri="{FF2B5EF4-FFF2-40B4-BE49-F238E27FC236}">
                <a16:creationId xmlns:a16="http://schemas.microsoft.com/office/drawing/2014/main" id="{22ACBBE5-C0C1-4ED4-B3F3-B4CE99FD3A14}"/>
              </a:ext>
            </a:extLst>
          </p:cNvPr>
          <p:cNvPicPr>
            <a:picLocks noChangeAspect="1"/>
          </p:cNvPicPr>
          <p:nvPr/>
        </p:nvPicPr>
        <p:blipFill>
          <a:blip r:embed="rId3"/>
          <a:stretch>
            <a:fillRect/>
          </a:stretch>
        </p:blipFill>
        <p:spPr>
          <a:xfrm>
            <a:off x="9388929" y="262780"/>
            <a:ext cx="2489629" cy="933611"/>
          </a:xfrm>
          <a:prstGeom prst="rect">
            <a:avLst/>
          </a:prstGeom>
        </p:spPr>
      </p:pic>
      <p:pic>
        <p:nvPicPr>
          <p:cNvPr id="16" name="Picture 15">
            <a:extLst>
              <a:ext uri="{FF2B5EF4-FFF2-40B4-BE49-F238E27FC236}">
                <a16:creationId xmlns:a16="http://schemas.microsoft.com/office/drawing/2014/main" id="{4F80DA44-0100-409C-B664-4E0E522B50FA}"/>
              </a:ext>
            </a:extLst>
          </p:cNvPr>
          <p:cNvPicPr>
            <a:picLocks noChangeAspect="1"/>
          </p:cNvPicPr>
          <p:nvPr/>
        </p:nvPicPr>
        <p:blipFill>
          <a:blip r:embed="rId4"/>
          <a:stretch>
            <a:fillRect/>
          </a:stretch>
        </p:blipFill>
        <p:spPr>
          <a:xfrm>
            <a:off x="2395700" y="1318950"/>
            <a:ext cx="7400600" cy="3835088"/>
          </a:xfrm>
          <a:prstGeom prst="rect">
            <a:avLst/>
          </a:prstGeom>
        </p:spPr>
      </p:pic>
    </p:spTree>
    <p:extLst>
      <p:ext uri="{BB962C8B-B14F-4D97-AF65-F5344CB8AC3E}">
        <p14:creationId xmlns:p14="http://schemas.microsoft.com/office/powerpoint/2010/main" val="243627795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normAutofit/>
          </a:bodyPr>
          <a:lstStyle/>
          <a:p>
            <a:r>
              <a:rPr lang="en-US" b="1" dirty="0"/>
              <a:t>3.1.2 The Blinder-Oaxaca decomposition Example</a:t>
            </a:r>
          </a:p>
        </p:txBody>
      </p:sp>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604434" y="1547801"/>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a</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303369" y="1541123"/>
            <a:ext cx="4619911" cy="55536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defRPr/>
            </a:pPr>
            <a:r>
              <a:rPr lang="en-US" altLang="zh-CN" sz="1600" b="1" dirty="0">
                <a:solidFill>
                  <a:schemeClr val="accent2">
                    <a:lumMod val="75000"/>
                  </a:schemeClr>
                </a:solidFill>
                <a:latin typeface="Segoe UI" panose="020B0502040204020203" pitchFamily="34" charset="0"/>
                <a:cs typeface="Segoe UI" panose="020B0502040204020203" pitchFamily="34" charset="0"/>
              </a:rPr>
              <a:t>Import </a:t>
            </a:r>
            <a:r>
              <a:rPr lang="en-US" altLang="zh-CN" sz="1600" b="1" dirty="0" err="1">
                <a:solidFill>
                  <a:schemeClr val="accent2">
                    <a:lumMod val="75000"/>
                  </a:schemeClr>
                </a:solidFill>
                <a:latin typeface="Segoe UI" panose="020B0502040204020203" pitchFamily="34" charset="0"/>
                <a:cs typeface="Segoe UI" panose="020B0502040204020203" pitchFamily="34" charset="0"/>
              </a:rPr>
              <a:t>oaxaca</a:t>
            </a:r>
            <a:r>
              <a:rPr lang="en-US" altLang="zh-CN" sz="1600" b="1" dirty="0">
                <a:solidFill>
                  <a:schemeClr val="accent2">
                    <a:lumMod val="75000"/>
                  </a:schemeClr>
                </a:solidFill>
                <a:latin typeface="Segoe UI" panose="020B0502040204020203" pitchFamily="34" charset="0"/>
                <a:cs typeface="Segoe UI" panose="020B0502040204020203" pitchFamily="34" charset="0"/>
              </a:rPr>
              <a:t> package and Chicago dataset</a:t>
            </a:r>
          </a:p>
        </p:txBody>
      </p:sp>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598980" y="2903688"/>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b</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1127613" y="2919978"/>
            <a:ext cx="9456083" cy="80244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2000"/>
              </a:spcAft>
              <a:buNone/>
            </a:pPr>
            <a:r>
              <a:rPr lang="en-US" altLang="zh-CN" sz="1700" b="1" dirty="0">
                <a:solidFill>
                  <a:schemeClr val="accent2">
                    <a:lumMod val="75000"/>
                  </a:schemeClr>
                </a:solidFill>
                <a:latin typeface="Segoe UI" panose="020B0502040204020203" pitchFamily="34" charset="0"/>
                <a:cs typeface="Segoe UI" panose="020B0502040204020203" pitchFamily="34" charset="0"/>
              </a:rPr>
              <a:t>Call the </a:t>
            </a:r>
            <a:r>
              <a:rPr lang="en-US" altLang="zh-CN" sz="1700" b="1" dirty="0" err="1">
                <a:solidFill>
                  <a:schemeClr val="accent2">
                    <a:lumMod val="75000"/>
                  </a:schemeClr>
                </a:solidFill>
                <a:latin typeface="Segoe UI" panose="020B0502040204020203" pitchFamily="34" charset="0"/>
                <a:cs typeface="Segoe UI" panose="020B0502040204020203" pitchFamily="34" charset="0"/>
              </a:rPr>
              <a:t>oaxaca</a:t>
            </a:r>
            <a:r>
              <a:rPr lang="en-US" altLang="zh-CN" sz="1700" b="1" dirty="0">
                <a:solidFill>
                  <a:schemeClr val="accent2">
                    <a:lumMod val="75000"/>
                  </a:schemeClr>
                </a:solidFill>
                <a:latin typeface="Segoe UI" panose="020B0502040204020203" pitchFamily="34" charset="0"/>
                <a:cs typeface="Segoe UI" panose="020B0502040204020203" pitchFamily="34" charset="0"/>
              </a:rPr>
              <a:t>() function to </a:t>
            </a:r>
            <a:r>
              <a:rPr lang="en-US" altLang="zh-CN" sz="1700" b="1" dirty="0" err="1">
                <a:solidFill>
                  <a:schemeClr val="accent2">
                    <a:lumMod val="75000"/>
                  </a:schemeClr>
                </a:solidFill>
                <a:latin typeface="Segoe UI" panose="020B0502040204020203" pitchFamily="34" charset="0"/>
                <a:cs typeface="Segoe UI" panose="020B0502040204020203" pitchFamily="34" charset="0"/>
              </a:rPr>
              <a:t>estimatethe</a:t>
            </a:r>
            <a:r>
              <a:rPr lang="en-US" altLang="zh-CN" sz="1700" b="1" dirty="0">
                <a:solidFill>
                  <a:schemeClr val="accent2">
                    <a:lumMod val="75000"/>
                  </a:schemeClr>
                </a:solidFill>
                <a:latin typeface="Segoe UI" panose="020B0502040204020203" pitchFamily="34" charset="0"/>
                <a:cs typeface="Segoe UI" panose="020B0502040204020203" pitchFamily="34" charset="0"/>
              </a:rPr>
              <a:t> relative magnitudes of these channels’ influence</a:t>
            </a:r>
          </a:p>
          <a:p>
            <a:pPr marL="0" indent="0">
              <a:lnSpc>
                <a:spcPct val="120000"/>
              </a:lnSpc>
              <a:spcAft>
                <a:spcPts val="2000"/>
              </a:spcAft>
              <a:buNone/>
            </a:pPr>
            <a:endParaRPr lang="en-US" altLang="zh-CN" sz="1700" b="1" dirty="0">
              <a:solidFill>
                <a:schemeClr val="accent2">
                  <a:lumMod val="75000"/>
                </a:schemeClr>
              </a:solidFill>
              <a:latin typeface="Segoe UI" panose="020B0502040204020203" pitchFamily="34" charset="0"/>
              <a:cs typeface="Segoe UI" panose="020B0502040204020203" pitchFamily="34" charset="0"/>
            </a:endParaRPr>
          </a:p>
          <a:p>
            <a:pPr marL="0" indent="0">
              <a:lnSpc>
                <a:spcPct val="120000"/>
              </a:lnSpc>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604433" y="3544475"/>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c</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1204311" y="3545210"/>
            <a:ext cx="8162255" cy="148453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altLang="zh-CN" sz="1600" b="1" dirty="0">
                <a:solidFill>
                  <a:schemeClr val="accent2">
                    <a:lumMod val="75000"/>
                  </a:schemeClr>
                </a:solidFill>
                <a:latin typeface="Segoe UI" panose="020B0502040204020203" pitchFamily="34" charset="0"/>
                <a:cs typeface="Segoe UI" panose="020B0502040204020203" pitchFamily="34" charset="0"/>
              </a:rPr>
              <a:t>Visualization: Method plot()</a:t>
            </a:r>
          </a:p>
          <a:p>
            <a:pPr marL="0" indent="0">
              <a:spcAft>
                <a:spcPts val="2000"/>
              </a:spcAft>
              <a:buNone/>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3" name="Picture 22">
            <a:extLst>
              <a:ext uri="{FF2B5EF4-FFF2-40B4-BE49-F238E27FC236}">
                <a16:creationId xmlns:a16="http://schemas.microsoft.com/office/drawing/2014/main" id="{22ACBBE5-C0C1-4ED4-B3F3-B4CE99FD3A14}"/>
              </a:ext>
            </a:extLst>
          </p:cNvPr>
          <p:cNvPicPr>
            <a:picLocks noChangeAspect="1"/>
          </p:cNvPicPr>
          <p:nvPr/>
        </p:nvPicPr>
        <p:blipFill>
          <a:blip r:embed="rId3"/>
          <a:stretch>
            <a:fillRect/>
          </a:stretch>
        </p:blipFill>
        <p:spPr>
          <a:xfrm>
            <a:off x="9388929" y="262780"/>
            <a:ext cx="2489629" cy="933611"/>
          </a:xfrm>
          <a:prstGeom prst="rect">
            <a:avLst/>
          </a:prstGeom>
        </p:spPr>
      </p:pic>
      <p:pic>
        <p:nvPicPr>
          <p:cNvPr id="21" name="Picture 20">
            <a:extLst>
              <a:ext uri="{FF2B5EF4-FFF2-40B4-BE49-F238E27FC236}">
                <a16:creationId xmlns:a16="http://schemas.microsoft.com/office/drawing/2014/main" id="{AA2C66B0-13B4-47F0-B560-1C5E702377F4}"/>
              </a:ext>
            </a:extLst>
          </p:cNvPr>
          <p:cNvPicPr>
            <a:picLocks noChangeAspect="1"/>
          </p:cNvPicPr>
          <p:nvPr/>
        </p:nvPicPr>
        <p:blipFill>
          <a:blip r:embed="rId4"/>
          <a:stretch>
            <a:fillRect/>
          </a:stretch>
        </p:blipFill>
        <p:spPr>
          <a:xfrm>
            <a:off x="1303369" y="1986879"/>
            <a:ext cx="2011680" cy="674649"/>
          </a:xfrm>
          <a:prstGeom prst="rect">
            <a:avLst/>
          </a:prstGeom>
        </p:spPr>
      </p:pic>
      <p:pic>
        <p:nvPicPr>
          <p:cNvPr id="24" name="Picture 23">
            <a:extLst>
              <a:ext uri="{FF2B5EF4-FFF2-40B4-BE49-F238E27FC236}">
                <a16:creationId xmlns:a16="http://schemas.microsoft.com/office/drawing/2014/main" id="{2FE80ED0-608D-4324-9071-1FEA469EDC4E}"/>
              </a:ext>
            </a:extLst>
          </p:cNvPr>
          <p:cNvPicPr>
            <a:picLocks noChangeAspect="1"/>
          </p:cNvPicPr>
          <p:nvPr/>
        </p:nvPicPr>
        <p:blipFill>
          <a:blip r:embed="rId5"/>
          <a:stretch>
            <a:fillRect/>
          </a:stretch>
        </p:blipFill>
        <p:spPr>
          <a:xfrm>
            <a:off x="3247440" y="1927124"/>
            <a:ext cx="3021282" cy="734404"/>
          </a:xfrm>
          <a:prstGeom prst="rect">
            <a:avLst/>
          </a:prstGeom>
        </p:spPr>
      </p:pic>
      <p:pic>
        <p:nvPicPr>
          <p:cNvPr id="28" name="Picture 27">
            <a:extLst>
              <a:ext uri="{FF2B5EF4-FFF2-40B4-BE49-F238E27FC236}">
                <a16:creationId xmlns:a16="http://schemas.microsoft.com/office/drawing/2014/main" id="{B68234FD-3E9B-4A9D-B9C6-81DA3737F1FC}"/>
              </a:ext>
            </a:extLst>
          </p:cNvPr>
          <p:cNvPicPr>
            <a:picLocks noChangeAspect="1"/>
          </p:cNvPicPr>
          <p:nvPr/>
        </p:nvPicPr>
        <p:blipFill>
          <a:blip r:embed="rId6"/>
          <a:stretch>
            <a:fillRect/>
          </a:stretch>
        </p:blipFill>
        <p:spPr>
          <a:xfrm>
            <a:off x="6315874" y="1824479"/>
            <a:ext cx="5485470" cy="1215606"/>
          </a:xfrm>
          <a:prstGeom prst="rect">
            <a:avLst/>
          </a:prstGeom>
        </p:spPr>
      </p:pic>
      <p:pic>
        <p:nvPicPr>
          <p:cNvPr id="30" name="Picture 29">
            <a:extLst>
              <a:ext uri="{FF2B5EF4-FFF2-40B4-BE49-F238E27FC236}">
                <a16:creationId xmlns:a16="http://schemas.microsoft.com/office/drawing/2014/main" id="{F6F4A587-3D79-4D98-AAFA-BAC30CA83783}"/>
              </a:ext>
            </a:extLst>
          </p:cNvPr>
          <p:cNvPicPr>
            <a:picLocks noChangeAspect="1"/>
          </p:cNvPicPr>
          <p:nvPr/>
        </p:nvPicPr>
        <p:blipFill>
          <a:blip r:embed="rId7"/>
          <a:stretch>
            <a:fillRect/>
          </a:stretch>
        </p:blipFill>
        <p:spPr>
          <a:xfrm>
            <a:off x="6325498" y="3348676"/>
            <a:ext cx="5565714" cy="1484504"/>
          </a:xfrm>
          <a:prstGeom prst="rect">
            <a:avLst/>
          </a:prstGeom>
        </p:spPr>
      </p:pic>
      <p:pic>
        <p:nvPicPr>
          <p:cNvPr id="36" name="Picture 35">
            <a:extLst>
              <a:ext uri="{FF2B5EF4-FFF2-40B4-BE49-F238E27FC236}">
                <a16:creationId xmlns:a16="http://schemas.microsoft.com/office/drawing/2014/main" id="{B7B015A3-DA6E-4A30-8F3C-20ABD24DB19D}"/>
              </a:ext>
            </a:extLst>
          </p:cNvPr>
          <p:cNvPicPr>
            <a:picLocks noChangeAspect="1"/>
          </p:cNvPicPr>
          <p:nvPr/>
        </p:nvPicPr>
        <p:blipFill>
          <a:blip r:embed="rId8"/>
          <a:stretch>
            <a:fillRect/>
          </a:stretch>
        </p:blipFill>
        <p:spPr>
          <a:xfrm>
            <a:off x="1202980" y="3914541"/>
            <a:ext cx="5044105" cy="2711645"/>
          </a:xfrm>
          <a:prstGeom prst="rect">
            <a:avLst/>
          </a:prstGeom>
        </p:spPr>
      </p:pic>
    </p:spTree>
    <p:extLst>
      <p:ext uri="{BB962C8B-B14F-4D97-AF65-F5344CB8AC3E}">
        <p14:creationId xmlns:p14="http://schemas.microsoft.com/office/powerpoint/2010/main" val="265424507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normAutofit/>
          </a:bodyPr>
          <a:lstStyle/>
          <a:p>
            <a:r>
              <a:rPr lang="en-US" b="1" dirty="0"/>
              <a:t>3.1.3 </a:t>
            </a:r>
            <a:r>
              <a:rPr lang="en-US" sz="2700" b="1" dirty="0"/>
              <a:t>The Blinder-Oaxaca decomposition Proposed analysis</a:t>
            </a:r>
          </a:p>
        </p:txBody>
      </p:sp>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604434" y="1547801"/>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a</a:t>
              </a:r>
            </a:p>
          </p:txBody>
        </p:sp>
      </p:grpSp>
      <mc:AlternateContent xmlns:mc="http://schemas.openxmlformats.org/markup-compatibility/2006">
        <mc:Choice xmlns:a14="http://schemas.microsoft.com/office/drawing/2010/main" Requires="a14">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303369" y="1541122"/>
                <a:ext cx="9585262" cy="34105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defRPr/>
                </a:pPr>
                <a:r>
                  <a:rPr lang="en-US" altLang="zh-CN" sz="1600" b="1" dirty="0">
                    <a:solidFill>
                      <a:schemeClr val="accent2">
                        <a:lumMod val="75000"/>
                      </a:schemeClr>
                    </a:solidFill>
                    <a:latin typeface="Segoe UI" panose="020B0502040204020203" pitchFamily="34" charset="0"/>
                    <a:cs typeface="Segoe UI" panose="020B0502040204020203" pitchFamily="34" charset="0"/>
                  </a:rPr>
                  <a:t>Build a regression equation </a:t>
                </a:r>
              </a:p>
              <a:p>
                <a:pPr marL="0" indent="0" algn="just">
                  <a:lnSpc>
                    <a:spcPct val="100000"/>
                  </a:lnSpc>
                  <a:buNone/>
                  <a:defRPr/>
                </a:pPr>
                <a14:m>
                  <m:oMathPara xmlns:m="http://schemas.openxmlformats.org/officeDocument/2006/math">
                    <m:oMathParaPr>
                      <m:jc m:val="centerGroup"/>
                    </m:oMathParaPr>
                    <m:oMath xmlns:m="http://schemas.openxmlformats.org/officeDocument/2006/math">
                      <m:r>
                        <a:rPr lang="en-AS" sz="1400" i="1" smtClean="0">
                          <a:latin typeface="Cambria Math" panose="02040503050406030204" pitchFamily="18" charset="0"/>
                        </a:rPr>
                        <m:t>𝑌</m:t>
                      </m:r>
                      <m:r>
                        <a:rPr lang="en-AS" sz="1400" i="1" smtClean="0">
                          <a:latin typeface="Cambria Math" panose="02040503050406030204" pitchFamily="18" charset="0"/>
                        </a:rPr>
                        <m:t>=</m:t>
                      </m:r>
                      <m:r>
                        <m:rPr>
                          <m:sty m:val="p"/>
                        </m:rPr>
                        <a:rPr lang="en-AS" sz="1400">
                          <a:latin typeface="Cambria Math" panose="02040503050406030204" pitchFamily="18" charset="0"/>
                        </a:rPr>
                        <m:t>α</m:t>
                      </m:r>
                      <m:r>
                        <a:rPr lang="en-AS" sz="1400" i="1">
                          <a:latin typeface="Cambria Math" panose="02040503050406030204" pitchFamily="18" charset="0"/>
                        </a:rPr>
                        <m:t>+</m:t>
                      </m:r>
                      <m:r>
                        <m:rPr>
                          <m:sty m:val="p"/>
                        </m:rPr>
                        <a:rPr lang="en-AS" sz="1400">
                          <a:latin typeface="Cambria Math" panose="02040503050406030204" pitchFamily="18" charset="0"/>
                        </a:rPr>
                        <m:t>β</m:t>
                      </m:r>
                      <m:r>
                        <a:rPr lang="en-AS" sz="1400">
                          <a:latin typeface="Cambria Math" panose="02040503050406030204" pitchFamily="18" charset="0"/>
                        </a:rPr>
                        <m:t>⋅</m:t>
                      </m:r>
                      <m:sSub>
                        <m:sSubPr>
                          <m:ctrlPr>
                            <a:rPr lang="en-AS" sz="1400" i="1">
                              <a:latin typeface="Cambria Math" panose="02040503050406030204" pitchFamily="18" charset="0"/>
                            </a:rPr>
                          </m:ctrlPr>
                        </m:sSubPr>
                        <m:e>
                          <m:r>
                            <a:rPr lang="en-AS" sz="1400" i="1">
                              <a:latin typeface="Cambria Math" panose="02040503050406030204" pitchFamily="18" charset="0"/>
                            </a:rPr>
                            <m:t>𝑋</m:t>
                          </m:r>
                        </m:e>
                        <m:sub>
                          <m:r>
                            <a:rPr lang="en-AS" sz="1400" i="1">
                              <a:latin typeface="Cambria Math" panose="02040503050406030204" pitchFamily="18" charset="0"/>
                            </a:rPr>
                            <m:t>1</m:t>
                          </m:r>
                        </m:sub>
                      </m:sSub>
                      <m:r>
                        <a:rPr lang="en-AS" sz="1400" i="1">
                          <a:latin typeface="Cambria Math" panose="02040503050406030204" pitchFamily="18" charset="0"/>
                        </a:rPr>
                        <m:t>+</m:t>
                      </m:r>
                      <m:r>
                        <m:rPr>
                          <m:sty m:val="p"/>
                        </m:rPr>
                        <a:rPr lang="en-AS" sz="1400">
                          <a:latin typeface="Cambria Math" panose="02040503050406030204" pitchFamily="18" charset="0"/>
                        </a:rPr>
                        <m:t>γ</m:t>
                      </m:r>
                      <m:r>
                        <a:rPr lang="en-AS" sz="1400">
                          <a:latin typeface="Cambria Math" panose="02040503050406030204" pitchFamily="18" charset="0"/>
                        </a:rPr>
                        <m:t>⋅</m:t>
                      </m:r>
                      <m:sSub>
                        <m:sSubPr>
                          <m:ctrlPr>
                            <a:rPr lang="en-AS" sz="1400" i="1">
                              <a:latin typeface="Cambria Math" panose="02040503050406030204" pitchFamily="18" charset="0"/>
                            </a:rPr>
                          </m:ctrlPr>
                        </m:sSubPr>
                        <m:e>
                          <m:r>
                            <m:rPr>
                              <m:sty m:val="p"/>
                            </m:rPr>
                            <a:rPr lang="en-AS" sz="1400">
                              <a:latin typeface="Cambria Math" panose="02040503050406030204" pitchFamily="18" charset="0"/>
                            </a:rPr>
                            <m:t>X</m:t>
                          </m:r>
                        </m:e>
                        <m:sub>
                          <m:r>
                            <a:rPr lang="en-AS" sz="1400">
                              <a:latin typeface="Cambria Math" panose="02040503050406030204" pitchFamily="18" charset="0"/>
                            </a:rPr>
                            <m:t>2</m:t>
                          </m:r>
                        </m:sub>
                      </m:sSub>
                      <m:r>
                        <a:rPr lang="en-AS" sz="1400">
                          <a:latin typeface="Cambria Math" panose="02040503050406030204" pitchFamily="18" charset="0"/>
                        </a:rPr>
                        <m:t>+</m:t>
                      </m:r>
                      <m:r>
                        <m:rPr>
                          <m:sty m:val="p"/>
                        </m:rPr>
                        <a:rPr lang="en-AS" sz="1400">
                          <a:latin typeface="Cambria Math" panose="02040503050406030204" pitchFamily="18" charset="0"/>
                        </a:rPr>
                        <m:t>ϵ</m:t>
                      </m:r>
                    </m:oMath>
                  </m:oMathPara>
                </a14:m>
                <a:endParaRPr lang="en-AS" sz="1400" dirty="0"/>
              </a:p>
              <a:p>
                <a:pPr marL="0" indent="0" algn="just">
                  <a:lnSpc>
                    <a:spcPct val="100000"/>
                  </a:lnSpc>
                  <a:buNone/>
                  <a:defRPr/>
                </a:pPr>
                <a:r>
                  <a:rPr lang="en-US" altLang="zh-CN" sz="700" dirty="0">
                    <a:solidFill>
                      <a:prstClr val="black">
                        <a:lumMod val="75000"/>
                        <a:lumOff val="25000"/>
                      </a:prstClr>
                    </a:solidFill>
                  </a:rPr>
                  <a:t>Y - Health insurance availability in a city</a:t>
                </a:r>
              </a:p>
              <a:p>
                <a:pPr marL="0" indent="0" algn="just">
                  <a:lnSpc>
                    <a:spcPct val="100000"/>
                  </a:lnSpc>
                  <a:buNone/>
                  <a:defRPr/>
                </a:pPr>
                <a:r>
                  <a:rPr lang="en-US" altLang="zh-CN" sz="700" dirty="0">
                    <a:solidFill>
                      <a:prstClr val="black">
                        <a:lumMod val="75000"/>
                        <a:lumOff val="25000"/>
                      </a:prstClr>
                    </a:solidFill>
                  </a:rPr>
                  <a:t>X_1- Pre-restraining factors (age, etc.) </a:t>
                </a:r>
              </a:p>
              <a:p>
                <a:pPr marL="0" indent="0" algn="just">
                  <a:lnSpc>
                    <a:spcPct val="100000"/>
                  </a:lnSpc>
                  <a:buNone/>
                  <a:defRPr/>
                </a:pPr>
                <a:r>
                  <a:rPr lang="en-US" altLang="zh-CN" sz="700" dirty="0">
                    <a:solidFill>
                      <a:prstClr val="black">
                        <a:lumMod val="75000"/>
                        <a:lumOff val="25000"/>
                      </a:prstClr>
                    </a:solidFill>
                  </a:rPr>
                  <a:t>X_2 - Discrimination factors (poverty level, race, sex, education attainment)</a:t>
                </a:r>
              </a:p>
              <a:p>
                <a:pPr marL="0" indent="0" algn="just">
                  <a:lnSpc>
                    <a:spcPct val="100000"/>
                  </a:lnSpc>
                  <a:buNone/>
                  <a:defRPr/>
                </a:pPr>
                <a:r>
                  <a:rPr lang="en-US" altLang="zh-CN" sz="700" dirty="0">
                    <a:solidFill>
                      <a:prstClr val="black">
                        <a:lumMod val="75000"/>
                        <a:lumOff val="25000"/>
                      </a:prstClr>
                    </a:solidFill>
                  </a:rPr>
                  <a:t>β- Coefficient of Pre-restraining factors</a:t>
                </a:r>
              </a:p>
              <a:p>
                <a:pPr marL="0" indent="0" algn="just">
                  <a:lnSpc>
                    <a:spcPct val="100000"/>
                  </a:lnSpc>
                  <a:buNone/>
                  <a:defRPr/>
                </a:pPr>
                <a:r>
                  <a:rPr lang="en-US" altLang="zh-CN" sz="700" dirty="0">
                    <a:solidFill>
                      <a:prstClr val="black">
                        <a:lumMod val="75000"/>
                        <a:lumOff val="25000"/>
                      </a:prstClr>
                    </a:solidFill>
                  </a:rPr>
                  <a:t>γ- Coefficient of Discrimination factors</a:t>
                </a:r>
              </a:p>
              <a:p>
                <a:pPr marL="0" indent="0" algn="just">
                  <a:lnSpc>
                    <a:spcPct val="100000"/>
                  </a:lnSpc>
                  <a:buNone/>
                  <a:defRPr/>
                </a:pPr>
                <a:r>
                  <a:rPr lang="en-US" altLang="zh-CN" sz="700" dirty="0">
                    <a:solidFill>
                      <a:prstClr val="black">
                        <a:lumMod val="75000"/>
                        <a:lumOff val="25000"/>
                      </a:prstClr>
                    </a:solidFill>
                  </a:rPr>
                  <a:t>ϵ - error</a:t>
                </a:r>
              </a:p>
              <a:p>
                <a:pPr marL="0" indent="0" algn="just">
                  <a:lnSpc>
                    <a:spcPct val="100000"/>
                  </a:lnSpc>
                  <a:buNone/>
                  <a:defRPr/>
                </a:pPr>
                <a:r>
                  <a:rPr lang="en-US" altLang="zh-CN" sz="1400" dirty="0">
                    <a:solidFill>
                      <a:prstClr val="black">
                        <a:lumMod val="75000"/>
                        <a:lumOff val="25000"/>
                      </a:prstClr>
                    </a:solidFill>
                  </a:rPr>
                  <a:t>We refer to SVI paper and establish “groups.”</a:t>
                </a:r>
              </a:p>
              <a:p>
                <a:pPr marL="0" indent="0">
                  <a:spcAft>
                    <a:spcPts val="2000"/>
                  </a:spcAft>
                  <a:buNone/>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p:txBody>
          </p:sp>
        </mc:Choice>
        <mc:Fallback>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noRot="1" noChangeAspect="1" noMove="1" noResize="1" noEditPoints="1" noAdjustHandles="1" noChangeArrowheads="1" noChangeShapeType="1" noTextEdit="1"/>
              </p:cNvSpPr>
              <p:nvPr/>
            </p:nvSpPr>
            <p:spPr>
              <a:xfrm>
                <a:off x="1303369" y="1541122"/>
                <a:ext cx="9585262" cy="3410588"/>
              </a:xfrm>
              <a:prstGeom prst="rect">
                <a:avLst/>
              </a:prstGeom>
              <a:blipFill>
                <a:blip r:embed="rId3"/>
                <a:stretch>
                  <a:fillRect l="-382" t="-716"/>
                </a:stretch>
              </a:blipFill>
            </p:spPr>
            <p:txBody>
              <a:bodyPr/>
              <a:lstStyle/>
              <a:p>
                <a:r>
                  <a:rPr lang="en-AS">
                    <a:noFill/>
                  </a:rPr>
                  <a:t> </a:t>
                </a:r>
              </a:p>
            </p:txBody>
          </p:sp>
        </mc:Fallback>
      </mc:AlternateContent>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1303369" y="3050944"/>
            <a:ext cx="8008861" cy="15881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2000"/>
              </a:spcAft>
              <a:buNone/>
            </a:pPr>
            <a:endParaRPr lang="en-US" altLang="zh-CN" sz="64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altLang="zh-CN" sz="16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676077" y="5437972"/>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b</a:t>
              </a:r>
            </a:p>
          </p:txBody>
        </p:sp>
      </p:grpSp>
      <mc:AlternateContent xmlns:mc="http://schemas.openxmlformats.org/markup-compatibility/2006">
        <mc:Choice xmlns:a14="http://schemas.microsoft.com/office/drawing/2010/main" Requires="a14">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1303369" y="5501720"/>
                <a:ext cx="8162255" cy="148453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altLang="zh-CN" sz="1600" b="1" dirty="0">
                    <a:solidFill>
                      <a:schemeClr val="accent2">
                        <a:lumMod val="75000"/>
                      </a:schemeClr>
                    </a:solidFill>
                    <a:latin typeface="Segoe UI" panose="020B0502040204020203" pitchFamily="34" charset="0"/>
                    <a:cs typeface="Segoe UI" panose="020B0502040204020203" pitchFamily="34" charset="0"/>
                  </a:rPr>
                  <a:t>Estimate the mean difference in health insurance status in two groups in Salt Lake County</a:t>
                </a:r>
              </a:p>
              <a:p>
                <a:pPr marL="0" indent="0">
                  <a:lnSpc>
                    <a:spcPct val="100000"/>
                  </a:lnSpc>
                  <a:spcAft>
                    <a:spcPts val="2000"/>
                  </a:spcAft>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𝑅</m:t>
                      </m:r>
                      <m:r>
                        <a:rPr lang="en-US" sz="1600" i="1">
                          <a:latin typeface="Cambria Math" panose="02040503050406030204" pitchFamily="18" charset="0"/>
                        </a:rPr>
                        <m:t>=</m:t>
                      </m:r>
                      <m:r>
                        <a:rPr lang="en-US" sz="1600" i="1">
                          <a:latin typeface="Cambria Math" panose="02040503050406030204" pitchFamily="18" charset="0"/>
                        </a:rPr>
                        <m:t>𝐸</m:t>
                      </m:r>
                      <m:d>
                        <m:dPr>
                          <m:ctrlPr>
                            <a:rPr lang="en-AS" sz="1600" i="1">
                              <a:latin typeface="Cambria Math" panose="02040503050406030204" pitchFamily="18" charset="0"/>
                            </a:rPr>
                          </m:ctrlPr>
                        </m:dPr>
                        <m:e>
                          <m:sSub>
                            <m:sSubPr>
                              <m:ctrlPr>
                                <a:rPr lang="en-AS" sz="1600" i="1">
                                  <a:latin typeface="Cambria Math" panose="02040503050406030204" pitchFamily="18" charset="0"/>
                                </a:rPr>
                              </m:ctrlPr>
                            </m:sSubPr>
                            <m:e>
                              <m:r>
                                <a:rPr lang="en-US" sz="1600" i="1">
                                  <a:latin typeface="Cambria Math" panose="02040503050406030204" pitchFamily="18" charset="0"/>
                                </a:rPr>
                                <m:t>𝑌</m:t>
                              </m:r>
                            </m:e>
                            <m:sub>
                              <m:r>
                                <a:rPr lang="en-US" sz="1600" i="1">
                                  <a:latin typeface="Cambria Math" panose="02040503050406030204" pitchFamily="18" charset="0"/>
                                </a:rPr>
                                <m:t>𝐴</m:t>
                              </m:r>
                            </m:sub>
                          </m:sSub>
                        </m:e>
                      </m:d>
                      <m:r>
                        <a:rPr lang="en-US" sz="1600" i="1">
                          <a:latin typeface="Cambria Math" panose="02040503050406030204" pitchFamily="18" charset="0"/>
                        </a:rPr>
                        <m:t>−</m:t>
                      </m:r>
                      <m:r>
                        <a:rPr lang="en-US" sz="1600" i="1">
                          <a:latin typeface="Cambria Math" panose="02040503050406030204" pitchFamily="18" charset="0"/>
                        </a:rPr>
                        <m:t>𝐸</m:t>
                      </m:r>
                      <m:r>
                        <a:rPr lang="en-US" sz="1600" i="1">
                          <a:latin typeface="Cambria Math" panose="02040503050406030204" pitchFamily="18" charset="0"/>
                        </a:rPr>
                        <m:t>(</m:t>
                      </m:r>
                      <m:sSub>
                        <m:sSubPr>
                          <m:ctrlPr>
                            <a:rPr lang="en-AS" sz="1600" i="1">
                              <a:latin typeface="Cambria Math" panose="02040503050406030204" pitchFamily="18" charset="0"/>
                            </a:rPr>
                          </m:ctrlPr>
                        </m:sSubPr>
                        <m:e>
                          <m:r>
                            <a:rPr lang="en-US" sz="1600" i="1">
                              <a:latin typeface="Cambria Math" panose="02040503050406030204" pitchFamily="18" charset="0"/>
                            </a:rPr>
                            <m:t>𝑌</m:t>
                          </m:r>
                        </m:e>
                        <m:sub>
                          <m:r>
                            <a:rPr lang="en-US" sz="1600" i="1">
                              <a:latin typeface="Cambria Math" panose="02040503050406030204" pitchFamily="18" charset="0"/>
                            </a:rPr>
                            <m:t>𝐵</m:t>
                          </m:r>
                        </m:sub>
                      </m:sSub>
                      <m:r>
                        <a:rPr lang="en-US" sz="1600" i="1">
                          <a:latin typeface="Cambria Math" panose="02040503050406030204" pitchFamily="18" charset="0"/>
                        </a:rPr>
                        <m:t>)</m:t>
                      </m:r>
                    </m:oMath>
                  </m:oMathPara>
                </a14:m>
                <a:endParaRPr lang="en-AS" sz="1600" dirty="0"/>
              </a:p>
              <a:p>
                <a:pPr marL="0" indent="0">
                  <a:spcAft>
                    <a:spcPts val="2000"/>
                  </a:spcAft>
                  <a:buNone/>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mc:Choice>
        <mc:Fallback>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noRot="1" noChangeAspect="1" noMove="1" noResize="1" noEditPoints="1" noAdjustHandles="1" noChangeArrowheads="1" noChangeShapeType="1" noTextEdit="1"/>
              </p:cNvSpPr>
              <p:nvPr/>
            </p:nvSpPr>
            <p:spPr>
              <a:xfrm>
                <a:off x="1303369" y="5501720"/>
                <a:ext cx="8162255" cy="1484530"/>
              </a:xfrm>
              <a:prstGeom prst="rect">
                <a:avLst/>
              </a:prstGeom>
              <a:blipFill>
                <a:blip r:embed="rId4"/>
                <a:stretch>
                  <a:fillRect l="-448" t="-1646"/>
                </a:stretch>
              </a:blipFill>
            </p:spPr>
            <p:txBody>
              <a:bodyPr/>
              <a:lstStyle/>
              <a:p>
                <a:r>
                  <a:rPr lang="en-AS">
                    <a:noFill/>
                  </a:rPr>
                  <a:t> </a:t>
                </a:r>
              </a:p>
            </p:txBody>
          </p:sp>
        </mc:Fallback>
      </mc:AlternateContent>
      <p:pic>
        <p:nvPicPr>
          <p:cNvPr id="23" name="Picture 22">
            <a:extLst>
              <a:ext uri="{FF2B5EF4-FFF2-40B4-BE49-F238E27FC236}">
                <a16:creationId xmlns:a16="http://schemas.microsoft.com/office/drawing/2014/main" id="{22ACBBE5-C0C1-4ED4-B3F3-B4CE99FD3A14}"/>
              </a:ext>
            </a:extLst>
          </p:cNvPr>
          <p:cNvPicPr>
            <a:picLocks noChangeAspect="1"/>
          </p:cNvPicPr>
          <p:nvPr/>
        </p:nvPicPr>
        <p:blipFill>
          <a:blip r:embed="rId5"/>
          <a:stretch>
            <a:fillRect/>
          </a:stretch>
        </p:blipFill>
        <p:spPr>
          <a:xfrm>
            <a:off x="9388929" y="262780"/>
            <a:ext cx="2489629" cy="933611"/>
          </a:xfrm>
          <a:prstGeom prst="rect">
            <a:avLst/>
          </a:prstGeom>
        </p:spPr>
      </p:pic>
      <p:pic>
        <p:nvPicPr>
          <p:cNvPr id="17" name="Picture 16">
            <a:extLst>
              <a:ext uri="{FF2B5EF4-FFF2-40B4-BE49-F238E27FC236}">
                <a16:creationId xmlns:a16="http://schemas.microsoft.com/office/drawing/2014/main" id="{DBDB0E0C-1731-4564-903F-D08217656D71}"/>
              </a:ext>
            </a:extLst>
          </p:cNvPr>
          <p:cNvPicPr>
            <a:picLocks noChangeAspect="1"/>
          </p:cNvPicPr>
          <p:nvPr/>
        </p:nvPicPr>
        <p:blipFill>
          <a:blip r:embed="rId6"/>
          <a:stretch>
            <a:fillRect/>
          </a:stretch>
        </p:blipFill>
        <p:spPr>
          <a:xfrm>
            <a:off x="1303369" y="4817012"/>
            <a:ext cx="8162256" cy="647970"/>
          </a:xfrm>
          <a:prstGeom prst="rect">
            <a:avLst/>
          </a:prstGeom>
        </p:spPr>
      </p:pic>
    </p:spTree>
    <p:extLst>
      <p:ext uri="{BB962C8B-B14F-4D97-AF65-F5344CB8AC3E}">
        <p14:creationId xmlns:p14="http://schemas.microsoft.com/office/powerpoint/2010/main" val="4259724981"/>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normAutofit/>
          </a:bodyPr>
          <a:lstStyle/>
          <a:p>
            <a:r>
              <a:rPr lang="en-US" b="1" dirty="0"/>
              <a:t>3.2 Graphical analysis at the tract and city level</a:t>
            </a:r>
          </a:p>
        </p:txBody>
      </p:sp>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604434" y="1547801"/>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303371" y="1541122"/>
            <a:ext cx="3165792" cy="2448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defRPr/>
            </a:pPr>
            <a:r>
              <a:rPr lang="en-US" altLang="zh-CN" sz="1400" dirty="0">
                <a:solidFill>
                  <a:prstClr val="black">
                    <a:lumMod val="75000"/>
                    <a:lumOff val="25000"/>
                  </a:prstClr>
                </a:solidFill>
              </a:rPr>
              <a:t>We will explore how factors such as age, sex, poverty level, race, educational attainment, etc.) account for the health equity gap and drive healthcare inequity. Then I want to apply the research results in different cities. We haven't started the analysis yet.</a:t>
            </a:r>
          </a:p>
          <a:p>
            <a:pPr marL="0" indent="0">
              <a:spcAft>
                <a:spcPts val="2000"/>
              </a:spcAft>
              <a:buNone/>
            </a:pPr>
            <a:endParaRPr lang="en-US" sz="1400" dirty="0">
              <a:solidFill>
                <a:prstClr val="black">
                  <a:lumMod val="75000"/>
                  <a:lumOff val="25000"/>
                </a:prstClr>
              </a:solidFill>
            </a:endParaRPr>
          </a:p>
        </p:txBody>
      </p:sp>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601906" y="3644114"/>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1231728" y="3644114"/>
            <a:ext cx="3888912" cy="29511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altLang="zh-CN" sz="1400" dirty="0">
                <a:solidFill>
                  <a:prstClr val="black">
                    <a:lumMod val="75000"/>
                    <a:lumOff val="25000"/>
                  </a:prstClr>
                </a:solidFill>
              </a:rPr>
              <a:t>We will produce maps of uninsured rates across the major cities of Salt Lake County to visualize how different groups and factors are distributed. The expected result is like this example. </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3" name="Picture 22">
            <a:extLst>
              <a:ext uri="{FF2B5EF4-FFF2-40B4-BE49-F238E27FC236}">
                <a16:creationId xmlns:a16="http://schemas.microsoft.com/office/drawing/2014/main" id="{22ACBBE5-C0C1-4ED4-B3F3-B4CE99FD3A14}"/>
              </a:ext>
            </a:extLst>
          </p:cNvPr>
          <p:cNvPicPr>
            <a:picLocks noChangeAspect="1"/>
          </p:cNvPicPr>
          <p:nvPr/>
        </p:nvPicPr>
        <p:blipFill>
          <a:blip r:embed="rId3"/>
          <a:stretch>
            <a:fillRect/>
          </a:stretch>
        </p:blipFill>
        <p:spPr>
          <a:xfrm>
            <a:off x="9388929" y="262780"/>
            <a:ext cx="2489629" cy="933611"/>
          </a:xfrm>
          <a:prstGeom prst="rect">
            <a:avLst/>
          </a:prstGeom>
        </p:spPr>
      </p:pic>
      <p:pic>
        <p:nvPicPr>
          <p:cNvPr id="18" name="Picture 17">
            <a:extLst>
              <a:ext uri="{FF2B5EF4-FFF2-40B4-BE49-F238E27FC236}">
                <a16:creationId xmlns:a16="http://schemas.microsoft.com/office/drawing/2014/main" id="{0CB6A47B-04CA-42B7-A73F-AFBF6AA893CB}"/>
              </a:ext>
            </a:extLst>
          </p:cNvPr>
          <p:cNvPicPr>
            <a:picLocks noChangeAspect="1"/>
          </p:cNvPicPr>
          <p:nvPr/>
        </p:nvPicPr>
        <p:blipFill>
          <a:blip r:embed="rId4"/>
          <a:stretch>
            <a:fillRect/>
          </a:stretch>
        </p:blipFill>
        <p:spPr>
          <a:xfrm>
            <a:off x="5567679" y="1231034"/>
            <a:ext cx="6400801" cy="5364186"/>
          </a:xfrm>
          <a:prstGeom prst="rect">
            <a:avLst/>
          </a:prstGeom>
        </p:spPr>
      </p:pic>
    </p:spTree>
    <p:extLst>
      <p:ext uri="{BB962C8B-B14F-4D97-AF65-F5344CB8AC3E}">
        <p14:creationId xmlns:p14="http://schemas.microsoft.com/office/powerpoint/2010/main" val="761414833"/>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normAutofit/>
          </a:bodyPr>
          <a:lstStyle/>
          <a:p>
            <a:r>
              <a:rPr lang="en-US" dirty="0"/>
              <a:t>3.3 GitHub repository</a:t>
            </a:r>
          </a:p>
        </p:txBody>
      </p:sp>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518034" y="5264098"/>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105145" y="5251771"/>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600" b="1" dirty="0">
                <a:solidFill>
                  <a:schemeClr val="accent2">
                    <a:lumMod val="75000"/>
                  </a:schemeClr>
                </a:solidFill>
                <a:latin typeface="Segoe UI" panose="020B0502040204020203" pitchFamily="34" charset="0"/>
                <a:cs typeface="Segoe UI" panose="020B0502040204020203" pitchFamily="34" charset="0"/>
              </a:rPr>
              <a:t>Create a new repository</a:t>
            </a:r>
          </a:p>
        </p:txBody>
      </p:sp>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4151528" y="5268061"/>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658238" y="5251771"/>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600" b="1" dirty="0">
                <a:solidFill>
                  <a:schemeClr val="accent2">
                    <a:lumMod val="75000"/>
                  </a:schemeClr>
                </a:solidFill>
                <a:latin typeface="Segoe UI" panose="020B0502040204020203" pitchFamily="34" charset="0"/>
                <a:cs typeface="Segoe UI" panose="020B0502040204020203" pitchFamily="34" charset="0"/>
              </a:rPr>
              <a:t>Upload files to GitHub</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7650248" y="5251771"/>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212916" y="5251771"/>
            <a:ext cx="2913581"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600" b="1" dirty="0">
                <a:solidFill>
                  <a:schemeClr val="accent2">
                    <a:lumMod val="75000"/>
                  </a:schemeClr>
                </a:solidFill>
                <a:latin typeface="Segoe UI" panose="020B0502040204020203" pitchFamily="34" charset="0"/>
                <a:cs typeface="Segoe UI" panose="020B0502040204020203" pitchFamily="34" charset="0"/>
              </a:rPr>
              <a:t>Direct URLs for GitHub Files</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3" name="Picture 22">
            <a:extLst>
              <a:ext uri="{FF2B5EF4-FFF2-40B4-BE49-F238E27FC236}">
                <a16:creationId xmlns:a16="http://schemas.microsoft.com/office/drawing/2014/main" id="{BD344560-AED6-4BED-885F-4404B022C025}"/>
              </a:ext>
            </a:extLst>
          </p:cNvPr>
          <p:cNvPicPr>
            <a:picLocks noChangeAspect="1"/>
          </p:cNvPicPr>
          <p:nvPr/>
        </p:nvPicPr>
        <p:blipFill>
          <a:blip r:embed="rId3"/>
          <a:stretch>
            <a:fillRect/>
          </a:stretch>
        </p:blipFill>
        <p:spPr>
          <a:xfrm>
            <a:off x="9388929" y="262780"/>
            <a:ext cx="2489629" cy="933611"/>
          </a:xfrm>
          <a:prstGeom prst="rect">
            <a:avLst/>
          </a:prstGeom>
        </p:spPr>
      </p:pic>
      <p:pic>
        <p:nvPicPr>
          <p:cNvPr id="24" name="Picture 23">
            <a:extLst>
              <a:ext uri="{FF2B5EF4-FFF2-40B4-BE49-F238E27FC236}">
                <a16:creationId xmlns:a16="http://schemas.microsoft.com/office/drawing/2014/main" id="{0C85E01D-0F84-448D-AF56-07882146C88D}"/>
              </a:ext>
            </a:extLst>
          </p:cNvPr>
          <p:cNvPicPr>
            <a:picLocks noChangeAspect="1"/>
          </p:cNvPicPr>
          <p:nvPr/>
        </p:nvPicPr>
        <p:blipFill>
          <a:blip r:embed="rId4"/>
          <a:stretch>
            <a:fillRect/>
          </a:stretch>
        </p:blipFill>
        <p:spPr>
          <a:xfrm>
            <a:off x="1105145" y="4368509"/>
            <a:ext cx="2143742" cy="751834"/>
          </a:xfrm>
          <a:prstGeom prst="rect">
            <a:avLst/>
          </a:prstGeom>
        </p:spPr>
      </p:pic>
      <p:pic>
        <p:nvPicPr>
          <p:cNvPr id="25" name="Picture 24">
            <a:extLst>
              <a:ext uri="{FF2B5EF4-FFF2-40B4-BE49-F238E27FC236}">
                <a16:creationId xmlns:a16="http://schemas.microsoft.com/office/drawing/2014/main" id="{8D2B4462-E7DC-4DDE-83C3-A5C279BE7A16}"/>
              </a:ext>
            </a:extLst>
          </p:cNvPr>
          <p:cNvPicPr>
            <a:picLocks noChangeAspect="1"/>
          </p:cNvPicPr>
          <p:nvPr/>
        </p:nvPicPr>
        <p:blipFill>
          <a:blip r:embed="rId5"/>
          <a:stretch>
            <a:fillRect/>
          </a:stretch>
        </p:blipFill>
        <p:spPr>
          <a:xfrm>
            <a:off x="4253583" y="2849293"/>
            <a:ext cx="2785784" cy="2287340"/>
          </a:xfrm>
          <a:prstGeom prst="rect">
            <a:avLst/>
          </a:prstGeom>
        </p:spPr>
      </p:pic>
      <p:pic>
        <p:nvPicPr>
          <p:cNvPr id="17" name="Picture 16">
            <a:extLst>
              <a:ext uri="{FF2B5EF4-FFF2-40B4-BE49-F238E27FC236}">
                <a16:creationId xmlns:a16="http://schemas.microsoft.com/office/drawing/2014/main" id="{D35E5325-74FD-448E-A04C-555513CAE108}"/>
              </a:ext>
            </a:extLst>
          </p:cNvPr>
          <p:cNvPicPr>
            <a:picLocks noChangeAspect="1"/>
          </p:cNvPicPr>
          <p:nvPr/>
        </p:nvPicPr>
        <p:blipFill>
          <a:blip r:embed="rId6"/>
          <a:stretch>
            <a:fillRect/>
          </a:stretch>
        </p:blipFill>
        <p:spPr>
          <a:xfrm>
            <a:off x="7650248" y="2679047"/>
            <a:ext cx="4038918" cy="2457586"/>
          </a:xfrm>
          <a:prstGeom prst="rect">
            <a:avLst/>
          </a:prstGeom>
        </p:spPr>
      </p:pic>
      <p:sp>
        <p:nvSpPr>
          <p:cNvPr id="3" name="TextBox 2">
            <a:extLst>
              <a:ext uri="{FF2B5EF4-FFF2-40B4-BE49-F238E27FC236}">
                <a16:creationId xmlns:a16="http://schemas.microsoft.com/office/drawing/2014/main" id="{CF077E18-0BFE-4C38-B9B2-38BEDC0E33D7}"/>
              </a:ext>
            </a:extLst>
          </p:cNvPr>
          <p:cNvSpPr txBox="1"/>
          <p:nvPr/>
        </p:nvSpPr>
        <p:spPr>
          <a:xfrm>
            <a:off x="604434" y="1327819"/>
            <a:ext cx="11201486" cy="1406336"/>
          </a:xfrm>
          <a:prstGeom prst="rect">
            <a:avLst/>
          </a:prstGeom>
        </p:spPr>
        <p:txBody>
          <a:bodyPr vert="horz" wrap="square" lIns="91440" tIns="45720" rIns="91440" bIns="45720" rtlCol="0">
            <a:noAutofit/>
          </a:bodyPr>
          <a:lstStyle/>
          <a:p>
            <a:pPr marL="0" indent="0" algn="l">
              <a:spcAft>
                <a:spcPts val="600"/>
              </a:spcAft>
              <a:buNone/>
            </a:pPr>
            <a:r>
              <a:rPr lang="en-US" sz="1600" dirty="0">
                <a:solidFill>
                  <a:schemeClr val="accent2">
                    <a:lumMod val="75000"/>
                  </a:schemeClr>
                </a:solidFill>
                <a:latin typeface="Segoe UI" panose="020B0502040204020203" pitchFamily="34" charset="0"/>
                <a:cs typeface="Segoe UI" panose="020B0502040204020203" pitchFamily="34" charset="0"/>
              </a:rPr>
              <a:t>GitHub is a software source code hosting service platform for version control through Git . It is the world's largest code storage website and open source Community. </a:t>
            </a:r>
          </a:p>
          <a:p>
            <a:pPr marL="0" indent="0" algn="l">
              <a:spcAft>
                <a:spcPts val="600"/>
              </a:spcAft>
              <a:buNone/>
            </a:pPr>
            <a:r>
              <a:rPr lang="en-US" sz="1600" dirty="0">
                <a:solidFill>
                  <a:schemeClr val="accent2">
                    <a:lumMod val="75000"/>
                  </a:schemeClr>
                </a:solidFill>
                <a:latin typeface="Segoe UI" panose="020B0502040204020203" pitchFamily="34" charset="0"/>
                <a:cs typeface="Segoe UI" panose="020B0502040204020203" pitchFamily="34" charset="0"/>
              </a:rPr>
              <a:t>I am now pursuing a master's degree in Computational and Data Science, emphasizing statistics, and currently seeking a data analysis research job at a health care institution. To share this work, I will publish the analysis and work summary as a GitHub repository so that introduce myself to the potential employer.</a:t>
            </a:r>
          </a:p>
        </p:txBody>
      </p:sp>
      <p:sp>
        <p:nvSpPr>
          <p:cNvPr id="18" name="TextBox 17">
            <a:extLst>
              <a:ext uri="{FF2B5EF4-FFF2-40B4-BE49-F238E27FC236}">
                <a16:creationId xmlns:a16="http://schemas.microsoft.com/office/drawing/2014/main" id="{72606BE5-1A59-4D42-895C-015717F8F2E8}"/>
              </a:ext>
            </a:extLst>
          </p:cNvPr>
          <p:cNvSpPr txBox="1"/>
          <p:nvPr/>
        </p:nvSpPr>
        <p:spPr>
          <a:xfrm>
            <a:off x="604434" y="1196391"/>
            <a:ext cx="11274124" cy="1157982"/>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237095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475985" y="1623222"/>
            <a:ext cx="6876288" cy="640080"/>
          </a:xfrm>
        </p:spPr>
        <p:txBody>
          <a:bodyPr>
            <a:normAutofit/>
          </a:bodyPr>
          <a:lstStyle/>
          <a:p>
            <a:pPr algn="ctr"/>
            <a:r>
              <a:rPr lang="en-US" dirty="0">
                <a:latin typeface="Segoe UI Light" panose="020B0502040204020203" pitchFamily="34" charset="0"/>
                <a:cs typeface="Segoe UI Light" panose="020B0502040204020203" pitchFamily="34" charset="0"/>
              </a:rPr>
              <a:t>4 Summary</a:t>
            </a:r>
          </a:p>
        </p:txBody>
      </p:sp>
      <p:sp>
        <p:nvSpPr>
          <p:cNvPr id="5" name="Tell Me Text" descr="Select the Tell Me button and type what you want to know.&#10;"/>
          <p:cNvSpPr>
            <a:spLocks noGrp="1"/>
          </p:cNvSpPr>
          <p:nvPr>
            <p:ph sz="half" idx="4294967295"/>
          </p:nvPr>
        </p:nvSpPr>
        <p:spPr>
          <a:xfrm>
            <a:off x="1617973" y="2392000"/>
            <a:ext cx="8592312" cy="2450010"/>
          </a:xfrm>
        </p:spPr>
        <p:txBody>
          <a:bodyPr>
            <a:noAutofit/>
          </a:bodyPr>
          <a:lstStyle/>
          <a:p>
            <a:pPr marL="0" indent="0">
              <a:lnSpc>
                <a:spcPts val="3600"/>
              </a:lnSpc>
              <a:spcAft>
                <a:spcPts val="0"/>
              </a:spcAft>
              <a:buNone/>
            </a:pPr>
            <a:r>
              <a:rPr lang="en-US" sz="2000" b="1" dirty="0">
                <a:solidFill>
                  <a:schemeClr val="accent2">
                    <a:lumMod val="75000"/>
                  </a:schemeClr>
                </a:solidFill>
                <a:latin typeface="Segoe UI Light" panose="020B0502040204020203" pitchFamily="34" charset="0"/>
                <a:cs typeface="Segoe UI Light" panose="020B0502040204020203" pitchFamily="34" charset="0"/>
              </a:rPr>
              <a:t>It is complex to analyze health equity in Salt Lake County. We only consider main factors age, sex, poverty level, race, and education attainment. We don't include their career for different races and sex, how much money people could afford medical services, the different insurance types coverages. Health equity is a long path which we would unite to struggle together. </a:t>
            </a: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301" y="2263302"/>
            <a:ext cx="1269672" cy="1189747"/>
          </a:xfrm>
          <a:prstGeom prst="rect">
            <a:avLst/>
          </a:prstGeom>
        </p:spPr>
      </p:pic>
      <p:pic>
        <p:nvPicPr>
          <p:cNvPr id="6" name="Picture 5">
            <a:extLst>
              <a:ext uri="{FF2B5EF4-FFF2-40B4-BE49-F238E27FC236}">
                <a16:creationId xmlns:a16="http://schemas.microsoft.com/office/drawing/2014/main" id="{5AE8460F-2448-46BC-9979-C5883F28B3BE}"/>
              </a:ext>
            </a:extLst>
          </p:cNvPr>
          <p:cNvPicPr>
            <a:picLocks noChangeAspect="1"/>
          </p:cNvPicPr>
          <p:nvPr/>
        </p:nvPicPr>
        <p:blipFill>
          <a:blip r:embed="rId4"/>
          <a:stretch>
            <a:fillRect/>
          </a:stretch>
        </p:blipFill>
        <p:spPr>
          <a:xfrm>
            <a:off x="9438211" y="294640"/>
            <a:ext cx="2489629" cy="933611"/>
          </a:xfrm>
          <a:prstGeom prst="rect">
            <a:avLst/>
          </a:prstGeom>
        </p:spPr>
      </p:pic>
    </p:spTree>
    <p:extLst>
      <p:ext uri="{BB962C8B-B14F-4D97-AF65-F5344CB8AC3E}">
        <p14:creationId xmlns:p14="http://schemas.microsoft.com/office/powerpoint/2010/main" val="299824275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4632960" y="2899149"/>
            <a:ext cx="6258560" cy="801922"/>
          </a:xfrm>
        </p:spPr>
        <p:txBody>
          <a:bodyPr/>
          <a:lstStyle/>
          <a:p>
            <a:r>
              <a:rPr lang="en-US" sz="4400" dirty="0"/>
              <a:t>Thank You!</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pic>
        <p:nvPicPr>
          <p:cNvPr id="7" name="Picture 6">
            <a:extLst>
              <a:ext uri="{FF2B5EF4-FFF2-40B4-BE49-F238E27FC236}">
                <a16:creationId xmlns:a16="http://schemas.microsoft.com/office/drawing/2014/main" id="{B5570EB3-5912-41F4-8605-843B3D1FEBD6}"/>
              </a:ext>
            </a:extLst>
          </p:cNvPr>
          <p:cNvPicPr>
            <a:picLocks noChangeAspect="1"/>
          </p:cNvPicPr>
          <p:nvPr/>
        </p:nvPicPr>
        <p:blipFill>
          <a:blip r:embed="rId2"/>
          <a:stretch>
            <a:fillRect/>
          </a:stretch>
        </p:blipFill>
        <p:spPr>
          <a:xfrm>
            <a:off x="9423185" y="265435"/>
            <a:ext cx="2489629" cy="933611"/>
          </a:xfrm>
          <a:prstGeom prst="rect">
            <a:avLst/>
          </a:prstGeom>
        </p:spPr>
      </p:pic>
    </p:spTree>
    <p:extLst>
      <p:ext uri="{BB962C8B-B14F-4D97-AF65-F5344CB8AC3E}">
        <p14:creationId xmlns:p14="http://schemas.microsoft.com/office/powerpoint/2010/main" val="3468053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r>
              <a:rPr lang="en-US" b="1" dirty="0"/>
              <a:t>CONTENTS</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Interest in the topic</a:t>
            </a:r>
          </a:p>
        </p:txBody>
      </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56195" y="2816684"/>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DA4BE72C-97DB-4A0D-8CDB-3CD5BB7DCF3E}"/>
              </a:ext>
            </a:extLst>
          </p:cNvPr>
          <p:cNvSpPr txBox="1">
            <a:spLocks/>
          </p:cNvSpPr>
          <p:nvPr/>
        </p:nvSpPr>
        <p:spPr>
          <a:xfrm>
            <a:off x="1020786" y="2845498"/>
            <a:ext cx="392774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 Description of issues with “equity”</a:t>
            </a:r>
          </a:p>
        </p:txBody>
      </p:sp>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56195" y="3610272"/>
            <a:ext cx="558179" cy="409838"/>
            <a:chOff x="6953426" y="711274"/>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1091928" y="3604881"/>
            <a:ext cx="4784997"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Proposed analysis and expected </a:t>
            </a:r>
          </a:p>
          <a:p>
            <a:pPr marL="0" indent="0">
              <a:spcAft>
                <a:spcPts val="200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outcomes</a:t>
            </a:r>
          </a:p>
        </p:txBody>
      </p:sp>
      <p:pic>
        <p:nvPicPr>
          <p:cNvPr id="21" name="Picture 20">
            <a:extLst>
              <a:ext uri="{FF2B5EF4-FFF2-40B4-BE49-F238E27FC236}">
                <a16:creationId xmlns:a16="http://schemas.microsoft.com/office/drawing/2014/main" id="{42DAAB65-F66A-4371-9718-971E1003956D}"/>
              </a:ext>
            </a:extLst>
          </p:cNvPr>
          <p:cNvPicPr>
            <a:picLocks noChangeAspect="1"/>
          </p:cNvPicPr>
          <p:nvPr/>
        </p:nvPicPr>
        <p:blipFill>
          <a:blip r:embed="rId2"/>
          <a:stretch>
            <a:fillRect/>
          </a:stretch>
        </p:blipFill>
        <p:spPr>
          <a:xfrm>
            <a:off x="9441748" y="262780"/>
            <a:ext cx="2489629" cy="933611"/>
          </a:xfrm>
          <a:prstGeom prst="rect">
            <a:avLst/>
          </a:prstGeom>
        </p:spPr>
      </p:pic>
      <p:pic>
        <p:nvPicPr>
          <p:cNvPr id="22" name="Picture 21">
            <a:extLst>
              <a:ext uri="{FF2B5EF4-FFF2-40B4-BE49-F238E27FC236}">
                <a16:creationId xmlns:a16="http://schemas.microsoft.com/office/drawing/2014/main" id="{38CAF107-8605-453C-866C-F5DC2011B0E5}"/>
              </a:ext>
            </a:extLst>
          </p:cNvPr>
          <p:cNvPicPr>
            <a:picLocks noChangeAspect="1"/>
          </p:cNvPicPr>
          <p:nvPr/>
        </p:nvPicPr>
        <p:blipFill>
          <a:blip r:embed="rId3"/>
          <a:stretch>
            <a:fillRect/>
          </a:stretch>
        </p:blipFill>
        <p:spPr>
          <a:xfrm>
            <a:off x="5027759" y="1196391"/>
            <a:ext cx="6903618" cy="3451809"/>
          </a:xfrm>
          <a:prstGeom prst="rect">
            <a:avLst/>
          </a:prstGeom>
        </p:spPr>
      </p:pic>
      <p:sp>
        <p:nvSpPr>
          <p:cNvPr id="8" name="TextBox 7">
            <a:extLst>
              <a:ext uri="{FF2B5EF4-FFF2-40B4-BE49-F238E27FC236}">
                <a16:creationId xmlns:a16="http://schemas.microsoft.com/office/drawing/2014/main" id="{8E05F0EE-9B0B-4D1E-9004-F4A72D382871}"/>
              </a:ext>
            </a:extLst>
          </p:cNvPr>
          <p:cNvSpPr txBox="1"/>
          <p:nvPr/>
        </p:nvSpPr>
        <p:spPr>
          <a:xfrm>
            <a:off x="5638800" y="2971800"/>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3E2EEC15-26B2-402D-B80C-B1BA2281F8BE}"/>
              </a:ext>
            </a:extLst>
          </p:cNvPr>
          <p:cNvSpPr txBox="1"/>
          <p:nvPr/>
        </p:nvSpPr>
        <p:spPr>
          <a:xfrm>
            <a:off x="6096000" y="4886325"/>
            <a:ext cx="4962525" cy="5096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Source: </a:t>
            </a:r>
            <a:r>
              <a:rPr lang="en-US" sz="1200" dirty="0">
                <a:solidFill>
                  <a:prstClr val="black">
                    <a:lumMod val="75000"/>
                    <a:lumOff val="25000"/>
                  </a:prstClr>
                </a:solidFill>
                <a:latin typeface="Segoe UI" panose="020B0502040204020203" pitchFamily="34" charset="0"/>
                <a:cs typeface="Segoe UI" panose="020B0502040204020203" pitchFamily="34" charset="0"/>
                <a:hlinkClick r:id="rId4"/>
              </a:rPr>
              <a:t>Engaging Healthcare Teams to Eliminate Health Inequities</a:t>
            </a: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0" name="Group 19" descr="Small circle with number 3 inside  indicating step 3">
            <a:extLst>
              <a:ext uri="{FF2B5EF4-FFF2-40B4-BE49-F238E27FC236}">
                <a16:creationId xmlns:a16="http://schemas.microsoft.com/office/drawing/2014/main" id="{28B5EDE0-44DF-466A-BE33-6B003D8AF08B}"/>
              </a:ext>
            </a:extLst>
          </p:cNvPr>
          <p:cNvGrpSpPr/>
          <p:nvPr/>
        </p:nvGrpSpPr>
        <p:grpSpPr bwMode="blackWhite">
          <a:xfrm>
            <a:off x="556195" y="4715552"/>
            <a:ext cx="558179" cy="409838"/>
            <a:chOff x="6953426" y="711274"/>
            <a:chExt cx="558179" cy="409838"/>
          </a:xfrm>
        </p:grpSpPr>
        <p:sp>
          <p:nvSpPr>
            <p:cNvPr id="23" name="Oval 22" descr="Small circle">
              <a:extLst>
                <a:ext uri="{FF2B5EF4-FFF2-40B4-BE49-F238E27FC236}">
                  <a16:creationId xmlns:a16="http://schemas.microsoft.com/office/drawing/2014/main" id="{E58D1823-8AAC-42DE-9CB2-39DC4AEF5AD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Number 3">
              <a:extLst>
                <a:ext uri="{FF2B5EF4-FFF2-40B4-BE49-F238E27FC236}">
                  <a16:creationId xmlns:a16="http://schemas.microsoft.com/office/drawing/2014/main" id="{501C92F5-DBF0-48D6-A97F-83A2159DE84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28" name="Content Placeholder 17" descr="Return to the first of the two slides and press the Slide Show button and then select Play to see your parrot morph!">
            <a:extLst>
              <a:ext uri="{FF2B5EF4-FFF2-40B4-BE49-F238E27FC236}">
                <a16:creationId xmlns:a16="http://schemas.microsoft.com/office/drawing/2014/main" id="{7148B7D0-C5E9-4EE2-9DC2-0FC7E574279C}"/>
              </a:ext>
            </a:extLst>
          </p:cNvPr>
          <p:cNvSpPr txBox="1">
            <a:spLocks/>
          </p:cNvSpPr>
          <p:nvPr/>
        </p:nvSpPr>
        <p:spPr>
          <a:xfrm>
            <a:off x="1133475" y="4738912"/>
            <a:ext cx="4784997"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Summary</a:t>
            </a:r>
          </a:p>
        </p:txBody>
      </p:sp>
    </p:spTree>
    <p:extLst>
      <p:ext uri="{BB962C8B-B14F-4D97-AF65-F5344CB8AC3E}">
        <p14:creationId xmlns:p14="http://schemas.microsoft.com/office/powerpoint/2010/main" val="1249102131"/>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b="1" dirty="0"/>
              <a:t>1 Why the topic? </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1090862" y="1507068"/>
            <a:ext cx="3192379" cy="4669896"/>
          </a:xfrm>
        </p:spPr>
        <p:txBody>
          <a:bodyPr>
            <a:normAutofit/>
          </a:bodyPr>
          <a:lstStyle/>
          <a:p>
            <a:pPr>
              <a:buNone/>
            </a:pPr>
            <a:endParaRPr lang="en-US" sz="1400" dirty="0"/>
          </a:p>
          <a:p>
            <a:pPr>
              <a:buNone/>
            </a:pPr>
            <a:endParaRPr lang="en-US" sz="1400" dirty="0"/>
          </a:p>
          <a:p>
            <a:pPr>
              <a:buNone/>
            </a:pPr>
            <a:endParaRPr lang="en-US" sz="1400" dirty="0"/>
          </a:p>
          <a:p>
            <a:pPr>
              <a:buNone/>
            </a:pPr>
            <a:endParaRPr lang="en-US" sz="1400" dirty="0"/>
          </a:p>
          <a:p>
            <a:pPr marL="285750" indent="-285750"/>
            <a:endParaRPr lang="en-US" sz="1400" dirty="0"/>
          </a:p>
          <a:p>
            <a:pPr>
              <a:buNone/>
            </a:pPr>
            <a:endParaRPr lang="en-US" dirty="0"/>
          </a:p>
        </p:txBody>
      </p:sp>
      <p:sp>
        <p:nvSpPr>
          <p:cNvPr id="5" name="Content Placeholder 4">
            <a:extLst>
              <a:ext uri="{FF2B5EF4-FFF2-40B4-BE49-F238E27FC236}">
                <a16:creationId xmlns:a16="http://schemas.microsoft.com/office/drawing/2014/main" id="{359812E1-43B5-4CF8-B350-0E6C00673F4D}"/>
              </a:ext>
            </a:extLst>
          </p:cNvPr>
          <p:cNvSpPr>
            <a:spLocks noGrp="1"/>
          </p:cNvSpPr>
          <p:nvPr>
            <p:ph idx="13"/>
          </p:nvPr>
        </p:nvSpPr>
        <p:spPr>
          <a:xfrm>
            <a:off x="4395537" y="1507068"/>
            <a:ext cx="7192029" cy="4057439"/>
          </a:xfrm>
        </p:spPr>
        <p:txBody>
          <a:bodyPr/>
          <a:lstStyle/>
          <a:p>
            <a:endParaRPr lang="en-AS" dirty="0"/>
          </a:p>
        </p:txBody>
      </p:sp>
      <p:pic>
        <p:nvPicPr>
          <p:cNvPr id="7" name="Picture 6">
            <a:extLst>
              <a:ext uri="{FF2B5EF4-FFF2-40B4-BE49-F238E27FC236}">
                <a16:creationId xmlns:a16="http://schemas.microsoft.com/office/drawing/2014/main" id="{E5C47039-960D-4373-829D-871860C18A45}"/>
              </a:ext>
            </a:extLst>
          </p:cNvPr>
          <p:cNvPicPr>
            <a:picLocks noChangeAspect="1"/>
          </p:cNvPicPr>
          <p:nvPr/>
        </p:nvPicPr>
        <p:blipFill>
          <a:blip r:embed="rId3"/>
          <a:stretch>
            <a:fillRect/>
          </a:stretch>
        </p:blipFill>
        <p:spPr>
          <a:xfrm>
            <a:off x="4395537" y="1507068"/>
            <a:ext cx="7158991" cy="4084107"/>
          </a:xfrm>
          <a:prstGeom prst="rect">
            <a:avLst/>
          </a:prstGeom>
        </p:spPr>
      </p:pic>
      <p:sp>
        <p:nvSpPr>
          <p:cNvPr id="8" name="TextBox 7">
            <a:extLst>
              <a:ext uri="{FF2B5EF4-FFF2-40B4-BE49-F238E27FC236}">
                <a16:creationId xmlns:a16="http://schemas.microsoft.com/office/drawing/2014/main" id="{1012A5DC-90D1-428D-863A-339B85EF4D36}"/>
              </a:ext>
            </a:extLst>
          </p:cNvPr>
          <p:cNvSpPr txBox="1"/>
          <p:nvPr/>
        </p:nvSpPr>
        <p:spPr>
          <a:xfrm>
            <a:off x="6229176" y="5702618"/>
            <a:ext cx="3476625" cy="36290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2FE46087-5762-4237-AC3D-3DA6360CA0B5}"/>
              </a:ext>
            </a:extLst>
          </p:cNvPr>
          <p:cNvSpPr txBox="1"/>
          <p:nvPr/>
        </p:nvSpPr>
        <p:spPr>
          <a:xfrm>
            <a:off x="4502316" y="5724689"/>
            <a:ext cx="7620000" cy="441800"/>
          </a:xfrm>
          <a:prstGeom prst="rect">
            <a:avLst/>
          </a:prstGeom>
        </p:spPr>
        <p:txBody>
          <a:bodyPr vert="horz" wrap="square" lIns="91440" tIns="45720" rIns="91440" bIns="45720" rtlCol="0">
            <a:noAutofit/>
          </a:bodyPr>
          <a:lstStyle/>
          <a:p>
            <a:pPr>
              <a:lnSpc>
                <a:spcPts val="1800"/>
              </a:lnSpc>
              <a:spcAft>
                <a:spcPts val="600"/>
              </a:spcAft>
            </a:pPr>
            <a:r>
              <a:rPr lang="en-US" altLang="zh-CN" sz="1100" dirty="0">
                <a:solidFill>
                  <a:schemeClr val="tx1">
                    <a:lumMod val="75000"/>
                    <a:lumOff val="25000"/>
                  </a:schemeClr>
                </a:solidFill>
                <a:latin typeface="微软雅黑" pitchFamily="34" charset="-122"/>
                <a:ea typeface="微软雅黑" pitchFamily="34" charset="-122"/>
              </a:rPr>
              <a:t>Source: </a:t>
            </a:r>
            <a:r>
              <a:rPr lang="en-US" altLang="zh-CN" sz="1100" dirty="0">
                <a:solidFill>
                  <a:schemeClr val="tx1">
                    <a:lumMod val="75000"/>
                    <a:lumOff val="25000"/>
                  </a:schemeClr>
                </a:solidFill>
                <a:latin typeface="微软雅黑" pitchFamily="34" charset="-122"/>
                <a:ea typeface="微软雅黑" pitchFamily="34" charset="-122"/>
                <a:hlinkClick r:id="rId4"/>
              </a:rPr>
              <a:t>What We Do and Don’t Know About Recent Trends in Health Insurance Coverage in the US</a:t>
            </a:r>
            <a:endParaRPr lang="en-US" altLang="zh-CN" sz="1100" dirty="0">
              <a:solidFill>
                <a:schemeClr val="tx1">
                  <a:lumMod val="75000"/>
                  <a:lumOff val="25000"/>
                </a:schemeClr>
              </a:solidFill>
              <a:latin typeface="微软雅黑" pitchFamily="34" charset="-122"/>
              <a:ea typeface="微软雅黑" pitchFamily="34" charset="-122"/>
            </a:endParaRPr>
          </a:p>
          <a:p>
            <a:pPr marL="0" indent="0" algn="l">
              <a:lnSpc>
                <a:spcPts val="1800"/>
              </a:lnSpc>
              <a:spcAft>
                <a:spcPts val="600"/>
              </a:spcAft>
              <a:buNone/>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D3A444FA-3E84-4061-958E-A140F7DFFA33}"/>
              </a:ext>
            </a:extLst>
          </p:cNvPr>
          <p:cNvSpPr txBox="1"/>
          <p:nvPr/>
        </p:nvSpPr>
        <p:spPr>
          <a:xfrm>
            <a:off x="1085850" y="1507068"/>
            <a:ext cx="3190875" cy="4659421"/>
          </a:xfrm>
          <a:prstGeom prst="rect">
            <a:avLst/>
          </a:prstGeom>
        </p:spPr>
        <p:txBody>
          <a:bodyPr vert="horz" wrap="square" lIns="91440" tIns="45720" rIns="91440" bIns="45720" rtlCol="0">
            <a:noAutofit/>
          </a:bodyPr>
          <a:lstStyle/>
          <a:p>
            <a:pPr>
              <a:buNone/>
            </a:pPr>
            <a:r>
              <a:rPr lang="en-US" sz="1600" dirty="0"/>
              <a:t>• Medical services reflect the basic need of individuals. </a:t>
            </a:r>
          </a:p>
          <a:p>
            <a:pPr>
              <a:buNone/>
            </a:pPr>
            <a:endParaRPr lang="en-US" sz="1600" dirty="0"/>
          </a:p>
          <a:p>
            <a:pPr>
              <a:buNone/>
            </a:pPr>
            <a:r>
              <a:rPr lang="en-US" sz="1600" dirty="0"/>
              <a:t>• We use the health insurance rate as the proxy for healthcare equity in the project.</a:t>
            </a:r>
          </a:p>
          <a:p>
            <a:pPr>
              <a:buNone/>
            </a:pPr>
            <a:endParaRPr lang="en-US" sz="1600" dirty="0"/>
          </a:p>
          <a:p>
            <a:pPr>
              <a:buNone/>
            </a:pPr>
            <a:r>
              <a:rPr lang="en-US" sz="1600" dirty="0"/>
              <a:t>• After historic declines in the number of uninsured people and the uninsured rate following the adoption and implementation of the 2010 Affordable Care Act (ACA), resulting in nearly 20 million more people covered through 2016, the number and rate of nonelderly uninsured people began to increase in 2017.</a:t>
            </a:r>
          </a:p>
          <a:p>
            <a:pPr marL="171450" indent="-171450" algn="l">
              <a:lnSpc>
                <a:spcPts val="1800"/>
              </a:lnSpc>
              <a:spcAft>
                <a:spcPts val="600"/>
              </a:spcAft>
              <a:buFont typeface="Arial" panose="020B0604020202020204" pitchFamily="34" charset="0"/>
              <a:buChar char="•"/>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09049310-E54A-46DC-ABC7-1256D7C4A2D9}"/>
              </a:ext>
            </a:extLst>
          </p:cNvPr>
          <p:cNvPicPr>
            <a:picLocks noChangeAspect="1"/>
          </p:cNvPicPr>
          <p:nvPr/>
        </p:nvPicPr>
        <p:blipFill>
          <a:blip r:embed="rId5"/>
          <a:stretch>
            <a:fillRect/>
          </a:stretch>
        </p:blipFill>
        <p:spPr>
          <a:xfrm>
            <a:off x="9441748" y="262780"/>
            <a:ext cx="2489629" cy="933611"/>
          </a:xfrm>
          <a:prstGeom prst="rect">
            <a:avLst/>
          </a:prstGeom>
        </p:spPr>
      </p:pic>
    </p:spTree>
    <p:extLst>
      <p:ext uri="{BB962C8B-B14F-4D97-AF65-F5344CB8AC3E}">
        <p14:creationId xmlns:p14="http://schemas.microsoft.com/office/powerpoint/2010/main" val="225163801"/>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b="1" dirty="0"/>
              <a:t>1 Why the topic? </a:t>
            </a:r>
          </a:p>
        </p:txBody>
      </p:sp>
      <p:sp>
        <p:nvSpPr>
          <p:cNvPr id="5" name="Content Placeholder 4">
            <a:extLst>
              <a:ext uri="{FF2B5EF4-FFF2-40B4-BE49-F238E27FC236}">
                <a16:creationId xmlns:a16="http://schemas.microsoft.com/office/drawing/2014/main" id="{359812E1-43B5-4CF8-B350-0E6C00673F4D}"/>
              </a:ext>
            </a:extLst>
          </p:cNvPr>
          <p:cNvSpPr>
            <a:spLocks noGrp="1"/>
          </p:cNvSpPr>
          <p:nvPr>
            <p:ph idx="13"/>
          </p:nvPr>
        </p:nvSpPr>
        <p:spPr>
          <a:xfrm>
            <a:off x="4395537" y="1507069"/>
            <a:ext cx="5046211" cy="3522132"/>
          </a:xfrm>
        </p:spPr>
        <p:txBody>
          <a:bodyPr/>
          <a:lstStyle/>
          <a:p>
            <a:endParaRPr lang="en-AS" dirty="0"/>
          </a:p>
        </p:txBody>
      </p:sp>
      <p:sp>
        <p:nvSpPr>
          <p:cNvPr id="8" name="TextBox 7">
            <a:extLst>
              <a:ext uri="{FF2B5EF4-FFF2-40B4-BE49-F238E27FC236}">
                <a16:creationId xmlns:a16="http://schemas.microsoft.com/office/drawing/2014/main" id="{1012A5DC-90D1-428D-863A-339B85EF4D36}"/>
              </a:ext>
            </a:extLst>
          </p:cNvPr>
          <p:cNvSpPr txBox="1"/>
          <p:nvPr/>
        </p:nvSpPr>
        <p:spPr>
          <a:xfrm>
            <a:off x="6229176" y="5702618"/>
            <a:ext cx="3476625" cy="36290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2FE46087-5762-4237-AC3D-3DA6360CA0B5}"/>
              </a:ext>
            </a:extLst>
          </p:cNvPr>
          <p:cNvSpPr txBox="1"/>
          <p:nvPr/>
        </p:nvSpPr>
        <p:spPr>
          <a:xfrm>
            <a:off x="1978074" y="5498865"/>
            <a:ext cx="7689684" cy="1133311"/>
          </a:xfrm>
          <a:prstGeom prst="rect">
            <a:avLst/>
          </a:prstGeom>
        </p:spPr>
        <p:txBody>
          <a:bodyPr vert="horz" wrap="square" lIns="91440" tIns="45720" rIns="91440" bIns="45720" rtlCol="0">
            <a:noAutofit/>
          </a:bodyPr>
          <a:lstStyle/>
          <a:p>
            <a:pPr algn="ctr">
              <a:lnSpc>
                <a:spcPct val="150000"/>
              </a:lnSpc>
            </a:pPr>
            <a:r>
              <a:rPr lang="en-US" altLang="zh-CN" sz="1100" dirty="0">
                <a:solidFill>
                  <a:schemeClr val="tx1">
                    <a:lumMod val="75000"/>
                    <a:lumOff val="25000"/>
                  </a:schemeClr>
                </a:solidFill>
                <a:latin typeface="微软雅黑" pitchFamily="34" charset="-122"/>
                <a:ea typeface="微软雅黑" pitchFamily="34" charset="-122"/>
              </a:rPr>
              <a:t>According to recent census data, Utah has 82,000 children without health insurance. An estimated 8.3% of children in Utah do not have health insurance, and the state ranks 46th — among the worst in the country — for rates of uninsured children. </a:t>
            </a:r>
          </a:p>
          <a:p>
            <a:pPr algn="ctr">
              <a:lnSpc>
                <a:spcPct val="150000"/>
              </a:lnSpc>
            </a:pPr>
            <a:r>
              <a:rPr lang="en-US" altLang="zh-CN" sz="1600" dirty="0">
                <a:solidFill>
                  <a:schemeClr val="tx1">
                    <a:lumMod val="75000"/>
                    <a:lumOff val="25000"/>
                  </a:schemeClr>
                </a:solidFill>
                <a:latin typeface="微软雅黑" pitchFamily="34" charset="-122"/>
                <a:ea typeface="微软雅黑" pitchFamily="34" charset="-122"/>
              </a:rPr>
              <a:t> </a:t>
            </a:r>
            <a:r>
              <a:rPr lang="en-US" altLang="zh-CN" sz="1100" dirty="0">
                <a:solidFill>
                  <a:schemeClr val="tx1">
                    <a:lumMod val="75000"/>
                    <a:lumOff val="25000"/>
                  </a:schemeClr>
                </a:solidFill>
                <a:latin typeface="微软雅黑" pitchFamily="34" charset="-122"/>
                <a:ea typeface="微软雅黑" pitchFamily="34" charset="-122"/>
              </a:rPr>
              <a:t>Source: </a:t>
            </a:r>
            <a:r>
              <a:rPr lang="en-US" altLang="zh-CN" sz="1100" dirty="0">
                <a:solidFill>
                  <a:schemeClr val="tx1">
                    <a:lumMod val="75000"/>
                    <a:lumOff val="25000"/>
                  </a:schemeClr>
                </a:solidFill>
                <a:latin typeface="微软雅黑" pitchFamily="34" charset="-122"/>
                <a:ea typeface="微软雅黑" pitchFamily="34" charset="-122"/>
                <a:hlinkClick r:id="rId3"/>
              </a:rPr>
              <a:t>Utah has one of the highest rates of uninsured kids. Could insuring them save taxpayers millions?</a:t>
            </a:r>
            <a:endParaRPr lang="en-US" altLang="zh-CN" sz="1100" dirty="0">
              <a:solidFill>
                <a:schemeClr val="tx1">
                  <a:lumMod val="75000"/>
                  <a:lumOff val="25000"/>
                </a:schemeClr>
              </a:solidFill>
              <a:latin typeface="微软雅黑" pitchFamily="34" charset="-122"/>
              <a:ea typeface="微软雅黑" pitchFamily="34" charset="-122"/>
            </a:endParaRPr>
          </a:p>
          <a:p>
            <a:pPr marL="0" indent="0" algn="l">
              <a:lnSpc>
                <a:spcPts val="1800"/>
              </a:lnSpc>
              <a:spcAft>
                <a:spcPts val="600"/>
              </a:spcAft>
              <a:buNone/>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D3A444FA-3E84-4061-958E-A140F7DFFA33}"/>
              </a:ext>
            </a:extLst>
          </p:cNvPr>
          <p:cNvSpPr txBox="1"/>
          <p:nvPr/>
        </p:nvSpPr>
        <p:spPr>
          <a:xfrm>
            <a:off x="1085850" y="1507068"/>
            <a:ext cx="3190875" cy="4659421"/>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09049310-E54A-46DC-ABC7-1256D7C4A2D9}"/>
              </a:ext>
            </a:extLst>
          </p:cNvPr>
          <p:cNvPicPr>
            <a:picLocks noChangeAspect="1"/>
          </p:cNvPicPr>
          <p:nvPr/>
        </p:nvPicPr>
        <p:blipFill>
          <a:blip r:embed="rId4"/>
          <a:stretch>
            <a:fillRect/>
          </a:stretch>
        </p:blipFill>
        <p:spPr>
          <a:xfrm>
            <a:off x="9441748" y="262780"/>
            <a:ext cx="2489629" cy="933611"/>
          </a:xfrm>
          <a:prstGeom prst="rect">
            <a:avLst/>
          </a:prstGeom>
        </p:spPr>
      </p:pic>
      <p:pic>
        <p:nvPicPr>
          <p:cNvPr id="10" name="Picture 9">
            <a:extLst>
              <a:ext uri="{FF2B5EF4-FFF2-40B4-BE49-F238E27FC236}">
                <a16:creationId xmlns:a16="http://schemas.microsoft.com/office/drawing/2014/main" id="{6017006C-57A6-4533-9CB7-94F5C09D111D}"/>
              </a:ext>
            </a:extLst>
          </p:cNvPr>
          <p:cNvPicPr>
            <a:picLocks noChangeAspect="1"/>
          </p:cNvPicPr>
          <p:nvPr/>
        </p:nvPicPr>
        <p:blipFill>
          <a:blip r:embed="rId5"/>
          <a:stretch>
            <a:fillRect/>
          </a:stretch>
        </p:blipFill>
        <p:spPr>
          <a:xfrm>
            <a:off x="1726565" y="1205719"/>
            <a:ext cx="8192703" cy="4395931"/>
          </a:xfrm>
          <a:prstGeom prst="rect">
            <a:avLst/>
          </a:prstGeom>
        </p:spPr>
      </p:pic>
    </p:spTree>
    <p:extLst>
      <p:ext uri="{BB962C8B-B14F-4D97-AF65-F5344CB8AC3E}">
        <p14:creationId xmlns:p14="http://schemas.microsoft.com/office/powerpoint/2010/main" val="3854396440"/>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normAutofit/>
          </a:bodyPr>
          <a:lstStyle/>
          <a:p>
            <a:r>
              <a:rPr lang="en-US" b="1" dirty="0"/>
              <a:t>2 Description of issues with “equity”</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56199" y="150905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167637" y="1480798"/>
            <a:ext cx="4695446" cy="40983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Definitions</a:t>
            </a:r>
          </a:p>
          <a:p>
            <a:pPr marL="0" indent="0">
              <a:spcBef>
                <a:spcPts val="2400"/>
              </a:spcBef>
              <a:spcAft>
                <a:spcPts val="0"/>
              </a:spcAft>
              <a:buNone/>
            </a:pPr>
            <a:endParaRPr lang="en-US" dirty="0">
              <a:solidFill>
                <a:prstClr val="black">
                  <a:lumMod val="75000"/>
                  <a:lumOff val="25000"/>
                </a:prstClr>
              </a:solidFill>
            </a:endParaRPr>
          </a:p>
        </p:txBody>
      </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56199" y="223156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155501" y="2175045"/>
            <a:ext cx="10775876" cy="150236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2000"/>
              </a:spcAft>
              <a:buNone/>
            </a:pPr>
            <a:r>
              <a:rPr lang="en-US" sz="2600" b="1" dirty="0">
                <a:solidFill>
                  <a:schemeClr val="accent2">
                    <a:lumMod val="75000"/>
                  </a:schemeClr>
                </a:solidFill>
                <a:latin typeface="Segoe UI" panose="020B0502040204020203" pitchFamily="34" charset="0"/>
                <a:cs typeface="Segoe UI" panose="020B0502040204020203" pitchFamily="34" charset="0"/>
              </a:rPr>
              <a:t>Assumptions</a:t>
            </a:r>
          </a:p>
          <a:p>
            <a:pPr marL="0" indent="0">
              <a:lnSpc>
                <a:spcPct val="120000"/>
              </a:lnSpc>
              <a:spcAft>
                <a:spcPts val="2000"/>
              </a:spcAft>
              <a:buNone/>
            </a:pPr>
            <a:r>
              <a:rPr lang="en-US" sz="2000" dirty="0">
                <a:solidFill>
                  <a:prstClr val="black">
                    <a:lumMod val="75000"/>
                    <a:lumOff val="25000"/>
                  </a:prstClr>
                </a:solidFill>
              </a:rPr>
              <a:t>From the statistics and graphs of the uninsured rates in the sates of USA, we assume that there is health inequity in Salt Lake County .</a:t>
            </a:r>
          </a:p>
          <a:p>
            <a:pPr marL="0" indent="0">
              <a:spcAft>
                <a:spcPts val="200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56199" y="3338089"/>
            <a:ext cx="409838" cy="37499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167637" y="3338089"/>
            <a:ext cx="10521529" cy="1502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Prior work </a:t>
            </a:r>
          </a:p>
          <a:p>
            <a:pPr marL="0" indent="0">
              <a:lnSpc>
                <a:spcPct val="100000"/>
              </a:lnSpc>
              <a:spcAft>
                <a:spcPts val="2000"/>
              </a:spcAft>
              <a:buNone/>
            </a:pPr>
            <a:r>
              <a:rPr lang="en-US" sz="1400" b="1" dirty="0">
                <a:solidFill>
                  <a:prstClr val="black">
                    <a:lumMod val="75000"/>
                    <a:lumOff val="25000"/>
                  </a:prstClr>
                </a:solidFill>
              </a:rPr>
              <a:t>literature highlights </a:t>
            </a:r>
            <a:r>
              <a:rPr lang="en-US" sz="1400" dirty="0">
                <a:solidFill>
                  <a:prstClr val="black">
                    <a:lumMod val="75000"/>
                    <a:lumOff val="25000"/>
                  </a:prstClr>
                </a:solidFill>
              </a:rPr>
              <a:t>O'Donnell, Owen, et al. Analyzing Health Equity Using Household Survey Data: A Guide to Techniques and Their Implementation. World Bank Publications, 2007.</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D2BCD09A-24D9-40ED-96D1-EF0CBD36209B}"/>
              </a:ext>
            </a:extLst>
          </p:cNvPr>
          <p:cNvPicPr>
            <a:picLocks noChangeAspect="1"/>
          </p:cNvPicPr>
          <p:nvPr/>
        </p:nvPicPr>
        <p:blipFill>
          <a:blip r:embed="rId3"/>
          <a:stretch>
            <a:fillRect/>
          </a:stretch>
        </p:blipFill>
        <p:spPr>
          <a:xfrm>
            <a:off x="9441748" y="262780"/>
            <a:ext cx="2489629" cy="933611"/>
          </a:xfrm>
          <a:prstGeom prst="rect">
            <a:avLst/>
          </a:prstGeom>
        </p:spPr>
      </p:pic>
      <p:sp>
        <p:nvSpPr>
          <p:cNvPr id="17" name="Step 3" descr="Step 3">
            <a:extLst>
              <a:ext uri="{FF2B5EF4-FFF2-40B4-BE49-F238E27FC236}">
                <a16:creationId xmlns:a16="http://schemas.microsoft.com/office/drawing/2014/main" id="{0C0889DF-A445-47B2-A77F-3A382E065B39}"/>
              </a:ext>
            </a:extLst>
          </p:cNvPr>
          <p:cNvSpPr/>
          <p:nvPr/>
        </p:nvSpPr>
        <p:spPr bwMode="blackWhite">
          <a:xfrm>
            <a:off x="656199" y="474825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8"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F27DE53B-E0AB-4AE9-9371-CA29E922111A}"/>
              </a:ext>
            </a:extLst>
          </p:cNvPr>
          <p:cNvSpPr txBox="1">
            <a:spLocks/>
          </p:cNvSpPr>
          <p:nvPr/>
        </p:nvSpPr>
        <p:spPr>
          <a:xfrm>
            <a:off x="1167637" y="4748255"/>
            <a:ext cx="4695446" cy="177372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Public datasets </a:t>
            </a:r>
          </a:p>
          <a:p>
            <a:pPr marL="171450" indent="-171450">
              <a:lnSpc>
                <a:spcPct val="100000"/>
              </a:lnSpc>
              <a:buFont typeface="Arial" panose="020B0604020202020204" pitchFamily="34" charset="0"/>
              <a:buChar char="•"/>
            </a:pPr>
            <a:r>
              <a:rPr lang="en-US" altLang="zh-CN" sz="1400" dirty="0">
                <a:solidFill>
                  <a:prstClr val="black">
                    <a:lumMod val="75000"/>
                    <a:lumOff val="25000"/>
                  </a:prstClr>
                </a:solidFill>
              </a:rPr>
              <a:t>U.S. Census</a:t>
            </a:r>
          </a:p>
          <a:p>
            <a:pPr marL="0" indent="0">
              <a:lnSpc>
                <a:spcPct val="100000"/>
              </a:lnSpc>
              <a:spcAft>
                <a:spcPts val="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lnSpc>
                <a:spcPct val="100000"/>
              </a:lnSpc>
              <a:spcAft>
                <a:spcPts val="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spcBef>
                <a:spcPts val="2400"/>
              </a:spcBef>
              <a:spcAft>
                <a:spcPts val="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424314166"/>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normAutofit/>
          </a:bodyPr>
          <a:lstStyle/>
          <a:p>
            <a:r>
              <a:rPr lang="en-US" b="1" dirty="0"/>
              <a:t>2.1</a:t>
            </a:r>
            <a:r>
              <a:rPr lang="zh-CN" altLang="en-US" b="1" dirty="0"/>
              <a:t> </a:t>
            </a:r>
            <a:r>
              <a:rPr lang="en-US" b="1" dirty="0"/>
              <a:t> Definitions</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56199" y="150905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167636" y="1480798"/>
            <a:ext cx="7265164" cy="102872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0"/>
              </a:spcAft>
              <a:buNone/>
            </a:pPr>
            <a:r>
              <a:rPr lang="en-US" sz="1600" b="1" dirty="0">
                <a:solidFill>
                  <a:prstClr val="black">
                    <a:lumMod val="75000"/>
                    <a:lumOff val="25000"/>
                  </a:prstClr>
                </a:solidFill>
              </a:rPr>
              <a:t>Equity</a:t>
            </a:r>
            <a:r>
              <a:rPr lang="en-US" sz="1600" dirty="0">
                <a:solidFill>
                  <a:prstClr val="black">
                    <a:lumMod val="75000"/>
                    <a:lumOff val="25000"/>
                  </a:prstClr>
                </a:solidFill>
              </a:rPr>
              <a:t> in health care can mean equal utilization, distribution according to need, equal access, equal health outcomes (</a:t>
            </a:r>
            <a:r>
              <a:rPr lang="en-US" sz="1600" dirty="0" err="1">
                <a:solidFill>
                  <a:prstClr val="black">
                    <a:lumMod val="75000"/>
                    <a:lumOff val="25000"/>
                  </a:prstClr>
                </a:solidFill>
              </a:rPr>
              <a:t>Culyer</a:t>
            </a:r>
            <a:r>
              <a:rPr lang="en-US" sz="1600" dirty="0">
                <a:solidFill>
                  <a:prstClr val="black">
                    <a:lumMod val="75000"/>
                    <a:lumOff val="25000"/>
                  </a:prstClr>
                </a:solidFill>
              </a:rPr>
              <a:t> &amp;Wagstaff 1993 (24)). </a:t>
            </a:r>
          </a:p>
          <a:p>
            <a:pPr marL="0" indent="0">
              <a:spcBef>
                <a:spcPts val="2400"/>
              </a:spcBef>
              <a:spcAft>
                <a:spcPts val="0"/>
              </a:spcAft>
              <a:buNone/>
            </a:pPr>
            <a:endParaRPr lang="en-US" dirty="0">
              <a:solidFill>
                <a:prstClr val="black">
                  <a:lumMod val="75000"/>
                  <a:lumOff val="25000"/>
                </a:prstClr>
              </a:solidFill>
            </a:endParaRPr>
          </a:p>
        </p:txBody>
      </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56199" y="271676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167636" y="2716279"/>
            <a:ext cx="10775876" cy="1502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2000"/>
              </a:spcAft>
              <a:buNone/>
            </a:pPr>
            <a:r>
              <a:rPr lang="en-US" sz="1600" dirty="0">
                <a:solidFill>
                  <a:prstClr val="black">
                    <a:lumMod val="75000"/>
                    <a:lumOff val="25000"/>
                  </a:prstClr>
                </a:solidFill>
              </a:rPr>
              <a:t>Margaret Whitehead put the definition of health </a:t>
            </a:r>
            <a:r>
              <a:rPr lang="en-US" sz="1600" b="1" dirty="0">
                <a:solidFill>
                  <a:prstClr val="black">
                    <a:lumMod val="75000"/>
                    <a:lumOff val="25000"/>
                  </a:prstClr>
                </a:solidFill>
              </a:rPr>
              <a:t>equity</a:t>
            </a:r>
            <a:r>
              <a:rPr lang="en-US" sz="1600" dirty="0">
                <a:solidFill>
                  <a:prstClr val="black">
                    <a:lumMod val="75000"/>
                    <a:lumOff val="25000"/>
                  </a:prstClr>
                </a:solidFill>
              </a:rPr>
              <a:t> in The Concepts and Principles of Equity in Health that: "as equal access to available care for equal need, equal utilization for equal need, equal quality of care for all." </a:t>
            </a:r>
          </a:p>
          <a:p>
            <a:pPr marL="0" indent="0">
              <a:spcAft>
                <a:spcPts val="200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94212" y="4031141"/>
            <a:ext cx="409838" cy="37499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205649" y="4029408"/>
            <a:ext cx="10521529" cy="1502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sz="1600" dirty="0">
                <a:solidFill>
                  <a:prstClr val="black">
                    <a:lumMod val="75000"/>
                    <a:lumOff val="25000"/>
                  </a:prstClr>
                </a:solidFill>
              </a:rPr>
              <a:t>She held the view on health </a:t>
            </a:r>
            <a:r>
              <a:rPr lang="en-US" sz="1600" b="1" dirty="0">
                <a:solidFill>
                  <a:prstClr val="black">
                    <a:lumMod val="75000"/>
                    <a:lumOff val="25000"/>
                  </a:prstClr>
                </a:solidFill>
              </a:rPr>
              <a:t>inequity</a:t>
            </a:r>
            <a:r>
              <a:rPr lang="en-US" sz="1600" dirty="0">
                <a:solidFill>
                  <a:prstClr val="black">
                    <a:lumMod val="75000"/>
                    <a:lumOff val="25000"/>
                  </a:prstClr>
                </a:solidFill>
              </a:rPr>
              <a:t> that "are not only unnecessary and avoidable but, in addition, are considered unfair and unjust."</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D2BCD09A-24D9-40ED-96D1-EF0CBD36209B}"/>
              </a:ext>
            </a:extLst>
          </p:cNvPr>
          <p:cNvPicPr>
            <a:picLocks noChangeAspect="1"/>
          </p:cNvPicPr>
          <p:nvPr/>
        </p:nvPicPr>
        <p:blipFill>
          <a:blip r:embed="rId3"/>
          <a:stretch>
            <a:fillRect/>
          </a:stretch>
        </p:blipFill>
        <p:spPr>
          <a:xfrm>
            <a:off x="9441748" y="262780"/>
            <a:ext cx="2489629" cy="933611"/>
          </a:xfrm>
          <a:prstGeom prst="rect">
            <a:avLst/>
          </a:prstGeom>
        </p:spPr>
      </p:pic>
    </p:spTree>
    <p:extLst>
      <p:ext uri="{BB962C8B-B14F-4D97-AF65-F5344CB8AC3E}">
        <p14:creationId xmlns:p14="http://schemas.microsoft.com/office/powerpoint/2010/main" val="4070253824"/>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normAutofit/>
          </a:bodyPr>
          <a:lstStyle/>
          <a:p>
            <a:r>
              <a:rPr lang="en-US" b="1" dirty="0"/>
              <a:t>2.2</a:t>
            </a:r>
            <a:r>
              <a:rPr lang="zh-CN" altLang="en-US" b="1" dirty="0"/>
              <a:t> </a:t>
            </a:r>
            <a:r>
              <a:rPr lang="en-US" b="1" dirty="0"/>
              <a:t> Assumptions</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56199" y="150905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167636" y="1480797"/>
            <a:ext cx="4278124" cy="179072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0"/>
              </a:spcAft>
              <a:buNone/>
            </a:pPr>
            <a:r>
              <a:rPr lang="en-US" sz="1600" dirty="0">
                <a:solidFill>
                  <a:prstClr val="black">
                    <a:lumMod val="75000"/>
                    <a:lumOff val="25000"/>
                  </a:prstClr>
                </a:solidFill>
              </a:rPr>
              <a:t>As COVID-19 continues to spread, data reveal unequal impacts across population groups. The Hispanic/Latino population is Utah’s largest minority group. While they make up 14.2% of the state’s population, they account for 29.5% of COVID-19 cases and 20.9% of COVID-19 deaths.</a:t>
            </a:r>
          </a:p>
          <a:p>
            <a:pPr marL="0" indent="0">
              <a:lnSpc>
                <a:spcPct val="100000"/>
              </a:lnSpc>
              <a:spcAft>
                <a:spcPts val="0"/>
              </a:spcAft>
              <a:buNone/>
            </a:pPr>
            <a:r>
              <a:rPr lang="en-US" sz="1600" dirty="0">
                <a:solidFill>
                  <a:prstClr val="black">
                    <a:lumMod val="75000"/>
                    <a:lumOff val="25000"/>
                  </a:prstClr>
                </a:solidFill>
              </a:rPr>
              <a:t> </a:t>
            </a:r>
          </a:p>
          <a:p>
            <a:pPr marL="0" indent="0">
              <a:spcBef>
                <a:spcPts val="2400"/>
              </a:spcBef>
              <a:spcAft>
                <a:spcPts val="0"/>
              </a:spcAft>
              <a:buNone/>
            </a:pPr>
            <a:endParaRPr lang="en-US" dirty="0">
              <a:solidFill>
                <a:prstClr val="black">
                  <a:lumMod val="75000"/>
                  <a:lumOff val="25000"/>
                </a:prstClr>
              </a:solidFill>
            </a:endParaRPr>
          </a:p>
        </p:txBody>
      </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56199" y="350590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167636" y="3505906"/>
            <a:ext cx="4492984" cy="271201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2000"/>
              </a:spcAft>
              <a:buNone/>
            </a:pPr>
            <a:r>
              <a:rPr lang="en-US" sz="2100" dirty="0">
                <a:solidFill>
                  <a:prstClr val="black">
                    <a:lumMod val="75000"/>
                    <a:lumOff val="25000"/>
                  </a:prstClr>
                </a:solidFill>
              </a:rPr>
              <a:t>Health care access and utilization—Health insurance rates vary widely by race/ethnicity as seen in Figure 1. More than 35% of Utah’s Hispanic/Latino population has no health insurance, compared with only 8.3% of the white population. Additionally, Figure 1 shows that cost frequently prohibits minority populations from receiving needed care.</a:t>
            </a:r>
          </a:p>
          <a:p>
            <a:pPr marL="0" indent="0">
              <a:spcAft>
                <a:spcPts val="200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D2BCD09A-24D9-40ED-96D1-EF0CBD36209B}"/>
              </a:ext>
            </a:extLst>
          </p:cNvPr>
          <p:cNvPicPr>
            <a:picLocks noChangeAspect="1"/>
          </p:cNvPicPr>
          <p:nvPr/>
        </p:nvPicPr>
        <p:blipFill>
          <a:blip r:embed="rId3"/>
          <a:stretch>
            <a:fillRect/>
          </a:stretch>
        </p:blipFill>
        <p:spPr>
          <a:xfrm>
            <a:off x="9441748" y="262780"/>
            <a:ext cx="2489629" cy="933611"/>
          </a:xfrm>
          <a:prstGeom prst="rect">
            <a:avLst/>
          </a:prstGeom>
        </p:spPr>
      </p:pic>
      <p:pic>
        <p:nvPicPr>
          <p:cNvPr id="9" name="Picture 8">
            <a:extLst>
              <a:ext uri="{FF2B5EF4-FFF2-40B4-BE49-F238E27FC236}">
                <a16:creationId xmlns:a16="http://schemas.microsoft.com/office/drawing/2014/main" id="{B4C279FA-FEE6-4413-88EF-00781BE96299}"/>
              </a:ext>
            </a:extLst>
          </p:cNvPr>
          <p:cNvPicPr>
            <a:picLocks noChangeAspect="1"/>
          </p:cNvPicPr>
          <p:nvPr/>
        </p:nvPicPr>
        <p:blipFill>
          <a:blip r:embed="rId4"/>
          <a:stretch>
            <a:fillRect/>
          </a:stretch>
        </p:blipFill>
        <p:spPr>
          <a:xfrm>
            <a:off x="6217920" y="1230711"/>
            <a:ext cx="5713457" cy="4824992"/>
          </a:xfrm>
          <a:prstGeom prst="rect">
            <a:avLst/>
          </a:prstGeom>
        </p:spPr>
      </p:pic>
      <p:sp>
        <p:nvSpPr>
          <p:cNvPr id="12" name="TextBox 11">
            <a:extLst>
              <a:ext uri="{FF2B5EF4-FFF2-40B4-BE49-F238E27FC236}">
                <a16:creationId xmlns:a16="http://schemas.microsoft.com/office/drawing/2014/main" id="{FED2ACF9-F21E-4734-8991-78CFA97C850A}"/>
              </a:ext>
            </a:extLst>
          </p:cNvPr>
          <p:cNvSpPr txBox="1"/>
          <p:nvPr/>
        </p:nvSpPr>
        <p:spPr>
          <a:xfrm>
            <a:off x="6384809" y="6076366"/>
            <a:ext cx="5339037" cy="91440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b="0" i="1" dirty="0">
                <a:solidFill>
                  <a:srgbClr val="333333"/>
                </a:solidFill>
                <a:effectLst/>
                <a:latin typeface="Myriad-Pro"/>
              </a:rPr>
              <a:t>Source: </a:t>
            </a:r>
            <a:r>
              <a:rPr lang="en-US" sz="1200" b="0" i="1" dirty="0">
                <a:solidFill>
                  <a:srgbClr val="333333"/>
                </a:solidFill>
                <a:effectLst/>
                <a:latin typeface="Myriad-Pro"/>
                <a:hlinkClick r:id="rId5"/>
              </a:rPr>
              <a:t>Utah Department of Health 2017–2019 Behavioral Risk Factor Surveillance System (BRFSS) Data</a:t>
            </a: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F88AEBB-715F-436E-9587-3EB760A7D6A1}"/>
              </a:ext>
            </a:extLst>
          </p:cNvPr>
          <p:cNvSpPr txBox="1"/>
          <p:nvPr/>
        </p:nvSpPr>
        <p:spPr>
          <a:xfrm>
            <a:off x="4257039" y="4920002"/>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A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9598762"/>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normAutofit/>
          </a:bodyPr>
          <a:lstStyle/>
          <a:p>
            <a:r>
              <a:rPr lang="en-US" b="1" dirty="0"/>
              <a:t>2.3 Prior work </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56199" y="150905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167636" y="1480799"/>
            <a:ext cx="9805164" cy="197844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literature highlights </a:t>
            </a:r>
          </a:p>
          <a:p>
            <a:pPr marL="0" indent="0">
              <a:lnSpc>
                <a:spcPct val="100000"/>
              </a:lnSpc>
              <a:spcAft>
                <a:spcPts val="0"/>
              </a:spcAft>
              <a:buNone/>
            </a:pPr>
            <a:r>
              <a:rPr lang="en-US" sz="1400" b="1" dirty="0">
                <a:solidFill>
                  <a:prstClr val="black">
                    <a:lumMod val="75000"/>
                    <a:lumOff val="25000"/>
                  </a:prstClr>
                </a:solidFill>
              </a:rPr>
              <a:t>O'Donnell, Owen, et al. Analyzing Health Equity Using Household Survey Data: A Guide to Techniques and Their Implementation. World Bank Publications, 2007. </a:t>
            </a:r>
          </a:p>
          <a:p>
            <a:pPr marL="0" indent="0">
              <a:lnSpc>
                <a:spcPct val="100000"/>
              </a:lnSpc>
              <a:spcAft>
                <a:spcPts val="0"/>
              </a:spcAft>
              <a:buNone/>
            </a:pPr>
            <a:r>
              <a:rPr lang="en-US" sz="1400" dirty="0">
                <a:solidFill>
                  <a:prstClr val="black">
                    <a:lumMod val="75000"/>
                    <a:lumOff val="25000"/>
                  </a:prstClr>
                </a:solidFill>
              </a:rPr>
              <a:t>This book shows how to decompose inequalities in a health variable (be it a health outcome or utilization) into contributions from different sources—the contribution from education inequalities, the contribution from insurance coverage inequalities, and so on. One chapter shows the reader how to apply the method through worked examples complete with Stata code.</a:t>
            </a:r>
          </a:p>
          <a:p>
            <a:pPr marL="0" indent="0">
              <a:lnSpc>
                <a:spcPct val="100000"/>
              </a:lnSpc>
              <a:spcAft>
                <a:spcPts val="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spcBef>
                <a:spcPts val="2400"/>
              </a:spcBef>
              <a:spcAft>
                <a:spcPts val="0"/>
              </a:spcAft>
              <a:buNone/>
            </a:pPr>
            <a:endParaRPr lang="en-US" dirty="0">
              <a:solidFill>
                <a:prstClr val="black">
                  <a:lumMod val="75000"/>
                  <a:lumOff val="25000"/>
                </a:prstClr>
              </a:solidFill>
            </a:endParaRPr>
          </a:p>
        </p:txBody>
      </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56199" y="364545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155501" y="3813226"/>
            <a:ext cx="10775876" cy="1502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sz="1800" b="1" dirty="0">
              <a:solidFill>
                <a:schemeClr val="accent2">
                  <a:lumMod val="75000"/>
                </a:schemeClr>
              </a:solidFill>
              <a:latin typeface="Segoe UI" panose="020B0502040204020203" pitchFamily="34" charset="0"/>
              <a:cs typeface="Segoe UI" panose="020B0502040204020203" pitchFamily="34" charset="0"/>
            </a:endParaRPr>
          </a:p>
          <a:p>
            <a:pPr marL="0" indent="0">
              <a:spcAft>
                <a:spcPts val="2000"/>
              </a:spcAft>
              <a:buNone/>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56199" y="6136781"/>
            <a:ext cx="409838" cy="374997"/>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155501" y="6136781"/>
            <a:ext cx="10521529" cy="1502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Community Resilience Estimates for Disaster Preparedness.</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D2BCD09A-24D9-40ED-96D1-EF0CBD36209B}"/>
              </a:ext>
            </a:extLst>
          </p:cNvPr>
          <p:cNvPicPr>
            <a:picLocks noChangeAspect="1"/>
          </p:cNvPicPr>
          <p:nvPr/>
        </p:nvPicPr>
        <p:blipFill>
          <a:blip r:embed="rId3"/>
          <a:stretch>
            <a:fillRect/>
          </a:stretch>
        </p:blipFill>
        <p:spPr>
          <a:xfrm>
            <a:off x="9441748" y="262780"/>
            <a:ext cx="2489629" cy="933611"/>
          </a:xfrm>
          <a:prstGeom prst="rect">
            <a:avLst/>
          </a:prstGeom>
        </p:spPr>
      </p:pic>
      <p:sp>
        <p:nvSpPr>
          <p:cNvPr id="19" name="TextBox 18">
            <a:extLst>
              <a:ext uri="{FF2B5EF4-FFF2-40B4-BE49-F238E27FC236}">
                <a16:creationId xmlns:a16="http://schemas.microsoft.com/office/drawing/2014/main" id="{744FFDF2-3008-4EF3-9DB3-35B73E74655E}"/>
              </a:ext>
            </a:extLst>
          </p:cNvPr>
          <p:cNvSpPr txBox="1"/>
          <p:nvPr/>
        </p:nvSpPr>
        <p:spPr>
          <a:xfrm>
            <a:off x="1155501" y="3645451"/>
            <a:ext cx="9695379" cy="1292662"/>
          </a:xfrm>
          <a:prstGeom prst="rect">
            <a:avLst/>
          </a:prstGeom>
          <a:noFill/>
        </p:spPr>
        <p:txBody>
          <a:bodyPr wrap="square">
            <a:spAutoFit/>
          </a:bodyPr>
          <a:lstStyle/>
          <a:p>
            <a:r>
              <a:rPr lang="en-US" sz="1800" b="1" dirty="0">
                <a:solidFill>
                  <a:schemeClr val="accent2">
                    <a:lumMod val="75000"/>
                  </a:schemeClr>
                </a:solidFill>
                <a:latin typeface="Segoe UI" panose="020B0502040204020203" pitchFamily="34" charset="0"/>
                <a:cs typeface="Segoe UI" panose="020B0502040204020203" pitchFamily="34" charset="0"/>
              </a:rPr>
              <a:t>Social Vulnerability Index</a:t>
            </a:r>
          </a:p>
          <a:p>
            <a:endParaRPr lang="en-US" dirty="0"/>
          </a:p>
          <a:p>
            <a:r>
              <a:rPr lang="en-US" sz="1400" dirty="0"/>
              <a:t>SVI indicates the relative vulnerability of every U.S. Census tract. SVI ranks the tracts on 15 social factors, including unemployment, minority status, and disability, and further groups them into four related themes. Thus, each tract receives a ranking for each Census variable and for each of the four themes, as well as an overall ranking.</a:t>
            </a:r>
            <a:endParaRPr lang="en-AS" sz="1400" dirty="0"/>
          </a:p>
        </p:txBody>
      </p:sp>
      <p:pic>
        <p:nvPicPr>
          <p:cNvPr id="13" name="Picture 12">
            <a:extLst>
              <a:ext uri="{FF2B5EF4-FFF2-40B4-BE49-F238E27FC236}">
                <a16:creationId xmlns:a16="http://schemas.microsoft.com/office/drawing/2014/main" id="{7255CDF4-0197-4513-B3B7-CFDDEE807364}"/>
              </a:ext>
            </a:extLst>
          </p:cNvPr>
          <p:cNvPicPr>
            <a:picLocks noChangeAspect="1"/>
          </p:cNvPicPr>
          <p:nvPr/>
        </p:nvPicPr>
        <p:blipFill>
          <a:blip r:embed="rId4"/>
          <a:stretch>
            <a:fillRect/>
          </a:stretch>
        </p:blipFill>
        <p:spPr>
          <a:xfrm>
            <a:off x="1167635" y="4926690"/>
            <a:ext cx="10417307" cy="1210091"/>
          </a:xfrm>
          <a:prstGeom prst="rect">
            <a:avLst/>
          </a:prstGeom>
        </p:spPr>
      </p:pic>
    </p:spTree>
    <p:extLst>
      <p:ext uri="{BB962C8B-B14F-4D97-AF65-F5344CB8AC3E}">
        <p14:creationId xmlns:p14="http://schemas.microsoft.com/office/powerpoint/2010/main" val="2193638328"/>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normAutofit/>
          </a:bodyPr>
          <a:lstStyle/>
          <a:p>
            <a:r>
              <a:rPr lang="en-US" b="1" dirty="0"/>
              <a:t>2.4 Public datasets </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56199" y="150905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167636" y="1480798"/>
            <a:ext cx="7061964" cy="165864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400"/>
              </a:spcBef>
              <a:spcAft>
                <a:spcPts val="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ACS5</a:t>
            </a:r>
          </a:p>
          <a:p>
            <a:pPr marL="0" indent="0">
              <a:lnSpc>
                <a:spcPct val="100000"/>
              </a:lnSpc>
              <a:spcBef>
                <a:spcPts val="2400"/>
              </a:spcBef>
              <a:spcAft>
                <a:spcPts val="0"/>
              </a:spcAft>
              <a:buNone/>
            </a:pPr>
            <a:r>
              <a:rPr lang="en-US" sz="1600" dirty="0">
                <a:solidFill>
                  <a:prstClr val="black">
                    <a:lumMod val="75000"/>
                    <a:lumOff val="25000"/>
                  </a:prstClr>
                </a:solidFill>
              </a:rPr>
              <a:t>This project uses 5-year American Community Survey Data (2015-2019) for analysis. It includes health insurance coverage status by sex by age, types of health insurance coverage by age, health insurance coverage status and type by household income, health insurance coverage status by age (race).</a:t>
            </a:r>
          </a:p>
        </p:txBody>
      </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56199" y="352041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167636" y="3439059"/>
            <a:ext cx="10775876" cy="1502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a:solidFill>
                  <a:schemeClr val="accent2">
                    <a:lumMod val="75000"/>
                  </a:schemeClr>
                </a:solidFill>
                <a:latin typeface="Segoe UI" panose="020B0502040204020203" pitchFamily="34" charset="0"/>
                <a:cs typeface="Segoe UI" panose="020B0502040204020203" pitchFamily="34" charset="0"/>
              </a:rPr>
              <a:t>Example:</a:t>
            </a:r>
          </a:p>
          <a:p>
            <a:pPr marL="0" indent="0">
              <a:spcAft>
                <a:spcPts val="2000"/>
              </a:spcAft>
              <a:buNone/>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D2BCD09A-24D9-40ED-96D1-EF0CBD36209B}"/>
              </a:ext>
            </a:extLst>
          </p:cNvPr>
          <p:cNvPicPr>
            <a:picLocks noChangeAspect="1"/>
          </p:cNvPicPr>
          <p:nvPr/>
        </p:nvPicPr>
        <p:blipFill>
          <a:blip r:embed="rId3"/>
          <a:stretch>
            <a:fillRect/>
          </a:stretch>
        </p:blipFill>
        <p:spPr>
          <a:xfrm>
            <a:off x="9441748" y="262780"/>
            <a:ext cx="2489629" cy="933611"/>
          </a:xfrm>
          <a:prstGeom prst="rect">
            <a:avLst/>
          </a:prstGeom>
        </p:spPr>
      </p:pic>
      <p:sp>
        <p:nvSpPr>
          <p:cNvPr id="12" name="TextBox 11">
            <a:extLst>
              <a:ext uri="{FF2B5EF4-FFF2-40B4-BE49-F238E27FC236}">
                <a16:creationId xmlns:a16="http://schemas.microsoft.com/office/drawing/2014/main" id="{B6E75A22-D38E-48C1-8F81-3363D94E1BFB}"/>
              </a:ext>
            </a:extLst>
          </p:cNvPr>
          <p:cNvSpPr txBox="1"/>
          <p:nvPr/>
        </p:nvSpPr>
        <p:spPr>
          <a:xfrm>
            <a:off x="1205650" y="3761513"/>
            <a:ext cx="4000056" cy="4308872"/>
          </a:xfrm>
          <a:prstGeom prst="rect">
            <a:avLst/>
          </a:prstGeom>
          <a:noFill/>
        </p:spPr>
        <p:txBody>
          <a:bodyPr wrap="square">
            <a:spAutoFit/>
          </a:bodyPr>
          <a:lstStyle/>
          <a:p>
            <a:r>
              <a:rPr lang="en-US" dirty="0"/>
              <a:t>•   </a:t>
            </a:r>
            <a:r>
              <a:rPr lang="en-US" sz="1600" dirty="0">
                <a:solidFill>
                  <a:prstClr val="black">
                    <a:lumMod val="75000"/>
                    <a:lumOff val="25000"/>
                  </a:prstClr>
                </a:solidFill>
              </a:rPr>
              <a:t>Load variables of  ACS5 with the     concept     "HEALTH INSURANCE" using R package </a:t>
            </a:r>
            <a:r>
              <a:rPr lang="en-US" sz="1600" dirty="0" err="1">
                <a:solidFill>
                  <a:prstClr val="black">
                    <a:lumMod val="75000"/>
                    <a:lumOff val="25000"/>
                  </a:prstClr>
                </a:solidFill>
              </a:rPr>
              <a:t>tidycensus</a:t>
            </a:r>
            <a:r>
              <a:rPr lang="en-US" sz="1600" dirty="0">
                <a:solidFill>
                  <a:prstClr val="black">
                    <a:lumMod val="75000"/>
                    <a:lumOff val="25000"/>
                  </a:prstClr>
                </a:solidFill>
              </a:rPr>
              <a:t>. </a:t>
            </a:r>
          </a:p>
          <a:p>
            <a:pPr marL="285750" indent="-285750">
              <a:buFont typeface="Arial" panose="020B0604020202020204" pitchFamily="34" charset="0"/>
              <a:buChar char="•"/>
            </a:pPr>
            <a:r>
              <a:rPr lang="en-US" sz="1600" dirty="0">
                <a:solidFill>
                  <a:prstClr val="black">
                    <a:lumMod val="75000"/>
                    <a:lumOff val="25000"/>
                  </a:prstClr>
                </a:solidFill>
              </a:rPr>
              <a:t>More details in full proposal. The Health insurance coverage rate in South Jordan under 1.00 of poverty threshold under 19 years is 97%(sum of Under 1.00 poverty Under 19 years with health insurance in South Jordan/sum of Under 1.00 poverty Under 19 years total in South Jordan).</a:t>
            </a:r>
          </a:p>
          <a:p>
            <a:endParaRPr lang="en-US" sz="1600" dirty="0">
              <a:solidFill>
                <a:prstClr val="black">
                  <a:lumMod val="75000"/>
                  <a:lumOff val="25000"/>
                </a:prstClr>
              </a:solidFill>
            </a:endParaRPr>
          </a:p>
          <a:p>
            <a:endParaRPr lang="en-US" sz="1600" dirty="0">
              <a:solidFill>
                <a:prstClr val="black">
                  <a:lumMod val="75000"/>
                  <a:lumOff val="25000"/>
                </a:prstClr>
              </a:solidFill>
            </a:endParaRPr>
          </a:p>
          <a:p>
            <a:endParaRPr lang="en-US" sz="1600" dirty="0">
              <a:solidFill>
                <a:prstClr val="black">
                  <a:lumMod val="75000"/>
                  <a:lumOff val="25000"/>
                </a:prstClr>
              </a:solidFill>
            </a:endParaRPr>
          </a:p>
          <a:p>
            <a:endParaRPr lang="en-US" sz="1600" dirty="0">
              <a:solidFill>
                <a:prstClr val="black">
                  <a:lumMod val="75000"/>
                  <a:lumOff val="25000"/>
                </a:prstClr>
              </a:solidFill>
            </a:endParaRPr>
          </a:p>
          <a:p>
            <a:endParaRPr lang="en-US" sz="1600" dirty="0">
              <a:solidFill>
                <a:prstClr val="black">
                  <a:lumMod val="75000"/>
                  <a:lumOff val="25000"/>
                </a:prstClr>
              </a:solidFill>
            </a:endParaRPr>
          </a:p>
          <a:p>
            <a:endParaRPr lang="en-AS" sz="1600" dirty="0">
              <a:solidFill>
                <a:prstClr val="black">
                  <a:lumMod val="75000"/>
                  <a:lumOff val="25000"/>
                </a:prstClr>
              </a:solidFill>
            </a:endParaRPr>
          </a:p>
        </p:txBody>
      </p:sp>
      <p:pic>
        <p:nvPicPr>
          <p:cNvPr id="9" name="Picture 8">
            <a:extLst>
              <a:ext uri="{FF2B5EF4-FFF2-40B4-BE49-F238E27FC236}">
                <a16:creationId xmlns:a16="http://schemas.microsoft.com/office/drawing/2014/main" id="{A8EE11C5-64FA-4A92-B6E4-30E424D3FAF5}"/>
              </a:ext>
            </a:extLst>
          </p:cNvPr>
          <p:cNvPicPr>
            <a:picLocks noChangeAspect="1"/>
          </p:cNvPicPr>
          <p:nvPr/>
        </p:nvPicPr>
        <p:blipFill>
          <a:blip r:embed="rId4"/>
          <a:stretch>
            <a:fillRect/>
          </a:stretch>
        </p:blipFill>
        <p:spPr>
          <a:xfrm>
            <a:off x="5307304" y="3096487"/>
            <a:ext cx="6552803" cy="3498733"/>
          </a:xfrm>
          <a:prstGeom prst="rect">
            <a:avLst/>
          </a:prstGeom>
        </p:spPr>
      </p:pic>
    </p:spTree>
    <p:extLst>
      <p:ext uri="{BB962C8B-B14F-4D97-AF65-F5344CB8AC3E}">
        <p14:creationId xmlns:p14="http://schemas.microsoft.com/office/powerpoint/2010/main" val="631729505"/>
      </p:ext>
    </p:extLst>
  </p:cSld>
  <p:clrMapOvr>
    <a:masterClrMapping/>
  </p:clrMapOvr>
  <mc:AlternateContent xmlns:mc="http://schemas.openxmlformats.org/markup-compatibility/2006" xmlns:p14="http://schemas.microsoft.com/office/powerpoint/2010/main">
    <mc:Choice Requires="p14">
      <p:transition spd="slow" p14:dur="10000"/>
    </mc:Choice>
    <mc:Fallback xmlns="">
      <p:transition spd="slow"/>
    </mc:Fallback>
  </mc:AlternateContent>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{9ED50A22-471B-402F-BDB8-898222247B11}tf16411177_win32</Template>
  <TotalTime>530</TotalTime>
  <Words>2151</Words>
  <Application>Microsoft Office PowerPoint</Application>
  <PresentationFormat>Widescreen</PresentationFormat>
  <Paragraphs>189</Paragraphs>
  <Slides>17</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Myriad-Pro</vt:lpstr>
      <vt:lpstr>微软雅黑</vt:lpstr>
      <vt:lpstr>Arial</vt:lpstr>
      <vt:lpstr>Calibri</vt:lpstr>
      <vt:lpstr>Cambria Math</vt:lpstr>
      <vt:lpstr>Segoe UI</vt:lpstr>
      <vt:lpstr>Segoe UI Light</vt:lpstr>
      <vt:lpstr>Segoe UI Semibold</vt:lpstr>
      <vt:lpstr>Symbol</vt:lpstr>
      <vt:lpstr>Get Started with 3D</vt:lpstr>
      <vt:lpstr>Presentation Outline Of  Healthcare Equity In Salt Lake County </vt:lpstr>
      <vt:lpstr>CONTENTS</vt:lpstr>
      <vt:lpstr>1 Why the topic? </vt:lpstr>
      <vt:lpstr>1 Why the topic? </vt:lpstr>
      <vt:lpstr>2 Description of issues with “equity”</vt:lpstr>
      <vt:lpstr>2.1  Definitions</vt:lpstr>
      <vt:lpstr>2.2  Assumptions</vt:lpstr>
      <vt:lpstr>2.3 Prior work </vt:lpstr>
      <vt:lpstr>2.4 Public datasets </vt:lpstr>
      <vt:lpstr>3 Proposed analysis and expected outcomes</vt:lpstr>
      <vt:lpstr>3.1.1 The Blinder-Oaxaca decomposition Theory </vt:lpstr>
      <vt:lpstr>3.1.2 The Blinder-Oaxaca decomposition Example</vt:lpstr>
      <vt:lpstr>3.1.3 The Blinder-Oaxaca decomposition Proposed analysis</vt:lpstr>
      <vt:lpstr>3.2 Graphical analysis at the tract and city level</vt:lpstr>
      <vt:lpstr>3.3 GitHub repository</vt:lpstr>
      <vt:lpstr>4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 Your Presentations  to Life with 3D</dc:title>
  <dc:creator>GRACE CAO</dc:creator>
  <cp:lastModifiedBy>GRACE CAO</cp:lastModifiedBy>
  <cp:revision>41</cp:revision>
  <dcterms:created xsi:type="dcterms:W3CDTF">2021-10-17T21:56:02Z</dcterms:created>
  <dcterms:modified xsi:type="dcterms:W3CDTF">2021-10-18T21:07:34Z</dcterms:modified>
</cp:coreProperties>
</file>