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7"/>
  </p:notesMasterIdLst>
  <p:handoutMasterIdLst>
    <p:handoutMasterId r:id="rId28"/>
  </p:handoutMasterIdLst>
  <p:sldIdLst>
    <p:sldId id="256" r:id="rId2"/>
    <p:sldId id="257" r:id="rId3"/>
    <p:sldId id="258" r:id="rId4"/>
    <p:sldId id="264" r:id="rId5"/>
    <p:sldId id="261" r:id="rId6"/>
    <p:sldId id="260" r:id="rId7"/>
    <p:sldId id="263" r:id="rId8"/>
    <p:sldId id="265" r:id="rId9"/>
    <p:sldId id="266" r:id="rId10"/>
    <p:sldId id="267" r:id="rId11"/>
    <p:sldId id="268" r:id="rId12"/>
    <p:sldId id="269" r:id="rId13"/>
    <p:sldId id="270" r:id="rId14"/>
    <p:sldId id="271" r:id="rId15"/>
    <p:sldId id="273" r:id="rId16"/>
    <p:sldId id="275" r:id="rId17"/>
    <p:sldId id="276" r:id="rId18"/>
    <p:sldId id="277" r:id="rId19"/>
    <p:sldId id="278" r:id="rId20"/>
    <p:sldId id="279" r:id="rId21"/>
    <p:sldId id="280" r:id="rId22"/>
    <p:sldId id="281" r:id="rId23"/>
    <p:sldId id="282" r:id="rId24"/>
    <p:sldId id="283" r:id="rId25"/>
    <p:sldId id="284" r:id="rId26"/>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4D66BC5-4D63-40FA-B2E5-C5D538CC2B5D}">
          <p14:sldIdLst>
            <p14:sldId id="256"/>
            <p14:sldId id="257"/>
          </p14:sldIdLst>
        </p14:section>
        <p14:section name="项目介绍" id="{0C0668AF-5683-4C18-9533-A682A46C2A0F}">
          <p14:sldIdLst>
            <p14:sldId id="258"/>
            <p14:sldId id="264"/>
          </p14:sldIdLst>
        </p14:section>
        <p14:section name="数据准备" id="{E290D1A7-971F-4ED9-8A67-3E2665B794FF}">
          <p14:sldIdLst>
            <p14:sldId id="261"/>
          </p14:sldIdLst>
        </p14:section>
        <p14:section name="用户流量指标" id="{ED6B869D-FA43-4E0E-9D83-4C6D8260215C}">
          <p14:sldIdLst>
            <p14:sldId id="260"/>
            <p14:sldId id="263"/>
            <p14:sldId id="265"/>
          </p14:sldIdLst>
        </p14:section>
        <p14:section name="用户行为路径" id="{3FF218F5-4C60-4DD5-AAC5-FB68AB3C64B7}">
          <p14:sldIdLst>
            <p14:sldId id="266"/>
            <p14:sldId id="267"/>
            <p14:sldId id="268"/>
            <p14:sldId id="269"/>
            <p14:sldId id="270"/>
            <p14:sldId id="271"/>
          </p14:sldIdLst>
        </p14:section>
        <p14:section name="用户活跃度变化" id="{E21772C1-B30A-489E-8146-829D5BDD609F}">
          <p14:sldIdLst>
            <p14:sldId id="273"/>
            <p14:sldId id="275"/>
          </p14:sldIdLst>
        </p14:section>
        <p14:section name="时段情况" id="{F3EB8FDA-2A25-4BBE-8588-2E7FED35C445}">
          <p14:sldIdLst>
            <p14:sldId id="276"/>
            <p14:sldId id="277"/>
            <p14:sldId id="278"/>
          </p14:sldIdLst>
        </p14:section>
        <p14:section name="用户购买特点" id="{E9BBAF36-0005-4323-B559-4E6B64D133BB}">
          <p14:sldIdLst>
            <p14:sldId id="279"/>
            <p14:sldId id="280"/>
            <p14:sldId id="281"/>
          </p14:sldIdLst>
        </p14:section>
        <p14:section name="RFM模型" id="{DE0289D7-3BDF-4FD3-814C-073A184800BF}">
          <p14:sldIdLst>
            <p14:sldId id="282"/>
          </p14:sldIdLst>
        </p14:section>
        <p14:section name="总结！" id="{7B37505E-74F0-405F-B54F-57211280A137}">
          <p14:sldIdLst>
            <p14:sldId id="283"/>
            <p14:sldId id="284"/>
          </p14:sldIdLst>
        </p14:section>
      </p14:sectionLst>
    </p:ext>
    <p:ext uri="{EFAFB233-063F-42B5-8137-9DF3F51BA10A}">
      <p15:sldGuideLst xmlns:p15="http://schemas.microsoft.com/office/powerpoint/2012/main">
        <p15:guide id="1" orient="horz" pos="2296" userDrawn="1">
          <p15:clr>
            <a:srgbClr val="A4A3A4"/>
          </p15:clr>
        </p15:guide>
        <p15:guide id="2" pos="3840" userDrawn="1">
          <p15:clr>
            <a:srgbClr val="A4A3A4"/>
          </p15:clr>
        </p15:guide>
        <p15:guide id="3" pos="304" userDrawn="1">
          <p15:clr>
            <a:srgbClr val="A4A3A4"/>
          </p15:clr>
        </p15:guide>
        <p15:guide id="4" pos="7368" userDrawn="1">
          <p15:clr>
            <a:srgbClr val="A4A3A4"/>
          </p15:clr>
        </p15:guide>
        <p15:guide id="5" orient="horz" pos="550" userDrawn="1">
          <p15:clr>
            <a:srgbClr val="A4A3A4"/>
          </p15:clr>
        </p15:guide>
        <p15:guide id="6" orient="horz" pos="624" userDrawn="1">
          <p15:clr>
            <a:srgbClr val="A4A3A4"/>
          </p15:clr>
        </p15:guide>
        <p15:guide id="7" orient="horz" pos="4056" userDrawn="1">
          <p15:clr>
            <a:srgbClr val="A4A3A4"/>
          </p15:clr>
        </p15:guide>
        <p15:guide id="8" orient="horz" pos="39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BC1F"/>
    <a:srgbClr val="33AD64"/>
    <a:srgbClr val="028566"/>
    <a:srgbClr val="066F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81" y="87"/>
      </p:cViewPr>
      <p:guideLst>
        <p:guide orient="horz" pos="2296"/>
        <p:guide pos="3840"/>
        <p:guide pos="304"/>
        <p:guide pos="7368"/>
        <p:guide orient="horz" pos="550"/>
        <p:guide orient="horz" pos="624"/>
        <p:guide orient="horz" pos="4056"/>
        <p:guide orient="horz" pos="39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浏览量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711-44BC-ADDB-0A6352EADE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711-44BC-ADDB-0A6352EADE0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zh-CN"/>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2"/>
                <c:pt idx="0">
                  <c:v>付费用户</c:v>
                </c:pt>
                <c:pt idx="1">
                  <c:v>非付费用户</c:v>
                </c:pt>
              </c:strCache>
              <c:extLst/>
            </c:strRef>
          </c:cat>
          <c:val>
            <c:numRef>
              <c:f>Sheet1!$B$2:$B$6</c:f>
              <c:numCache>
                <c:formatCode>General</c:formatCode>
                <c:ptCount val="2"/>
                <c:pt idx="0">
                  <c:v>5513420</c:v>
                </c:pt>
                <c:pt idx="1">
                  <c:v>2205267</c:v>
                </c:pt>
              </c:numCache>
              <c:extLst/>
            </c:numRef>
          </c:val>
          <c:extLst>
            <c:ext xmlns:c16="http://schemas.microsoft.com/office/drawing/2014/chart" uri="{C3380CC4-5D6E-409C-BE32-E72D297353CC}">
              <c16:uniqueId val="{00000004-2711-44BC-ADDB-0A6352EADE0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620E4-D373-4008-8910-BA32E52ECF34}" type="doc">
      <dgm:prSet loTypeId="urn:microsoft.com/office/officeart/2009/3/layout/SubStepProcess" loCatId="process" qsTypeId="urn:microsoft.com/office/officeart/2005/8/quickstyle/simple4" qsCatId="simple" csTypeId="urn:microsoft.com/office/officeart/2005/8/colors/accent1_4" csCatId="accent1" phldr="1"/>
      <dgm:spPr/>
      <dgm:t>
        <a:bodyPr/>
        <a:lstStyle/>
        <a:p>
          <a:endParaRPr lang="zh-CN" altLang="en-US"/>
        </a:p>
      </dgm:t>
    </dgm:pt>
    <dgm:pt modelId="{E9176921-28FA-46F5-9D7F-3D97D3D6A8A0}">
      <dgm:prSet phldrT="[文本]"/>
      <dgm:spPr/>
      <dgm:t>
        <a:bodyPr/>
        <a:lstStyle/>
        <a:p>
          <a:r>
            <a:rPr lang="zh-CN" altLang="en-US" dirty="0"/>
            <a:t>项目介绍</a:t>
          </a:r>
        </a:p>
      </dgm:t>
    </dgm:pt>
    <dgm:pt modelId="{0B8D3EA4-4DF9-401C-9A97-A581D5C21AD5}" type="parTrans" cxnId="{DAF24F4E-42F3-4773-B0AE-023C6345885A}">
      <dgm:prSet/>
      <dgm:spPr/>
      <dgm:t>
        <a:bodyPr/>
        <a:lstStyle/>
        <a:p>
          <a:endParaRPr lang="zh-CN" altLang="en-US"/>
        </a:p>
      </dgm:t>
    </dgm:pt>
    <dgm:pt modelId="{0144EB3A-1410-4ED4-AD5F-91A5D7CAC052}" type="sibTrans" cxnId="{DAF24F4E-42F3-4773-B0AE-023C6345885A}">
      <dgm:prSet/>
      <dgm:spPr/>
      <dgm:t>
        <a:bodyPr/>
        <a:lstStyle/>
        <a:p>
          <a:endParaRPr lang="zh-CN" altLang="en-US"/>
        </a:p>
      </dgm:t>
    </dgm:pt>
    <dgm:pt modelId="{C0225CDD-4A8F-4C58-84B7-2250B2AC44C1}">
      <dgm:prSet phldrT="[文本]"/>
      <dgm:spPr/>
      <dgm:t>
        <a:bodyPr/>
        <a:lstStyle/>
        <a:p>
          <a:r>
            <a:rPr lang="zh-CN" altLang="en-US" dirty="0"/>
            <a:t>项目背景</a:t>
          </a:r>
        </a:p>
      </dgm:t>
    </dgm:pt>
    <dgm:pt modelId="{6C2B11A0-076C-4C61-A905-E643CCBDE5E7}" type="parTrans" cxnId="{651DE987-A52A-4CC6-9504-C6B578F0F7C2}">
      <dgm:prSet/>
      <dgm:spPr/>
      <dgm:t>
        <a:bodyPr/>
        <a:lstStyle/>
        <a:p>
          <a:endParaRPr lang="zh-CN" altLang="en-US"/>
        </a:p>
      </dgm:t>
    </dgm:pt>
    <dgm:pt modelId="{9B03C69B-8C39-46E0-BF31-E42035AAA3FF}" type="sibTrans" cxnId="{651DE987-A52A-4CC6-9504-C6B578F0F7C2}">
      <dgm:prSet/>
      <dgm:spPr/>
      <dgm:t>
        <a:bodyPr/>
        <a:lstStyle/>
        <a:p>
          <a:endParaRPr lang="zh-CN" altLang="en-US"/>
        </a:p>
      </dgm:t>
    </dgm:pt>
    <dgm:pt modelId="{A1805A2F-C29D-4B16-8A04-77A2DED46BCC}">
      <dgm:prSet phldrT="[文本]"/>
      <dgm:spPr/>
      <dgm:t>
        <a:bodyPr/>
        <a:lstStyle/>
        <a:p>
          <a:r>
            <a:rPr lang="zh-CN" altLang="en-US" dirty="0"/>
            <a:t>分析目标</a:t>
          </a:r>
        </a:p>
      </dgm:t>
    </dgm:pt>
    <dgm:pt modelId="{F613E8BB-396A-4167-B123-E61878454D0B}" type="parTrans" cxnId="{A9C70A76-2316-4259-A9C2-8CB9D3D660B2}">
      <dgm:prSet/>
      <dgm:spPr/>
      <dgm:t>
        <a:bodyPr/>
        <a:lstStyle/>
        <a:p>
          <a:endParaRPr lang="zh-CN" altLang="en-US"/>
        </a:p>
      </dgm:t>
    </dgm:pt>
    <dgm:pt modelId="{3F3A511E-BB21-448F-AD22-F784462010B3}" type="sibTrans" cxnId="{A9C70A76-2316-4259-A9C2-8CB9D3D660B2}">
      <dgm:prSet/>
      <dgm:spPr/>
      <dgm:t>
        <a:bodyPr/>
        <a:lstStyle/>
        <a:p>
          <a:endParaRPr lang="zh-CN" altLang="en-US"/>
        </a:p>
      </dgm:t>
    </dgm:pt>
    <dgm:pt modelId="{9CA3726A-5566-4CD4-8568-E5788FAD400A}">
      <dgm:prSet phldrT="[文本]"/>
      <dgm:spPr/>
      <dgm:t>
        <a:bodyPr/>
        <a:lstStyle/>
        <a:p>
          <a:r>
            <a:rPr lang="zh-CN" altLang="en-US" dirty="0"/>
            <a:t>数据准备</a:t>
          </a:r>
        </a:p>
      </dgm:t>
    </dgm:pt>
    <dgm:pt modelId="{7443530E-2CD2-4152-8994-4CB408F79FF3}" type="parTrans" cxnId="{2D740916-7D87-4C9B-9406-F816A81F32E7}">
      <dgm:prSet/>
      <dgm:spPr/>
      <dgm:t>
        <a:bodyPr/>
        <a:lstStyle/>
        <a:p>
          <a:endParaRPr lang="zh-CN" altLang="en-US"/>
        </a:p>
      </dgm:t>
    </dgm:pt>
    <dgm:pt modelId="{6F660AF2-68D1-4790-8E38-089B1656D543}" type="sibTrans" cxnId="{2D740916-7D87-4C9B-9406-F816A81F32E7}">
      <dgm:prSet/>
      <dgm:spPr/>
      <dgm:t>
        <a:bodyPr/>
        <a:lstStyle/>
        <a:p>
          <a:endParaRPr lang="zh-CN" altLang="en-US"/>
        </a:p>
      </dgm:t>
    </dgm:pt>
    <dgm:pt modelId="{69172C73-F26E-4AF6-B91C-D46D5621C540}">
      <dgm:prSet phldrT="[文本]"/>
      <dgm:spPr/>
      <dgm:t>
        <a:bodyPr/>
        <a:lstStyle/>
        <a:p>
          <a:r>
            <a:rPr lang="zh-CN" altLang="en-US" dirty="0"/>
            <a:t>数据概览</a:t>
          </a:r>
        </a:p>
      </dgm:t>
    </dgm:pt>
    <dgm:pt modelId="{923B5032-F265-4C36-BB22-2CE598F19338}" type="parTrans" cxnId="{A7A468BE-1371-453C-8B50-EEC56246936D}">
      <dgm:prSet/>
      <dgm:spPr/>
      <dgm:t>
        <a:bodyPr/>
        <a:lstStyle/>
        <a:p>
          <a:endParaRPr lang="zh-CN" altLang="en-US"/>
        </a:p>
      </dgm:t>
    </dgm:pt>
    <dgm:pt modelId="{93934914-01E3-4D59-8EFE-4385E4643A70}" type="sibTrans" cxnId="{A7A468BE-1371-453C-8B50-EEC56246936D}">
      <dgm:prSet/>
      <dgm:spPr/>
      <dgm:t>
        <a:bodyPr/>
        <a:lstStyle/>
        <a:p>
          <a:endParaRPr lang="zh-CN" altLang="en-US"/>
        </a:p>
      </dgm:t>
    </dgm:pt>
    <dgm:pt modelId="{4CC7A998-2A16-4170-9A2E-8EC3C9FFBC45}">
      <dgm:prSet phldrT="[文本]"/>
      <dgm:spPr/>
      <dgm:t>
        <a:bodyPr/>
        <a:lstStyle/>
        <a:p>
          <a:r>
            <a:rPr lang="zh-CN" altLang="en-US" dirty="0"/>
            <a:t>数据清洗</a:t>
          </a:r>
        </a:p>
      </dgm:t>
    </dgm:pt>
    <dgm:pt modelId="{9E54184C-488E-4E94-A100-67A3A295746F}" type="parTrans" cxnId="{674E6B19-AC03-4E60-A5A0-F62AB4E074B5}">
      <dgm:prSet/>
      <dgm:spPr/>
      <dgm:t>
        <a:bodyPr/>
        <a:lstStyle/>
        <a:p>
          <a:endParaRPr lang="zh-CN" altLang="en-US"/>
        </a:p>
      </dgm:t>
    </dgm:pt>
    <dgm:pt modelId="{BECAB5DA-42F0-4FA4-BEB3-ACE471D2A4BE}" type="sibTrans" cxnId="{674E6B19-AC03-4E60-A5A0-F62AB4E074B5}">
      <dgm:prSet/>
      <dgm:spPr/>
      <dgm:t>
        <a:bodyPr/>
        <a:lstStyle/>
        <a:p>
          <a:endParaRPr lang="zh-CN" altLang="en-US"/>
        </a:p>
      </dgm:t>
    </dgm:pt>
    <dgm:pt modelId="{561212E0-FD13-4B5E-AB50-CDF1B0DFF924}">
      <dgm:prSet phldrT="[文本]"/>
      <dgm:spPr/>
      <dgm:t>
        <a:bodyPr/>
        <a:lstStyle/>
        <a:p>
          <a:r>
            <a:rPr lang="zh-CN" altLang="en-US" dirty="0"/>
            <a:t>数据分析</a:t>
          </a:r>
        </a:p>
      </dgm:t>
    </dgm:pt>
    <dgm:pt modelId="{C4A9EC82-3BC6-4E6D-BA1D-6740FDE9099B}" type="parTrans" cxnId="{0DD20545-C947-4D22-90B8-D44AF0E2BBE8}">
      <dgm:prSet/>
      <dgm:spPr/>
      <dgm:t>
        <a:bodyPr/>
        <a:lstStyle/>
        <a:p>
          <a:endParaRPr lang="zh-CN" altLang="en-US"/>
        </a:p>
      </dgm:t>
    </dgm:pt>
    <dgm:pt modelId="{C1E939BC-BD09-47EC-8CA2-2AF81E014D98}" type="sibTrans" cxnId="{0DD20545-C947-4D22-90B8-D44AF0E2BBE8}">
      <dgm:prSet/>
      <dgm:spPr/>
      <dgm:t>
        <a:bodyPr/>
        <a:lstStyle/>
        <a:p>
          <a:endParaRPr lang="zh-CN" altLang="en-US"/>
        </a:p>
      </dgm:t>
    </dgm:pt>
    <dgm:pt modelId="{D78B9ACE-236A-4347-B92F-14AC0B8AA87E}">
      <dgm:prSet phldrT="[文本]"/>
      <dgm:spPr/>
      <dgm:t>
        <a:bodyPr/>
        <a:lstStyle/>
        <a:p>
          <a:r>
            <a:rPr lang="zh-CN" altLang="en-US" dirty="0"/>
            <a:t>指标趋势</a:t>
          </a:r>
        </a:p>
      </dgm:t>
    </dgm:pt>
    <dgm:pt modelId="{4E595F36-AA65-4BC2-B91B-266BE17DB748}" type="parTrans" cxnId="{E7149E8D-6488-4734-91E5-BA0EFEDE8638}">
      <dgm:prSet/>
      <dgm:spPr/>
      <dgm:t>
        <a:bodyPr/>
        <a:lstStyle/>
        <a:p>
          <a:endParaRPr lang="zh-CN" altLang="en-US"/>
        </a:p>
      </dgm:t>
    </dgm:pt>
    <dgm:pt modelId="{95C86ACD-795C-4039-91F6-E7AA62418440}" type="sibTrans" cxnId="{E7149E8D-6488-4734-91E5-BA0EFEDE8638}">
      <dgm:prSet/>
      <dgm:spPr/>
      <dgm:t>
        <a:bodyPr/>
        <a:lstStyle/>
        <a:p>
          <a:endParaRPr lang="zh-CN" altLang="en-US"/>
        </a:p>
      </dgm:t>
    </dgm:pt>
    <dgm:pt modelId="{4207D1CA-DAA6-4448-B988-DFEAF64D38B1}">
      <dgm:prSet phldrT="[文本]"/>
      <dgm:spPr/>
      <dgm:t>
        <a:bodyPr/>
        <a:lstStyle/>
        <a:p>
          <a:r>
            <a:rPr lang="en-US" altLang="zh-CN" dirty="0" err="1"/>
            <a:t>RFM</a:t>
          </a:r>
          <a:r>
            <a:rPr lang="zh-CN" altLang="en-US" dirty="0"/>
            <a:t>模型</a:t>
          </a:r>
        </a:p>
      </dgm:t>
    </dgm:pt>
    <dgm:pt modelId="{A487A490-9133-4572-9B2D-9CBC2347B782}" type="parTrans" cxnId="{905C73A2-CD01-4934-94C2-4D010D9A1A5B}">
      <dgm:prSet/>
      <dgm:spPr/>
      <dgm:t>
        <a:bodyPr/>
        <a:lstStyle/>
        <a:p>
          <a:endParaRPr lang="zh-CN" altLang="en-US"/>
        </a:p>
      </dgm:t>
    </dgm:pt>
    <dgm:pt modelId="{F4623784-6AAD-49F7-8750-90B0F406E4C8}" type="sibTrans" cxnId="{905C73A2-CD01-4934-94C2-4D010D9A1A5B}">
      <dgm:prSet/>
      <dgm:spPr/>
      <dgm:t>
        <a:bodyPr/>
        <a:lstStyle/>
        <a:p>
          <a:endParaRPr lang="zh-CN" altLang="en-US"/>
        </a:p>
      </dgm:t>
    </dgm:pt>
    <dgm:pt modelId="{1A80F642-DC1A-4435-AE8D-1374BCE747B5}" type="pres">
      <dgm:prSet presAssocID="{2A7620E4-D373-4008-8910-BA32E52ECF34}" presName="Name0" presStyleCnt="0">
        <dgm:presLayoutVars>
          <dgm:chMax val="7"/>
          <dgm:dir/>
          <dgm:animOne val="branch"/>
        </dgm:presLayoutVars>
      </dgm:prSet>
      <dgm:spPr/>
    </dgm:pt>
    <dgm:pt modelId="{3DBE47E6-54C9-4037-9A33-D84BB275B70D}" type="pres">
      <dgm:prSet presAssocID="{E9176921-28FA-46F5-9D7F-3D97D3D6A8A0}" presName="parTx1" presStyleLbl="node1" presStyleIdx="0" presStyleCnt="3"/>
      <dgm:spPr/>
    </dgm:pt>
    <dgm:pt modelId="{09B4456D-9767-4D7E-A598-42E44CDF1137}" type="pres">
      <dgm:prSet presAssocID="{E9176921-28FA-46F5-9D7F-3D97D3D6A8A0}" presName="spPre1" presStyleCnt="0"/>
      <dgm:spPr/>
    </dgm:pt>
    <dgm:pt modelId="{842ED211-FE98-4565-800F-E5A98D64F21D}" type="pres">
      <dgm:prSet presAssocID="{E9176921-28FA-46F5-9D7F-3D97D3D6A8A0}" presName="chLin1" presStyleCnt="0"/>
      <dgm:spPr/>
    </dgm:pt>
    <dgm:pt modelId="{A55EE135-E6BD-4498-BCB2-EF93B81AAB90}" type="pres">
      <dgm:prSet presAssocID="{6C2B11A0-076C-4C61-A905-E643CCBDE5E7}" presName="Name11" presStyleLbl="parChTrans1D1" presStyleIdx="0" presStyleCnt="20"/>
      <dgm:spPr/>
    </dgm:pt>
    <dgm:pt modelId="{E427817B-6EDD-4CA1-B396-F9C45C9C7788}" type="pres">
      <dgm:prSet presAssocID="{6C2B11A0-076C-4C61-A905-E643CCBDE5E7}" presName="Name31" presStyleLbl="parChTrans1D1" presStyleIdx="1" presStyleCnt="20"/>
      <dgm:spPr/>
    </dgm:pt>
    <dgm:pt modelId="{953AA158-070F-4E91-8E07-660FE08B350A}" type="pres">
      <dgm:prSet presAssocID="{C0225CDD-4A8F-4C58-84B7-2250B2AC44C1}" presName="txAndLines1" presStyleCnt="0"/>
      <dgm:spPr/>
    </dgm:pt>
    <dgm:pt modelId="{AA1600D5-41C6-4852-B5DE-5310D1F3F40D}" type="pres">
      <dgm:prSet presAssocID="{C0225CDD-4A8F-4C58-84B7-2250B2AC44C1}" presName="anchor1" presStyleCnt="0"/>
      <dgm:spPr/>
    </dgm:pt>
    <dgm:pt modelId="{CFBF42FD-84D4-4C7E-B1AF-13897C51C786}" type="pres">
      <dgm:prSet presAssocID="{C0225CDD-4A8F-4C58-84B7-2250B2AC44C1}" presName="backup1" presStyleCnt="0"/>
      <dgm:spPr/>
    </dgm:pt>
    <dgm:pt modelId="{DD9E7770-D007-4C0B-9BE4-FB77ABA63CA7}" type="pres">
      <dgm:prSet presAssocID="{C0225CDD-4A8F-4C58-84B7-2250B2AC44C1}" presName="preLine1" presStyleLbl="parChTrans1D1" presStyleIdx="2" presStyleCnt="20"/>
      <dgm:spPr/>
    </dgm:pt>
    <dgm:pt modelId="{F97B69D0-F1B3-4AC2-98A8-2FE8AAA76565}" type="pres">
      <dgm:prSet presAssocID="{C0225CDD-4A8F-4C58-84B7-2250B2AC44C1}" presName="desTx1" presStyleLbl="revTx" presStyleIdx="0" presStyleCnt="0">
        <dgm:presLayoutVars>
          <dgm:bulletEnabled val="1"/>
        </dgm:presLayoutVars>
      </dgm:prSet>
      <dgm:spPr/>
    </dgm:pt>
    <dgm:pt modelId="{57CE2C83-6234-42B2-9139-32E970257C81}" type="pres">
      <dgm:prSet presAssocID="{C0225CDD-4A8F-4C58-84B7-2250B2AC44C1}" presName="postLine1" presStyleLbl="parChTrans1D1" presStyleIdx="3" presStyleCnt="20"/>
      <dgm:spPr/>
    </dgm:pt>
    <dgm:pt modelId="{8B2003C3-3A7D-441A-89B1-D357CFB239AB}" type="pres">
      <dgm:prSet presAssocID="{F613E8BB-396A-4167-B123-E61878454D0B}" presName="Name11" presStyleLbl="parChTrans1D1" presStyleIdx="4" presStyleCnt="20"/>
      <dgm:spPr/>
    </dgm:pt>
    <dgm:pt modelId="{FC6C992E-4C71-4EEF-BF6F-26FE1DEBA998}" type="pres">
      <dgm:prSet presAssocID="{F613E8BB-396A-4167-B123-E61878454D0B}" presName="Name31" presStyleLbl="parChTrans1D1" presStyleIdx="5" presStyleCnt="20"/>
      <dgm:spPr/>
    </dgm:pt>
    <dgm:pt modelId="{4DDE6C3D-1708-4FDF-9AF9-4683FE1BC049}" type="pres">
      <dgm:prSet presAssocID="{A1805A2F-C29D-4B16-8A04-77A2DED46BCC}" presName="txAndLines1" presStyleCnt="0"/>
      <dgm:spPr/>
    </dgm:pt>
    <dgm:pt modelId="{B6B26472-6B18-474D-91AF-951480B40BCC}" type="pres">
      <dgm:prSet presAssocID="{A1805A2F-C29D-4B16-8A04-77A2DED46BCC}" presName="anchor1" presStyleCnt="0"/>
      <dgm:spPr/>
    </dgm:pt>
    <dgm:pt modelId="{407C3297-0CFF-43F2-A328-1F99D96303E9}" type="pres">
      <dgm:prSet presAssocID="{A1805A2F-C29D-4B16-8A04-77A2DED46BCC}" presName="backup1" presStyleCnt="0"/>
      <dgm:spPr/>
    </dgm:pt>
    <dgm:pt modelId="{5B0B0A55-CEB9-438F-8B32-CA0731566333}" type="pres">
      <dgm:prSet presAssocID="{A1805A2F-C29D-4B16-8A04-77A2DED46BCC}" presName="preLine1" presStyleLbl="parChTrans1D1" presStyleIdx="6" presStyleCnt="20"/>
      <dgm:spPr/>
    </dgm:pt>
    <dgm:pt modelId="{790EAEFE-54C3-424A-BBC0-ACDD79939E71}" type="pres">
      <dgm:prSet presAssocID="{A1805A2F-C29D-4B16-8A04-77A2DED46BCC}" presName="desTx1" presStyleLbl="revTx" presStyleIdx="0" presStyleCnt="0">
        <dgm:presLayoutVars>
          <dgm:bulletEnabled val="1"/>
        </dgm:presLayoutVars>
      </dgm:prSet>
      <dgm:spPr/>
    </dgm:pt>
    <dgm:pt modelId="{BEEE6E5B-D266-4429-AEA5-AF86B8197DD4}" type="pres">
      <dgm:prSet presAssocID="{A1805A2F-C29D-4B16-8A04-77A2DED46BCC}" presName="postLine1" presStyleLbl="parChTrans1D1" presStyleIdx="7" presStyleCnt="20"/>
      <dgm:spPr/>
    </dgm:pt>
    <dgm:pt modelId="{98E285B4-94F8-42D5-8877-B3617012D476}" type="pres">
      <dgm:prSet presAssocID="{E9176921-28FA-46F5-9D7F-3D97D3D6A8A0}" presName="spPost1" presStyleCnt="0"/>
      <dgm:spPr/>
    </dgm:pt>
    <dgm:pt modelId="{0736D82E-C9F9-410A-8F01-BFA8B0A59EDE}" type="pres">
      <dgm:prSet presAssocID="{9CA3726A-5566-4CD4-8568-E5788FAD400A}" presName="parTx2" presStyleLbl="node1" presStyleIdx="1" presStyleCnt="3"/>
      <dgm:spPr/>
    </dgm:pt>
    <dgm:pt modelId="{DA123271-AB04-4CD5-94D3-7285ABA8D4BB}" type="pres">
      <dgm:prSet presAssocID="{9CA3726A-5566-4CD4-8568-E5788FAD400A}" presName="spPre2" presStyleCnt="0"/>
      <dgm:spPr/>
    </dgm:pt>
    <dgm:pt modelId="{EBFC9729-CA56-4E01-B20E-027769736BF8}" type="pres">
      <dgm:prSet presAssocID="{9CA3726A-5566-4CD4-8568-E5788FAD400A}" presName="chLin2" presStyleCnt="0"/>
      <dgm:spPr/>
    </dgm:pt>
    <dgm:pt modelId="{73B028A5-929A-4549-890D-2F10B3F0BC08}" type="pres">
      <dgm:prSet presAssocID="{923B5032-F265-4C36-BB22-2CE598F19338}" presName="Name45" presStyleLbl="parChTrans1D1" presStyleIdx="8" presStyleCnt="20"/>
      <dgm:spPr/>
    </dgm:pt>
    <dgm:pt modelId="{D6657568-5484-411E-A67B-73D9ED1C6537}" type="pres">
      <dgm:prSet presAssocID="{923B5032-F265-4C36-BB22-2CE598F19338}" presName="Name65" presStyleLbl="parChTrans1D1" presStyleIdx="9" presStyleCnt="20"/>
      <dgm:spPr/>
    </dgm:pt>
    <dgm:pt modelId="{CACA303B-AD7A-4619-AA25-92EF0CC51A2F}" type="pres">
      <dgm:prSet presAssocID="{69172C73-F26E-4AF6-B91C-D46D5621C540}" presName="txAndLines2" presStyleCnt="0"/>
      <dgm:spPr/>
    </dgm:pt>
    <dgm:pt modelId="{9AF47C33-BDC1-494E-96A8-60E56B77060E}" type="pres">
      <dgm:prSet presAssocID="{69172C73-F26E-4AF6-B91C-D46D5621C540}" presName="anchor2" presStyleCnt="0"/>
      <dgm:spPr/>
    </dgm:pt>
    <dgm:pt modelId="{0DEBFDEA-EC51-4037-B221-40E645820A80}" type="pres">
      <dgm:prSet presAssocID="{69172C73-F26E-4AF6-B91C-D46D5621C540}" presName="backup2" presStyleCnt="0"/>
      <dgm:spPr/>
    </dgm:pt>
    <dgm:pt modelId="{32719980-1B3A-466B-BAA4-63DD77B56410}" type="pres">
      <dgm:prSet presAssocID="{69172C73-F26E-4AF6-B91C-D46D5621C540}" presName="preLine2" presStyleLbl="parChTrans1D1" presStyleIdx="10" presStyleCnt="20"/>
      <dgm:spPr/>
    </dgm:pt>
    <dgm:pt modelId="{F5853237-F76C-4DCF-B18E-44055884AC32}" type="pres">
      <dgm:prSet presAssocID="{69172C73-F26E-4AF6-B91C-D46D5621C540}" presName="desTx2" presStyleLbl="revTx" presStyleIdx="0" presStyleCnt="0">
        <dgm:presLayoutVars>
          <dgm:bulletEnabled val="1"/>
        </dgm:presLayoutVars>
      </dgm:prSet>
      <dgm:spPr/>
    </dgm:pt>
    <dgm:pt modelId="{FDEB3488-1B25-46D0-A448-BA75C0803C3E}" type="pres">
      <dgm:prSet presAssocID="{69172C73-F26E-4AF6-B91C-D46D5621C540}" presName="postLine2" presStyleLbl="parChTrans1D1" presStyleIdx="11" presStyleCnt="20"/>
      <dgm:spPr/>
    </dgm:pt>
    <dgm:pt modelId="{FEF62463-E0F9-4399-8314-C47D5B14FDA0}" type="pres">
      <dgm:prSet presAssocID="{9E54184C-488E-4E94-A100-67A3A295746F}" presName="Name45" presStyleLbl="parChTrans1D1" presStyleIdx="12" presStyleCnt="20"/>
      <dgm:spPr/>
    </dgm:pt>
    <dgm:pt modelId="{ECA8F444-1E74-4123-81A1-180C7AC995B6}" type="pres">
      <dgm:prSet presAssocID="{9E54184C-488E-4E94-A100-67A3A295746F}" presName="Name65" presStyleLbl="parChTrans1D1" presStyleIdx="13" presStyleCnt="20"/>
      <dgm:spPr/>
    </dgm:pt>
    <dgm:pt modelId="{9F3582F7-DC0F-42F0-B21F-6EC63CCDA701}" type="pres">
      <dgm:prSet presAssocID="{4CC7A998-2A16-4170-9A2E-8EC3C9FFBC45}" presName="txAndLines2" presStyleCnt="0"/>
      <dgm:spPr/>
    </dgm:pt>
    <dgm:pt modelId="{2C8ED173-321A-40CA-B449-6D493B00F78F}" type="pres">
      <dgm:prSet presAssocID="{4CC7A998-2A16-4170-9A2E-8EC3C9FFBC45}" presName="anchor2" presStyleCnt="0"/>
      <dgm:spPr/>
    </dgm:pt>
    <dgm:pt modelId="{2FCCF7EC-B88A-4CF9-97E6-33B9010E7793}" type="pres">
      <dgm:prSet presAssocID="{4CC7A998-2A16-4170-9A2E-8EC3C9FFBC45}" presName="backup2" presStyleCnt="0"/>
      <dgm:spPr/>
    </dgm:pt>
    <dgm:pt modelId="{BEFEE17D-F395-4AD3-91F8-DD86F48589B1}" type="pres">
      <dgm:prSet presAssocID="{4CC7A998-2A16-4170-9A2E-8EC3C9FFBC45}" presName="preLine2" presStyleLbl="parChTrans1D1" presStyleIdx="14" presStyleCnt="20"/>
      <dgm:spPr/>
    </dgm:pt>
    <dgm:pt modelId="{B334CF10-EEA6-4CF3-A899-33D1545FB340}" type="pres">
      <dgm:prSet presAssocID="{4CC7A998-2A16-4170-9A2E-8EC3C9FFBC45}" presName="desTx2" presStyleLbl="revTx" presStyleIdx="0" presStyleCnt="0">
        <dgm:presLayoutVars>
          <dgm:bulletEnabled val="1"/>
        </dgm:presLayoutVars>
      </dgm:prSet>
      <dgm:spPr/>
    </dgm:pt>
    <dgm:pt modelId="{E1F8B798-9A8C-4520-917E-2D748E7A521C}" type="pres">
      <dgm:prSet presAssocID="{4CC7A998-2A16-4170-9A2E-8EC3C9FFBC45}" presName="postLine2" presStyleLbl="parChTrans1D1" presStyleIdx="15" presStyleCnt="20"/>
      <dgm:spPr/>
    </dgm:pt>
    <dgm:pt modelId="{D88A8CB0-BE4C-4E6C-A6F9-9DDE61E6D3E6}" type="pres">
      <dgm:prSet presAssocID="{9CA3726A-5566-4CD4-8568-E5788FAD400A}" presName="spPost2" presStyleCnt="0"/>
      <dgm:spPr/>
    </dgm:pt>
    <dgm:pt modelId="{ADBE3459-A9F3-4EC5-902F-855C68B19AD1}" type="pres">
      <dgm:prSet presAssocID="{561212E0-FD13-4B5E-AB50-CDF1B0DFF924}" presName="parTx3" presStyleLbl="node1" presStyleIdx="2" presStyleCnt="3"/>
      <dgm:spPr/>
    </dgm:pt>
    <dgm:pt modelId="{BE03E9F3-D717-4EAA-BF02-6EEC1083ACC5}" type="pres">
      <dgm:prSet presAssocID="{561212E0-FD13-4B5E-AB50-CDF1B0DFF924}" presName="spPre3" presStyleCnt="0"/>
      <dgm:spPr/>
    </dgm:pt>
    <dgm:pt modelId="{A5FAEC2B-52C6-410D-A472-6AEB6BFAD3FE}" type="pres">
      <dgm:prSet presAssocID="{561212E0-FD13-4B5E-AB50-CDF1B0DFF924}" presName="chLin3" presStyleCnt="0"/>
      <dgm:spPr/>
    </dgm:pt>
    <dgm:pt modelId="{0D40F6FC-18E3-44D3-A666-FE294A3FC4E7}" type="pres">
      <dgm:prSet presAssocID="{4E595F36-AA65-4BC2-B91B-266BE17DB748}" presName="Name79" presStyleLbl="parChTrans1D1" presStyleIdx="16" presStyleCnt="20"/>
      <dgm:spPr/>
    </dgm:pt>
    <dgm:pt modelId="{0370D4A7-05CB-4E55-897D-34734F64B7E5}" type="pres">
      <dgm:prSet presAssocID="{D78B9ACE-236A-4347-B92F-14AC0B8AA87E}" presName="txAndLines3" presStyleCnt="0"/>
      <dgm:spPr/>
    </dgm:pt>
    <dgm:pt modelId="{C3EBE7FD-DE2A-4D60-94DC-904DCFD4C074}" type="pres">
      <dgm:prSet presAssocID="{D78B9ACE-236A-4347-B92F-14AC0B8AA87E}" presName="anchor3" presStyleCnt="0"/>
      <dgm:spPr/>
    </dgm:pt>
    <dgm:pt modelId="{AD17C943-2633-4003-B7E0-4E8E1030C4D9}" type="pres">
      <dgm:prSet presAssocID="{D78B9ACE-236A-4347-B92F-14AC0B8AA87E}" presName="backup3" presStyleCnt="0"/>
      <dgm:spPr/>
    </dgm:pt>
    <dgm:pt modelId="{FC940D8C-30DC-4615-A956-4C66E9D3A719}" type="pres">
      <dgm:prSet presAssocID="{D78B9ACE-236A-4347-B92F-14AC0B8AA87E}" presName="preLine3" presStyleLbl="parChTrans1D1" presStyleIdx="17" presStyleCnt="20"/>
      <dgm:spPr/>
    </dgm:pt>
    <dgm:pt modelId="{CB5A2915-0D13-4225-9A72-17F3E2D5EC1C}" type="pres">
      <dgm:prSet presAssocID="{D78B9ACE-236A-4347-B92F-14AC0B8AA87E}" presName="desTx3" presStyleLbl="revTx" presStyleIdx="0" presStyleCnt="0">
        <dgm:presLayoutVars>
          <dgm:bulletEnabled val="1"/>
        </dgm:presLayoutVars>
      </dgm:prSet>
      <dgm:spPr/>
    </dgm:pt>
    <dgm:pt modelId="{A4A9F6D7-B806-485C-938A-AD8C92CDB5F0}" type="pres">
      <dgm:prSet presAssocID="{A487A490-9133-4572-9B2D-9CBC2347B782}" presName="Name79" presStyleLbl="parChTrans1D1" presStyleIdx="18" presStyleCnt="20"/>
      <dgm:spPr/>
    </dgm:pt>
    <dgm:pt modelId="{ECE25A93-582A-4E03-A634-3455DECDCE6B}" type="pres">
      <dgm:prSet presAssocID="{4207D1CA-DAA6-4448-B988-DFEAF64D38B1}" presName="txAndLines3" presStyleCnt="0"/>
      <dgm:spPr/>
    </dgm:pt>
    <dgm:pt modelId="{C57361C6-C67E-459A-BE8B-10CABDBE505D}" type="pres">
      <dgm:prSet presAssocID="{4207D1CA-DAA6-4448-B988-DFEAF64D38B1}" presName="anchor3" presStyleCnt="0"/>
      <dgm:spPr/>
    </dgm:pt>
    <dgm:pt modelId="{E6C94006-46EB-481D-8DC7-842259A6021D}" type="pres">
      <dgm:prSet presAssocID="{4207D1CA-DAA6-4448-B988-DFEAF64D38B1}" presName="backup3" presStyleCnt="0"/>
      <dgm:spPr/>
    </dgm:pt>
    <dgm:pt modelId="{AF0A1AA0-56F4-4C22-B084-824ECEE6992E}" type="pres">
      <dgm:prSet presAssocID="{4207D1CA-DAA6-4448-B988-DFEAF64D38B1}" presName="preLine3" presStyleLbl="parChTrans1D1" presStyleIdx="19" presStyleCnt="20"/>
      <dgm:spPr/>
    </dgm:pt>
    <dgm:pt modelId="{C615DD3B-311D-4E00-9A51-3E6DDE756510}" type="pres">
      <dgm:prSet presAssocID="{4207D1CA-DAA6-4448-B988-DFEAF64D38B1}" presName="desTx3" presStyleLbl="revTx" presStyleIdx="0" presStyleCnt="0">
        <dgm:presLayoutVars>
          <dgm:bulletEnabled val="1"/>
        </dgm:presLayoutVars>
      </dgm:prSet>
      <dgm:spPr/>
    </dgm:pt>
  </dgm:ptLst>
  <dgm:cxnLst>
    <dgm:cxn modelId="{F533D10E-0A40-4F20-8DA3-0296499C0EF5}" type="presOf" srcId="{4207D1CA-DAA6-4448-B988-DFEAF64D38B1}" destId="{C615DD3B-311D-4E00-9A51-3E6DDE756510}" srcOrd="0" destOrd="0" presId="urn:microsoft.com/office/officeart/2009/3/layout/SubStepProcess"/>
    <dgm:cxn modelId="{2D740916-7D87-4C9B-9406-F816A81F32E7}" srcId="{2A7620E4-D373-4008-8910-BA32E52ECF34}" destId="{9CA3726A-5566-4CD4-8568-E5788FAD400A}" srcOrd="1" destOrd="0" parTransId="{7443530E-2CD2-4152-8994-4CB408F79FF3}" sibTransId="{6F660AF2-68D1-4790-8E38-089B1656D543}"/>
    <dgm:cxn modelId="{674E6B19-AC03-4E60-A5A0-F62AB4E074B5}" srcId="{9CA3726A-5566-4CD4-8568-E5788FAD400A}" destId="{4CC7A998-2A16-4170-9A2E-8EC3C9FFBC45}" srcOrd="1" destOrd="0" parTransId="{9E54184C-488E-4E94-A100-67A3A295746F}" sibTransId="{BECAB5DA-42F0-4FA4-BEB3-ACE471D2A4BE}"/>
    <dgm:cxn modelId="{CB536730-720A-4AE2-AE6D-470AE6F84F4B}" type="presOf" srcId="{A1805A2F-C29D-4B16-8A04-77A2DED46BCC}" destId="{790EAEFE-54C3-424A-BBC0-ACDD79939E71}" srcOrd="0" destOrd="0" presId="urn:microsoft.com/office/officeart/2009/3/layout/SubStepProcess"/>
    <dgm:cxn modelId="{0DD20545-C947-4D22-90B8-D44AF0E2BBE8}" srcId="{2A7620E4-D373-4008-8910-BA32E52ECF34}" destId="{561212E0-FD13-4B5E-AB50-CDF1B0DFF924}" srcOrd="2" destOrd="0" parTransId="{C4A9EC82-3BC6-4E6D-BA1D-6740FDE9099B}" sibTransId="{C1E939BC-BD09-47EC-8CA2-2AF81E014D98}"/>
    <dgm:cxn modelId="{DAF24F4E-42F3-4773-B0AE-023C6345885A}" srcId="{2A7620E4-D373-4008-8910-BA32E52ECF34}" destId="{E9176921-28FA-46F5-9D7F-3D97D3D6A8A0}" srcOrd="0" destOrd="0" parTransId="{0B8D3EA4-4DF9-401C-9A97-A581D5C21AD5}" sibTransId="{0144EB3A-1410-4ED4-AD5F-91A5D7CAC052}"/>
    <dgm:cxn modelId="{C9B90075-D834-417E-BCC3-553DC6257988}" type="presOf" srcId="{D78B9ACE-236A-4347-B92F-14AC0B8AA87E}" destId="{CB5A2915-0D13-4225-9A72-17F3E2D5EC1C}" srcOrd="0" destOrd="0" presId="urn:microsoft.com/office/officeart/2009/3/layout/SubStepProcess"/>
    <dgm:cxn modelId="{A9C70A76-2316-4259-A9C2-8CB9D3D660B2}" srcId="{E9176921-28FA-46F5-9D7F-3D97D3D6A8A0}" destId="{A1805A2F-C29D-4B16-8A04-77A2DED46BCC}" srcOrd="1" destOrd="0" parTransId="{F613E8BB-396A-4167-B123-E61878454D0B}" sibTransId="{3F3A511E-BB21-448F-AD22-F784462010B3}"/>
    <dgm:cxn modelId="{C4D7F67B-D93C-4F7F-9559-411D86F69901}" type="presOf" srcId="{69172C73-F26E-4AF6-B91C-D46D5621C540}" destId="{F5853237-F76C-4DCF-B18E-44055884AC32}" srcOrd="0" destOrd="0" presId="urn:microsoft.com/office/officeart/2009/3/layout/SubStepProcess"/>
    <dgm:cxn modelId="{0D5DE47E-A161-4FDA-8703-66D7DCF87AB9}" type="presOf" srcId="{9CA3726A-5566-4CD4-8568-E5788FAD400A}" destId="{0736D82E-C9F9-410A-8F01-BFA8B0A59EDE}" srcOrd="0" destOrd="0" presId="urn:microsoft.com/office/officeart/2009/3/layout/SubStepProcess"/>
    <dgm:cxn modelId="{E0674887-4012-4974-8AB6-A1579CEDE4C0}" type="presOf" srcId="{561212E0-FD13-4B5E-AB50-CDF1B0DFF924}" destId="{ADBE3459-A9F3-4EC5-902F-855C68B19AD1}" srcOrd="0" destOrd="0" presId="urn:microsoft.com/office/officeart/2009/3/layout/SubStepProcess"/>
    <dgm:cxn modelId="{651DE987-A52A-4CC6-9504-C6B578F0F7C2}" srcId="{E9176921-28FA-46F5-9D7F-3D97D3D6A8A0}" destId="{C0225CDD-4A8F-4C58-84B7-2250B2AC44C1}" srcOrd="0" destOrd="0" parTransId="{6C2B11A0-076C-4C61-A905-E643CCBDE5E7}" sibTransId="{9B03C69B-8C39-46E0-BF31-E42035AAA3FF}"/>
    <dgm:cxn modelId="{5EDE168D-BC83-4108-A1E9-5DED98160D8B}" type="presOf" srcId="{E9176921-28FA-46F5-9D7F-3D97D3D6A8A0}" destId="{3DBE47E6-54C9-4037-9A33-D84BB275B70D}" srcOrd="0" destOrd="0" presId="urn:microsoft.com/office/officeart/2009/3/layout/SubStepProcess"/>
    <dgm:cxn modelId="{9CF83C8D-9712-43C7-B3CA-514CFD79FCA5}" type="presOf" srcId="{C0225CDD-4A8F-4C58-84B7-2250B2AC44C1}" destId="{F97B69D0-F1B3-4AC2-98A8-2FE8AAA76565}" srcOrd="0" destOrd="0" presId="urn:microsoft.com/office/officeart/2009/3/layout/SubStepProcess"/>
    <dgm:cxn modelId="{E7149E8D-6488-4734-91E5-BA0EFEDE8638}" srcId="{561212E0-FD13-4B5E-AB50-CDF1B0DFF924}" destId="{D78B9ACE-236A-4347-B92F-14AC0B8AA87E}" srcOrd="0" destOrd="0" parTransId="{4E595F36-AA65-4BC2-B91B-266BE17DB748}" sibTransId="{95C86ACD-795C-4039-91F6-E7AA62418440}"/>
    <dgm:cxn modelId="{905C73A2-CD01-4934-94C2-4D010D9A1A5B}" srcId="{561212E0-FD13-4B5E-AB50-CDF1B0DFF924}" destId="{4207D1CA-DAA6-4448-B988-DFEAF64D38B1}" srcOrd="1" destOrd="0" parTransId="{A487A490-9133-4572-9B2D-9CBC2347B782}" sibTransId="{F4623784-6AAD-49F7-8750-90B0F406E4C8}"/>
    <dgm:cxn modelId="{D7CC19B5-0A12-48DC-8CD8-5AE78179F47F}" type="presOf" srcId="{2A7620E4-D373-4008-8910-BA32E52ECF34}" destId="{1A80F642-DC1A-4435-AE8D-1374BCE747B5}" srcOrd="0" destOrd="0" presId="urn:microsoft.com/office/officeart/2009/3/layout/SubStepProcess"/>
    <dgm:cxn modelId="{A7A468BE-1371-453C-8B50-EEC56246936D}" srcId="{9CA3726A-5566-4CD4-8568-E5788FAD400A}" destId="{69172C73-F26E-4AF6-B91C-D46D5621C540}" srcOrd="0" destOrd="0" parTransId="{923B5032-F265-4C36-BB22-2CE598F19338}" sibTransId="{93934914-01E3-4D59-8EFE-4385E4643A70}"/>
    <dgm:cxn modelId="{E93AC5EA-D064-4456-95D1-82789F617AF1}" type="presOf" srcId="{4CC7A998-2A16-4170-9A2E-8EC3C9FFBC45}" destId="{B334CF10-EEA6-4CF3-A899-33D1545FB340}" srcOrd="0" destOrd="0" presId="urn:microsoft.com/office/officeart/2009/3/layout/SubStepProcess"/>
    <dgm:cxn modelId="{3BA9543D-1BAF-4F55-8174-C0A6DA443337}" type="presParOf" srcId="{1A80F642-DC1A-4435-AE8D-1374BCE747B5}" destId="{3DBE47E6-54C9-4037-9A33-D84BB275B70D}" srcOrd="0" destOrd="0" presId="urn:microsoft.com/office/officeart/2009/3/layout/SubStepProcess"/>
    <dgm:cxn modelId="{9D98DE8F-07A9-4AA0-A42E-94B041EC2A2F}" type="presParOf" srcId="{1A80F642-DC1A-4435-AE8D-1374BCE747B5}" destId="{09B4456D-9767-4D7E-A598-42E44CDF1137}" srcOrd="1" destOrd="0" presId="urn:microsoft.com/office/officeart/2009/3/layout/SubStepProcess"/>
    <dgm:cxn modelId="{B74E442C-EB51-40F0-B036-89F2AE406039}" type="presParOf" srcId="{1A80F642-DC1A-4435-AE8D-1374BCE747B5}" destId="{842ED211-FE98-4565-800F-E5A98D64F21D}" srcOrd="2" destOrd="0" presId="urn:microsoft.com/office/officeart/2009/3/layout/SubStepProcess"/>
    <dgm:cxn modelId="{F4FCD5F3-F6D6-49F9-9D43-36C16FFB5E5E}" type="presParOf" srcId="{842ED211-FE98-4565-800F-E5A98D64F21D}" destId="{A55EE135-E6BD-4498-BCB2-EF93B81AAB90}" srcOrd="0" destOrd="0" presId="urn:microsoft.com/office/officeart/2009/3/layout/SubStepProcess"/>
    <dgm:cxn modelId="{D39D5203-A6A7-47F6-AF3A-610E29ABD50E}" type="presParOf" srcId="{842ED211-FE98-4565-800F-E5A98D64F21D}" destId="{E427817B-6EDD-4CA1-B396-F9C45C9C7788}" srcOrd="1" destOrd="0" presId="urn:microsoft.com/office/officeart/2009/3/layout/SubStepProcess"/>
    <dgm:cxn modelId="{3D6552CB-98AC-44AA-8741-59E29E1BB885}" type="presParOf" srcId="{842ED211-FE98-4565-800F-E5A98D64F21D}" destId="{953AA158-070F-4E91-8E07-660FE08B350A}" srcOrd="2" destOrd="0" presId="urn:microsoft.com/office/officeart/2009/3/layout/SubStepProcess"/>
    <dgm:cxn modelId="{5B1FA690-6BB5-4034-B3D7-D95AB3BF4D1D}" type="presParOf" srcId="{953AA158-070F-4E91-8E07-660FE08B350A}" destId="{AA1600D5-41C6-4852-B5DE-5310D1F3F40D}" srcOrd="0" destOrd="0" presId="urn:microsoft.com/office/officeart/2009/3/layout/SubStepProcess"/>
    <dgm:cxn modelId="{666FD454-7BAA-4690-9905-FCEF53C76525}" type="presParOf" srcId="{953AA158-070F-4E91-8E07-660FE08B350A}" destId="{CFBF42FD-84D4-4C7E-B1AF-13897C51C786}" srcOrd="1" destOrd="0" presId="urn:microsoft.com/office/officeart/2009/3/layout/SubStepProcess"/>
    <dgm:cxn modelId="{AFBB60C7-D9C4-4D46-A29C-377B2E761AEC}" type="presParOf" srcId="{953AA158-070F-4E91-8E07-660FE08B350A}" destId="{DD9E7770-D007-4C0B-9BE4-FB77ABA63CA7}" srcOrd="2" destOrd="0" presId="urn:microsoft.com/office/officeart/2009/3/layout/SubStepProcess"/>
    <dgm:cxn modelId="{8821F97C-05EB-4A73-A6A0-8819752DB6C8}" type="presParOf" srcId="{953AA158-070F-4E91-8E07-660FE08B350A}" destId="{F97B69D0-F1B3-4AC2-98A8-2FE8AAA76565}" srcOrd="3" destOrd="0" presId="urn:microsoft.com/office/officeart/2009/3/layout/SubStepProcess"/>
    <dgm:cxn modelId="{F698085D-C28A-4718-AAC2-1ECF09ACECC2}" type="presParOf" srcId="{953AA158-070F-4E91-8E07-660FE08B350A}" destId="{57CE2C83-6234-42B2-9139-32E970257C81}" srcOrd="4" destOrd="0" presId="urn:microsoft.com/office/officeart/2009/3/layout/SubStepProcess"/>
    <dgm:cxn modelId="{3294A653-7D2A-4851-A43F-BEDAA9804FE1}" type="presParOf" srcId="{842ED211-FE98-4565-800F-E5A98D64F21D}" destId="{8B2003C3-3A7D-441A-89B1-D357CFB239AB}" srcOrd="3" destOrd="0" presId="urn:microsoft.com/office/officeart/2009/3/layout/SubStepProcess"/>
    <dgm:cxn modelId="{E30525C2-625E-440D-BD2F-48055A74DE19}" type="presParOf" srcId="{842ED211-FE98-4565-800F-E5A98D64F21D}" destId="{FC6C992E-4C71-4EEF-BF6F-26FE1DEBA998}" srcOrd="4" destOrd="0" presId="urn:microsoft.com/office/officeart/2009/3/layout/SubStepProcess"/>
    <dgm:cxn modelId="{D55B13E7-4A3D-4E36-ADD6-D6E18F7403F0}" type="presParOf" srcId="{842ED211-FE98-4565-800F-E5A98D64F21D}" destId="{4DDE6C3D-1708-4FDF-9AF9-4683FE1BC049}" srcOrd="5" destOrd="0" presId="urn:microsoft.com/office/officeart/2009/3/layout/SubStepProcess"/>
    <dgm:cxn modelId="{004FAD4C-E5D5-41B3-8ECA-F2A446AF25FE}" type="presParOf" srcId="{4DDE6C3D-1708-4FDF-9AF9-4683FE1BC049}" destId="{B6B26472-6B18-474D-91AF-951480B40BCC}" srcOrd="0" destOrd="0" presId="urn:microsoft.com/office/officeart/2009/3/layout/SubStepProcess"/>
    <dgm:cxn modelId="{5B4564DA-7CAB-42BB-A433-CA99FECE1BAB}" type="presParOf" srcId="{4DDE6C3D-1708-4FDF-9AF9-4683FE1BC049}" destId="{407C3297-0CFF-43F2-A328-1F99D96303E9}" srcOrd="1" destOrd="0" presId="urn:microsoft.com/office/officeart/2009/3/layout/SubStepProcess"/>
    <dgm:cxn modelId="{DC421E5D-3A30-4835-B0FB-04153723D36D}" type="presParOf" srcId="{4DDE6C3D-1708-4FDF-9AF9-4683FE1BC049}" destId="{5B0B0A55-CEB9-438F-8B32-CA0731566333}" srcOrd="2" destOrd="0" presId="urn:microsoft.com/office/officeart/2009/3/layout/SubStepProcess"/>
    <dgm:cxn modelId="{A18C9087-D61C-46CC-92FE-7B72119A1B0E}" type="presParOf" srcId="{4DDE6C3D-1708-4FDF-9AF9-4683FE1BC049}" destId="{790EAEFE-54C3-424A-BBC0-ACDD79939E71}" srcOrd="3" destOrd="0" presId="urn:microsoft.com/office/officeart/2009/3/layout/SubStepProcess"/>
    <dgm:cxn modelId="{235CA83A-2182-443F-B2C7-A54A43E8D03F}" type="presParOf" srcId="{4DDE6C3D-1708-4FDF-9AF9-4683FE1BC049}" destId="{BEEE6E5B-D266-4429-AEA5-AF86B8197DD4}" srcOrd="4" destOrd="0" presId="urn:microsoft.com/office/officeart/2009/3/layout/SubStepProcess"/>
    <dgm:cxn modelId="{360139FD-B092-4540-8138-027C600DDAAF}" type="presParOf" srcId="{1A80F642-DC1A-4435-AE8D-1374BCE747B5}" destId="{98E285B4-94F8-42D5-8877-B3617012D476}" srcOrd="3" destOrd="0" presId="urn:microsoft.com/office/officeart/2009/3/layout/SubStepProcess"/>
    <dgm:cxn modelId="{A55F2389-DFEC-403E-9FA8-A73824DA5B6F}" type="presParOf" srcId="{1A80F642-DC1A-4435-AE8D-1374BCE747B5}" destId="{0736D82E-C9F9-410A-8F01-BFA8B0A59EDE}" srcOrd="4" destOrd="0" presId="urn:microsoft.com/office/officeart/2009/3/layout/SubStepProcess"/>
    <dgm:cxn modelId="{44D44336-F926-47F5-B976-27CA01375908}" type="presParOf" srcId="{1A80F642-DC1A-4435-AE8D-1374BCE747B5}" destId="{DA123271-AB04-4CD5-94D3-7285ABA8D4BB}" srcOrd="5" destOrd="0" presId="urn:microsoft.com/office/officeart/2009/3/layout/SubStepProcess"/>
    <dgm:cxn modelId="{F5E040CA-D3CD-4B7C-AD6C-9601C83A1EBA}" type="presParOf" srcId="{1A80F642-DC1A-4435-AE8D-1374BCE747B5}" destId="{EBFC9729-CA56-4E01-B20E-027769736BF8}" srcOrd="6" destOrd="0" presId="urn:microsoft.com/office/officeart/2009/3/layout/SubStepProcess"/>
    <dgm:cxn modelId="{5B64D068-5487-485D-932E-605B19D7ACCE}" type="presParOf" srcId="{EBFC9729-CA56-4E01-B20E-027769736BF8}" destId="{73B028A5-929A-4549-890D-2F10B3F0BC08}" srcOrd="0" destOrd="0" presId="urn:microsoft.com/office/officeart/2009/3/layout/SubStepProcess"/>
    <dgm:cxn modelId="{5823D9AB-CE8F-415D-9A20-8EBCF7729191}" type="presParOf" srcId="{EBFC9729-CA56-4E01-B20E-027769736BF8}" destId="{D6657568-5484-411E-A67B-73D9ED1C6537}" srcOrd="1" destOrd="0" presId="urn:microsoft.com/office/officeart/2009/3/layout/SubStepProcess"/>
    <dgm:cxn modelId="{9B4C0A30-4C2A-476B-A080-BE6601F79F5E}" type="presParOf" srcId="{EBFC9729-CA56-4E01-B20E-027769736BF8}" destId="{CACA303B-AD7A-4619-AA25-92EF0CC51A2F}" srcOrd="2" destOrd="0" presId="urn:microsoft.com/office/officeart/2009/3/layout/SubStepProcess"/>
    <dgm:cxn modelId="{975A805B-8B0E-451B-8A5A-EB3E9A198CA2}" type="presParOf" srcId="{CACA303B-AD7A-4619-AA25-92EF0CC51A2F}" destId="{9AF47C33-BDC1-494E-96A8-60E56B77060E}" srcOrd="0" destOrd="0" presId="urn:microsoft.com/office/officeart/2009/3/layout/SubStepProcess"/>
    <dgm:cxn modelId="{907A301B-203A-4304-86B7-E9604DDACC75}" type="presParOf" srcId="{CACA303B-AD7A-4619-AA25-92EF0CC51A2F}" destId="{0DEBFDEA-EC51-4037-B221-40E645820A80}" srcOrd="1" destOrd="0" presId="urn:microsoft.com/office/officeart/2009/3/layout/SubStepProcess"/>
    <dgm:cxn modelId="{2712A1D5-13D7-48B7-A343-95179C6547EA}" type="presParOf" srcId="{CACA303B-AD7A-4619-AA25-92EF0CC51A2F}" destId="{32719980-1B3A-466B-BAA4-63DD77B56410}" srcOrd="2" destOrd="0" presId="urn:microsoft.com/office/officeart/2009/3/layout/SubStepProcess"/>
    <dgm:cxn modelId="{F3D16E1A-B78F-44E3-AEB3-FC8F236D5D70}" type="presParOf" srcId="{CACA303B-AD7A-4619-AA25-92EF0CC51A2F}" destId="{F5853237-F76C-4DCF-B18E-44055884AC32}" srcOrd="3" destOrd="0" presId="urn:microsoft.com/office/officeart/2009/3/layout/SubStepProcess"/>
    <dgm:cxn modelId="{50138C6F-51FC-47B5-8D89-72126571AF51}" type="presParOf" srcId="{CACA303B-AD7A-4619-AA25-92EF0CC51A2F}" destId="{FDEB3488-1B25-46D0-A448-BA75C0803C3E}" srcOrd="4" destOrd="0" presId="urn:microsoft.com/office/officeart/2009/3/layout/SubStepProcess"/>
    <dgm:cxn modelId="{B8E6B962-D1B3-45E4-B06D-D872D04EFEB3}" type="presParOf" srcId="{EBFC9729-CA56-4E01-B20E-027769736BF8}" destId="{FEF62463-E0F9-4399-8314-C47D5B14FDA0}" srcOrd="3" destOrd="0" presId="urn:microsoft.com/office/officeart/2009/3/layout/SubStepProcess"/>
    <dgm:cxn modelId="{F1D95A7A-707D-408E-8E10-BF7691F302BD}" type="presParOf" srcId="{EBFC9729-CA56-4E01-B20E-027769736BF8}" destId="{ECA8F444-1E74-4123-81A1-180C7AC995B6}" srcOrd="4" destOrd="0" presId="urn:microsoft.com/office/officeart/2009/3/layout/SubStepProcess"/>
    <dgm:cxn modelId="{E2DF82ED-2A81-433B-9A4E-BC58572F2579}" type="presParOf" srcId="{EBFC9729-CA56-4E01-B20E-027769736BF8}" destId="{9F3582F7-DC0F-42F0-B21F-6EC63CCDA701}" srcOrd="5" destOrd="0" presId="urn:microsoft.com/office/officeart/2009/3/layout/SubStepProcess"/>
    <dgm:cxn modelId="{B88BE9CC-2A0A-460A-99F2-AB2985FE6760}" type="presParOf" srcId="{9F3582F7-DC0F-42F0-B21F-6EC63CCDA701}" destId="{2C8ED173-321A-40CA-B449-6D493B00F78F}" srcOrd="0" destOrd="0" presId="urn:microsoft.com/office/officeart/2009/3/layout/SubStepProcess"/>
    <dgm:cxn modelId="{B75803A9-A73A-4382-A483-F08A853291F1}" type="presParOf" srcId="{9F3582F7-DC0F-42F0-B21F-6EC63CCDA701}" destId="{2FCCF7EC-B88A-4CF9-97E6-33B9010E7793}" srcOrd="1" destOrd="0" presId="urn:microsoft.com/office/officeart/2009/3/layout/SubStepProcess"/>
    <dgm:cxn modelId="{3B7958BE-5C2D-4D58-B3AD-69B29C814DF7}" type="presParOf" srcId="{9F3582F7-DC0F-42F0-B21F-6EC63CCDA701}" destId="{BEFEE17D-F395-4AD3-91F8-DD86F48589B1}" srcOrd="2" destOrd="0" presId="urn:microsoft.com/office/officeart/2009/3/layout/SubStepProcess"/>
    <dgm:cxn modelId="{591975AD-95A3-4D2E-B48F-007D2A8C29AD}" type="presParOf" srcId="{9F3582F7-DC0F-42F0-B21F-6EC63CCDA701}" destId="{B334CF10-EEA6-4CF3-A899-33D1545FB340}" srcOrd="3" destOrd="0" presId="urn:microsoft.com/office/officeart/2009/3/layout/SubStepProcess"/>
    <dgm:cxn modelId="{7C262AF2-A1D4-4D19-92AE-F538D4C0CA04}" type="presParOf" srcId="{9F3582F7-DC0F-42F0-B21F-6EC63CCDA701}" destId="{E1F8B798-9A8C-4520-917E-2D748E7A521C}" srcOrd="4" destOrd="0" presId="urn:microsoft.com/office/officeart/2009/3/layout/SubStepProcess"/>
    <dgm:cxn modelId="{CADFDB28-C6E6-42A0-8886-26A5E7483194}" type="presParOf" srcId="{1A80F642-DC1A-4435-AE8D-1374BCE747B5}" destId="{D88A8CB0-BE4C-4E6C-A6F9-9DDE61E6D3E6}" srcOrd="7" destOrd="0" presId="urn:microsoft.com/office/officeart/2009/3/layout/SubStepProcess"/>
    <dgm:cxn modelId="{096F270E-EB82-4DBE-9C72-A58AC9263F66}" type="presParOf" srcId="{1A80F642-DC1A-4435-AE8D-1374BCE747B5}" destId="{ADBE3459-A9F3-4EC5-902F-855C68B19AD1}" srcOrd="8" destOrd="0" presId="urn:microsoft.com/office/officeart/2009/3/layout/SubStepProcess"/>
    <dgm:cxn modelId="{253BD9D1-426C-46A7-BBF0-290F5EC03520}" type="presParOf" srcId="{1A80F642-DC1A-4435-AE8D-1374BCE747B5}" destId="{BE03E9F3-D717-4EAA-BF02-6EEC1083ACC5}" srcOrd="9" destOrd="0" presId="urn:microsoft.com/office/officeart/2009/3/layout/SubStepProcess"/>
    <dgm:cxn modelId="{9EB6E84E-C4D3-48F9-80CC-AC27DE7E3748}" type="presParOf" srcId="{1A80F642-DC1A-4435-AE8D-1374BCE747B5}" destId="{A5FAEC2B-52C6-410D-A472-6AEB6BFAD3FE}" srcOrd="10" destOrd="0" presId="urn:microsoft.com/office/officeart/2009/3/layout/SubStepProcess"/>
    <dgm:cxn modelId="{B6CC98E8-A800-4B8E-98FE-FD40F5F69FF6}" type="presParOf" srcId="{A5FAEC2B-52C6-410D-A472-6AEB6BFAD3FE}" destId="{0D40F6FC-18E3-44D3-A666-FE294A3FC4E7}" srcOrd="0" destOrd="0" presId="urn:microsoft.com/office/officeart/2009/3/layout/SubStepProcess"/>
    <dgm:cxn modelId="{F0BE7888-B203-4A9C-8BED-EF48757157AA}" type="presParOf" srcId="{A5FAEC2B-52C6-410D-A472-6AEB6BFAD3FE}" destId="{0370D4A7-05CB-4E55-897D-34734F64B7E5}" srcOrd="1" destOrd="0" presId="urn:microsoft.com/office/officeart/2009/3/layout/SubStepProcess"/>
    <dgm:cxn modelId="{D6F36ED0-ADDB-41AB-8438-05D9BAA0CE7B}" type="presParOf" srcId="{0370D4A7-05CB-4E55-897D-34734F64B7E5}" destId="{C3EBE7FD-DE2A-4D60-94DC-904DCFD4C074}" srcOrd="0" destOrd="0" presId="urn:microsoft.com/office/officeart/2009/3/layout/SubStepProcess"/>
    <dgm:cxn modelId="{053D2035-AD81-4760-B4DB-6D3D2800ABAA}" type="presParOf" srcId="{0370D4A7-05CB-4E55-897D-34734F64B7E5}" destId="{AD17C943-2633-4003-B7E0-4E8E1030C4D9}" srcOrd="1" destOrd="0" presId="urn:microsoft.com/office/officeart/2009/3/layout/SubStepProcess"/>
    <dgm:cxn modelId="{C551D16A-B122-4755-AB00-9DDD5812503D}" type="presParOf" srcId="{0370D4A7-05CB-4E55-897D-34734F64B7E5}" destId="{FC940D8C-30DC-4615-A956-4C66E9D3A719}" srcOrd="2" destOrd="0" presId="urn:microsoft.com/office/officeart/2009/3/layout/SubStepProcess"/>
    <dgm:cxn modelId="{C5AA2DDB-C5E1-4410-BFE2-FCD8E9D72636}" type="presParOf" srcId="{0370D4A7-05CB-4E55-897D-34734F64B7E5}" destId="{CB5A2915-0D13-4225-9A72-17F3E2D5EC1C}" srcOrd="3" destOrd="0" presId="urn:microsoft.com/office/officeart/2009/3/layout/SubStepProcess"/>
    <dgm:cxn modelId="{FCD4A4E8-9C73-4D18-8E42-0EF8C67C1356}" type="presParOf" srcId="{A5FAEC2B-52C6-410D-A472-6AEB6BFAD3FE}" destId="{A4A9F6D7-B806-485C-938A-AD8C92CDB5F0}" srcOrd="2" destOrd="0" presId="urn:microsoft.com/office/officeart/2009/3/layout/SubStepProcess"/>
    <dgm:cxn modelId="{388D0B42-679B-4A78-834B-B3A50AF44614}" type="presParOf" srcId="{A5FAEC2B-52C6-410D-A472-6AEB6BFAD3FE}" destId="{ECE25A93-582A-4E03-A634-3455DECDCE6B}" srcOrd="3" destOrd="0" presId="urn:microsoft.com/office/officeart/2009/3/layout/SubStepProcess"/>
    <dgm:cxn modelId="{7994CB9A-DDA9-4C3F-AAD7-CDF7D86928DA}" type="presParOf" srcId="{ECE25A93-582A-4E03-A634-3455DECDCE6B}" destId="{C57361C6-C67E-459A-BE8B-10CABDBE505D}" srcOrd="0" destOrd="0" presId="urn:microsoft.com/office/officeart/2009/3/layout/SubStepProcess"/>
    <dgm:cxn modelId="{FB57571B-60FF-419E-8D01-A813D5C8902D}" type="presParOf" srcId="{ECE25A93-582A-4E03-A634-3455DECDCE6B}" destId="{E6C94006-46EB-481D-8DC7-842259A6021D}" srcOrd="1" destOrd="0" presId="urn:microsoft.com/office/officeart/2009/3/layout/SubStepProcess"/>
    <dgm:cxn modelId="{2DB4909B-9DEA-463A-B836-BBEA8366208E}" type="presParOf" srcId="{ECE25A93-582A-4E03-A634-3455DECDCE6B}" destId="{AF0A1AA0-56F4-4C22-B084-824ECEE6992E}" srcOrd="2" destOrd="0" presId="urn:microsoft.com/office/officeart/2009/3/layout/SubStepProcess"/>
    <dgm:cxn modelId="{76F12BFF-75C9-4D25-BC0E-DABF3ECA6585}" type="presParOf" srcId="{ECE25A93-582A-4E03-A634-3455DECDCE6B}" destId="{C615DD3B-311D-4E00-9A51-3E6DDE756510}"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0B32C-9BE0-4858-8EE8-7DB3F2B8ABC0}" type="doc">
      <dgm:prSet loTypeId="urn:microsoft.com/office/officeart/2005/8/layout/process1" loCatId="process" qsTypeId="urn:microsoft.com/office/officeart/2005/8/quickstyle/simple1" qsCatId="simple" csTypeId="urn:microsoft.com/office/officeart/2005/8/colors/accent1_2" csCatId="accent1" phldr="1"/>
      <dgm:spPr/>
    </dgm:pt>
    <dgm:pt modelId="{18A10985-8523-475C-B846-C35E52680E98}">
      <dgm:prSet phldrT="[文本]"/>
      <dgm:spPr/>
      <dgm:t>
        <a:bodyPr/>
        <a:lstStyle/>
        <a:p>
          <a:r>
            <a:rPr lang="zh-CN" altLang="en-US" dirty="0"/>
            <a:t>浏览</a:t>
          </a:r>
          <a:endParaRPr lang="en-US" altLang="zh-CN" dirty="0"/>
        </a:p>
      </dgm:t>
    </dgm:pt>
    <dgm:pt modelId="{989FF2B2-C89A-458A-B893-D347D10501B3}" type="parTrans" cxnId="{04245175-152E-4FEC-B8D3-11822954A37D}">
      <dgm:prSet/>
      <dgm:spPr/>
      <dgm:t>
        <a:bodyPr/>
        <a:lstStyle/>
        <a:p>
          <a:endParaRPr lang="zh-CN" altLang="en-US"/>
        </a:p>
      </dgm:t>
    </dgm:pt>
    <dgm:pt modelId="{BC277F01-A844-4701-8762-C679B399F3A9}" type="sibTrans" cxnId="{04245175-152E-4FEC-B8D3-11822954A37D}">
      <dgm:prSet/>
      <dgm:spPr/>
      <dgm:t>
        <a:bodyPr/>
        <a:lstStyle/>
        <a:p>
          <a:endParaRPr lang="zh-CN" altLang="en-US"/>
        </a:p>
      </dgm:t>
    </dgm:pt>
    <dgm:pt modelId="{503A8F57-69CA-44BD-B479-9E3131E45BFD}">
      <dgm:prSet phldrT="[文本]"/>
      <dgm:spPr/>
      <dgm:t>
        <a:bodyPr/>
        <a:lstStyle/>
        <a:p>
          <a:r>
            <a:rPr lang="zh-CN" altLang="en-US" dirty="0"/>
            <a:t>收藏</a:t>
          </a:r>
        </a:p>
      </dgm:t>
    </dgm:pt>
    <dgm:pt modelId="{6704A97A-730C-44CA-946A-0F0A28A02377}" type="parTrans" cxnId="{44BB8FF4-A1A3-4C68-8C30-370450F52872}">
      <dgm:prSet/>
      <dgm:spPr/>
      <dgm:t>
        <a:bodyPr/>
        <a:lstStyle/>
        <a:p>
          <a:endParaRPr lang="zh-CN" altLang="en-US"/>
        </a:p>
      </dgm:t>
    </dgm:pt>
    <dgm:pt modelId="{6D93BB8D-2B29-48AB-8BF1-719E28462DBF}" type="sibTrans" cxnId="{44BB8FF4-A1A3-4C68-8C30-370450F52872}">
      <dgm:prSet/>
      <dgm:spPr/>
      <dgm:t>
        <a:bodyPr/>
        <a:lstStyle/>
        <a:p>
          <a:endParaRPr lang="zh-CN" altLang="en-US"/>
        </a:p>
      </dgm:t>
    </dgm:pt>
    <dgm:pt modelId="{5A8022C4-8898-414D-B692-34441896BB51}">
      <dgm:prSet phldrT="[文本]"/>
      <dgm:spPr/>
      <dgm:t>
        <a:bodyPr/>
        <a:lstStyle/>
        <a:p>
          <a:r>
            <a:rPr lang="zh-CN" altLang="en-US" dirty="0"/>
            <a:t>购买</a:t>
          </a:r>
        </a:p>
      </dgm:t>
    </dgm:pt>
    <dgm:pt modelId="{7BF1D63F-E5A0-4325-9EE4-B2838691F6DC}" type="parTrans" cxnId="{8CFB8D7E-C4B7-45F7-BC92-22A3BF05CBE0}">
      <dgm:prSet/>
      <dgm:spPr/>
      <dgm:t>
        <a:bodyPr/>
        <a:lstStyle/>
        <a:p>
          <a:endParaRPr lang="zh-CN" altLang="en-US"/>
        </a:p>
      </dgm:t>
    </dgm:pt>
    <dgm:pt modelId="{81F0298E-ED96-4BDA-AA0B-67F96CFE5CA4}" type="sibTrans" cxnId="{8CFB8D7E-C4B7-45F7-BC92-22A3BF05CBE0}">
      <dgm:prSet/>
      <dgm:spPr/>
      <dgm:t>
        <a:bodyPr/>
        <a:lstStyle/>
        <a:p>
          <a:endParaRPr lang="zh-CN" altLang="en-US"/>
        </a:p>
      </dgm:t>
    </dgm:pt>
    <dgm:pt modelId="{22CA64D1-5B98-484B-9BBB-F4F90A54523C}" type="pres">
      <dgm:prSet presAssocID="{18E0B32C-9BE0-4858-8EE8-7DB3F2B8ABC0}" presName="Name0" presStyleCnt="0">
        <dgm:presLayoutVars>
          <dgm:dir/>
          <dgm:resizeHandles val="exact"/>
        </dgm:presLayoutVars>
      </dgm:prSet>
      <dgm:spPr/>
    </dgm:pt>
    <dgm:pt modelId="{78EA6CAE-4FFA-4B73-84D6-C43A2B330CAF}" type="pres">
      <dgm:prSet presAssocID="{18A10985-8523-475C-B846-C35E52680E98}" presName="node" presStyleLbl="node1" presStyleIdx="0" presStyleCnt="3">
        <dgm:presLayoutVars>
          <dgm:bulletEnabled val="1"/>
        </dgm:presLayoutVars>
      </dgm:prSet>
      <dgm:spPr/>
    </dgm:pt>
    <dgm:pt modelId="{120914F8-8B10-4593-B3F6-A62BC25F5CD2}" type="pres">
      <dgm:prSet presAssocID="{BC277F01-A844-4701-8762-C679B399F3A9}" presName="sibTrans" presStyleLbl="sibTrans2D1" presStyleIdx="0" presStyleCnt="2"/>
      <dgm:spPr/>
    </dgm:pt>
    <dgm:pt modelId="{8DEEA30C-9FF5-4959-9969-9AB9FD2E881A}" type="pres">
      <dgm:prSet presAssocID="{BC277F01-A844-4701-8762-C679B399F3A9}" presName="connectorText" presStyleLbl="sibTrans2D1" presStyleIdx="0" presStyleCnt="2"/>
      <dgm:spPr/>
    </dgm:pt>
    <dgm:pt modelId="{AA0E4D30-0591-4E71-89C0-1A66D6F45A57}" type="pres">
      <dgm:prSet presAssocID="{503A8F57-69CA-44BD-B479-9E3131E45BFD}" presName="node" presStyleLbl="node1" presStyleIdx="1" presStyleCnt="3">
        <dgm:presLayoutVars>
          <dgm:bulletEnabled val="1"/>
        </dgm:presLayoutVars>
      </dgm:prSet>
      <dgm:spPr/>
    </dgm:pt>
    <dgm:pt modelId="{6071F8F5-C985-4462-8397-DE1798D745C6}" type="pres">
      <dgm:prSet presAssocID="{6D93BB8D-2B29-48AB-8BF1-719E28462DBF}" presName="sibTrans" presStyleLbl="sibTrans2D1" presStyleIdx="1" presStyleCnt="2"/>
      <dgm:spPr/>
    </dgm:pt>
    <dgm:pt modelId="{6AC44F90-61FD-4CA9-9709-76C2D780C6FF}" type="pres">
      <dgm:prSet presAssocID="{6D93BB8D-2B29-48AB-8BF1-719E28462DBF}" presName="connectorText" presStyleLbl="sibTrans2D1" presStyleIdx="1" presStyleCnt="2"/>
      <dgm:spPr/>
    </dgm:pt>
    <dgm:pt modelId="{4B08CC53-7912-48D4-BB12-326FC8F93737}" type="pres">
      <dgm:prSet presAssocID="{5A8022C4-8898-414D-B692-34441896BB51}" presName="node" presStyleLbl="node1" presStyleIdx="2" presStyleCnt="3">
        <dgm:presLayoutVars>
          <dgm:bulletEnabled val="1"/>
        </dgm:presLayoutVars>
      </dgm:prSet>
      <dgm:spPr/>
    </dgm:pt>
  </dgm:ptLst>
  <dgm:cxnLst>
    <dgm:cxn modelId="{E4C20C1F-8781-4557-9690-7ED141BD66DE}" type="presOf" srcId="{503A8F57-69CA-44BD-B479-9E3131E45BFD}" destId="{AA0E4D30-0591-4E71-89C0-1A66D6F45A57}" srcOrd="0" destOrd="0" presId="urn:microsoft.com/office/officeart/2005/8/layout/process1"/>
    <dgm:cxn modelId="{98FCE93E-5747-4FD0-9FBC-5F1268559D91}" type="presOf" srcId="{5A8022C4-8898-414D-B692-34441896BB51}" destId="{4B08CC53-7912-48D4-BB12-326FC8F93737}" srcOrd="0" destOrd="0" presId="urn:microsoft.com/office/officeart/2005/8/layout/process1"/>
    <dgm:cxn modelId="{AE74696A-AE06-4D9A-85FC-1DF31D423828}" type="presOf" srcId="{BC277F01-A844-4701-8762-C679B399F3A9}" destId="{8DEEA30C-9FF5-4959-9969-9AB9FD2E881A}" srcOrd="1" destOrd="0" presId="urn:microsoft.com/office/officeart/2005/8/layout/process1"/>
    <dgm:cxn modelId="{04245175-152E-4FEC-B8D3-11822954A37D}" srcId="{18E0B32C-9BE0-4858-8EE8-7DB3F2B8ABC0}" destId="{18A10985-8523-475C-B846-C35E52680E98}" srcOrd="0" destOrd="0" parTransId="{989FF2B2-C89A-458A-B893-D347D10501B3}" sibTransId="{BC277F01-A844-4701-8762-C679B399F3A9}"/>
    <dgm:cxn modelId="{20B22E7E-EF44-443E-AEDF-C74DCBB423EA}" type="presOf" srcId="{18A10985-8523-475C-B846-C35E52680E98}" destId="{78EA6CAE-4FFA-4B73-84D6-C43A2B330CAF}" srcOrd="0" destOrd="0" presId="urn:microsoft.com/office/officeart/2005/8/layout/process1"/>
    <dgm:cxn modelId="{8CFB8D7E-C4B7-45F7-BC92-22A3BF05CBE0}" srcId="{18E0B32C-9BE0-4858-8EE8-7DB3F2B8ABC0}" destId="{5A8022C4-8898-414D-B692-34441896BB51}" srcOrd="2" destOrd="0" parTransId="{7BF1D63F-E5A0-4325-9EE4-B2838691F6DC}" sibTransId="{81F0298E-ED96-4BDA-AA0B-67F96CFE5CA4}"/>
    <dgm:cxn modelId="{C14FDA86-893E-4EC5-8C45-A3D3995F4074}" type="presOf" srcId="{18E0B32C-9BE0-4858-8EE8-7DB3F2B8ABC0}" destId="{22CA64D1-5B98-484B-9BBB-F4F90A54523C}" srcOrd="0" destOrd="0" presId="urn:microsoft.com/office/officeart/2005/8/layout/process1"/>
    <dgm:cxn modelId="{6F6221A9-35D9-4E3C-B1F1-E342F1F98E28}" type="presOf" srcId="{6D93BB8D-2B29-48AB-8BF1-719E28462DBF}" destId="{6071F8F5-C985-4462-8397-DE1798D745C6}" srcOrd="0" destOrd="0" presId="urn:microsoft.com/office/officeart/2005/8/layout/process1"/>
    <dgm:cxn modelId="{74F1CAC9-DAAD-4F0B-8348-F656CCF65309}" type="presOf" srcId="{BC277F01-A844-4701-8762-C679B399F3A9}" destId="{120914F8-8B10-4593-B3F6-A62BC25F5CD2}" srcOrd="0" destOrd="0" presId="urn:microsoft.com/office/officeart/2005/8/layout/process1"/>
    <dgm:cxn modelId="{C00ED2CF-3D53-45FA-8315-F7765C67DF28}" type="presOf" srcId="{6D93BB8D-2B29-48AB-8BF1-719E28462DBF}" destId="{6AC44F90-61FD-4CA9-9709-76C2D780C6FF}" srcOrd="1" destOrd="0" presId="urn:microsoft.com/office/officeart/2005/8/layout/process1"/>
    <dgm:cxn modelId="{44BB8FF4-A1A3-4C68-8C30-370450F52872}" srcId="{18E0B32C-9BE0-4858-8EE8-7DB3F2B8ABC0}" destId="{503A8F57-69CA-44BD-B479-9E3131E45BFD}" srcOrd="1" destOrd="0" parTransId="{6704A97A-730C-44CA-946A-0F0A28A02377}" sibTransId="{6D93BB8D-2B29-48AB-8BF1-719E28462DBF}"/>
    <dgm:cxn modelId="{2FD41614-A3F3-4F14-86CF-DEB9E94CD324}" type="presParOf" srcId="{22CA64D1-5B98-484B-9BBB-F4F90A54523C}" destId="{78EA6CAE-4FFA-4B73-84D6-C43A2B330CAF}" srcOrd="0" destOrd="0" presId="urn:microsoft.com/office/officeart/2005/8/layout/process1"/>
    <dgm:cxn modelId="{CF2C77EE-914B-4647-9228-66BA284D5D4D}" type="presParOf" srcId="{22CA64D1-5B98-484B-9BBB-F4F90A54523C}" destId="{120914F8-8B10-4593-B3F6-A62BC25F5CD2}" srcOrd="1" destOrd="0" presId="urn:microsoft.com/office/officeart/2005/8/layout/process1"/>
    <dgm:cxn modelId="{26126844-956F-46EB-B69B-EF15D87A97FA}" type="presParOf" srcId="{120914F8-8B10-4593-B3F6-A62BC25F5CD2}" destId="{8DEEA30C-9FF5-4959-9969-9AB9FD2E881A}" srcOrd="0" destOrd="0" presId="urn:microsoft.com/office/officeart/2005/8/layout/process1"/>
    <dgm:cxn modelId="{566049E2-5E59-4EB7-A714-EB56BF16E3BB}" type="presParOf" srcId="{22CA64D1-5B98-484B-9BBB-F4F90A54523C}" destId="{AA0E4D30-0591-4E71-89C0-1A66D6F45A57}" srcOrd="2" destOrd="0" presId="urn:microsoft.com/office/officeart/2005/8/layout/process1"/>
    <dgm:cxn modelId="{FD5DA8AE-D766-4571-A1CD-DE6731337C3F}" type="presParOf" srcId="{22CA64D1-5B98-484B-9BBB-F4F90A54523C}" destId="{6071F8F5-C985-4462-8397-DE1798D745C6}" srcOrd="3" destOrd="0" presId="urn:microsoft.com/office/officeart/2005/8/layout/process1"/>
    <dgm:cxn modelId="{0CDB88C6-2D5A-4CC0-8EBC-B5AB6BBB1705}" type="presParOf" srcId="{6071F8F5-C985-4462-8397-DE1798D745C6}" destId="{6AC44F90-61FD-4CA9-9709-76C2D780C6FF}" srcOrd="0" destOrd="0" presId="urn:microsoft.com/office/officeart/2005/8/layout/process1"/>
    <dgm:cxn modelId="{6258AF26-82C7-4C2A-931D-AF56986C414B}" type="presParOf" srcId="{22CA64D1-5B98-484B-9BBB-F4F90A54523C}" destId="{4B08CC53-7912-48D4-BB12-326FC8F9373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0B32C-9BE0-4858-8EE8-7DB3F2B8ABC0}" type="doc">
      <dgm:prSet loTypeId="urn:microsoft.com/office/officeart/2005/8/layout/process1" loCatId="process" qsTypeId="urn:microsoft.com/office/officeart/2005/8/quickstyle/simple1" qsCatId="simple" csTypeId="urn:microsoft.com/office/officeart/2005/8/colors/accent1_2" csCatId="accent1" phldr="1"/>
      <dgm:spPr/>
    </dgm:pt>
    <dgm:pt modelId="{18A10985-8523-475C-B846-C35E52680E98}">
      <dgm:prSet phldrT="[文本]"/>
      <dgm:spPr/>
      <dgm:t>
        <a:bodyPr/>
        <a:lstStyle/>
        <a:p>
          <a:r>
            <a:rPr lang="zh-CN" altLang="en-US" dirty="0"/>
            <a:t>浏览</a:t>
          </a:r>
          <a:endParaRPr lang="en-US" altLang="zh-CN" dirty="0"/>
        </a:p>
      </dgm:t>
    </dgm:pt>
    <dgm:pt modelId="{989FF2B2-C89A-458A-B893-D347D10501B3}" type="parTrans" cxnId="{04245175-152E-4FEC-B8D3-11822954A37D}">
      <dgm:prSet/>
      <dgm:spPr/>
      <dgm:t>
        <a:bodyPr/>
        <a:lstStyle/>
        <a:p>
          <a:endParaRPr lang="zh-CN" altLang="en-US"/>
        </a:p>
      </dgm:t>
    </dgm:pt>
    <dgm:pt modelId="{BC277F01-A844-4701-8762-C679B399F3A9}" type="sibTrans" cxnId="{04245175-152E-4FEC-B8D3-11822954A37D}">
      <dgm:prSet/>
      <dgm:spPr/>
      <dgm:t>
        <a:bodyPr/>
        <a:lstStyle/>
        <a:p>
          <a:endParaRPr lang="zh-CN" altLang="en-US"/>
        </a:p>
      </dgm:t>
    </dgm:pt>
    <dgm:pt modelId="{503A8F57-69CA-44BD-B479-9E3131E45BFD}">
      <dgm:prSet phldrT="[文本]"/>
      <dgm:spPr/>
      <dgm:t>
        <a:bodyPr/>
        <a:lstStyle/>
        <a:p>
          <a:r>
            <a:rPr lang="zh-CN" altLang="en-US" dirty="0"/>
            <a:t>加入购物车</a:t>
          </a:r>
        </a:p>
      </dgm:t>
    </dgm:pt>
    <dgm:pt modelId="{6704A97A-730C-44CA-946A-0F0A28A02377}" type="parTrans" cxnId="{44BB8FF4-A1A3-4C68-8C30-370450F52872}">
      <dgm:prSet/>
      <dgm:spPr/>
      <dgm:t>
        <a:bodyPr/>
        <a:lstStyle/>
        <a:p>
          <a:endParaRPr lang="zh-CN" altLang="en-US"/>
        </a:p>
      </dgm:t>
    </dgm:pt>
    <dgm:pt modelId="{6D93BB8D-2B29-48AB-8BF1-719E28462DBF}" type="sibTrans" cxnId="{44BB8FF4-A1A3-4C68-8C30-370450F52872}">
      <dgm:prSet/>
      <dgm:spPr/>
      <dgm:t>
        <a:bodyPr/>
        <a:lstStyle/>
        <a:p>
          <a:endParaRPr lang="zh-CN" altLang="en-US"/>
        </a:p>
      </dgm:t>
    </dgm:pt>
    <dgm:pt modelId="{5A8022C4-8898-414D-B692-34441896BB51}">
      <dgm:prSet phldrT="[文本]"/>
      <dgm:spPr/>
      <dgm:t>
        <a:bodyPr/>
        <a:lstStyle/>
        <a:p>
          <a:r>
            <a:rPr lang="zh-CN" altLang="en-US" dirty="0"/>
            <a:t>购买</a:t>
          </a:r>
        </a:p>
      </dgm:t>
    </dgm:pt>
    <dgm:pt modelId="{7BF1D63F-E5A0-4325-9EE4-B2838691F6DC}" type="parTrans" cxnId="{8CFB8D7E-C4B7-45F7-BC92-22A3BF05CBE0}">
      <dgm:prSet/>
      <dgm:spPr/>
      <dgm:t>
        <a:bodyPr/>
        <a:lstStyle/>
        <a:p>
          <a:endParaRPr lang="zh-CN" altLang="en-US"/>
        </a:p>
      </dgm:t>
    </dgm:pt>
    <dgm:pt modelId="{81F0298E-ED96-4BDA-AA0B-67F96CFE5CA4}" type="sibTrans" cxnId="{8CFB8D7E-C4B7-45F7-BC92-22A3BF05CBE0}">
      <dgm:prSet/>
      <dgm:spPr/>
      <dgm:t>
        <a:bodyPr/>
        <a:lstStyle/>
        <a:p>
          <a:endParaRPr lang="zh-CN" altLang="en-US"/>
        </a:p>
      </dgm:t>
    </dgm:pt>
    <dgm:pt modelId="{22CA64D1-5B98-484B-9BBB-F4F90A54523C}" type="pres">
      <dgm:prSet presAssocID="{18E0B32C-9BE0-4858-8EE8-7DB3F2B8ABC0}" presName="Name0" presStyleCnt="0">
        <dgm:presLayoutVars>
          <dgm:dir/>
          <dgm:resizeHandles val="exact"/>
        </dgm:presLayoutVars>
      </dgm:prSet>
      <dgm:spPr/>
    </dgm:pt>
    <dgm:pt modelId="{78EA6CAE-4FFA-4B73-84D6-C43A2B330CAF}" type="pres">
      <dgm:prSet presAssocID="{18A10985-8523-475C-B846-C35E52680E98}" presName="node" presStyleLbl="node1" presStyleIdx="0" presStyleCnt="3">
        <dgm:presLayoutVars>
          <dgm:bulletEnabled val="1"/>
        </dgm:presLayoutVars>
      </dgm:prSet>
      <dgm:spPr/>
    </dgm:pt>
    <dgm:pt modelId="{120914F8-8B10-4593-B3F6-A62BC25F5CD2}" type="pres">
      <dgm:prSet presAssocID="{BC277F01-A844-4701-8762-C679B399F3A9}" presName="sibTrans" presStyleLbl="sibTrans2D1" presStyleIdx="0" presStyleCnt="2"/>
      <dgm:spPr/>
    </dgm:pt>
    <dgm:pt modelId="{8DEEA30C-9FF5-4959-9969-9AB9FD2E881A}" type="pres">
      <dgm:prSet presAssocID="{BC277F01-A844-4701-8762-C679B399F3A9}" presName="connectorText" presStyleLbl="sibTrans2D1" presStyleIdx="0" presStyleCnt="2"/>
      <dgm:spPr/>
    </dgm:pt>
    <dgm:pt modelId="{AA0E4D30-0591-4E71-89C0-1A66D6F45A57}" type="pres">
      <dgm:prSet presAssocID="{503A8F57-69CA-44BD-B479-9E3131E45BFD}" presName="node" presStyleLbl="node1" presStyleIdx="1" presStyleCnt="3">
        <dgm:presLayoutVars>
          <dgm:bulletEnabled val="1"/>
        </dgm:presLayoutVars>
      </dgm:prSet>
      <dgm:spPr/>
    </dgm:pt>
    <dgm:pt modelId="{6071F8F5-C985-4462-8397-DE1798D745C6}" type="pres">
      <dgm:prSet presAssocID="{6D93BB8D-2B29-48AB-8BF1-719E28462DBF}" presName="sibTrans" presStyleLbl="sibTrans2D1" presStyleIdx="1" presStyleCnt="2"/>
      <dgm:spPr/>
    </dgm:pt>
    <dgm:pt modelId="{6AC44F90-61FD-4CA9-9709-76C2D780C6FF}" type="pres">
      <dgm:prSet presAssocID="{6D93BB8D-2B29-48AB-8BF1-719E28462DBF}" presName="connectorText" presStyleLbl="sibTrans2D1" presStyleIdx="1" presStyleCnt="2"/>
      <dgm:spPr/>
    </dgm:pt>
    <dgm:pt modelId="{4B08CC53-7912-48D4-BB12-326FC8F93737}" type="pres">
      <dgm:prSet presAssocID="{5A8022C4-8898-414D-B692-34441896BB51}" presName="node" presStyleLbl="node1" presStyleIdx="2" presStyleCnt="3">
        <dgm:presLayoutVars>
          <dgm:bulletEnabled val="1"/>
        </dgm:presLayoutVars>
      </dgm:prSet>
      <dgm:spPr/>
    </dgm:pt>
  </dgm:ptLst>
  <dgm:cxnLst>
    <dgm:cxn modelId="{E4C20C1F-8781-4557-9690-7ED141BD66DE}" type="presOf" srcId="{503A8F57-69CA-44BD-B479-9E3131E45BFD}" destId="{AA0E4D30-0591-4E71-89C0-1A66D6F45A57}" srcOrd="0" destOrd="0" presId="urn:microsoft.com/office/officeart/2005/8/layout/process1"/>
    <dgm:cxn modelId="{98FCE93E-5747-4FD0-9FBC-5F1268559D91}" type="presOf" srcId="{5A8022C4-8898-414D-B692-34441896BB51}" destId="{4B08CC53-7912-48D4-BB12-326FC8F93737}" srcOrd="0" destOrd="0" presId="urn:microsoft.com/office/officeart/2005/8/layout/process1"/>
    <dgm:cxn modelId="{AE74696A-AE06-4D9A-85FC-1DF31D423828}" type="presOf" srcId="{BC277F01-A844-4701-8762-C679B399F3A9}" destId="{8DEEA30C-9FF5-4959-9969-9AB9FD2E881A}" srcOrd="1" destOrd="0" presId="urn:microsoft.com/office/officeart/2005/8/layout/process1"/>
    <dgm:cxn modelId="{04245175-152E-4FEC-B8D3-11822954A37D}" srcId="{18E0B32C-9BE0-4858-8EE8-7DB3F2B8ABC0}" destId="{18A10985-8523-475C-B846-C35E52680E98}" srcOrd="0" destOrd="0" parTransId="{989FF2B2-C89A-458A-B893-D347D10501B3}" sibTransId="{BC277F01-A844-4701-8762-C679B399F3A9}"/>
    <dgm:cxn modelId="{20B22E7E-EF44-443E-AEDF-C74DCBB423EA}" type="presOf" srcId="{18A10985-8523-475C-B846-C35E52680E98}" destId="{78EA6CAE-4FFA-4B73-84D6-C43A2B330CAF}" srcOrd="0" destOrd="0" presId="urn:microsoft.com/office/officeart/2005/8/layout/process1"/>
    <dgm:cxn modelId="{8CFB8D7E-C4B7-45F7-BC92-22A3BF05CBE0}" srcId="{18E0B32C-9BE0-4858-8EE8-7DB3F2B8ABC0}" destId="{5A8022C4-8898-414D-B692-34441896BB51}" srcOrd="2" destOrd="0" parTransId="{7BF1D63F-E5A0-4325-9EE4-B2838691F6DC}" sibTransId="{81F0298E-ED96-4BDA-AA0B-67F96CFE5CA4}"/>
    <dgm:cxn modelId="{C14FDA86-893E-4EC5-8C45-A3D3995F4074}" type="presOf" srcId="{18E0B32C-9BE0-4858-8EE8-7DB3F2B8ABC0}" destId="{22CA64D1-5B98-484B-9BBB-F4F90A54523C}" srcOrd="0" destOrd="0" presId="urn:microsoft.com/office/officeart/2005/8/layout/process1"/>
    <dgm:cxn modelId="{6F6221A9-35D9-4E3C-B1F1-E342F1F98E28}" type="presOf" srcId="{6D93BB8D-2B29-48AB-8BF1-719E28462DBF}" destId="{6071F8F5-C985-4462-8397-DE1798D745C6}" srcOrd="0" destOrd="0" presId="urn:microsoft.com/office/officeart/2005/8/layout/process1"/>
    <dgm:cxn modelId="{74F1CAC9-DAAD-4F0B-8348-F656CCF65309}" type="presOf" srcId="{BC277F01-A844-4701-8762-C679B399F3A9}" destId="{120914F8-8B10-4593-B3F6-A62BC25F5CD2}" srcOrd="0" destOrd="0" presId="urn:microsoft.com/office/officeart/2005/8/layout/process1"/>
    <dgm:cxn modelId="{C00ED2CF-3D53-45FA-8315-F7765C67DF28}" type="presOf" srcId="{6D93BB8D-2B29-48AB-8BF1-719E28462DBF}" destId="{6AC44F90-61FD-4CA9-9709-76C2D780C6FF}" srcOrd="1" destOrd="0" presId="urn:microsoft.com/office/officeart/2005/8/layout/process1"/>
    <dgm:cxn modelId="{44BB8FF4-A1A3-4C68-8C30-370450F52872}" srcId="{18E0B32C-9BE0-4858-8EE8-7DB3F2B8ABC0}" destId="{503A8F57-69CA-44BD-B479-9E3131E45BFD}" srcOrd="1" destOrd="0" parTransId="{6704A97A-730C-44CA-946A-0F0A28A02377}" sibTransId="{6D93BB8D-2B29-48AB-8BF1-719E28462DBF}"/>
    <dgm:cxn modelId="{2FD41614-A3F3-4F14-86CF-DEB9E94CD324}" type="presParOf" srcId="{22CA64D1-5B98-484B-9BBB-F4F90A54523C}" destId="{78EA6CAE-4FFA-4B73-84D6-C43A2B330CAF}" srcOrd="0" destOrd="0" presId="urn:microsoft.com/office/officeart/2005/8/layout/process1"/>
    <dgm:cxn modelId="{CF2C77EE-914B-4647-9228-66BA284D5D4D}" type="presParOf" srcId="{22CA64D1-5B98-484B-9BBB-F4F90A54523C}" destId="{120914F8-8B10-4593-B3F6-A62BC25F5CD2}" srcOrd="1" destOrd="0" presId="urn:microsoft.com/office/officeart/2005/8/layout/process1"/>
    <dgm:cxn modelId="{26126844-956F-46EB-B69B-EF15D87A97FA}" type="presParOf" srcId="{120914F8-8B10-4593-B3F6-A62BC25F5CD2}" destId="{8DEEA30C-9FF5-4959-9969-9AB9FD2E881A}" srcOrd="0" destOrd="0" presId="urn:microsoft.com/office/officeart/2005/8/layout/process1"/>
    <dgm:cxn modelId="{566049E2-5E59-4EB7-A714-EB56BF16E3BB}" type="presParOf" srcId="{22CA64D1-5B98-484B-9BBB-F4F90A54523C}" destId="{AA0E4D30-0591-4E71-89C0-1A66D6F45A57}" srcOrd="2" destOrd="0" presId="urn:microsoft.com/office/officeart/2005/8/layout/process1"/>
    <dgm:cxn modelId="{FD5DA8AE-D766-4571-A1CD-DE6731337C3F}" type="presParOf" srcId="{22CA64D1-5B98-484B-9BBB-F4F90A54523C}" destId="{6071F8F5-C985-4462-8397-DE1798D745C6}" srcOrd="3" destOrd="0" presId="urn:microsoft.com/office/officeart/2005/8/layout/process1"/>
    <dgm:cxn modelId="{0CDB88C6-2D5A-4CC0-8EBC-B5AB6BBB1705}" type="presParOf" srcId="{6071F8F5-C985-4462-8397-DE1798D745C6}" destId="{6AC44F90-61FD-4CA9-9709-76C2D780C6FF}" srcOrd="0" destOrd="0" presId="urn:microsoft.com/office/officeart/2005/8/layout/process1"/>
    <dgm:cxn modelId="{6258AF26-82C7-4C2A-931D-AF56986C414B}" type="presParOf" srcId="{22CA64D1-5B98-484B-9BBB-F4F90A54523C}" destId="{4B08CC53-7912-48D4-BB12-326FC8F93737}"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E47E6-54C9-4037-9A33-D84BB275B70D}">
      <dsp:nvSpPr>
        <dsp:cNvPr id="0" name=""/>
        <dsp:cNvSpPr/>
      </dsp:nvSpPr>
      <dsp:spPr>
        <a:xfrm>
          <a:off x="1111" y="2215720"/>
          <a:ext cx="987226" cy="987226"/>
        </a:xfrm>
        <a:prstGeom prst="ellipse">
          <a:avLst/>
        </a:prstGeom>
        <a:solidFill>
          <a:schemeClr val="accent1">
            <a:shade val="5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项目介绍</a:t>
          </a:r>
        </a:p>
      </dsp:txBody>
      <dsp:txXfrm>
        <a:off x="145687" y="2360296"/>
        <a:ext cx="698074" cy="698074"/>
      </dsp:txXfrm>
    </dsp:sp>
    <dsp:sp modelId="{A55EE135-E6BD-4498-BCB2-EF93B81AAB90}">
      <dsp:nvSpPr>
        <dsp:cNvPr id="0" name=""/>
        <dsp:cNvSpPr/>
      </dsp:nvSpPr>
      <dsp:spPr>
        <a:xfrm rot="19041445">
          <a:off x="975022" y="2573096"/>
          <a:ext cx="322502" cy="0"/>
        </a:xfrm>
        <a:custGeom>
          <a:avLst/>
          <a:gdLst/>
          <a:ahLst/>
          <a:cxnLst/>
          <a:rect l="0" t="0" r="0" b="0"/>
          <a:pathLst>
            <a:path>
              <a:moveTo>
                <a:pt x="0" y="0"/>
              </a:moveTo>
              <a:lnTo>
                <a:pt x="322502"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27817B-6EDD-4CA1-B396-F9C45C9C7788}">
      <dsp:nvSpPr>
        <dsp:cNvPr id="0" name=""/>
        <dsp:cNvSpPr/>
      </dsp:nvSpPr>
      <dsp:spPr>
        <a:xfrm rot="13358555">
          <a:off x="2261280" y="2573096"/>
          <a:ext cx="322502" cy="0"/>
        </a:xfrm>
        <a:custGeom>
          <a:avLst/>
          <a:gdLst/>
          <a:ahLst/>
          <a:cxnLst/>
          <a:rect l="0" t="0" r="0" b="0"/>
          <a:pathLst>
            <a:path>
              <a:moveTo>
                <a:pt x="0" y="0"/>
              </a:moveTo>
              <a:lnTo>
                <a:pt x="322502"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9E7770-D007-4C0B-9BE4-FB77ABA63CA7}">
      <dsp:nvSpPr>
        <dsp:cNvPr id="0" name=""/>
        <dsp:cNvSpPr/>
      </dsp:nvSpPr>
      <dsp:spPr>
        <a:xfrm>
          <a:off x="1254889" y="2463861"/>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7B69D0-F1B3-4AC2-98A8-2FE8AAA76565}">
      <dsp:nvSpPr>
        <dsp:cNvPr id="0" name=""/>
        <dsp:cNvSpPr/>
      </dsp:nvSpPr>
      <dsp:spPr>
        <a:xfrm>
          <a:off x="1370282" y="2218388"/>
          <a:ext cx="818241" cy="4909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项目背景</a:t>
          </a:r>
        </a:p>
      </dsp:txBody>
      <dsp:txXfrm>
        <a:off x="1370282" y="2218388"/>
        <a:ext cx="818241" cy="490944"/>
      </dsp:txXfrm>
    </dsp:sp>
    <dsp:sp modelId="{57CE2C83-6234-42B2-9139-32E970257C81}">
      <dsp:nvSpPr>
        <dsp:cNvPr id="0" name=""/>
        <dsp:cNvSpPr/>
      </dsp:nvSpPr>
      <dsp:spPr>
        <a:xfrm>
          <a:off x="2188523" y="2463861"/>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2003C3-3A7D-441A-89B1-D357CFB239AB}">
      <dsp:nvSpPr>
        <dsp:cNvPr id="0" name=""/>
        <dsp:cNvSpPr/>
      </dsp:nvSpPr>
      <dsp:spPr>
        <a:xfrm rot="2558555">
          <a:off x="975022" y="2845570"/>
          <a:ext cx="322502" cy="0"/>
        </a:xfrm>
        <a:custGeom>
          <a:avLst/>
          <a:gdLst/>
          <a:ahLst/>
          <a:cxnLst/>
          <a:rect l="0" t="0" r="0" b="0"/>
          <a:pathLst>
            <a:path>
              <a:moveTo>
                <a:pt x="0" y="0"/>
              </a:moveTo>
              <a:lnTo>
                <a:pt x="322502"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6C992E-4C71-4EEF-BF6F-26FE1DEBA998}">
      <dsp:nvSpPr>
        <dsp:cNvPr id="0" name=""/>
        <dsp:cNvSpPr/>
      </dsp:nvSpPr>
      <dsp:spPr>
        <a:xfrm rot="8241445">
          <a:off x="2261280" y="2845570"/>
          <a:ext cx="322502" cy="0"/>
        </a:xfrm>
        <a:custGeom>
          <a:avLst/>
          <a:gdLst/>
          <a:ahLst/>
          <a:cxnLst/>
          <a:rect l="0" t="0" r="0" b="0"/>
          <a:pathLst>
            <a:path>
              <a:moveTo>
                <a:pt x="0" y="0"/>
              </a:moveTo>
              <a:lnTo>
                <a:pt x="322502"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0B0A55-CEB9-438F-8B32-CA0731566333}">
      <dsp:nvSpPr>
        <dsp:cNvPr id="0" name=""/>
        <dsp:cNvSpPr/>
      </dsp:nvSpPr>
      <dsp:spPr>
        <a:xfrm>
          <a:off x="1254889" y="2954805"/>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0EAEFE-54C3-424A-BBC0-ACDD79939E71}">
      <dsp:nvSpPr>
        <dsp:cNvPr id="0" name=""/>
        <dsp:cNvSpPr/>
      </dsp:nvSpPr>
      <dsp:spPr>
        <a:xfrm>
          <a:off x="1370282" y="2709333"/>
          <a:ext cx="818241" cy="4909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分析目标</a:t>
          </a:r>
        </a:p>
      </dsp:txBody>
      <dsp:txXfrm>
        <a:off x="1370282" y="2709333"/>
        <a:ext cx="818241" cy="490944"/>
      </dsp:txXfrm>
    </dsp:sp>
    <dsp:sp modelId="{BEEE6E5B-D266-4429-AEA5-AF86B8197DD4}">
      <dsp:nvSpPr>
        <dsp:cNvPr id="0" name=""/>
        <dsp:cNvSpPr/>
      </dsp:nvSpPr>
      <dsp:spPr>
        <a:xfrm>
          <a:off x="2188523" y="2954805"/>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36D82E-C9F9-410A-8F01-BFA8B0A59EDE}">
      <dsp:nvSpPr>
        <dsp:cNvPr id="0" name=""/>
        <dsp:cNvSpPr/>
      </dsp:nvSpPr>
      <dsp:spPr>
        <a:xfrm>
          <a:off x="2570467" y="2215720"/>
          <a:ext cx="987226" cy="987226"/>
        </a:xfrm>
        <a:prstGeom prst="ellipse">
          <a:avLst/>
        </a:prstGeom>
        <a:solidFill>
          <a:schemeClr val="accent1">
            <a:shade val="50000"/>
            <a:hueOff val="161356"/>
            <a:satOff val="-3010"/>
            <a:lumOff val="2839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数据准备</a:t>
          </a:r>
        </a:p>
      </dsp:txBody>
      <dsp:txXfrm>
        <a:off x="2715043" y="2360296"/>
        <a:ext cx="698074" cy="698074"/>
      </dsp:txXfrm>
    </dsp:sp>
    <dsp:sp modelId="{73B028A5-929A-4549-890D-2F10B3F0BC08}">
      <dsp:nvSpPr>
        <dsp:cNvPr id="0" name=""/>
        <dsp:cNvSpPr/>
      </dsp:nvSpPr>
      <dsp:spPr>
        <a:xfrm rot="20116549">
          <a:off x="3592394" y="2573096"/>
          <a:ext cx="522343" cy="0"/>
        </a:xfrm>
        <a:custGeom>
          <a:avLst/>
          <a:gdLst/>
          <a:ahLst/>
          <a:cxnLst/>
          <a:rect l="0" t="0" r="0" b="0"/>
          <a:pathLst>
            <a:path>
              <a:moveTo>
                <a:pt x="0" y="0"/>
              </a:moveTo>
              <a:lnTo>
                <a:pt x="522343"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6657568-5484-411E-A67B-73D9ED1C6537}">
      <dsp:nvSpPr>
        <dsp:cNvPr id="0" name=""/>
        <dsp:cNvSpPr/>
      </dsp:nvSpPr>
      <dsp:spPr>
        <a:xfrm rot="12283451">
          <a:off x="5115882" y="2573096"/>
          <a:ext cx="522343" cy="0"/>
        </a:xfrm>
        <a:custGeom>
          <a:avLst/>
          <a:gdLst/>
          <a:ahLst/>
          <a:cxnLst/>
          <a:rect l="0" t="0" r="0" b="0"/>
          <a:pathLst>
            <a:path>
              <a:moveTo>
                <a:pt x="0" y="0"/>
              </a:moveTo>
              <a:lnTo>
                <a:pt x="522343"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719980-1B3A-466B-BAA4-63DD77B56410}">
      <dsp:nvSpPr>
        <dsp:cNvPr id="0" name=""/>
        <dsp:cNvSpPr/>
      </dsp:nvSpPr>
      <dsp:spPr>
        <a:xfrm>
          <a:off x="4090796" y="2463861"/>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853237-F76C-4DCF-B18E-44055884AC32}">
      <dsp:nvSpPr>
        <dsp:cNvPr id="0" name=""/>
        <dsp:cNvSpPr/>
      </dsp:nvSpPr>
      <dsp:spPr>
        <a:xfrm>
          <a:off x="4206189" y="2218388"/>
          <a:ext cx="818241" cy="4909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数据概览</a:t>
          </a:r>
        </a:p>
      </dsp:txBody>
      <dsp:txXfrm>
        <a:off x="4206189" y="2218388"/>
        <a:ext cx="818241" cy="490944"/>
      </dsp:txXfrm>
    </dsp:sp>
    <dsp:sp modelId="{FDEB3488-1B25-46D0-A448-BA75C0803C3E}">
      <dsp:nvSpPr>
        <dsp:cNvPr id="0" name=""/>
        <dsp:cNvSpPr/>
      </dsp:nvSpPr>
      <dsp:spPr>
        <a:xfrm>
          <a:off x="5024430" y="2463861"/>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F62463-E0F9-4399-8314-C47D5B14FDA0}">
      <dsp:nvSpPr>
        <dsp:cNvPr id="0" name=""/>
        <dsp:cNvSpPr/>
      </dsp:nvSpPr>
      <dsp:spPr>
        <a:xfrm rot="1483451">
          <a:off x="3592394" y="2845570"/>
          <a:ext cx="522343" cy="0"/>
        </a:xfrm>
        <a:custGeom>
          <a:avLst/>
          <a:gdLst/>
          <a:ahLst/>
          <a:cxnLst/>
          <a:rect l="0" t="0" r="0" b="0"/>
          <a:pathLst>
            <a:path>
              <a:moveTo>
                <a:pt x="0" y="0"/>
              </a:moveTo>
              <a:lnTo>
                <a:pt x="522343"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CA8F444-1E74-4123-81A1-180C7AC995B6}">
      <dsp:nvSpPr>
        <dsp:cNvPr id="0" name=""/>
        <dsp:cNvSpPr/>
      </dsp:nvSpPr>
      <dsp:spPr>
        <a:xfrm rot="9316549">
          <a:off x="5115882" y="2845570"/>
          <a:ext cx="522343" cy="0"/>
        </a:xfrm>
        <a:custGeom>
          <a:avLst/>
          <a:gdLst/>
          <a:ahLst/>
          <a:cxnLst/>
          <a:rect l="0" t="0" r="0" b="0"/>
          <a:pathLst>
            <a:path>
              <a:moveTo>
                <a:pt x="0" y="0"/>
              </a:moveTo>
              <a:lnTo>
                <a:pt x="522343"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FEE17D-F395-4AD3-91F8-DD86F48589B1}">
      <dsp:nvSpPr>
        <dsp:cNvPr id="0" name=""/>
        <dsp:cNvSpPr/>
      </dsp:nvSpPr>
      <dsp:spPr>
        <a:xfrm>
          <a:off x="4090796" y="2954805"/>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34CF10-EEA6-4CF3-A899-33D1545FB340}">
      <dsp:nvSpPr>
        <dsp:cNvPr id="0" name=""/>
        <dsp:cNvSpPr/>
      </dsp:nvSpPr>
      <dsp:spPr>
        <a:xfrm>
          <a:off x="4206189" y="2709333"/>
          <a:ext cx="818241" cy="4909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数据清洗</a:t>
          </a:r>
        </a:p>
      </dsp:txBody>
      <dsp:txXfrm>
        <a:off x="4206189" y="2709333"/>
        <a:ext cx="818241" cy="490944"/>
      </dsp:txXfrm>
    </dsp:sp>
    <dsp:sp modelId="{E1F8B798-9A8C-4520-917E-2D748E7A521C}">
      <dsp:nvSpPr>
        <dsp:cNvPr id="0" name=""/>
        <dsp:cNvSpPr/>
      </dsp:nvSpPr>
      <dsp:spPr>
        <a:xfrm>
          <a:off x="5024430" y="2954805"/>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BE3459-A9F3-4EC5-902F-855C68B19AD1}">
      <dsp:nvSpPr>
        <dsp:cNvPr id="0" name=""/>
        <dsp:cNvSpPr/>
      </dsp:nvSpPr>
      <dsp:spPr>
        <a:xfrm>
          <a:off x="5672925" y="2215720"/>
          <a:ext cx="987226" cy="987226"/>
        </a:xfrm>
        <a:prstGeom prst="ellipse">
          <a:avLst/>
        </a:prstGeom>
        <a:solidFill>
          <a:schemeClr val="accent1">
            <a:shade val="50000"/>
            <a:hueOff val="161356"/>
            <a:satOff val="-3010"/>
            <a:lumOff val="2839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数据分析</a:t>
          </a:r>
        </a:p>
      </dsp:txBody>
      <dsp:txXfrm>
        <a:off x="5817501" y="2360296"/>
        <a:ext cx="698074" cy="698074"/>
      </dsp:txXfrm>
    </dsp:sp>
    <dsp:sp modelId="{0D40F6FC-18E3-44D3-A666-FE294A3FC4E7}">
      <dsp:nvSpPr>
        <dsp:cNvPr id="0" name=""/>
        <dsp:cNvSpPr/>
      </dsp:nvSpPr>
      <dsp:spPr>
        <a:xfrm rot="20116549">
          <a:off x="6694852" y="2573096"/>
          <a:ext cx="522343" cy="0"/>
        </a:xfrm>
        <a:custGeom>
          <a:avLst/>
          <a:gdLst/>
          <a:ahLst/>
          <a:cxnLst/>
          <a:rect l="0" t="0" r="0" b="0"/>
          <a:pathLst>
            <a:path>
              <a:moveTo>
                <a:pt x="0" y="0"/>
              </a:moveTo>
              <a:lnTo>
                <a:pt x="522343"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40D8C-30DC-4615-A956-4C66E9D3A719}">
      <dsp:nvSpPr>
        <dsp:cNvPr id="0" name=""/>
        <dsp:cNvSpPr/>
      </dsp:nvSpPr>
      <dsp:spPr>
        <a:xfrm>
          <a:off x="7193254" y="2463861"/>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5A2915-0D13-4225-9A72-17F3E2D5EC1C}">
      <dsp:nvSpPr>
        <dsp:cNvPr id="0" name=""/>
        <dsp:cNvSpPr/>
      </dsp:nvSpPr>
      <dsp:spPr>
        <a:xfrm>
          <a:off x="7308647" y="2218388"/>
          <a:ext cx="818241" cy="4909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指标趋势</a:t>
          </a:r>
        </a:p>
      </dsp:txBody>
      <dsp:txXfrm>
        <a:off x="7308647" y="2218388"/>
        <a:ext cx="818241" cy="490944"/>
      </dsp:txXfrm>
    </dsp:sp>
    <dsp:sp modelId="{A4A9F6D7-B806-485C-938A-AD8C92CDB5F0}">
      <dsp:nvSpPr>
        <dsp:cNvPr id="0" name=""/>
        <dsp:cNvSpPr/>
      </dsp:nvSpPr>
      <dsp:spPr>
        <a:xfrm rot="1483451">
          <a:off x="6694852" y="2845570"/>
          <a:ext cx="522343" cy="0"/>
        </a:xfrm>
        <a:custGeom>
          <a:avLst/>
          <a:gdLst/>
          <a:ahLst/>
          <a:cxnLst/>
          <a:rect l="0" t="0" r="0" b="0"/>
          <a:pathLst>
            <a:path>
              <a:moveTo>
                <a:pt x="0" y="0"/>
              </a:moveTo>
              <a:lnTo>
                <a:pt x="522343" y="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0A1AA0-56F4-4C22-B084-824ECEE6992E}">
      <dsp:nvSpPr>
        <dsp:cNvPr id="0" name=""/>
        <dsp:cNvSpPr/>
      </dsp:nvSpPr>
      <dsp:spPr>
        <a:xfrm>
          <a:off x="7193254" y="2954805"/>
          <a:ext cx="115392" cy="0"/>
        </a:xfrm>
        <a:prstGeom prst="line">
          <a:avLst/>
        </a:pr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15DD3B-311D-4E00-9A51-3E6DDE756510}">
      <dsp:nvSpPr>
        <dsp:cNvPr id="0" name=""/>
        <dsp:cNvSpPr/>
      </dsp:nvSpPr>
      <dsp:spPr>
        <a:xfrm>
          <a:off x="7308647" y="2709333"/>
          <a:ext cx="818241" cy="4909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RFM</a:t>
          </a:r>
          <a:r>
            <a:rPr lang="zh-CN" altLang="en-US" sz="1200" kern="1200" dirty="0"/>
            <a:t>模型</a:t>
          </a:r>
        </a:p>
      </dsp:txBody>
      <dsp:txXfrm>
        <a:off x="7308647" y="2709333"/>
        <a:ext cx="818241" cy="490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A6CAE-4FFA-4B73-84D6-C43A2B330CAF}">
      <dsp:nvSpPr>
        <dsp:cNvPr id="0" name=""/>
        <dsp:cNvSpPr/>
      </dsp:nvSpPr>
      <dsp:spPr>
        <a:xfrm>
          <a:off x="7143" y="0"/>
          <a:ext cx="2135187" cy="92457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浏览</a:t>
          </a:r>
          <a:endParaRPr lang="en-US" altLang="zh-CN" sz="3800" kern="1200" dirty="0"/>
        </a:p>
      </dsp:txBody>
      <dsp:txXfrm>
        <a:off x="34223" y="27080"/>
        <a:ext cx="2081027" cy="870415"/>
      </dsp:txXfrm>
    </dsp:sp>
    <dsp:sp modelId="{120914F8-8B10-4593-B3F6-A62BC25F5CD2}">
      <dsp:nvSpPr>
        <dsp:cNvPr id="0" name=""/>
        <dsp:cNvSpPr/>
      </dsp:nvSpPr>
      <dsp:spPr>
        <a:xfrm>
          <a:off x="2355850" y="19752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355850" y="303429"/>
        <a:ext cx="316861" cy="317716"/>
      </dsp:txXfrm>
    </dsp:sp>
    <dsp:sp modelId="{AA0E4D30-0591-4E71-89C0-1A66D6F45A57}">
      <dsp:nvSpPr>
        <dsp:cNvPr id="0" name=""/>
        <dsp:cNvSpPr/>
      </dsp:nvSpPr>
      <dsp:spPr>
        <a:xfrm>
          <a:off x="2996406" y="0"/>
          <a:ext cx="2135187" cy="92457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收藏</a:t>
          </a:r>
        </a:p>
      </dsp:txBody>
      <dsp:txXfrm>
        <a:off x="3023486" y="27080"/>
        <a:ext cx="2081027" cy="870415"/>
      </dsp:txXfrm>
    </dsp:sp>
    <dsp:sp modelId="{6071F8F5-C985-4462-8397-DE1798D745C6}">
      <dsp:nvSpPr>
        <dsp:cNvPr id="0" name=""/>
        <dsp:cNvSpPr/>
      </dsp:nvSpPr>
      <dsp:spPr>
        <a:xfrm>
          <a:off x="5345112" y="19752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5345112" y="303429"/>
        <a:ext cx="316861" cy="317716"/>
      </dsp:txXfrm>
    </dsp:sp>
    <dsp:sp modelId="{4B08CC53-7912-48D4-BB12-326FC8F93737}">
      <dsp:nvSpPr>
        <dsp:cNvPr id="0" name=""/>
        <dsp:cNvSpPr/>
      </dsp:nvSpPr>
      <dsp:spPr>
        <a:xfrm>
          <a:off x="5985668" y="0"/>
          <a:ext cx="2135187" cy="92457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购买</a:t>
          </a:r>
        </a:p>
      </dsp:txBody>
      <dsp:txXfrm>
        <a:off x="6012748" y="27080"/>
        <a:ext cx="2081027" cy="870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A6CAE-4FFA-4B73-84D6-C43A2B330CAF}">
      <dsp:nvSpPr>
        <dsp:cNvPr id="0" name=""/>
        <dsp:cNvSpPr/>
      </dsp:nvSpPr>
      <dsp:spPr>
        <a:xfrm>
          <a:off x="7143" y="0"/>
          <a:ext cx="2135187" cy="92457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浏览</a:t>
          </a:r>
          <a:endParaRPr lang="en-US" altLang="zh-CN" sz="2900" kern="1200" dirty="0"/>
        </a:p>
      </dsp:txBody>
      <dsp:txXfrm>
        <a:off x="34223" y="27080"/>
        <a:ext cx="2081027" cy="870415"/>
      </dsp:txXfrm>
    </dsp:sp>
    <dsp:sp modelId="{120914F8-8B10-4593-B3F6-A62BC25F5CD2}">
      <dsp:nvSpPr>
        <dsp:cNvPr id="0" name=""/>
        <dsp:cNvSpPr/>
      </dsp:nvSpPr>
      <dsp:spPr>
        <a:xfrm>
          <a:off x="2355850" y="19752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355850" y="303429"/>
        <a:ext cx="316861" cy="317716"/>
      </dsp:txXfrm>
    </dsp:sp>
    <dsp:sp modelId="{AA0E4D30-0591-4E71-89C0-1A66D6F45A57}">
      <dsp:nvSpPr>
        <dsp:cNvPr id="0" name=""/>
        <dsp:cNvSpPr/>
      </dsp:nvSpPr>
      <dsp:spPr>
        <a:xfrm>
          <a:off x="2996406" y="0"/>
          <a:ext cx="2135187" cy="92457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加入购物车</a:t>
          </a:r>
        </a:p>
      </dsp:txBody>
      <dsp:txXfrm>
        <a:off x="3023486" y="27080"/>
        <a:ext cx="2081027" cy="870415"/>
      </dsp:txXfrm>
    </dsp:sp>
    <dsp:sp modelId="{6071F8F5-C985-4462-8397-DE1798D745C6}">
      <dsp:nvSpPr>
        <dsp:cNvPr id="0" name=""/>
        <dsp:cNvSpPr/>
      </dsp:nvSpPr>
      <dsp:spPr>
        <a:xfrm>
          <a:off x="5345112" y="19752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5345112" y="303429"/>
        <a:ext cx="316861" cy="317716"/>
      </dsp:txXfrm>
    </dsp:sp>
    <dsp:sp modelId="{4B08CC53-7912-48D4-BB12-326FC8F93737}">
      <dsp:nvSpPr>
        <dsp:cNvPr id="0" name=""/>
        <dsp:cNvSpPr/>
      </dsp:nvSpPr>
      <dsp:spPr>
        <a:xfrm>
          <a:off x="5985668" y="0"/>
          <a:ext cx="2135187" cy="92457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购买</a:t>
          </a:r>
        </a:p>
      </dsp:txBody>
      <dsp:txXfrm>
        <a:off x="6012748" y="27080"/>
        <a:ext cx="2081027" cy="870415"/>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6D708B-5F40-424A-965F-8756976ABB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76BAE2F-051D-4156-9202-8826130B5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42BA37-2847-45C3-B42C-B5B29CE5F3F6}" type="datetimeFigureOut">
              <a:rPr lang="zh-CN" altLang="en-US" smtClean="0"/>
              <a:t>2020/4/23</a:t>
            </a:fld>
            <a:endParaRPr lang="zh-CN" altLang="en-US"/>
          </a:p>
        </p:txBody>
      </p:sp>
      <p:sp>
        <p:nvSpPr>
          <p:cNvPr id="4" name="页脚占位符 3">
            <a:extLst>
              <a:ext uri="{FF2B5EF4-FFF2-40B4-BE49-F238E27FC236}">
                <a16:creationId xmlns:a16="http://schemas.microsoft.com/office/drawing/2014/main" id="{CD36D90C-14E4-4070-8635-7D9590A2FC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123</a:t>
            </a:r>
            <a:endParaRPr lang="zh-CN" altLang="en-US"/>
          </a:p>
        </p:txBody>
      </p:sp>
      <p:sp>
        <p:nvSpPr>
          <p:cNvPr id="5" name="灯片编号占位符 4">
            <a:extLst>
              <a:ext uri="{FF2B5EF4-FFF2-40B4-BE49-F238E27FC236}">
                <a16:creationId xmlns:a16="http://schemas.microsoft.com/office/drawing/2014/main" id="{A96004CA-2B58-49A4-B934-69715ACFD3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56BD08-6EA6-4A7F-9EFA-3BCF772833DF}" type="slidenum">
              <a:rPr lang="zh-CN" altLang="en-US" smtClean="0"/>
              <a:t>‹#›</a:t>
            </a:fld>
            <a:endParaRPr lang="zh-CN" altLang="en-US"/>
          </a:p>
        </p:txBody>
      </p:sp>
    </p:spTree>
    <p:extLst>
      <p:ext uri="{BB962C8B-B14F-4D97-AF65-F5344CB8AC3E}">
        <p14:creationId xmlns:p14="http://schemas.microsoft.com/office/powerpoint/2010/main" val="2938143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44DDB-4A63-486D-AE5E-03B4FBBB5E7C}"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123</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DF1D0-6A53-4EC4-99F6-F2E7AEE61FBA}" type="slidenum">
              <a:rPr lang="zh-CN" altLang="en-US" smtClean="0"/>
              <a:t>‹#›</a:t>
            </a:fld>
            <a:endParaRPr lang="zh-CN" altLang="en-US"/>
          </a:p>
        </p:txBody>
      </p:sp>
    </p:spTree>
    <p:extLst>
      <p:ext uri="{BB962C8B-B14F-4D97-AF65-F5344CB8AC3E}">
        <p14:creationId xmlns:p14="http://schemas.microsoft.com/office/powerpoint/2010/main" val="13097862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39733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26014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28179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37764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97397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330163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322217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6059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39827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32021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2F7BA37C-0088-4BFB-88DA-DB474DB9FDCD}" type="datetimeFigureOut">
              <a:rPr lang="zh-CN" altLang="en-US" smtClean="0"/>
              <a:t>2020/4/23</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131048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F7BA37C-0088-4BFB-88DA-DB474DB9FDCD}" type="datetimeFigureOut">
              <a:rPr lang="zh-CN" altLang="en-US" smtClean="0"/>
              <a:t>2020/4/23</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7020A94-DF54-4BC8-B303-8CDB6F15A1B5}" type="slidenum">
              <a:rPr lang="zh-CN" altLang="en-US" smtClean="0"/>
              <a:t>‹#›</a:t>
            </a:fld>
            <a:endParaRPr lang="zh-CN" altLang="en-US"/>
          </a:p>
        </p:txBody>
      </p:sp>
    </p:spTree>
    <p:extLst>
      <p:ext uri="{BB962C8B-B14F-4D97-AF65-F5344CB8AC3E}">
        <p14:creationId xmlns:p14="http://schemas.microsoft.com/office/powerpoint/2010/main" val="10092247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4" userDrawn="1">
          <p15:clr>
            <a:srgbClr val="F26B43"/>
          </p15:clr>
        </p15:guide>
        <p15:guide id="2" pos="3840" userDrawn="1">
          <p15:clr>
            <a:srgbClr val="F26B43"/>
          </p15:clr>
        </p15:guide>
        <p15:guide id="3" pos="304" userDrawn="1">
          <p15:clr>
            <a:srgbClr val="F26B43"/>
          </p15:clr>
        </p15:guide>
        <p15:guide id="4" pos="7368" userDrawn="1">
          <p15:clr>
            <a:srgbClr val="F26B43"/>
          </p15:clr>
        </p15:guide>
        <p15:guide id="5" orient="horz" pos="560" userDrawn="1">
          <p15:clr>
            <a:srgbClr val="F26B43"/>
          </p15:clr>
        </p15:guide>
        <p15:guide id="6" orient="horz" pos="624" userDrawn="1">
          <p15:clr>
            <a:srgbClr val="F26B43"/>
          </p15:clr>
        </p15:guide>
        <p15:guide id="7" orient="horz" pos="4056" userDrawn="1">
          <p15:clr>
            <a:srgbClr val="F26B43"/>
          </p15:clr>
        </p15:guide>
        <p15:guide id="8" orient="horz" pos="39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15D26-253C-47C8-BB92-8B11E83AB1F5}"/>
              </a:ext>
            </a:extLst>
          </p:cNvPr>
          <p:cNvSpPr>
            <a:spLocks noGrp="1"/>
          </p:cNvSpPr>
          <p:nvPr>
            <p:ph type="ctrTitle"/>
          </p:nvPr>
        </p:nvSpPr>
        <p:spPr>
          <a:xfrm>
            <a:off x="1100015" y="643619"/>
            <a:ext cx="7315200" cy="3255264"/>
          </a:xfrm>
        </p:spPr>
        <p:txBody>
          <a:bodyPr/>
          <a:lstStyle/>
          <a:p>
            <a:r>
              <a:rPr lang="zh-CN" altLang="en-US" dirty="0"/>
              <a:t>淘宝用户行为分析</a:t>
            </a:r>
          </a:p>
        </p:txBody>
      </p:sp>
      <p:sp>
        <p:nvSpPr>
          <p:cNvPr id="3" name="副标题 2">
            <a:extLst>
              <a:ext uri="{FF2B5EF4-FFF2-40B4-BE49-F238E27FC236}">
                <a16:creationId xmlns:a16="http://schemas.microsoft.com/office/drawing/2014/main" id="{C3DDA63F-E7A8-45F3-976B-163FE0062FF7}"/>
              </a:ext>
            </a:extLst>
          </p:cNvPr>
          <p:cNvSpPr>
            <a:spLocks noGrp="1"/>
          </p:cNvSpPr>
          <p:nvPr>
            <p:ph type="subTitle" idx="1"/>
          </p:nvPr>
        </p:nvSpPr>
        <p:spPr>
          <a:xfrm>
            <a:off x="6768525" y="4912119"/>
            <a:ext cx="2319215" cy="914400"/>
          </a:xfrm>
        </p:spPr>
        <p:txBody>
          <a:bodyPr/>
          <a:lstStyle/>
          <a:p>
            <a:r>
              <a:rPr lang="zh-CN" altLang="en-US" dirty="0"/>
              <a:t>高雅</a:t>
            </a:r>
            <a:endParaRPr lang="zh-CN" altLang="en-US" dirty="0">
              <a:solidFill>
                <a:schemeClr val="tx1"/>
              </a:solidFill>
            </a:endParaRPr>
          </a:p>
        </p:txBody>
      </p:sp>
    </p:spTree>
    <p:extLst>
      <p:ext uri="{BB962C8B-B14F-4D97-AF65-F5344CB8AC3E}">
        <p14:creationId xmlns:p14="http://schemas.microsoft.com/office/powerpoint/2010/main" val="401759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702964" cy="369332"/>
          </a:xfrm>
          <a:prstGeom prst="rect">
            <a:avLst/>
          </a:prstGeom>
          <a:noFill/>
        </p:spPr>
        <p:txBody>
          <a:bodyPr wrap="square" rtlCol="0">
            <a:spAutoFit/>
          </a:bodyPr>
          <a:lstStyle/>
          <a:p>
            <a:r>
              <a:rPr lang="zh-CN" altLang="en-US" dirty="0"/>
              <a:t>用户行为路径</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加载项 5" title="Office Apps Fiddle for PowerPoint">
                <a:extLst>
                  <a:ext uri="{FF2B5EF4-FFF2-40B4-BE49-F238E27FC236}">
                    <a16:creationId xmlns:a16="http://schemas.microsoft.com/office/drawing/2014/main" id="{9ED03E90-6AD8-4AB7-ACE5-60DD0765C565}"/>
                  </a:ext>
                </a:extLst>
              </p:cNvPr>
              <p:cNvGraphicFramePr>
                <a:graphicFrameLocks noGrp="1"/>
              </p:cNvGraphicFramePr>
              <p:nvPr>
                <p:extLst>
                  <p:ext uri="{D42A27DB-BD31-4B8C-83A1-F6EECF244321}">
                    <p14:modId xmlns:p14="http://schemas.microsoft.com/office/powerpoint/2010/main" val="2038999141"/>
                  </p:ext>
                </p:extLst>
              </p:nvPr>
            </p:nvGraphicFramePr>
            <p:xfrm>
              <a:off x="3474721" y="500657"/>
              <a:ext cx="8064418" cy="608892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加载项 5" title="Office Apps Fiddle for PowerPoint">
                <a:extLst>
                  <a:ext uri="{FF2B5EF4-FFF2-40B4-BE49-F238E27FC236}">
                    <a16:creationId xmlns:a16="http://schemas.microsoft.com/office/drawing/2014/main" id="{9ED03E90-6AD8-4AB7-ACE5-60DD0765C565}"/>
                  </a:ext>
                </a:extLst>
              </p:cNvPr>
              <p:cNvPicPr>
                <a:picLocks noGrp="1" noRot="1" noChangeAspect="1" noMove="1" noResize="1" noEditPoints="1" noAdjustHandles="1" noChangeArrowheads="1" noChangeShapeType="1"/>
              </p:cNvPicPr>
              <p:nvPr/>
            </p:nvPicPr>
            <p:blipFill>
              <a:blip r:embed="rId3"/>
              <a:stretch>
                <a:fillRect/>
              </a:stretch>
            </p:blipFill>
            <p:spPr>
              <a:xfrm>
                <a:off x="3474721" y="500657"/>
                <a:ext cx="8064418" cy="6088922"/>
              </a:xfrm>
              <a:prstGeom prst="rect">
                <a:avLst/>
              </a:prstGeom>
            </p:spPr>
          </p:pic>
        </mc:Fallback>
      </mc:AlternateContent>
      <p:sp>
        <p:nvSpPr>
          <p:cNvPr id="8" name="文本框 7">
            <a:extLst>
              <a:ext uri="{FF2B5EF4-FFF2-40B4-BE49-F238E27FC236}">
                <a16:creationId xmlns:a16="http://schemas.microsoft.com/office/drawing/2014/main" id="{CF42363A-DB44-443E-8230-34C1082F52ED}"/>
              </a:ext>
            </a:extLst>
          </p:cNvPr>
          <p:cNvSpPr txBox="1"/>
          <p:nvPr/>
        </p:nvSpPr>
        <p:spPr>
          <a:xfrm>
            <a:off x="137160" y="3244333"/>
            <a:ext cx="2417286" cy="523220"/>
          </a:xfrm>
          <a:prstGeom prst="rect">
            <a:avLst/>
          </a:prstGeom>
          <a:noFill/>
        </p:spPr>
        <p:txBody>
          <a:bodyPr wrap="square" rtlCol="0">
            <a:spAutoFit/>
          </a:bodyPr>
          <a:lstStyle/>
          <a:p>
            <a:r>
              <a:rPr lang="zh-CN" altLang="en-US" sz="2800" b="1" dirty="0">
                <a:solidFill>
                  <a:schemeClr val="bg1"/>
                </a:solidFill>
              </a:rPr>
              <a:t>用户行为路径</a:t>
            </a:r>
          </a:p>
        </p:txBody>
      </p:sp>
    </p:spTree>
    <p:extLst>
      <p:ext uri="{BB962C8B-B14F-4D97-AF65-F5344CB8AC3E}">
        <p14:creationId xmlns:p14="http://schemas.microsoft.com/office/powerpoint/2010/main" val="307374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669409" cy="369332"/>
          </a:xfrm>
          <a:prstGeom prst="rect">
            <a:avLst/>
          </a:prstGeom>
          <a:noFill/>
        </p:spPr>
        <p:txBody>
          <a:bodyPr wrap="square" rtlCol="0">
            <a:spAutoFit/>
          </a:bodyPr>
          <a:lstStyle/>
          <a:p>
            <a:r>
              <a:rPr lang="zh-CN" altLang="en-US" dirty="0"/>
              <a:t>用户行为路径</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D738E6B8-006B-4819-ABAC-D53E1DA7E859}"/>
              </a:ext>
            </a:extLst>
          </p:cNvPr>
          <p:cNvGraphicFramePr>
            <a:graphicFrameLocks noGrp="1"/>
          </p:cNvGraphicFramePr>
          <p:nvPr>
            <p:extLst>
              <p:ext uri="{D42A27DB-BD31-4B8C-83A1-F6EECF244321}">
                <p14:modId xmlns:p14="http://schemas.microsoft.com/office/powerpoint/2010/main" val="3683744555"/>
              </p:ext>
            </p:extLst>
          </p:nvPr>
        </p:nvGraphicFramePr>
        <p:xfrm>
          <a:off x="3569110" y="2568072"/>
          <a:ext cx="8200104" cy="1121421"/>
        </p:xfrm>
        <a:graphic>
          <a:graphicData uri="http://schemas.openxmlformats.org/drawingml/2006/table">
            <a:tbl>
              <a:tblPr>
                <a:tableStyleId>{5C22544A-7EE6-4342-B048-85BDC9FD1C3A}</a:tableStyleId>
              </a:tblPr>
              <a:tblGrid>
                <a:gridCol w="878584">
                  <a:extLst>
                    <a:ext uri="{9D8B030D-6E8A-4147-A177-3AD203B41FA5}">
                      <a16:colId xmlns:a16="http://schemas.microsoft.com/office/drawing/2014/main" val="3796354206"/>
                    </a:ext>
                  </a:extLst>
                </a:gridCol>
                <a:gridCol w="1110429">
                  <a:extLst>
                    <a:ext uri="{9D8B030D-6E8A-4147-A177-3AD203B41FA5}">
                      <a16:colId xmlns:a16="http://schemas.microsoft.com/office/drawing/2014/main" val="3047675951"/>
                    </a:ext>
                  </a:extLst>
                </a:gridCol>
                <a:gridCol w="1334145">
                  <a:extLst>
                    <a:ext uri="{9D8B030D-6E8A-4147-A177-3AD203B41FA5}">
                      <a16:colId xmlns:a16="http://schemas.microsoft.com/office/drawing/2014/main" val="1148846123"/>
                    </a:ext>
                  </a:extLst>
                </a:gridCol>
                <a:gridCol w="1110429">
                  <a:extLst>
                    <a:ext uri="{9D8B030D-6E8A-4147-A177-3AD203B41FA5}">
                      <a16:colId xmlns:a16="http://schemas.microsoft.com/office/drawing/2014/main" val="977559585"/>
                    </a:ext>
                  </a:extLst>
                </a:gridCol>
                <a:gridCol w="1252796">
                  <a:extLst>
                    <a:ext uri="{9D8B030D-6E8A-4147-A177-3AD203B41FA5}">
                      <a16:colId xmlns:a16="http://schemas.microsoft.com/office/drawing/2014/main" val="793925457"/>
                    </a:ext>
                  </a:extLst>
                </a:gridCol>
                <a:gridCol w="1403292">
                  <a:extLst>
                    <a:ext uri="{9D8B030D-6E8A-4147-A177-3AD203B41FA5}">
                      <a16:colId xmlns:a16="http://schemas.microsoft.com/office/drawing/2014/main" val="1164465863"/>
                    </a:ext>
                  </a:extLst>
                </a:gridCol>
                <a:gridCol w="1110429">
                  <a:extLst>
                    <a:ext uri="{9D8B030D-6E8A-4147-A177-3AD203B41FA5}">
                      <a16:colId xmlns:a16="http://schemas.microsoft.com/office/drawing/2014/main" val="1268286839"/>
                    </a:ext>
                  </a:extLst>
                </a:gridCol>
              </a:tblGrid>
              <a:tr h="614691">
                <a:tc>
                  <a:txBody>
                    <a:bodyPr/>
                    <a:lstStyle/>
                    <a:p>
                      <a:pPr marL="0" algn="l" defTabSz="457200" rtl="0" eaLnBrk="1" fontAlgn="ctr" latinLnBrk="0" hangingPunct="1"/>
                      <a:endParaRPr lang="zh-CN" altLang="en-US" sz="1600" kern="1200" dirty="0">
                        <a:solidFill>
                          <a:schemeClr val="tx1"/>
                        </a:solidFill>
                        <a:latin typeface="+mn-lt"/>
                        <a:ea typeface="+mn-ea"/>
                        <a:cs typeface="+mn-cs"/>
                      </a:endParaRP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zh-CN" altLang="en-US" sz="1600" kern="1200" dirty="0">
                          <a:solidFill>
                            <a:schemeClr val="tx1"/>
                          </a:solidFill>
                          <a:latin typeface="+mn-lt"/>
                          <a:ea typeface="+mn-ea"/>
                          <a:cs typeface="+mn-cs"/>
                        </a:rPr>
                        <a:t>浏览（人）</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zh-CN" altLang="en-US" sz="1600" kern="1200" dirty="0">
                          <a:solidFill>
                            <a:schemeClr val="tx1"/>
                          </a:solidFill>
                          <a:latin typeface="+mn-lt"/>
                          <a:ea typeface="+mn-ea"/>
                          <a:cs typeface="+mn-cs"/>
                        </a:rPr>
                        <a:t>收藏</a:t>
                      </a:r>
                      <a:r>
                        <a:rPr lang="en-US" altLang="zh-CN" sz="1600" kern="1200" dirty="0">
                          <a:solidFill>
                            <a:schemeClr val="tx1"/>
                          </a:solidFill>
                          <a:latin typeface="+mn-lt"/>
                          <a:ea typeface="+mn-ea"/>
                          <a:cs typeface="+mn-cs"/>
                        </a:rPr>
                        <a:t>/</a:t>
                      </a:r>
                      <a:r>
                        <a:rPr lang="zh-CN" altLang="en-US" sz="1600" kern="1200" dirty="0">
                          <a:solidFill>
                            <a:schemeClr val="tx1"/>
                          </a:solidFill>
                          <a:latin typeface="+mn-lt"/>
                          <a:ea typeface="+mn-ea"/>
                          <a:cs typeface="+mn-cs"/>
                        </a:rPr>
                        <a:t>加购（人）</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zh-CN" altLang="en-US" sz="1600" kern="1200">
                          <a:solidFill>
                            <a:schemeClr val="tx1"/>
                          </a:solidFill>
                          <a:latin typeface="+mn-lt"/>
                          <a:ea typeface="+mn-ea"/>
                          <a:cs typeface="+mn-cs"/>
                        </a:rPr>
                        <a:t>购买（人）</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zh-CN" altLang="en-US" sz="1600" kern="1200" dirty="0">
                          <a:solidFill>
                            <a:schemeClr val="tx1"/>
                          </a:solidFill>
                          <a:latin typeface="+mn-lt"/>
                          <a:ea typeface="+mn-ea"/>
                          <a:cs typeface="+mn-cs"/>
                        </a:rPr>
                        <a:t>浏览</a:t>
                      </a:r>
                      <a:r>
                        <a:rPr lang="en-US" altLang="zh-CN" sz="1600" kern="1200" dirty="0">
                          <a:solidFill>
                            <a:schemeClr val="tx1"/>
                          </a:solidFill>
                          <a:latin typeface="+mn-lt"/>
                          <a:ea typeface="+mn-ea"/>
                          <a:cs typeface="+mn-cs"/>
                        </a:rPr>
                        <a:t>-&gt;</a:t>
                      </a:r>
                      <a:r>
                        <a:rPr lang="zh-CN" altLang="en-US" sz="1600" kern="1200" dirty="0">
                          <a:solidFill>
                            <a:schemeClr val="tx1"/>
                          </a:solidFill>
                          <a:latin typeface="+mn-lt"/>
                          <a:ea typeface="+mn-ea"/>
                          <a:cs typeface="+mn-cs"/>
                        </a:rPr>
                        <a:t>收藏</a:t>
                      </a:r>
                      <a:r>
                        <a:rPr lang="en-US" altLang="zh-CN" sz="1600" kern="1200" dirty="0">
                          <a:solidFill>
                            <a:schemeClr val="tx1"/>
                          </a:solidFill>
                          <a:latin typeface="+mn-lt"/>
                          <a:ea typeface="+mn-ea"/>
                          <a:cs typeface="+mn-cs"/>
                        </a:rPr>
                        <a:t>/</a:t>
                      </a:r>
                      <a:r>
                        <a:rPr lang="zh-CN" altLang="en-US" sz="1600" kern="1200" dirty="0">
                          <a:solidFill>
                            <a:schemeClr val="tx1"/>
                          </a:solidFill>
                          <a:latin typeface="+mn-lt"/>
                          <a:ea typeface="+mn-ea"/>
                          <a:cs typeface="+mn-cs"/>
                        </a:rPr>
                        <a:t>加购</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zh-CN" altLang="en-US" sz="1600" kern="1200">
                          <a:solidFill>
                            <a:schemeClr val="tx1"/>
                          </a:solidFill>
                          <a:latin typeface="+mn-lt"/>
                          <a:ea typeface="+mn-ea"/>
                          <a:cs typeface="+mn-cs"/>
                        </a:rPr>
                        <a:t>收藏</a:t>
                      </a:r>
                      <a:r>
                        <a:rPr lang="en-US" altLang="zh-CN" sz="1600" kern="1200">
                          <a:solidFill>
                            <a:schemeClr val="tx1"/>
                          </a:solidFill>
                          <a:latin typeface="+mn-lt"/>
                          <a:ea typeface="+mn-ea"/>
                          <a:cs typeface="+mn-cs"/>
                        </a:rPr>
                        <a:t>/</a:t>
                      </a:r>
                      <a:r>
                        <a:rPr lang="zh-CN" altLang="en-US" sz="1600" kern="1200">
                          <a:solidFill>
                            <a:schemeClr val="tx1"/>
                          </a:solidFill>
                          <a:latin typeface="+mn-lt"/>
                          <a:ea typeface="+mn-ea"/>
                          <a:cs typeface="+mn-cs"/>
                        </a:rPr>
                        <a:t>加购</a:t>
                      </a:r>
                      <a:r>
                        <a:rPr lang="en-US" altLang="zh-CN" sz="1600" kern="1200">
                          <a:solidFill>
                            <a:schemeClr val="tx1"/>
                          </a:solidFill>
                          <a:latin typeface="+mn-lt"/>
                          <a:ea typeface="+mn-ea"/>
                          <a:cs typeface="+mn-cs"/>
                        </a:rPr>
                        <a:t>-&gt;</a:t>
                      </a:r>
                      <a:r>
                        <a:rPr lang="zh-CN" altLang="en-US" sz="1600" kern="1200">
                          <a:solidFill>
                            <a:schemeClr val="tx1"/>
                          </a:solidFill>
                          <a:latin typeface="+mn-lt"/>
                          <a:ea typeface="+mn-ea"/>
                          <a:cs typeface="+mn-cs"/>
                        </a:rPr>
                        <a:t>购买</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zh-CN" altLang="en-US" sz="1600" kern="1200">
                          <a:solidFill>
                            <a:schemeClr val="tx1"/>
                          </a:solidFill>
                          <a:latin typeface="+mn-lt"/>
                          <a:ea typeface="+mn-ea"/>
                          <a:cs typeface="+mn-cs"/>
                        </a:rPr>
                        <a:t>浏览</a:t>
                      </a:r>
                      <a:r>
                        <a:rPr lang="en-US" altLang="zh-CN" sz="1600" kern="1200">
                          <a:solidFill>
                            <a:schemeClr val="tx1"/>
                          </a:solidFill>
                          <a:latin typeface="+mn-lt"/>
                          <a:ea typeface="+mn-ea"/>
                          <a:cs typeface="+mn-cs"/>
                        </a:rPr>
                        <a:t>-&gt;</a:t>
                      </a:r>
                      <a:r>
                        <a:rPr lang="zh-CN" altLang="en-US" sz="1600" kern="1200">
                          <a:solidFill>
                            <a:schemeClr val="tx1"/>
                          </a:solidFill>
                          <a:latin typeface="+mn-lt"/>
                          <a:ea typeface="+mn-ea"/>
                          <a:cs typeface="+mn-cs"/>
                        </a:rPr>
                        <a:t>购买</a:t>
                      </a:r>
                    </a:p>
                  </a:txBody>
                  <a:tcPr marL="9525" marR="9525" marT="9525" marB="0" anchor="ctr">
                    <a:solidFill>
                      <a:schemeClr val="accent1">
                        <a:lumMod val="60000"/>
                        <a:lumOff val="40000"/>
                      </a:schemeClr>
                    </a:solidFill>
                  </a:tcPr>
                </a:tc>
                <a:extLst>
                  <a:ext uri="{0D108BD9-81ED-4DB2-BD59-A6C34878D82A}">
                    <a16:rowId xmlns:a16="http://schemas.microsoft.com/office/drawing/2014/main" val="490729669"/>
                  </a:ext>
                </a:extLst>
              </a:tr>
              <a:tr h="180975">
                <a:tc>
                  <a:txBody>
                    <a:bodyPr/>
                    <a:lstStyle/>
                    <a:p>
                      <a:pPr marL="0" algn="l" defTabSz="457200" rtl="0" eaLnBrk="1" fontAlgn="ctr" latinLnBrk="0" hangingPunct="1"/>
                      <a:r>
                        <a:rPr lang="en-US" sz="1600" kern="1200" dirty="0" err="1">
                          <a:solidFill>
                            <a:schemeClr val="tx1"/>
                          </a:solidFill>
                          <a:latin typeface="+mn-lt"/>
                          <a:ea typeface="+mn-ea"/>
                          <a:cs typeface="+mn-cs"/>
                        </a:rPr>
                        <a:t>process1</a:t>
                      </a:r>
                      <a:endParaRPr lang="en-US" sz="1600" kern="1200" dirty="0">
                        <a:solidFill>
                          <a:schemeClr val="tx1"/>
                        </a:solidFill>
                        <a:latin typeface="+mn-lt"/>
                        <a:ea typeface="+mn-ea"/>
                        <a:cs typeface="+mn-cs"/>
                      </a:endParaRP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97810</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18035</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8485</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18%</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47%</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a:solidFill>
                            <a:schemeClr val="tx1"/>
                          </a:solidFill>
                          <a:latin typeface="+mn-lt"/>
                          <a:ea typeface="+mn-ea"/>
                          <a:cs typeface="+mn-cs"/>
                        </a:rPr>
                        <a:t>9%</a:t>
                      </a:r>
                    </a:p>
                  </a:txBody>
                  <a:tcPr marL="9525" marR="9525" marT="9525" marB="0" anchor="ctr">
                    <a:solidFill>
                      <a:schemeClr val="accent1">
                        <a:lumMod val="60000"/>
                        <a:lumOff val="40000"/>
                      </a:schemeClr>
                    </a:solidFill>
                  </a:tcPr>
                </a:tc>
                <a:extLst>
                  <a:ext uri="{0D108BD9-81ED-4DB2-BD59-A6C34878D82A}">
                    <a16:rowId xmlns:a16="http://schemas.microsoft.com/office/drawing/2014/main" val="3075317262"/>
                  </a:ext>
                </a:extLst>
              </a:tr>
              <a:tr h="180975">
                <a:tc>
                  <a:txBody>
                    <a:bodyPr/>
                    <a:lstStyle/>
                    <a:p>
                      <a:pPr marL="0" algn="l" defTabSz="457200" rtl="0" eaLnBrk="1" fontAlgn="ctr" latinLnBrk="0" hangingPunct="1"/>
                      <a:r>
                        <a:rPr lang="en-US" sz="1600" kern="1200" dirty="0">
                          <a:solidFill>
                            <a:schemeClr val="tx1"/>
                          </a:solidFill>
                          <a:latin typeface="+mn-lt"/>
                          <a:ea typeface="+mn-ea"/>
                          <a:cs typeface="+mn-cs"/>
                        </a:rPr>
                        <a:t>process2</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a:solidFill>
                            <a:schemeClr val="tx1"/>
                          </a:solidFill>
                          <a:latin typeface="+mn-lt"/>
                          <a:ea typeface="+mn-ea"/>
                          <a:cs typeface="+mn-cs"/>
                        </a:rPr>
                        <a:t>97810</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a:solidFill>
                            <a:schemeClr val="tx1"/>
                          </a:solidFill>
                          <a:latin typeface="+mn-lt"/>
                          <a:ea typeface="+mn-ea"/>
                          <a:cs typeface="+mn-cs"/>
                        </a:rPr>
                        <a:t>40063</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a:solidFill>
                            <a:schemeClr val="tx1"/>
                          </a:solidFill>
                          <a:latin typeface="+mn-lt"/>
                          <a:ea typeface="+mn-ea"/>
                          <a:cs typeface="+mn-cs"/>
                        </a:rPr>
                        <a:t>22151</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a:solidFill>
                            <a:schemeClr val="tx1"/>
                          </a:solidFill>
                          <a:latin typeface="+mn-lt"/>
                          <a:ea typeface="+mn-ea"/>
                          <a:cs typeface="+mn-cs"/>
                        </a:rPr>
                        <a:t>41%</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55%</a:t>
                      </a:r>
                    </a:p>
                  </a:txBody>
                  <a:tcPr marL="9525" marR="9525" marT="9525" marB="0" anchor="ctr">
                    <a:solidFill>
                      <a:schemeClr val="accent1">
                        <a:lumMod val="60000"/>
                        <a:lumOff val="40000"/>
                      </a:schemeClr>
                    </a:solidFill>
                  </a:tcPr>
                </a:tc>
                <a:tc>
                  <a:txBody>
                    <a:bodyPr/>
                    <a:lstStyle/>
                    <a:p>
                      <a:pPr marL="0" algn="l" defTabSz="457200" rtl="0" eaLnBrk="1" fontAlgn="ctr" latinLnBrk="0" hangingPunct="1"/>
                      <a:r>
                        <a:rPr lang="en-US" altLang="zh-CN" sz="1600" kern="1200" dirty="0">
                          <a:solidFill>
                            <a:schemeClr val="tx1"/>
                          </a:solidFill>
                          <a:latin typeface="+mn-lt"/>
                          <a:ea typeface="+mn-ea"/>
                          <a:cs typeface="+mn-cs"/>
                        </a:rPr>
                        <a:t>23%</a:t>
                      </a:r>
                    </a:p>
                  </a:txBody>
                  <a:tcPr marL="9525" marR="9525" marT="9525" marB="0" anchor="ctr">
                    <a:solidFill>
                      <a:schemeClr val="accent1">
                        <a:lumMod val="60000"/>
                        <a:lumOff val="40000"/>
                      </a:schemeClr>
                    </a:solidFill>
                  </a:tcPr>
                </a:tc>
                <a:extLst>
                  <a:ext uri="{0D108BD9-81ED-4DB2-BD59-A6C34878D82A}">
                    <a16:rowId xmlns:a16="http://schemas.microsoft.com/office/drawing/2014/main" val="547313213"/>
                  </a:ext>
                </a:extLst>
              </a:tr>
            </a:tbl>
          </a:graphicData>
        </a:graphic>
      </p:graphicFrame>
      <p:sp>
        <p:nvSpPr>
          <p:cNvPr id="4" name="文本框 3">
            <a:extLst>
              <a:ext uri="{FF2B5EF4-FFF2-40B4-BE49-F238E27FC236}">
                <a16:creationId xmlns:a16="http://schemas.microsoft.com/office/drawing/2014/main" id="{916F65A8-9088-460B-BEFD-63A64EA2F73B}"/>
              </a:ext>
            </a:extLst>
          </p:cNvPr>
          <p:cNvSpPr txBox="1"/>
          <p:nvPr/>
        </p:nvSpPr>
        <p:spPr>
          <a:xfrm>
            <a:off x="3793285" y="4003822"/>
            <a:ext cx="7700166" cy="1077218"/>
          </a:xfrm>
          <a:prstGeom prst="rect">
            <a:avLst/>
          </a:prstGeom>
          <a:noFill/>
          <a:ln>
            <a:solidFill>
              <a:schemeClr val="accent1"/>
            </a:solidFill>
          </a:ln>
        </p:spPr>
        <p:txBody>
          <a:bodyPr wrap="square" rtlCol="0">
            <a:spAutoFit/>
          </a:bodyPr>
          <a:lstStyle/>
          <a:p>
            <a:r>
              <a:rPr lang="en-US" altLang="zh-CN" sz="1600" dirty="0" err="1"/>
              <a:t>process1</a:t>
            </a:r>
            <a:r>
              <a:rPr lang="zh-CN" altLang="en-US" sz="1600" dirty="0"/>
              <a:t>的用户转化率为</a:t>
            </a:r>
            <a:r>
              <a:rPr lang="en-US" altLang="zh-CN" sz="1600" dirty="0"/>
              <a:t>9%</a:t>
            </a:r>
            <a:r>
              <a:rPr lang="zh-CN" altLang="en-US" sz="1600" dirty="0"/>
              <a:t>，而</a:t>
            </a:r>
            <a:r>
              <a:rPr lang="en-US" altLang="zh-CN" sz="1600" dirty="0" err="1"/>
              <a:t>process2</a:t>
            </a:r>
            <a:r>
              <a:rPr lang="zh-CN" altLang="en-US" sz="1600" dirty="0"/>
              <a:t>的用户转化率为</a:t>
            </a:r>
            <a:r>
              <a:rPr lang="en-US" altLang="zh-CN" sz="1600" dirty="0"/>
              <a:t>23%</a:t>
            </a:r>
          </a:p>
          <a:p>
            <a:r>
              <a:rPr lang="en-US" altLang="zh-CN" sz="1600" dirty="0" err="1"/>
              <a:t>process1</a:t>
            </a:r>
            <a:r>
              <a:rPr lang="zh-CN" altLang="en-US" sz="1600" dirty="0"/>
              <a:t>：</a:t>
            </a:r>
            <a:r>
              <a:rPr lang="en-US" altLang="zh-CN" sz="1600" dirty="0"/>
              <a:t>18%</a:t>
            </a:r>
            <a:r>
              <a:rPr lang="zh-CN" altLang="en-US" sz="1600" dirty="0"/>
              <a:t>的用户会在浏览后收藏产品，其中只有</a:t>
            </a:r>
            <a:r>
              <a:rPr lang="en-US" altLang="zh-CN" sz="1600" dirty="0"/>
              <a:t>47%</a:t>
            </a:r>
            <a:r>
              <a:rPr lang="zh-CN" altLang="en-US" sz="1600" dirty="0"/>
              <a:t>的用户会购买该商品</a:t>
            </a:r>
            <a:endParaRPr lang="en-US" altLang="zh-CN" sz="1600" dirty="0"/>
          </a:p>
          <a:p>
            <a:r>
              <a:rPr lang="en-US" altLang="zh-CN" sz="1600" dirty="0" err="1"/>
              <a:t>process2</a:t>
            </a:r>
            <a:r>
              <a:rPr lang="zh-CN" altLang="en-US" sz="1600" dirty="0"/>
              <a:t>：</a:t>
            </a:r>
            <a:r>
              <a:rPr lang="en-US" altLang="zh-CN" sz="1600" dirty="0"/>
              <a:t>41%</a:t>
            </a:r>
            <a:r>
              <a:rPr lang="zh-CN" altLang="en-US" sz="1600" dirty="0"/>
              <a:t>的用户会在浏览后把商品添加到购物车，其中有</a:t>
            </a:r>
            <a:r>
              <a:rPr lang="en-US" altLang="zh-CN" sz="1600" dirty="0"/>
              <a:t>55%</a:t>
            </a:r>
            <a:r>
              <a:rPr lang="zh-CN" altLang="en-US" sz="1600" dirty="0"/>
              <a:t>的用户会购买该商品</a:t>
            </a:r>
          </a:p>
        </p:txBody>
      </p:sp>
      <p:sp>
        <p:nvSpPr>
          <p:cNvPr id="8" name="文本框 7">
            <a:extLst>
              <a:ext uri="{FF2B5EF4-FFF2-40B4-BE49-F238E27FC236}">
                <a16:creationId xmlns:a16="http://schemas.microsoft.com/office/drawing/2014/main" id="{46F85B32-4798-4414-97D2-FD5C9C2C807A}"/>
              </a:ext>
            </a:extLst>
          </p:cNvPr>
          <p:cNvSpPr txBox="1"/>
          <p:nvPr/>
        </p:nvSpPr>
        <p:spPr>
          <a:xfrm>
            <a:off x="121920" y="3504827"/>
            <a:ext cx="2382193" cy="523220"/>
          </a:xfrm>
          <a:prstGeom prst="rect">
            <a:avLst/>
          </a:prstGeom>
          <a:noFill/>
        </p:spPr>
        <p:txBody>
          <a:bodyPr wrap="square" rtlCol="0">
            <a:spAutoFit/>
          </a:bodyPr>
          <a:lstStyle/>
          <a:p>
            <a:r>
              <a:rPr lang="zh-CN" altLang="en-US" sz="2800" b="1" dirty="0">
                <a:solidFill>
                  <a:schemeClr val="bg1"/>
                </a:solidFill>
              </a:rPr>
              <a:t>用户行为路径</a:t>
            </a:r>
          </a:p>
        </p:txBody>
      </p:sp>
    </p:spTree>
    <p:extLst>
      <p:ext uri="{BB962C8B-B14F-4D97-AF65-F5344CB8AC3E}">
        <p14:creationId xmlns:p14="http://schemas.microsoft.com/office/powerpoint/2010/main" val="379351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669409" cy="369332"/>
          </a:xfrm>
          <a:prstGeom prst="rect">
            <a:avLst/>
          </a:prstGeom>
          <a:noFill/>
        </p:spPr>
        <p:txBody>
          <a:bodyPr wrap="square" rtlCol="0">
            <a:spAutoFit/>
          </a:bodyPr>
          <a:lstStyle/>
          <a:p>
            <a:r>
              <a:rPr lang="zh-CN" altLang="en-US" dirty="0"/>
              <a:t>用户行为路径</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A04560F-B717-475D-95B6-CC10EADC10A3}"/>
              </a:ext>
            </a:extLst>
          </p:cNvPr>
          <p:cNvSpPr txBox="1"/>
          <p:nvPr/>
        </p:nvSpPr>
        <p:spPr>
          <a:xfrm>
            <a:off x="3393836" y="1582340"/>
            <a:ext cx="8498048" cy="3693319"/>
          </a:xfrm>
          <a:prstGeom prst="rect">
            <a:avLst/>
          </a:prstGeom>
          <a:noFill/>
        </p:spPr>
        <p:txBody>
          <a:bodyPr wrap="square" rtlCol="0">
            <a:spAutoFit/>
          </a:bodyPr>
          <a:lstStyle/>
          <a:p>
            <a:r>
              <a:rPr lang="zh-CN" altLang="en-US" dirty="0"/>
              <a:t>无论是从柱状图的高矮、漏斗图的粗细和数据比较我们都可以发现，</a:t>
            </a:r>
            <a:r>
              <a:rPr lang="en-US" altLang="zh-CN" dirty="0" err="1"/>
              <a:t>process2</a:t>
            </a:r>
            <a:r>
              <a:rPr lang="zh-CN" altLang="en-US" dirty="0"/>
              <a:t>的转化率更高，相较于收藏商品，用户更喜欢在购买商品前将商品放入购物车</a:t>
            </a:r>
            <a:endParaRPr lang="en-US" altLang="zh-CN" dirty="0"/>
          </a:p>
          <a:p>
            <a:endParaRPr lang="en-US" altLang="zh-CN" dirty="0"/>
          </a:p>
          <a:p>
            <a:pPr marL="285750" indent="-285750">
              <a:buFontTx/>
              <a:buChar char="-"/>
            </a:pPr>
            <a:r>
              <a:rPr lang="zh-CN" altLang="en-US" dirty="0"/>
              <a:t>我们从淘宝</a:t>
            </a:r>
            <a:r>
              <a:rPr lang="en-US" altLang="zh-CN" dirty="0"/>
              <a:t>app</a:t>
            </a:r>
            <a:r>
              <a:rPr lang="zh-CN" altLang="en-US" dirty="0"/>
              <a:t>的设计来看一下，进入淘宝</a:t>
            </a:r>
            <a:r>
              <a:rPr lang="en-US" altLang="zh-CN" dirty="0"/>
              <a:t>app</a:t>
            </a:r>
            <a:r>
              <a:rPr lang="zh-CN" altLang="en-US" dirty="0"/>
              <a:t>后最底下一行很明显就有购物车的选择图标，而要进入收藏必须通过“我的淘宝</a:t>
            </a:r>
            <a:r>
              <a:rPr lang="en-US" altLang="zh-CN" dirty="0"/>
              <a:t>-&gt;</a:t>
            </a:r>
            <a:r>
              <a:rPr lang="zh-CN" altLang="en-US" dirty="0"/>
              <a:t>收藏夹”进行查看，多一步操作就多一种客户流失的可能性。</a:t>
            </a:r>
            <a:endParaRPr lang="en-US" altLang="zh-CN" dirty="0"/>
          </a:p>
          <a:p>
            <a:pPr marL="285750" indent="-285750">
              <a:buFontTx/>
              <a:buChar char="-"/>
            </a:pPr>
            <a:endParaRPr lang="en-US" altLang="zh-CN" dirty="0"/>
          </a:p>
          <a:p>
            <a:pPr marL="285750" indent="-285750">
              <a:buFontTx/>
              <a:buChar char="-"/>
            </a:pPr>
            <a:r>
              <a:rPr lang="zh-CN" altLang="en-US" dirty="0"/>
              <a:t>再从两个界面进行考虑，加入购物车的商品很大概率会是用户已经选择好参数的商品（例如衣服尺寸、食品口味、</a:t>
            </a:r>
            <a:r>
              <a:rPr lang="en-US" altLang="zh-CN" dirty="0" err="1"/>
              <a:t>3C</a:t>
            </a:r>
            <a:r>
              <a:rPr lang="zh-CN" altLang="en-US" dirty="0"/>
              <a:t>产品配置等），点开购物车用户即可看到当初已经选择好的商品的现价（双</a:t>
            </a:r>
            <a:r>
              <a:rPr lang="en-US" altLang="zh-CN" dirty="0"/>
              <a:t>11</a:t>
            </a:r>
            <a:r>
              <a:rPr lang="zh-CN" altLang="en-US" dirty="0"/>
              <a:t>前夕我相信剁手党不可能只把商品收藏而不提前加入购物车吧）；而收藏页面显示的只是商品概览（图片、标题、价格等），并没有用户自定义的参数选择，如若客户从收藏页进入再购买，势必又要多几步操作。</a:t>
            </a:r>
            <a:endParaRPr lang="en-US" altLang="zh-CN" dirty="0"/>
          </a:p>
        </p:txBody>
      </p:sp>
      <p:sp>
        <p:nvSpPr>
          <p:cNvPr id="6" name="文本框 5">
            <a:extLst>
              <a:ext uri="{FF2B5EF4-FFF2-40B4-BE49-F238E27FC236}">
                <a16:creationId xmlns:a16="http://schemas.microsoft.com/office/drawing/2014/main" id="{920B90F4-D071-4BD9-A4BA-2FE14D26D2C8}"/>
              </a:ext>
            </a:extLst>
          </p:cNvPr>
          <p:cNvSpPr txBox="1"/>
          <p:nvPr/>
        </p:nvSpPr>
        <p:spPr>
          <a:xfrm>
            <a:off x="83820" y="3244333"/>
            <a:ext cx="2420293" cy="523220"/>
          </a:xfrm>
          <a:prstGeom prst="rect">
            <a:avLst/>
          </a:prstGeom>
          <a:noFill/>
        </p:spPr>
        <p:txBody>
          <a:bodyPr wrap="square" rtlCol="0">
            <a:spAutoFit/>
          </a:bodyPr>
          <a:lstStyle/>
          <a:p>
            <a:r>
              <a:rPr lang="zh-CN" altLang="en-US" sz="2800" b="1" dirty="0">
                <a:solidFill>
                  <a:schemeClr val="bg1"/>
                </a:solidFill>
              </a:rPr>
              <a:t>用户行为路径</a:t>
            </a:r>
          </a:p>
        </p:txBody>
      </p:sp>
    </p:spTree>
    <p:extLst>
      <p:ext uri="{BB962C8B-B14F-4D97-AF65-F5344CB8AC3E}">
        <p14:creationId xmlns:p14="http://schemas.microsoft.com/office/powerpoint/2010/main" val="28585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669409" cy="369332"/>
          </a:xfrm>
          <a:prstGeom prst="rect">
            <a:avLst/>
          </a:prstGeom>
          <a:noFill/>
        </p:spPr>
        <p:txBody>
          <a:bodyPr wrap="square" rtlCol="0">
            <a:spAutoFit/>
          </a:bodyPr>
          <a:lstStyle/>
          <a:p>
            <a:r>
              <a:rPr lang="zh-CN" altLang="en-US" dirty="0"/>
              <a:t>用户行为路径</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355416C0-DD49-4261-9C99-E96EEDDF7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990600"/>
            <a:ext cx="11214100" cy="4876800"/>
          </a:xfrm>
          <a:prstGeom prst="rect">
            <a:avLst/>
          </a:prstGeom>
        </p:spPr>
      </p:pic>
    </p:spTree>
    <p:extLst>
      <p:ext uri="{BB962C8B-B14F-4D97-AF65-F5344CB8AC3E}">
        <p14:creationId xmlns:p14="http://schemas.microsoft.com/office/powerpoint/2010/main" val="25785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669409" cy="369332"/>
          </a:xfrm>
          <a:prstGeom prst="rect">
            <a:avLst/>
          </a:prstGeom>
          <a:noFill/>
        </p:spPr>
        <p:txBody>
          <a:bodyPr wrap="square" rtlCol="0">
            <a:spAutoFit/>
          </a:bodyPr>
          <a:lstStyle/>
          <a:p>
            <a:r>
              <a:rPr lang="zh-CN" altLang="en-US" dirty="0"/>
              <a:t>用户行为路径</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FFD1000-7A92-4D35-B1A0-6EEF1B04C99A}"/>
              </a:ext>
            </a:extLst>
          </p:cNvPr>
          <p:cNvSpPr txBox="1"/>
          <p:nvPr/>
        </p:nvSpPr>
        <p:spPr>
          <a:xfrm>
            <a:off x="4680288" y="2136338"/>
            <a:ext cx="5956184" cy="2585323"/>
          </a:xfrm>
          <a:prstGeom prst="rect">
            <a:avLst/>
          </a:prstGeom>
          <a:noFill/>
        </p:spPr>
        <p:txBody>
          <a:bodyPr wrap="square" rtlCol="0">
            <a:spAutoFit/>
          </a:bodyPr>
          <a:lstStyle/>
          <a:p>
            <a:pPr marL="285750" indent="-285750">
              <a:buFontTx/>
              <a:buChar char="-"/>
            </a:pPr>
            <a:r>
              <a:rPr lang="zh-CN" altLang="en-US" dirty="0"/>
              <a:t>无论是哪一种路径，用户在</a:t>
            </a:r>
            <a:r>
              <a:rPr lang="en-US" altLang="zh-CN" dirty="0"/>
              <a:t>1</a:t>
            </a:r>
            <a:r>
              <a:rPr lang="zh-CN" altLang="en-US" dirty="0"/>
              <a:t>小时之内购买的可能性都较大，其中收藏后购买的用户中有</a:t>
            </a:r>
            <a:r>
              <a:rPr lang="en-US" altLang="zh-CN" dirty="0"/>
              <a:t>45%</a:t>
            </a:r>
            <a:r>
              <a:rPr lang="zh-CN" altLang="en-US" dirty="0"/>
              <a:t>的用户在收藏后</a:t>
            </a:r>
            <a:r>
              <a:rPr lang="en-US" altLang="zh-CN" dirty="0"/>
              <a:t>1</a:t>
            </a:r>
            <a:r>
              <a:rPr lang="zh-CN" altLang="en-US" dirty="0"/>
              <a:t>小时内就下单购买，而加入购物车后再购买的时间间隔明显较长，添加购物车后购买的用户中有超过</a:t>
            </a:r>
            <a:r>
              <a:rPr lang="en-US" altLang="zh-CN" dirty="0"/>
              <a:t>60%</a:t>
            </a:r>
            <a:r>
              <a:rPr lang="zh-CN" altLang="en-US" dirty="0"/>
              <a:t>的用户在加入购物车</a:t>
            </a:r>
            <a:r>
              <a:rPr lang="en-US" altLang="zh-CN" dirty="0"/>
              <a:t>12</a:t>
            </a:r>
            <a:r>
              <a:rPr lang="zh-CN" altLang="en-US" dirty="0"/>
              <a:t>小时之后再进行购买。</a:t>
            </a:r>
            <a:endParaRPr lang="en-US" altLang="zh-CN" dirty="0"/>
          </a:p>
          <a:p>
            <a:pPr marL="285750" indent="-285750">
              <a:buFontTx/>
              <a:buChar char="-"/>
            </a:pPr>
            <a:endParaRPr lang="en-US" altLang="zh-CN" dirty="0"/>
          </a:p>
          <a:p>
            <a:pPr marL="285750" indent="-285750">
              <a:buFontTx/>
              <a:buChar char="-"/>
            </a:pPr>
            <a:r>
              <a:rPr lang="zh-CN" altLang="en-US" dirty="0"/>
              <a:t>如有用户收藏或加入购物车后可有立即的客服跟进，例如优惠放送、话术吸引，则则很可能提高用户快速购买的可能性，进一步提高购买转化率。</a:t>
            </a:r>
          </a:p>
        </p:txBody>
      </p:sp>
      <p:sp>
        <p:nvSpPr>
          <p:cNvPr id="6" name="文本框 5">
            <a:extLst>
              <a:ext uri="{FF2B5EF4-FFF2-40B4-BE49-F238E27FC236}">
                <a16:creationId xmlns:a16="http://schemas.microsoft.com/office/drawing/2014/main" id="{A6A97B68-0CAE-46BE-AF58-7AA1D4E1E733}"/>
              </a:ext>
            </a:extLst>
          </p:cNvPr>
          <p:cNvSpPr txBox="1"/>
          <p:nvPr/>
        </p:nvSpPr>
        <p:spPr>
          <a:xfrm>
            <a:off x="303471" y="3244333"/>
            <a:ext cx="2504113" cy="523220"/>
          </a:xfrm>
          <a:prstGeom prst="rect">
            <a:avLst/>
          </a:prstGeom>
          <a:noFill/>
        </p:spPr>
        <p:txBody>
          <a:bodyPr wrap="square" rtlCol="0">
            <a:spAutoFit/>
          </a:bodyPr>
          <a:lstStyle/>
          <a:p>
            <a:r>
              <a:rPr lang="zh-CN" altLang="en-US" sz="2800" b="1" dirty="0">
                <a:solidFill>
                  <a:schemeClr val="bg1"/>
                </a:solidFill>
              </a:rPr>
              <a:t>用户行为路径</a:t>
            </a:r>
          </a:p>
        </p:txBody>
      </p:sp>
    </p:spTree>
    <p:extLst>
      <p:ext uri="{BB962C8B-B14F-4D97-AF65-F5344CB8AC3E}">
        <p14:creationId xmlns:p14="http://schemas.microsoft.com/office/powerpoint/2010/main" val="219641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用户活跃度变化</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加载项 3" title="Office Apps Fiddle for PowerPoint">
                <a:extLst>
                  <a:ext uri="{FF2B5EF4-FFF2-40B4-BE49-F238E27FC236}">
                    <a16:creationId xmlns:a16="http://schemas.microsoft.com/office/drawing/2014/main" id="{DB918217-0A46-48CE-9B21-B9E721DBF0B2}"/>
                  </a:ext>
                </a:extLst>
              </p:cNvPr>
              <p:cNvGraphicFramePr>
                <a:graphicFrameLocks noGrp="1"/>
              </p:cNvGraphicFramePr>
              <p:nvPr>
                <p:extLst>
                  <p:ext uri="{D42A27DB-BD31-4B8C-83A1-F6EECF244321}">
                    <p14:modId xmlns:p14="http://schemas.microsoft.com/office/powerpoint/2010/main" val="1508601903"/>
                  </p:ext>
                </p:extLst>
              </p:nvPr>
            </p:nvGraphicFramePr>
            <p:xfrm>
              <a:off x="3557311" y="0"/>
              <a:ext cx="8012925"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加载项 3" title="Office Apps Fiddle for PowerPoint">
                <a:extLst>
                  <a:ext uri="{FF2B5EF4-FFF2-40B4-BE49-F238E27FC236}">
                    <a16:creationId xmlns:a16="http://schemas.microsoft.com/office/drawing/2014/main" id="{DB918217-0A46-48CE-9B21-B9E721DBF0B2}"/>
                  </a:ext>
                </a:extLst>
              </p:cNvPr>
              <p:cNvPicPr>
                <a:picLocks noGrp="1" noRot="1" noChangeAspect="1" noMove="1" noResize="1" noEditPoints="1" noAdjustHandles="1" noChangeArrowheads="1" noChangeShapeType="1"/>
              </p:cNvPicPr>
              <p:nvPr/>
            </p:nvPicPr>
            <p:blipFill>
              <a:blip r:embed="rId3"/>
              <a:stretch>
                <a:fillRect/>
              </a:stretch>
            </p:blipFill>
            <p:spPr>
              <a:xfrm>
                <a:off x="3557311" y="0"/>
                <a:ext cx="8012925" cy="6858000"/>
              </a:xfrm>
              <a:prstGeom prst="rect">
                <a:avLst/>
              </a:prstGeom>
            </p:spPr>
          </p:pic>
        </mc:Fallback>
      </mc:AlternateContent>
      <p:sp>
        <p:nvSpPr>
          <p:cNvPr id="6" name="文本框 5">
            <a:extLst>
              <a:ext uri="{FF2B5EF4-FFF2-40B4-BE49-F238E27FC236}">
                <a16:creationId xmlns:a16="http://schemas.microsoft.com/office/drawing/2014/main" id="{D734EE38-ADA3-4BD3-849C-2EE887CFB361}"/>
              </a:ext>
            </a:extLst>
          </p:cNvPr>
          <p:cNvSpPr txBox="1"/>
          <p:nvPr/>
        </p:nvSpPr>
        <p:spPr>
          <a:xfrm>
            <a:off x="190814" y="3305046"/>
            <a:ext cx="2957189" cy="523220"/>
          </a:xfrm>
          <a:prstGeom prst="rect">
            <a:avLst/>
          </a:prstGeom>
          <a:noFill/>
        </p:spPr>
        <p:txBody>
          <a:bodyPr wrap="square" rtlCol="0">
            <a:spAutoFit/>
          </a:bodyPr>
          <a:lstStyle/>
          <a:p>
            <a:r>
              <a:rPr lang="zh-CN" altLang="en-US" sz="2800" b="1" dirty="0">
                <a:solidFill>
                  <a:schemeClr val="bg1"/>
                </a:solidFill>
              </a:rPr>
              <a:t>用户活跃度变化</a:t>
            </a:r>
            <a:endParaRPr lang="en-US" altLang="zh-CN" sz="2800" b="1" dirty="0">
              <a:solidFill>
                <a:schemeClr val="bg1"/>
              </a:solidFill>
            </a:endParaRPr>
          </a:p>
        </p:txBody>
      </p:sp>
    </p:spTree>
    <p:extLst>
      <p:ext uri="{BB962C8B-B14F-4D97-AF65-F5344CB8AC3E}">
        <p14:creationId xmlns:p14="http://schemas.microsoft.com/office/powerpoint/2010/main" val="249717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用户活跃度变化</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B199D76A-B68A-4B4D-A024-28AA1536559F}"/>
              </a:ext>
            </a:extLst>
          </p:cNvPr>
          <p:cNvSpPr txBox="1"/>
          <p:nvPr/>
        </p:nvSpPr>
        <p:spPr>
          <a:xfrm>
            <a:off x="3757080" y="2274838"/>
            <a:ext cx="7222921" cy="2308324"/>
          </a:xfrm>
          <a:prstGeom prst="rect">
            <a:avLst/>
          </a:prstGeom>
          <a:noFill/>
        </p:spPr>
        <p:txBody>
          <a:bodyPr wrap="square" rtlCol="0">
            <a:spAutoFit/>
          </a:bodyPr>
          <a:lstStyle/>
          <a:p>
            <a:r>
              <a:rPr lang="en-US" altLang="zh-CN" dirty="0"/>
              <a:t>1. </a:t>
            </a:r>
            <a:r>
              <a:rPr lang="zh-CN" altLang="en-US" dirty="0"/>
              <a:t>浏览量、收藏数、添加购物车次数、购买次数、用户量在</a:t>
            </a:r>
            <a:r>
              <a:rPr lang="en-US" altLang="zh-CN" dirty="0"/>
              <a:t>2017/12/02</a:t>
            </a:r>
            <a:r>
              <a:rPr lang="zh-CN" altLang="en-US" dirty="0"/>
              <a:t>当天急速上升。</a:t>
            </a:r>
          </a:p>
          <a:p>
            <a:r>
              <a:rPr lang="en-US" altLang="zh-CN" dirty="0"/>
              <a:t>2. </a:t>
            </a:r>
            <a:r>
              <a:rPr lang="zh-CN" altLang="en-US" dirty="0"/>
              <a:t>周末的各项指标都优于周内，周六周日用户尤为活跃，用户有更多的时间可以逛淘宝，所以应当在周六周日当天进行适当的营销活动。</a:t>
            </a:r>
          </a:p>
          <a:p>
            <a:r>
              <a:rPr lang="en-US" altLang="zh-CN" dirty="0"/>
              <a:t>3. </a:t>
            </a:r>
            <a:r>
              <a:rPr lang="zh-CN" altLang="en-US" dirty="0"/>
              <a:t>每日的活跃用户量基本在</a:t>
            </a:r>
            <a:r>
              <a:rPr lang="en-US" altLang="zh-CN" dirty="0"/>
              <a:t>70%</a:t>
            </a:r>
            <a:r>
              <a:rPr lang="zh-CN" altLang="en-US" dirty="0"/>
              <a:t>上下浮动，而成交客户基本维持在</a:t>
            </a:r>
            <a:r>
              <a:rPr lang="en-US" altLang="zh-CN" dirty="0"/>
              <a:t>20%</a:t>
            </a:r>
            <a:r>
              <a:rPr lang="zh-CN" altLang="en-US" dirty="0"/>
              <a:t>。</a:t>
            </a:r>
          </a:p>
          <a:p>
            <a:r>
              <a:rPr lang="en-US" altLang="zh-CN" dirty="0"/>
              <a:t>3. </a:t>
            </a:r>
            <a:r>
              <a:rPr lang="zh-CN" altLang="en-US" dirty="0"/>
              <a:t>这</a:t>
            </a:r>
            <a:r>
              <a:rPr lang="en-US" altLang="zh-CN" dirty="0"/>
              <a:t>9</a:t>
            </a:r>
            <a:r>
              <a:rPr lang="zh-CN" altLang="en-US" dirty="0"/>
              <a:t>天内，用户活跃天数呈现正态分布，用户活跃天数主要集中在</a:t>
            </a:r>
            <a:r>
              <a:rPr lang="en-US" altLang="zh-CN" dirty="0"/>
              <a:t>3-7</a:t>
            </a:r>
            <a:r>
              <a:rPr lang="zh-CN" altLang="en-US" dirty="0"/>
              <a:t>天（用户当天操作记录达</a:t>
            </a:r>
            <a:r>
              <a:rPr lang="en-US" altLang="zh-CN" dirty="0"/>
              <a:t>3</a:t>
            </a:r>
            <a:r>
              <a:rPr lang="zh-CN" altLang="en-US" dirty="0"/>
              <a:t>条算作当天活跃）</a:t>
            </a:r>
          </a:p>
        </p:txBody>
      </p:sp>
      <p:sp>
        <p:nvSpPr>
          <p:cNvPr id="6" name="文本框 5">
            <a:extLst>
              <a:ext uri="{FF2B5EF4-FFF2-40B4-BE49-F238E27FC236}">
                <a16:creationId xmlns:a16="http://schemas.microsoft.com/office/drawing/2014/main" id="{3E975EFA-4862-450B-8FC4-74E4883080AC}"/>
              </a:ext>
            </a:extLst>
          </p:cNvPr>
          <p:cNvSpPr txBox="1"/>
          <p:nvPr/>
        </p:nvSpPr>
        <p:spPr>
          <a:xfrm>
            <a:off x="297809" y="3244334"/>
            <a:ext cx="2743200" cy="523220"/>
          </a:xfrm>
          <a:prstGeom prst="rect">
            <a:avLst/>
          </a:prstGeom>
          <a:noFill/>
        </p:spPr>
        <p:txBody>
          <a:bodyPr wrap="square" rtlCol="0">
            <a:spAutoFit/>
          </a:bodyPr>
          <a:lstStyle/>
          <a:p>
            <a:r>
              <a:rPr lang="zh-CN" altLang="en-US" sz="2800" b="1" dirty="0">
                <a:solidFill>
                  <a:schemeClr val="bg1"/>
                </a:solidFill>
              </a:rPr>
              <a:t>用户活跃度变化</a:t>
            </a:r>
            <a:endParaRPr lang="en-US" altLang="zh-CN" sz="2800" b="1" dirty="0">
              <a:solidFill>
                <a:schemeClr val="bg1"/>
              </a:solidFill>
            </a:endParaRPr>
          </a:p>
        </p:txBody>
      </p:sp>
    </p:spTree>
    <p:extLst>
      <p:ext uri="{BB962C8B-B14F-4D97-AF65-F5344CB8AC3E}">
        <p14:creationId xmlns:p14="http://schemas.microsoft.com/office/powerpoint/2010/main" val="251099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79695" y="477054"/>
            <a:ext cx="1828800" cy="369332"/>
          </a:xfrm>
          <a:prstGeom prst="rect">
            <a:avLst/>
          </a:prstGeom>
          <a:noFill/>
        </p:spPr>
        <p:txBody>
          <a:bodyPr wrap="square" rtlCol="0">
            <a:spAutoFit/>
          </a:bodyPr>
          <a:lstStyle/>
          <a:p>
            <a:r>
              <a:rPr lang="zh-CN" altLang="en-US" dirty="0"/>
              <a:t>时段情况</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加载项 3" title="Office Apps Fiddle for PowerPoint">
                <a:extLst>
                  <a:ext uri="{FF2B5EF4-FFF2-40B4-BE49-F238E27FC236}">
                    <a16:creationId xmlns:a16="http://schemas.microsoft.com/office/drawing/2014/main" id="{B70CB21A-D9AC-465B-B943-6909F748497E}"/>
                  </a:ext>
                </a:extLst>
              </p:cNvPr>
              <p:cNvGraphicFramePr>
                <a:graphicFrameLocks noGrp="1"/>
              </p:cNvGraphicFramePr>
              <p:nvPr>
                <p:extLst>
                  <p:ext uri="{D42A27DB-BD31-4B8C-83A1-F6EECF244321}">
                    <p14:modId xmlns:p14="http://schemas.microsoft.com/office/powerpoint/2010/main" val="920016564"/>
                  </p:ext>
                </p:extLst>
              </p:nvPr>
            </p:nvGraphicFramePr>
            <p:xfrm>
              <a:off x="3521915" y="0"/>
              <a:ext cx="8078558" cy="68579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加载项 3" title="Office Apps Fiddle for PowerPoint">
                <a:extLst>
                  <a:ext uri="{FF2B5EF4-FFF2-40B4-BE49-F238E27FC236}">
                    <a16:creationId xmlns:a16="http://schemas.microsoft.com/office/drawing/2014/main" id="{B70CB21A-D9AC-465B-B943-6909F748497E}"/>
                  </a:ext>
                </a:extLst>
              </p:cNvPr>
              <p:cNvPicPr>
                <a:picLocks noGrp="1" noRot="1" noChangeAspect="1" noMove="1" noResize="1" noEditPoints="1" noAdjustHandles="1" noChangeArrowheads="1" noChangeShapeType="1"/>
              </p:cNvPicPr>
              <p:nvPr/>
            </p:nvPicPr>
            <p:blipFill>
              <a:blip r:embed="rId3"/>
              <a:stretch>
                <a:fillRect/>
              </a:stretch>
            </p:blipFill>
            <p:spPr>
              <a:xfrm>
                <a:off x="3521915" y="0"/>
                <a:ext cx="8078558" cy="6857965"/>
              </a:xfrm>
              <a:prstGeom prst="rect">
                <a:avLst/>
              </a:prstGeom>
            </p:spPr>
          </p:pic>
        </mc:Fallback>
      </mc:AlternateContent>
      <p:sp>
        <p:nvSpPr>
          <p:cNvPr id="6" name="文本框 5">
            <a:extLst>
              <a:ext uri="{FF2B5EF4-FFF2-40B4-BE49-F238E27FC236}">
                <a16:creationId xmlns:a16="http://schemas.microsoft.com/office/drawing/2014/main" id="{5D2630D0-2D06-4A99-A575-D4CA81C78B3E}"/>
              </a:ext>
            </a:extLst>
          </p:cNvPr>
          <p:cNvSpPr txBox="1"/>
          <p:nvPr/>
        </p:nvSpPr>
        <p:spPr>
          <a:xfrm>
            <a:off x="994095" y="3334554"/>
            <a:ext cx="1669409" cy="523220"/>
          </a:xfrm>
          <a:prstGeom prst="rect">
            <a:avLst/>
          </a:prstGeom>
          <a:noFill/>
        </p:spPr>
        <p:txBody>
          <a:bodyPr wrap="square" rtlCol="0">
            <a:spAutoFit/>
          </a:bodyPr>
          <a:lstStyle/>
          <a:p>
            <a:r>
              <a:rPr lang="zh-CN" altLang="en-US" sz="2800" b="1" dirty="0">
                <a:solidFill>
                  <a:schemeClr val="bg1"/>
                </a:solidFill>
              </a:rPr>
              <a:t>时段情况</a:t>
            </a:r>
          </a:p>
        </p:txBody>
      </p:sp>
    </p:spTree>
    <p:extLst>
      <p:ext uri="{BB962C8B-B14F-4D97-AF65-F5344CB8AC3E}">
        <p14:creationId xmlns:p14="http://schemas.microsoft.com/office/powerpoint/2010/main" val="395424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时段情况</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加载项 3" title="Office Apps Fiddle for PowerPoint">
                <a:extLst>
                  <a:ext uri="{FF2B5EF4-FFF2-40B4-BE49-F238E27FC236}">
                    <a16:creationId xmlns:a16="http://schemas.microsoft.com/office/drawing/2014/main" id="{F9CC29B7-6141-4DF2-984C-C49A75AB31F5}"/>
                  </a:ext>
                </a:extLst>
              </p:cNvPr>
              <p:cNvGraphicFramePr>
                <a:graphicFrameLocks noGrp="1"/>
              </p:cNvGraphicFramePr>
              <p:nvPr>
                <p:extLst>
                  <p:ext uri="{D42A27DB-BD31-4B8C-83A1-F6EECF244321}">
                    <p14:modId xmlns:p14="http://schemas.microsoft.com/office/powerpoint/2010/main" val="38750933"/>
                  </p:ext>
                </p:extLst>
              </p:nvPr>
            </p:nvGraphicFramePr>
            <p:xfrm>
              <a:off x="3445223" y="0"/>
              <a:ext cx="8520625"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加载项 3" title="Office Apps Fiddle for PowerPoint">
                <a:extLst>
                  <a:ext uri="{FF2B5EF4-FFF2-40B4-BE49-F238E27FC236}">
                    <a16:creationId xmlns:a16="http://schemas.microsoft.com/office/drawing/2014/main" id="{F9CC29B7-6141-4DF2-984C-C49A75AB31F5}"/>
                  </a:ext>
                </a:extLst>
              </p:cNvPr>
              <p:cNvPicPr>
                <a:picLocks noGrp="1" noRot="1" noChangeAspect="1" noMove="1" noResize="1" noEditPoints="1" noAdjustHandles="1" noChangeArrowheads="1" noChangeShapeType="1"/>
              </p:cNvPicPr>
              <p:nvPr/>
            </p:nvPicPr>
            <p:blipFill>
              <a:blip r:embed="rId3"/>
              <a:stretch>
                <a:fillRect/>
              </a:stretch>
            </p:blipFill>
            <p:spPr>
              <a:xfrm>
                <a:off x="3445223" y="0"/>
                <a:ext cx="8520625" cy="6858000"/>
              </a:xfrm>
              <a:prstGeom prst="rect">
                <a:avLst/>
              </a:prstGeom>
            </p:spPr>
          </p:pic>
        </mc:Fallback>
      </mc:AlternateContent>
      <p:sp>
        <p:nvSpPr>
          <p:cNvPr id="6" name="文本框 5">
            <a:extLst>
              <a:ext uri="{FF2B5EF4-FFF2-40B4-BE49-F238E27FC236}">
                <a16:creationId xmlns:a16="http://schemas.microsoft.com/office/drawing/2014/main" id="{73DC9CAE-F343-4472-9399-A45B8CF9AB42}"/>
              </a:ext>
            </a:extLst>
          </p:cNvPr>
          <p:cNvSpPr txBox="1"/>
          <p:nvPr/>
        </p:nvSpPr>
        <p:spPr>
          <a:xfrm>
            <a:off x="994095" y="3334554"/>
            <a:ext cx="1669409" cy="523220"/>
          </a:xfrm>
          <a:prstGeom prst="rect">
            <a:avLst/>
          </a:prstGeom>
          <a:noFill/>
        </p:spPr>
        <p:txBody>
          <a:bodyPr wrap="square" rtlCol="0">
            <a:spAutoFit/>
          </a:bodyPr>
          <a:lstStyle/>
          <a:p>
            <a:r>
              <a:rPr lang="zh-CN" altLang="en-US" sz="2800" b="1" dirty="0">
                <a:solidFill>
                  <a:schemeClr val="bg1"/>
                </a:solidFill>
              </a:rPr>
              <a:t>时段情况</a:t>
            </a:r>
          </a:p>
        </p:txBody>
      </p:sp>
    </p:spTree>
    <p:extLst>
      <p:ext uri="{BB962C8B-B14F-4D97-AF65-F5344CB8AC3E}">
        <p14:creationId xmlns:p14="http://schemas.microsoft.com/office/powerpoint/2010/main" val="413810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时段情况</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B199D76A-B68A-4B4D-A024-28AA1536559F}"/>
              </a:ext>
            </a:extLst>
          </p:cNvPr>
          <p:cNvSpPr txBox="1"/>
          <p:nvPr/>
        </p:nvSpPr>
        <p:spPr>
          <a:xfrm>
            <a:off x="4160940" y="2136338"/>
            <a:ext cx="7222921" cy="2585323"/>
          </a:xfrm>
          <a:prstGeom prst="rect">
            <a:avLst/>
          </a:prstGeom>
          <a:noFill/>
        </p:spPr>
        <p:txBody>
          <a:bodyPr wrap="square" rtlCol="0">
            <a:spAutoFit/>
          </a:bodyPr>
          <a:lstStyle/>
          <a:p>
            <a:r>
              <a:rPr lang="en-US" altLang="zh-CN" dirty="0"/>
              <a:t>1. </a:t>
            </a:r>
            <a:r>
              <a:rPr lang="zh-CN" altLang="en-US" dirty="0"/>
              <a:t>各时段指标走势大致一致。</a:t>
            </a:r>
          </a:p>
          <a:p>
            <a:r>
              <a:rPr lang="en-US" altLang="zh-CN" dirty="0"/>
              <a:t>2. 5:00-10:00</a:t>
            </a:r>
            <a:r>
              <a:rPr lang="zh-CN" altLang="en-US" dirty="0"/>
              <a:t>及</a:t>
            </a:r>
            <a:r>
              <a:rPr lang="en-US" altLang="zh-CN" dirty="0"/>
              <a:t>18:00-21:00</a:t>
            </a:r>
            <a:r>
              <a:rPr lang="zh-CN" altLang="en-US" dirty="0"/>
              <a:t>两段时间是用户活跃度迅速增长的时段。</a:t>
            </a:r>
          </a:p>
          <a:p>
            <a:r>
              <a:rPr lang="en-US" altLang="zh-CN" dirty="0"/>
              <a:t>3. 10:00-18:00</a:t>
            </a:r>
            <a:r>
              <a:rPr lang="zh-CN" altLang="en-US" dirty="0"/>
              <a:t>这个时间段的用户活跃度上下浮动，但基本保持着同一水平。</a:t>
            </a:r>
          </a:p>
          <a:p>
            <a:r>
              <a:rPr lang="en-US" altLang="zh-CN" dirty="0"/>
              <a:t>4. 13:00</a:t>
            </a:r>
            <a:r>
              <a:rPr lang="zh-CN" altLang="en-US" dirty="0"/>
              <a:t>，</a:t>
            </a:r>
            <a:r>
              <a:rPr lang="en-US" altLang="zh-CN" dirty="0"/>
              <a:t>15:00</a:t>
            </a:r>
            <a:r>
              <a:rPr lang="zh-CN" altLang="en-US" dirty="0"/>
              <a:t>这两个时间段是用户活跃度稳定阶段的两个小高峰，我们可以猜测</a:t>
            </a:r>
            <a:r>
              <a:rPr lang="en-US" altLang="zh-CN" dirty="0"/>
              <a:t>13:00</a:t>
            </a:r>
            <a:r>
              <a:rPr lang="zh-CN" altLang="en-US" dirty="0"/>
              <a:t>是因为用户工作午休结束了拿起手机再摸一会儿鱼造成的，</a:t>
            </a:r>
            <a:r>
              <a:rPr lang="en-US" altLang="zh-CN" dirty="0"/>
              <a:t>15:00</a:t>
            </a:r>
            <a:r>
              <a:rPr lang="zh-CN" altLang="en-US" dirty="0"/>
              <a:t>是因为工作了一两个小时又想摸鱼。</a:t>
            </a:r>
            <a:r>
              <a:rPr lang="en-US" altLang="zh-CN" dirty="0"/>
              <a:t>17:00</a:t>
            </a:r>
            <a:r>
              <a:rPr lang="zh-CN" altLang="en-US" dirty="0"/>
              <a:t>开始一部分用户下班了或马上下班，可以开始正大光明摸鱼。</a:t>
            </a:r>
          </a:p>
          <a:p>
            <a:r>
              <a:rPr lang="en-US" altLang="zh-CN" dirty="0"/>
              <a:t>5. 21:00</a:t>
            </a:r>
            <a:r>
              <a:rPr lang="zh-CN" altLang="en-US" dirty="0"/>
              <a:t>达到用户活跃度峰值。</a:t>
            </a:r>
          </a:p>
        </p:txBody>
      </p:sp>
      <p:sp>
        <p:nvSpPr>
          <p:cNvPr id="6" name="文本框 5">
            <a:extLst>
              <a:ext uri="{FF2B5EF4-FFF2-40B4-BE49-F238E27FC236}">
                <a16:creationId xmlns:a16="http://schemas.microsoft.com/office/drawing/2014/main" id="{772B35CD-1EC8-4843-9146-E733BD3F8951}"/>
              </a:ext>
            </a:extLst>
          </p:cNvPr>
          <p:cNvSpPr txBox="1"/>
          <p:nvPr/>
        </p:nvSpPr>
        <p:spPr>
          <a:xfrm>
            <a:off x="994095" y="3334554"/>
            <a:ext cx="1669409" cy="523220"/>
          </a:xfrm>
          <a:prstGeom prst="rect">
            <a:avLst/>
          </a:prstGeom>
          <a:noFill/>
        </p:spPr>
        <p:txBody>
          <a:bodyPr wrap="square" rtlCol="0">
            <a:spAutoFit/>
          </a:bodyPr>
          <a:lstStyle/>
          <a:p>
            <a:r>
              <a:rPr lang="zh-CN" altLang="en-US" sz="2800" b="1" dirty="0">
                <a:solidFill>
                  <a:schemeClr val="bg1"/>
                </a:solidFill>
              </a:rPr>
              <a:t>时段情况</a:t>
            </a:r>
          </a:p>
        </p:txBody>
      </p:sp>
    </p:spTree>
    <p:extLst>
      <p:ext uri="{BB962C8B-B14F-4D97-AF65-F5344CB8AC3E}">
        <p14:creationId xmlns:p14="http://schemas.microsoft.com/office/powerpoint/2010/main" val="324432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图示 19">
            <a:extLst>
              <a:ext uri="{FF2B5EF4-FFF2-40B4-BE49-F238E27FC236}">
                <a16:creationId xmlns:a16="http://schemas.microsoft.com/office/drawing/2014/main" id="{22DB7DA2-CAF3-48E1-BA4A-6CD30CBBE572}"/>
              </a:ext>
            </a:extLst>
          </p:cNvPr>
          <p:cNvGraphicFramePr/>
          <p:nvPr>
            <p:extLst>
              <p:ext uri="{D42A27DB-BD31-4B8C-83A1-F6EECF244321}">
                <p14:modId xmlns:p14="http://schemas.microsoft.com/office/powerpoint/2010/main" val="3095188132"/>
              </p:ext>
            </p:extLst>
          </p:nvPr>
        </p:nvGraphicFramePr>
        <p:xfrm>
          <a:off x="2032000" y="8890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03662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用户购买特点</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46D63680-A0F7-4B50-9806-67561A974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990600"/>
            <a:ext cx="6330367" cy="5064294"/>
          </a:xfrm>
          <a:prstGeom prst="rect">
            <a:avLst/>
          </a:prstGeom>
        </p:spPr>
      </p:pic>
      <p:sp>
        <p:nvSpPr>
          <p:cNvPr id="10" name="文本框 9">
            <a:extLst>
              <a:ext uri="{FF2B5EF4-FFF2-40B4-BE49-F238E27FC236}">
                <a16:creationId xmlns:a16="http://schemas.microsoft.com/office/drawing/2014/main" id="{1089B017-431C-441B-96C9-3B531902AA87}"/>
              </a:ext>
            </a:extLst>
          </p:cNvPr>
          <p:cNvSpPr txBox="1"/>
          <p:nvPr/>
        </p:nvSpPr>
        <p:spPr>
          <a:xfrm>
            <a:off x="7267313" y="1810940"/>
            <a:ext cx="4429387" cy="3693319"/>
          </a:xfrm>
          <a:prstGeom prst="rect">
            <a:avLst/>
          </a:prstGeom>
          <a:noFill/>
        </p:spPr>
        <p:txBody>
          <a:bodyPr wrap="square" rtlCol="0">
            <a:spAutoFit/>
          </a:bodyPr>
          <a:lstStyle/>
          <a:p>
            <a:r>
              <a:rPr lang="en-US" altLang="zh-CN" dirty="0"/>
              <a:t>- </a:t>
            </a:r>
            <a:r>
              <a:rPr lang="zh-CN" altLang="en-US" dirty="0"/>
              <a:t>左上角属于快消</a:t>
            </a:r>
            <a:r>
              <a:rPr lang="en-US" altLang="zh-CN" dirty="0"/>
              <a:t>/</a:t>
            </a:r>
            <a:r>
              <a:rPr lang="zh-CN" altLang="en-US" dirty="0"/>
              <a:t>高频</a:t>
            </a:r>
            <a:r>
              <a:rPr lang="en-US" altLang="zh-CN" dirty="0"/>
              <a:t>/</a:t>
            </a:r>
            <a:r>
              <a:rPr lang="zh-CN" altLang="en-US" dirty="0"/>
              <a:t>品牌选择少</a:t>
            </a:r>
            <a:r>
              <a:rPr lang="en-US" altLang="zh-CN" dirty="0"/>
              <a:t>/</a:t>
            </a:r>
            <a:r>
              <a:rPr lang="zh-CN" altLang="en-US" dirty="0"/>
              <a:t>寡头</a:t>
            </a:r>
          </a:p>
          <a:p>
            <a:r>
              <a:rPr lang="en-US" altLang="zh-CN" dirty="0"/>
              <a:t>- </a:t>
            </a:r>
            <a:r>
              <a:rPr lang="zh-CN" altLang="en-US" dirty="0"/>
              <a:t>左下角属于低频</a:t>
            </a:r>
            <a:r>
              <a:rPr lang="en-US" altLang="zh-CN" dirty="0"/>
              <a:t>/</a:t>
            </a:r>
            <a:r>
              <a:rPr lang="zh-CN" altLang="en-US" dirty="0"/>
              <a:t>贵重</a:t>
            </a:r>
            <a:r>
              <a:rPr lang="en-US" altLang="zh-CN" dirty="0"/>
              <a:t>/</a:t>
            </a:r>
            <a:r>
              <a:rPr lang="zh-CN" altLang="en-US" dirty="0"/>
              <a:t>品牌选择少</a:t>
            </a:r>
            <a:r>
              <a:rPr lang="en-US" altLang="zh-CN" dirty="0"/>
              <a:t>/</a:t>
            </a:r>
            <a:r>
              <a:rPr lang="zh-CN" altLang="en-US" dirty="0"/>
              <a:t>寡头</a:t>
            </a:r>
          </a:p>
          <a:p>
            <a:r>
              <a:rPr lang="en-US" altLang="zh-CN" dirty="0"/>
              <a:t>- </a:t>
            </a:r>
            <a:r>
              <a:rPr lang="zh-CN" altLang="en-US" dirty="0"/>
              <a:t>右上角属于快消</a:t>
            </a:r>
            <a:r>
              <a:rPr lang="en-US" altLang="zh-CN" dirty="0"/>
              <a:t>/</a:t>
            </a:r>
            <a:r>
              <a:rPr lang="zh-CN" altLang="en-US" dirty="0"/>
              <a:t>高频</a:t>
            </a:r>
            <a:r>
              <a:rPr lang="en-US" altLang="zh-CN" dirty="0"/>
              <a:t>/</a:t>
            </a:r>
            <a:r>
              <a:rPr lang="zh-CN" altLang="en-US" dirty="0"/>
              <a:t>品牌选择多</a:t>
            </a:r>
          </a:p>
          <a:p>
            <a:r>
              <a:rPr lang="en-US" altLang="zh-CN" dirty="0"/>
              <a:t>- </a:t>
            </a:r>
            <a:r>
              <a:rPr lang="zh-CN" altLang="en-US" dirty="0"/>
              <a:t>右下角属于决策慎重</a:t>
            </a:r>
            <a:r>
              <a:rPr lang="en-US" altLang="zh-CN" dirty="0"/>
              <a:t>/</a:t>
            </a:r>
            <a:r>
              <a:rPr lang="zh-CN" altLang="en-US" dirty="0"/>
              <a:t>低频</a:t>
            </a:r>
            <a:r>
              <a:rPr lang="en-US" altLang="zh-CN" dirty="0"/>
              <a:t>/</a:t>
            </a:r>
            <a:r>
              <a:rPr lang="zh-CN" altLang="en-US" dirty="0"/>
              <a:t>品牌选择多</a:t>
            </a:r>
          </a:p>
          <a:p>
            <a:endParaRPr lang="zh-CN" altLang="en-US" dirty="0"/>
          </a:p>
          <a:p>
            <a:r>
              <a:rPr lang="zh-CN" altLang="en-US" dirty="0"/>
              <a:t>大部分购买行为发生在累计用户行为</a:t>
            </a:r>
            <a:r>
              <a:rPr lang="en-US" altLang="zh-CN" dirty="0"/>
              <a:t>0-100</a:t>
            </a:r>
            <a:r>
              <a:rPr lang="zh-CN" altLang="en-US" dirty="0"/>
              <a:t>次，用户喜欢购买的产品分类是属于左下角，要让分布逐渐往右上靠，从平台方考虑可以增加商品大类的专区假设，减少用户搜索对比，提升用户体验。若想让分布先往左上角移动可以考虑建设高频网红专区，或者在用户搜索时首先展示用户购买过或收藏过的品牌</a:t>
            </a:r>
            <a:r>
              <a:rPr lang="en-US" altLang="zh-CN" dirty="0"/>
              <a:t>/</a:t>
            </a:r>
            <a:r>
              <a:rPr lang="zh-CN" altLang="en-US" dirty="0"/>
              <a:t>产品。</a:t>
            </a:r>
          </a:p>
        </p:txBody>
      </p:sp>
    </p:spTree>
    <p:extLst>
      <p:ext uri="{BB962C8B-B14F-4D97-AF65-F5344CB8AC3E}">
        <p14:creationId xmlns:p14="http://schemas.microsoft.com/office/powerpoint/2010/main" val="3309123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用户购买特点</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加载项 4" title="Office Apps Fiddle for PowerPoint">
                <a:extLst>
                  <a:ext uri="{FF2B5EF4-FFF2-40B4-BE49-F238E27FC236}">
                    <a16:creationId xmlns:a16="http://schemas.microsoft.com/office/drawing/2014/main" id="{59B44CE6-B708-4E42-9BDA-9565BEEC103D}"/>
                  </a:ext>
                </a:extLst>
              </p:cNvPr>
              <p:cNvGraphicFramePr>
                <a:graphicFrameLocks noGrp="1"/>
              </p:cNvGraphicFramePr>
              <p:nvPr>
                <p:extLst>
                  <p:ext uri="{D42A27DB-BD31-4B8C-83A1-F6EECF244321}">
                    <p14:modId xmlns:p14="http://schemas.microsoft.com/office/powerpoint/2010/main" val="2484705990"/>
                  </p:ext>
                </p:extLst>
              </p:nvPr>
            </p:nvGraphicFramePr>
            <p:xfrm>
              <a:off x="3579298" y="403935"/>
              <a:ext cx="8060375" cy="632133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加载项 4" title="Office Apps Fiddle for PowerPoint">
                <a:extLst>
                  <a:ext uri="{FF2B5EF4-FFF2-40B4-BE49-F238E27FC236}">
                    <a16:creationId xmlns:a16="http://schemas.microsoft.com/office/drawing/2014/main" id="{59B44CE6-B708-4E42-9BDA-9565BEEC103D}"/>
                  </a:ext>
                </a:extLst>
              </p:cNvPr>
              <p:cNvPicPr>
                <a:picLocks noGrp="1" noRot="1" noChangeAspect="1" noMove="1" noResize="1" noEditPoints="1" noAdjustHandles="1" noChangeArrowheads="1" noChangeShapeType="1"/>
              </p:cNvPicPr>
              <p:nvPr/>
            </p:nvPicPr>
            <p:blipFill>
              <a:blip r:embed="rId3"/>
              <a:stretch>
                <a:fillRect/>
              </a:stretch>
            </p:blipFill>
            <p:spPr>
              <a:xfrm>
                <a:off x="3579298" y="403935"/>
                <a:ext cx="8060375" cy="6321330"/>
              </a:xfrm>
              <a:prstGeom prst="rect">
                <a:avLst/>
              </a:prstGeom>
            </p:spPr>
          </p:pic>
        </mc:Fallback>
      </mc:AlternateContent>
      <p:sp>
        <p:nvSpPr>
          <p:cNvPr id="8" name="文本框 7">
            <a:extLst>
              <a:ext uri="{FF2B5EF4-FFF2-40B4-BE49-F238E27FC236}">
                <a16:creationId xmlns:a16="http://schemas.microsoft.com/office/drawing/2014/main" id="{3D1BC82F-5676-4C35-BEF1-D057BD7F80DF}"/>
              </a:ext>
            </a:extLst>
          </p:cNvPr>
          <p:cNvSpPr txBox="1"/>
          <p:nvPr/>
        </p:nvSpPr>
        <p:spPr>
          <a:xfrm>
            <a:off x="297180" y="3244333"/>
            <a:ext cx="2446020" cy="523220"/>
          </a:xfrm>
          <a:prstGeom prst="rect">
            <a:avLst/>
          </a:prstGeom>
          <a:noFill/>
        </p:spPr>
        <p:txBody>
          <a:bodyPr wrap="square" rtlCol="0">
            <a:spAutoFit/>
          </a:bodyPr>
          <a:lstStyle/>
          <a:p>
            <a:r>
              <a:rPr lang="zh-CN" altLang="en-US" sz="2800" b="1" dirty="0">
                <a:solidFill>
                  <a:schemeClr val="bg1"/>
                </a:solidFill>
              </a:rPr>
              <a:t>用户购买特点</a:t>
            </a:r>
            <a:endParaRPr lang="en-US" altLang="zh-CN" sz="2800" b="1" dirty="0">
              <a:solidFill>
                <a:schemeClr val="bg1"/>
              </a:solidFill>
            </a:endParaRPr>
          </a:p>
        </p:txBody>
      </p:sp>
    </p:spTree>
    <p:extLst>
      <p:ext uri="{BB962C8B-B14F-4D97-AF65-F5344CB8AC3E}">
        <p14:creationId xmlns:p14="http://schemas.microsoft.com/office/powerpoint/2010/main" val="209101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zh-CN" altLang="en-US" dirty="0"/>
              <a:t>用户购买特点</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4BDF6F0-DBC5-49EB-8BC6-4EDE882B2274}"/>
              </a:ext>
            </a:extLst>
          </p:cNvPr>
          <p:cNvSpPr txBox="1"/>
          <p:nvPr/>
        </p:nvSpPr>
        <p:spPr>
          <a:xfrm>
            <a:off x="4084040" y="2136338"/>
            <a:ext cx="7071920" cy="2585323"/>
          </a:xfrm>
          <a:prstGeom prst="rect">
            <a:avLst/>
          </a:prstGeom>
          <a:noFill/>
        </p:spPr>
        <p:txBody>
          <a:bodyPr wrap="square" rtlCol="0">
            <a:spAutoFit/>
          </a:bodyPr>
          <a:lstStyle/>
          <a:p>
            <a:r>
              <a:rPr lang="zh-CN" altLang="en-US" dirty="0"/>
              <a:t>两次操作就达成购买行为的占比很高（浏览一次就买），大多数购买前累计操作次数分布在</a:t>
            </a:r>
            <a:r>
              <a:rPr lang="en-US" altLang="zh-CN" dirty="0"/>
              <a:t>0-100</a:t>
            </a:r>
            <a:r>
              <a:rPr lang="zh-CN" altLang="en-US" dirty="0"/>
              <a:t>次，累计</a:t>
            </a:r>
            <a:r>
              <a:rPr lang="en-US" altLang="zh-CN" dirty="0"/>
              <a:t>100</a:t>
            </a:r>
            <a:r>
              <a:rPr lang="zh-CN" altLang="en-US" dirty="0"/>
              <a:t>次以上操作才换来一次购买行为的产品很多，如果有更详细的数据，例如在网页中埋点记录详情页留存率及用户浏览时长，就可以判断是在哪一阶段造成的用户流失或跳失率高的原因。</a:t>
            </a:r>
            <a:endParaRPr lang="en-US" altLang="zh-CN" dirty="0"/>
          </a:p>
          <a:p>
            <a:endParaRPr lang="en-US" altLang="zh-CN" dirty="0"/>
          </a:p>
          <a:p>
            <a:r>
              <a:rPr lang="zh-CN" altLang="en-US" dirty="0"/>
              <a:t>用户操作多，但是就不买，无外乎价格、质量、评价、产品介绍等方面，虽然说数据不可以成为“皇帝的新衣”，但是让用户产生购买“皇帝新衣”的冲动还是可以考虑的。</a:t>
            </a:r>
          </a:p>
        </p:txBody>
      </p:sp>
      <p:sp>
        <p:nvSpPr>
          <p:cNvPr id="8" name="文本框 7">
            <a:extLst>
              <a:ext uri="{FF2B5EF4-FFF2-40B4-BE49-F238E27FC236}">
                <a16:creationId xmlns:a16="http://schemas.microsoft.com/office/drawing/2014/main" id="{99E6A572-8B9F-4FD9-AC11-73AFB86D87A5}"/>
              </a:ext>
            </a:extLst>
          </p:cNvPr>
          <p:cNvSpPr txBox="1"/>
          <p:nvPr/>
        </p:nvSpPr>
        <p:spPr>
          <a:xfrm>
            <a:off x="297180" y="3244333"/>
            <a:ext cx="2446020" cy="523220"/>
          </a:xfrm>
          <a:prstGeom prst="rect">
            <a:avLst/>
          </a:prstGeom>
          <a:noFill/>
        </p:spPr>
        <p:txBody>
          <a:bodyPr wrap="square" rtlCol="0">
            <a:spAutoFit/>
          </a:bodyPr>
          <a:lstStyle/>
          <a:p>
            <a:r>
              <a:rPr lang="zh-CN" altLang="en-US" sz="2800" b="1" dirty="0">
                <a:solidFill>
                  <a:schemeClr val="bg1"/>
                </a:solidFill>
              </a:rPr>
              <a:t>用户购买特点</a:t>
            </a:r>
            <a:endParaRPr lang="en-US" altLang="zh-CN" sz="2800" b="1" dirty="0">
              <a:solidFill>
                <a:schemeClr val="bg1"/>
              </a:solidFill>
            </a:endParaRPr>
          </a:p>
        </p:txBody>
      </p:sp>
    </p:spTree>
    <p:extLst>
      <p:ext uri="{BB962C8B-B14F-4D97-AF65-F5344CB8AC3E}">
        <p14:creationId xmlns:p14="http://schemas.microsoft.com/office/powerpoint/2010/main" val="122486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28800" cy="369332"/>
          </a:xfrm>
          <a:prstGeom prst="rect">
            <a:avLst/>
          </a:prstGeom>
          <a:noFill/>
        </p:spPr>
        <p:txBody>
          <a:bodyPr wrap="square" rtlCol="0">
            <a:spAutoFit/>
          </a:bodyPr>
          <a:lstStyle/>
          <a:p>
            <a:r>
              <a:rPr lang="en-US" altLang="zh-CN" dirty="0" err="1"/>
              <a:t>RFM</a:t>
            </a:r>
            <a:endParaRPr lang="en-US" altLang="zh-CN"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格 7">
            <a:extLst>
              <a:ext uri="{FF2B5EF4-FFF2-40B4-BE49-F238E27FC236}">
                <a16:creationId xmlns:a16="http://schemas.microsoft.com/office/drawing/2014/main" id="{5F2C869E-7C16-419E-B775-687A7B9EBD1F}"/>
              </a:ext>
            </a:extLst>
          </p:cNvPr>
          <p:cNvGraphicFramePr>
            <a:graphicFrameLocks noGrp="1"/>
          </p:cNvGraphicFramePr>
          <p:nvPr>
            <p:extLst>
              <p:ext uri="{D42A27DB-BD31-4B8C-83A1-F6EECF244321}">
                <p14:modId xmlns:p14="http://schemas.microsoft.com/office/powerpoint/2010/main" val="758839867"/>
              </p:ext>
            </p:extLst>
          </p:nvPr>
        </p:nvGraphicFramePr>
        <p:xfrm>
          <a:off x="3655061" y="250190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28747894"/>
                    </a:ext>
                  </a:extLst>
                </a:gridCol>
                <a:gridCol w="2709333">
                  <a:extLst>
                    <a:ext uri="{9D8B030D-6E8A-4147-A177-3AD203B41FA5}">
                      <a16:colId xmlns:a16="http://schemas.microsoft.com/office/drawing/2014/main" val="820694564"/>
                    </a:ext>
                  </a:extLst>
                </a:gridCol>
                <a:gridCol w="2709333">
                  <a:extLst>
                    <a:ext uri="{9D8B030D-6E8A-4147-A177-3AD203B41FA5}">
                      <a16:colId xmlns:a16="http://schemas.microsoft.com/office/drawing/2014/main" val="2801094163"/>
                    </a:ext>
                  </a:extLst>
                </a:gridCol>
              </a:tblGrid>
              <a:tr h="370840">
                <a:tc>
                  <a:txBody>
                    <a:bodyPr/>
                    <a:lstStyle/>
                    <a:p>
                      <a:r>
                        <a:rPr lang="zh-CN" altLang="en-US" dirty="0"/>
                        <a:t>客户类型</a:t>
                      </a:r>
                    </a:p>
                  </a:txBody>
                  <a:tcPr/>
                </a:tc>
                <a:tc>
                  <a:txBody>
                    <a:bodyPr/>
                    <a:lstStyle/>
                    <a:p>
                      <a:r>
                        <a:rPr lang="zh-CN" altLang="en-US" dirty="0"/>
                        <a:t>数量</a:t>
                      </a:r>
                    </a:p>
                  </a:txBody>
                  <a:tcPr/>
                </a:tc>
                <a:tc>
                  <a:txBody>
                    <a:bodyPr/>
                    <a:lstStyle/>
                    <a:p>
                      <a:r>
                        <a:rPr lang="zh-CN" altLang="en-US" dirty="0"/>
                        <a:t>占比</a:t>
                      </a:r>
                    </a:p>
                  </a:txBody>
                  <a:tcPr/>
                </a:tc>
                <a:extLst>
                  <a:ext uri="{0D108BD9-81ED-4DB2-BD59-A6C34878D82A}">
                    <a16:rowId xmlns:a16="http://schemas.microsoft.com/office/drawing/2014/main" val="786271154"/>
                  </a:ext>
                </a:extLst>
              </a:tr>
              <a:tr h="370840">
                <a:tc>
                  <a:txBody>
                    <a:bodyPr/>
                    <a:lstStyle/>
                    <a:p>
                      <a:r>
                        <a:rPr lang="zh-CN" altLang="en-US" dirty="0"/>
                        <a:t>重要保持客户</a:t>
                      </a:r>
                    </a:p>
                  </a:txBody>
                  <a:tcPr/>
                </a:tc>
                <a:tc>
                  <a:txBody>
                    <a:bodyPr/>
                    <a:lstStyle/>
                    <a:p>
                      <a:r>
                        <a:rPr lang="en-US" altLang="zh-CN" dirty="0"/>
                        <a:t>23512</a:t>
                      </a:r>
                      <a:endParaRPr lang="zh-CN" altLang="en-US" dirty="0"/>
                    </a:p>
                  </a:txBody>
                  <a:tcPr/>
                </a:tc>
                <a:tc>
                  <a:txBody>
                    <a:bodyPr/>
                    <a:lstStyle/>
                    <a:p>
                      <a:r>
                        <a:rPr lang="en-US" altLang="zh-CN" dirty="0"/>
                        <a:t>35%</a:t>
                      </a:r>
                      <a:endParaRPr lang="zh-CN" altLang="en-US" dirty="0"/>
                    </a:p>
                  </a:txBody>
                  <a:tcPr/>
                </a:tc>
                <a:extLst>
                  <a:ext uri="{0D108BD9-81ED-4DB2-BD59-A6C34878D82A}">
                    <a16:rowId xmlns:a16="http://schemas.microsoft.com/office/drawing/2014/main" val="732879660"/>
                  </a:ext>
                </a:extLst>
              </a:tr>
              <a:tr h="370840">
                <a:tc>
                  <a:txBody>
                    <a:bodyPr/>
                    <a:lstStyle/>
                    <a:p>
                      <a:r>
                        <a:rPr lang="zh-CN" altLang="en-US" dirty="0"/>
                        <a:t>重要发展客户</a:t>
                      </a:r>
                    </a:p>
                  </a:txBody>
                  <a:tcPr/>
                </a:tc>
                <a:tc>
                  <a:txBody>
                    <a:bodyPr/>
                    <a:lstStyle/>
                    <a:p>
                      <a:r>
                        <a:rPr lang="en-US" altLang="zh-CN" dirty="0"/>
                        <a:t>21590</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342065869"/>
                  </a:ext>
                </a:extLst>
              </a:tr>
              <a:tr h="370840">
                <a:tc>
                  <a:txBody>
                    <a:bodyPr/>
                    <a:lstStyle/>
                    <a:p>
                      <a:r>
                        <a:rPr lang="zh-CN" altLang="en-US" dirty="0"/>
                        <a:t>重要挽留客户</a:t>
                      </a:r>
                    </a:p>
                  </a:txBody>
                  <a:tcPr/>
                </a:tc>
                <a:tc>
                  <a:txBody>
                    <a:bodyPr/>
                    <a:lstStyle/>
                    <a:p>
                      <a:r>
                        <a:rPr lang="en-US" altLang="zh-CN" dirty="0"/>
                        <a:t>16475</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3886000031"/>
                  </a:ext>
                </a:extLst>
              </a:tr>
              <a:tr h="370840">
                <a:tc>
                  <a:txBody>
                    <a:bodyPr/>
                    <a:lstStyle/>
                    <a:p>
                      <a:r>
                        <a:rPr lang="zh-CN" altLang="en-US" dirty="0"/>
                        <a:t>重要价值客户</a:t>
                      </a:r>
                    </a:p>
                  </a:txBody>
                  <a:tcPr/>
                </a:tc>
                <a:tc>
                  <a:txBody>
                    <a:bodyPr/>
                    <a:lstStyle/>
                    <a:p>
                      <a:r>
                        <a:rPr lang="en-US" altLang="zh-CN" dirty="0"/>
                        <a:t>4875</a:t>
                      </a:r>
                      <a:endParaRPr lang="zh-CN" altLang="en-US" dirty="0"/>
                    </a:p>
                  </a:txBody>
                  <a:tcPr/>
                </a:tc>
                <a:tc>
                  <a:txBody>
                    <a:bodyPr/>
                    <a:lstStyle/>
                    <a:p>
                      <a:r>
                        <a:rPr lang="en-US" altLang="zh-CN" dirty="0"/>
                        <a:t>8%</a:t>
                      </a:r>
                      <a:endParaRPr lang="zh-CN" altLang="en-US" dirty="0"/>
                    </a:p>
                  </a:txBody>
                  <a:tcPr/>
                </a:tc>
                <a:extLst>
                  <a:ext uri="{0D108BD9-81ED-4DB2-BD59-A6C34878D82A}">
                    <a16:rowId xmlns:a16="http://schemas.microsoft.com/office/drawing/2014/main" val="3521735744"/>
                  </a:ext>
                </a:extLst>
              </a:tr>
            </a:tbl>
          </a:graphicData>
        </a:graphic>
      </p:graphicFrame>
      <p:sp>
        <p:nvSpPr>
          <p:cNvPr id="8" name="文本框 7">
            <a:extLst>
              <a:ext uri="{FF2B5EF4-FFF2-40B4-BE49-F238E27FC236}">
                <a16:creationId xmlns:a16="http://schemas.microsoft.com/office/drawing/2014/main" id="{785FB324-32DA-44F7-B618-6BE449BB2F55}"/>
              </a:ext>
            </a:extLst>
          </p:cNvPr>
          <p:cNvSpPr txBox="1"/>
          <p:nvPr/>
        </p:nvSpPr>
        <p:spPr>
          <a:xfrm>
            <a:off x="834704" y="3167390"/>
            <a:ext cx="1828800" cy="523220"/>
          </a:xfrm>
          <a:prstGeom prst="rect">
            <a:avLst/>
          </a:prstGeom>
          <a:noFill/>
        </p:spPr>
        <p:txBody>
          <a:bodyPr wrap="square" rtlCol="0">
            <a:spAutoFit/>
          </a:bodyPr>
          <a:lstStyle/>
          <a:p>
            <a:r>
              <a:rPr lang="en-US" altLang="zh-CN" sz="2800" b="1" dirty="0">
                <a:solidFill>
                  <a:schemeClr val="bg1"/>
                </a:solidFill>
              </a:rPr>
              <a:t>RFM</a:t>
            </a:r>
          </a:p>
        </p:txBody>
      </p:sp>
    </p:spTree>
    <p:extLst>
      <p:ext uri="{BB962C8B-B14F-4D97-AF65-F5344CB8AC3E}">
        <p14:creationId xmlns:p14="http://schemas.microsoft.com/office/powerpoint/2010/main" val="2645579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总结</a:t>
            </a:r>
            <a:endParaRPr lang="en-US" altLang="zh-CN" sz="2500"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37EA368-C048-46AB-BFF4-4C238E77D724}"/>
              </a:ext>
            </a:extLst>
          </p:cNvPr>
          <p:cNvSpPr txBox="1"/>
          <p:nvPr/>
        </p:nvSpPr>
        <p:spPr>
          <a:xfrm>
            <a:off x="482600" y="1539299"/>
            <a:ext cx="10981189" cy="4615366"/>
          </a:xfrm>
          <a:prstGeom prst="rect">
            <a:avLst/>
          </a:prstGeom>
          <a:noFill/>
        </p:spPr>
        <p:txBody>
          <a:bodyPr wrap="square" rtlCol="0">
            <a:spAutoFit/>
          </a:bodyPr>
          <a:lstStyle/>
          <a:p>
            <a:pPr>
              <a:lnSpc>
                <a:spcPct val="150000"/>
              </a:lnSpc>
            </a:pPr>
            <a:r>
              <a:rPr lang="en-US" altLang="zh-CN" dirty="0"/>
              <a:t>1. 12/02-12/03</a:t>
            </a:r>
            <a:r>
              <a:rPr lang="zh-CN" altLang="en-US" dirty="0"/>
              <a:t>相较于其他日期用户活跃度、各指标增长明显，与同样是周末的</a:t>
            </a:r>
            <a:r>
              <a:rPr lang="en-US" altLang="zh-CN" dirty="0"/>
              <a:t>11/25-11/26</a:t>
            </a:r>
            <a:r>
              <a:rPr lang="zh-CN" altLang="en-US" dirty="0"/>
              <a:t>形成较大差距，猜测是该周末有运营促销活动相关（应该是临近双十二的预热活动）。</a:t>
            </a:r>
          </a:p>
          <a:p>
            <a:pPr>
              <a:lnSpc>
                <a:spcPct val="150000"/>
              </a:lnSpc>
            </a:pPr>
            <a:r>
              <a:rPr lang="en-US" altLang="zh-CN" dirty="0"/>
              <a:t>2. 5:00-10:00</a:t>
            </a:r>
            <a:r>
              <a:rPr lang="zh-CN" altLang="en-US" dirty="0"/>
              <a:t>和</a:t>
            </a:r>
            <a:r>
              <a:rPr lang="en-US" altLang="zh-CN" dirty="0"/>
              <a:t>8:00-21:00</a:t>
            </a:r>
            <a:r>
              <a:rPr lang="zh-CN" altLang="en-US" dirty="0"/>
              <a:t>是用户活跃度迅速增长的时段，</a:t>
            </a:r>
            <a:r>
              <a:rPr lang="en-US" altLang="zh-CN" dirty="0"/>
              <a:t>21:00-22:00</a:t>
            </a:r>
            <a:r>
              <a:rPr lang="zh-CN" altLang="en-US" dirty="0"/>
              <a:t>是一天中用户最活跃时段，且下单量也是最高的，应着重在这个时间段进行营销推广活动。</a:t>
            </a:r>
          </a:p>
          <a:p>
            <a:pPr>
              <a:lnSpc>
                <a:spcPct val="150000"/>
              </a:lnSpc>
            </a:pPr>
            <a:r>
              <a:rPr lang="en-US" altLang="zh-CN" dirty="0"/>
              <a:t>3. </a:t>
            </a:r>
            <a:r>
              <a:rPr lang="zh-CN" altLang="en-US" dirty="0"/>
              <a:t>整体用户来看，人均购买次数为</a:t>
            </a:r>
            <a:r>
              <a:rPr lang="en-US" altLang="zh-CN" dirty="0"/>
              <a:t>2</a:t>
            </a:r>
            <a:r>
              <a:rPr lang="zh-CN" altLang="en-US" dirty="0"/>
              <a:t>次，而购买过商品的用户人均购买次数</a:t>
            </a:r>
            <a:r>
              <a:rPr lang="en-US" altLang="zh-CN" dirty="0"/>
              <a:t>3</a:t>
            </a:r>
            <a:r>
              <a:rPr lang="zh-CN" altLang="en-US" dirty="0"/>
              <a:t>次，复购率高达</a:t>
            </a:r>
            <a:r>
              <a:rPr lang="en-US" altLang="zh-CN" dirty="0"/>
              <a:t>66%</a:t>
            </a:r>
            <a:r>
              <a:rPr lang="zh-CN" altLang="en-US" dirty="0"/>
              <a:t>，应考虑拓宽获客渠道，保证产品质量、价格优势及维护老客的同时，要增加新用户量。</a:t>
            </a:r>
          </a:p>
          <a:p>
            <a:pPr>
              <a:lnSpc>
                <a:spcPct val="150000"/>
              </a:lnSpc>
            </a:pPr>
            <a:r>
              <a:rPr lang="en-US" altLang="zh-CN" dirty="0"/>
              <a:t>4. </a:t>
            </a:r>
            <a:r>
              <a:rPr lang="zh-CN" altLang="en-US" dirty="0"/>
              <a:t>付费用户相较于非付费用户多贡献了</a:t>
            </a:r>
            <a:r>
              <a:rPr lang="en-US" altLang="zh-CN" dirty="0"/>
              <a:t>35.84%</a:t>
            </a:r>
            <a:r>
              <a:rPr lang="zh-CN" altLang="en-US" dirty="0"/>
              <a:t>的</a:t>
            </a:r>
            <a:r>
              <a:rPr lang="en-US" altLang="zh-CN" dirty="0"/>
              <a:t>PV</a:t>
            </a:r>
            <a:r>
              <a:rPr lang="zh-CN" altLang="en-US" dirty="0"/>
              <a:t>，所以要对这些活跃用户建立深度的用户画像，进行更精准的商品推荐。</a:t>
            </a:r>
          </a:p>
          <a:p>
            <a:pPr>
              <a:lnSpc>
                <a:spcPct val="150000"/>
              </a:lnSpc>
            </a:pPr>
            <a:r>
              <a:rPr lang="en-US" altLang="zh-CN" dirty="0"/>
              <a:t>5. 55%</a:t>
            </a:r>
            <a:r>
              <a:rPr lang="zh-CN" altLang="en-US" dirty="0"/>
              <a:t>的用户在加入购物车后会购买商品，实行适当的满减活动，刺激消费者购物车内比价，采取限时优惠券增加用户购买的紧迫感，促成购买行为。</a:t>
            </a:r>
            <a:r>
              <a:rPr lang="en-US" altLang="zh-CN" dirty="0"/>
              <a:t>47%</a:t>
            </a:r>
            <a:r>
              <a:rPr lang="zh-CN" altLang="en-US" dirty="0"/>
              <a:t>的用户在收藏后会购买产品，建议在用户收藏后能有优惠、促销提示，促使用户下单。</a:t>
            </a:r>
          </a:p>
        </p:txBody>
      </p:sp>
      <p:sp>
        <p:nvSpPr>
          <p:cNvPr id="6" name="文本框 5">
            <a:extLst>
              <a:ext uri="{FF2B5EF4-FFF2-40B4-BE49-F238E27FC236}">
                <a16:creationId xmlns:a16="http://schemas.microsoft.com/office/drawing/2014/main" id="{7D918F4E-54BB-4B1C-AD44-650AF4E9CB6B}"/>
              </a:ext>
            </a:extLst>
          </p:cNvPr>
          <p:cNvSpPr txBox="1"/>
          <p:nvPr/>
        </p:nvSpPr>
        <p:spPr>
          <a:xfrm>
            <a:off x="482600" y="805442"/>
            <a:ext cx="3327400" cy="477054"/>
          </a:xfrm>
          <a:prstGeom prst="rect">
            <a:avLst/>
          </a:prstGeom>
          <a:solidFill>
            <a:schemeClr val="accent1">
              <a:lumMod val="60000"/>
              <a:lumOff val="40000"/>
            </a:schemeClr>
          </a:solidFill>
          <a:ln>
            <a:solidFill>
              <a:schemeClr val="accent1"/>
            </a:solidFill>
          </a:ln>
        </p:spPr>
        <p:txBody>
          <a:bodyPr vert="horz" wrap="square" rtlCol="0">
            <a:spAutoFit/>
          </a:bodyPr>
          <a:lstStyle/>
          <a:p>
            <a:r>
              <a:rPr lang="zh-CN" altLang="en-US" sz="2500" dirty="0"/>
              <a:t>总结</a:t>
            </a:r>
            <a:endParaRPr lang="en-US" altLang="zh-CN" sz="2500" dirty="0"/>
          </a:p>
        </p:txBody>
      </p:sp>
    </p:spTree>
    <p:extLst>
      <p:ext uri="{BB962C8B-B14F-4D97-AF65-F5344CB8AC3E}">
        <p14:creationId xmlns:p14="http://schemas.microsoft.com/office/powerpoint/2010/main" val="245784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总结</a:t>
            </a:r>
            <a:endParaRPr lang="en-US" altLang="zh-CN" sz="2500" dirty="0"/>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337EA368-C048-46AB-BFF4-4C238E77D724}"/>
              </a:ext>
            </a:extLst>
          </p:cNvPr>
          <p:cNvSpPr txBox="1"/>
          <p:nvPr/>
        </p:nvSpPr>
        <p:spPr>
          <a:xfrm>
            <a:off x="476891" y="1539299"/>
            <a:ext cx="10981189" cy="5030864"/>
          </a:xfrm>
          <a:prstGeom prst="rect">
            <a:avLst/>
          </a:prstGeom>
          <a:noFill/>
        </p:spPr>
        <p:txBody>
          <a:bodyPr wrap="square" rtlCol="0">
            <a:spAutoFit/>
          </a:bodyPr>
          <a:lstStyle/>
          <a:p>
            <a:pPr>
              <a:lnSpc>
                <a:spcPct val="150000"/>
              </a:lnSpc>
            </a:pPr>
            <a:r>
              <a:rPr lang="en-US" altLang="zh-CN" dirty="0"/>
              <a:t>6. </a:t>
            </a:r>
            <a:r>
              <a:rPr lang="zh-CN" altLang="en-US" dirty="0"/>
              <a:t>用户在加入购物车或者收藏产品后的一小时内购买商品的概率是最高的，所以建议在用户有前两种操作时立刻有客服跟进，提供优惠放送、话术吸引，帮助用户决策，刺激用户快速下单购买。</a:t>
            </a:r>
          </a:p>
          <a:p>
            <a:pPr>
              <a:lnSpc>
                <a:spcPct val="150000"/>
              </a:lnSpc>
            </a:pPr>
            <a:r>
              <a:rPr lang="en-US" altLang="zh-CN" dirty="0"/>
              <a:t>7. </a:t>
            </a:r>
            <a:r>
              <a:rPr lang="zh-CN" altLang="en-US" dirty="0"/>
              <a:t>整体的用户行为转化率只有</a:t>
            </a:r>
            <a:r>
              <a:rPr lang="en-US" altLang="zh-CN" dirty="0"/>
              <a:t>2%</a:t>
            </a:r>
            <a:r>
              <a:rPr lang="zh-CN" altLang="en-US" dirty="0"/>
              <a:t>，</a:t>
            </a:r>
            <a:r>
              <a:rPr lang="en-US" altLang="zh-CN" dirty="0"/>
              <a:t>98%</a:t>
            </a:r>
            <a:r>
              <a:rPr lang="zh-CN" altLang="en-US" dirty="0"/>
              <a:t>的行为是没有转化为购买的，用户浏览详情页后即流失。建议封面及标题改进，进一步吸引用户提升浏览量，对活动提醒、优惠券及产品详情页进行适当调整，应更加醒目让用户产生购买冲动，以提高转化率。</a:t>
            </a:r>
          </a:p>
          <a:p>
            <a:pPr>
              <a:lnSpc>
                <a:spcPct val="150000"/>
              </a:lnSpc>
            </a:pPr>
            <a:r>
              <a:rPr lang="en-US" altLang="zh-CN" dirty="0"/>
              <a:t>8. </a:t>
            </a:r>
            <a:r>
              <a:rPr lang="en-US" altLang="zh-CN" dirty="0" err="1"/>
              <a:t>itemid</a:t>
            </a:r>
            <a:r>
              <a:rPr lang="zh-CN" altLang="en-US" dirty="0"/>
              <a:t>为</a:t>
            </a:r>
            <a:r>
              <a:rPr lang="en-US" altLang="zh-CN" dirty="0"/>
              <a:t>3122135</a:t>
            </a:r>
            <a:r>
              <a:rPr lang="zh-CN" altLang="en-US" dirty="0"/>
              <a:t>的商品在</a:t>
            </a:r>
            <a:r>
              <a:rPr lang="en-US" altLang="zh-CN" dirty="0"/>
              <a:t>9</a:t>
            </a:r>
            <a:r>
              <a:rPr lang="zh-CN" altLang="en-US" dirty="0"/>
              <a:t>天内销售</a:t>
            </a:r>
            <a:r>
              <a:rPr lang="en-US" altLang="zh-CN" dirty="0"/>
              <a:t>134</a:t>
            </a:r>
            <a:r>
              <a:rPr lang="zh-CN" altLang="en-US" dirty="0"/>
              <a:t>单，在这份数据中是表现最好的，商家应该针对自己的热销产品建立粉丝群、微信群，实行社群管理，同时保证供应链畅通。</a:t>
            </a:r>
          </a:p>
          <a:p>
            <a:pPr>
              <a:lnSpc>
                <a:spcPct val="150000"/>
              </a:lnSpc>
            </a:pPr>
            <a:r>
              <a:rPr lang="en-US" altLang="zh-CN" dirty="0"/>
              <a:t>9. </a:t>
            </a:r>
            <a:r>
              <a:rPr lang="zh-CN" altLang="en-US" dirty="0"/>
              <a:t>大部分商品发生购买前累计用户行为在</a:t>
            </a:r>
            <a:r>
              <a:rPr lang="en-US" altLang="zh-CN" dirty="0"/>
              <a:t>0-100</a:t>
            </a:r>
            <a:r>
              <a:rPr lang="zh-CN" altLang="en-US" dirty="0"/>
              <a:t>次之间，要减少用户操作，提升客户购买效率及体验，例如对多次光顾店铺的顾客进行私信推荐、邀请进社群。</a:t>
            </a:r>
          </a:p>
          <a:p>
            <a:pPr>
              <a:lnSpc>
                <a:spcPct val="150000"/>
              </a:lnSpc>
            </a:pPr>
            <a:r>
              <a:rPr lang="en-US" altLang="zh-CN" dirty="0"/>
              <a:t>10. </a:t>
            </a:r>
            <a:r>
              <a:rPr lang="zh-CN" altLang="en-US" dirty="0"/>
              <a:t>根据</a:t>
            </a:r>
            <a:r>
              <a:rPr lang="en-US" altLang="zh-CN" dirty="0" err="1"/>
              <a:t>RFM</a:t>
            </a:r>
            <a:r>
              <a:rPr lang="zh-CN" altLang="en-US" dirty="0"/>
              <a:t>模型对用户分类后发现重要价值客户较少，用户类型主要分布在重要保持客户和重要发展客户。同样的，需要提高社群管理的效率，将重要保持客户和重要发展客户转变为重要价值客户。可采取定期发送文案、赠送优惠券等方式。要抓住用户渴望被认同、提升优越感、爱占便宜等心理进行考虑。</a:t>
            </a:r>
          </a:p>
        </p:txBody>
      </p:sp>
      <p:sp>
        <p:nvSpPr>
          <p:cNvPr id="5" name="文本框 4">
            <a:extLst>
              <a:ext uri="{FF2B5EF4-FFF2-40B4-BE49-F238E27FC236}">
                <a16:creationId xmlns:a16="http://schemas.microsoft.com/office/drawing/2014/main" id="{1A2EC127-7241-42CC-BD22-9423D9ECEFE0}"/>
              </a:ext>
            </a:extLst>
          </p:cNvPr>
          <p:cNvSpPr txBox="1"/>
          <p:nvPr/>
        </p:nvSpPr>
        <p:spPr>
          <a:xfrm>
            <a:off x="476891" y="797853"/>
            <a:ext cx="3327400" cy="477054"/>
          </a:xfrm>
          <a:prstGeom prst="rect">
            <a:avLst/>
          </a:prstGeom>
          <a:solidFill>
            <a:schemeClr val="accent1">
              <a:lumMod val="60000"/>
              <a:lumOff val="40000"/>
            </a:schemeClr>
          </a:solidFill>
          <a:ln>
            <a:solidFill>
              <a:schemeClr val="accent1"/>
            </a:solidFill>
          </a:ln>
        </p:spPr>
        <p:txBody>
          <a:bodyPr vert="horz" wrap="square" rtlCol="0">
            <a:spAutoFit/>
          </a:bodyPr>
          <a:lstStyle/>
          <a:p>
            <a:r>
              <a:rPr lang="zh-CN" altLang="en-US" sz="2500" dirty="0"/>
              <a:t>总结</a:t>
            </a:r>
            <a:endParaRPr lang="en-US" altLang="zh-CN" sz="2500" dirty="0"/>
          </a:p>
        </p:txBody>
      </p:sp>
    </p:spTree>
    <p:extLst>
      <p:ext uri="{BB962C8B-B14F-4D97-AF65-F5344CB8AC3E}">
        <p14:creationId xmlns:p14="http://schemas.microsoft.com/office/powerpoint/2010/main" val="49175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项目介绍</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518407" cy="369332"/>
          </a:xfrm>
          <a:prstGeom prst="rect">
            <a:avLst/>
          </a:prstGeom>
          <a:noFill/>
        </p:spPr>
        <p:txBody>
          <a:bodyPr wrap="square" rtlCol="0">
            <a:spAutoFit/>
          </a:bodyPr>
          <a:lstStyle/>
          <a:p>
            <a:r>
              <a:rPr lang="zh-CN" altLang="en-US" dirty="0"/>
              <a:t>项目背景</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6" name="标题 5">
            <a:extLst>
              <a:ext uri="{FF2B5EF4-FFF2-40B4-BE49-F238E27FC236}">
                <a16:creationId xmlns:a16="http://schemas.microsoft.com/office/drawing/2014/main" id="{60465544-F33E-4248-ACBB-60705F65820F}"/>
              </a:ext>
            </a:extLst>
          </p:cNvPr>
          <p:cNvSpPr>
            <a:spLocks noGrp="1"/>
          </p:cNvSpPr>
          <p:nvPr>
            <p:ph type="title"/>
          </p:nvPr>
        </p:nvSpPr>
        <p:spPr>
          <a:xfrm>
            <a:off x="3867912" y="1298447"/>
            <a:ext cx="7315200" cy="3645211"/>
          </a:xfrm>
        </p:spPr>
        <p:txBody>
          <a:bodyPr>
            <a:normAutofit fontScale="90000"/>
          </a:bodyPr>
          <a:lstStyle/>
          <a:p>
            <a:pPr>
              <a:lnSpc>
                <a:spcPct val="150000"/>
              </a:lnSpc>
            </a:pPr>
            <a:r>
              <a:rPr lang="en-US" altLang="zh-CN" sz="2000" dirty="0" err="1"/>
              <a:t>UserBehavior</a:t>
            </a:r>
            <a:r>
              <a:rPr lang="zh-CN" altLang="en-US" sz="2000" dirty="0"/>
              <a:t>是阿里巴巴提供的一个淘宝用户行为数据集，用于隐式反馈推荐问题的研究。</a:t>
            </a:r>
            <a:br>
              <a:rPr lang="zh-CN" altLang="en-US" sz="2000" dirty="0"/>
            </a:br>
            <a:r>
              <a:rPr lang="zh-CN" altLang="en-US" sz="2000" dirty="0"/>
              <a:t>本数据集包含了</a:t>
            </a:r>
            <a:r>
              <a:rPr lang="en-US" altLang="zh-CN" sz="2000" dirty="0"/>
              <a:t>2017</a:t>
            </a:r>
            <a:r>
              <a:rPr lang="zh-CN" altLang="en-US" sz="2000" dirty="0"/>
              <a:t>年</a:t>
            </a:r>
            <a:r>
              <a:rPr lang="en-US" altLang="zh-CN" sz="2000" dirty="0"/>
              <a:t>11</a:t>
            </a:r>
            <a:r>
              <a:rPr lang="zh-CN" altLang="en-US" sz="2000" dirty="0"/>
              <a:t>月</a:t>
            </a:r>
            <a:r>
              <a:rPr lang="en-US" altLang="zh-CN" sz="2000" dirty="0"/>
              <a:t>25</a:t>
            </a:r>
            <a:r>
              <a:rPr lang="zh-CN" altLang="en-US" sz="2000" dirty="0"/>
              <a:t>日至</a:t>
            </a:r>
            <a:r>
              <a:rPr lang="en-US" altLang="zh-CN" sz="2000" dirty="0"/>
              <a:t>2017</a:t>
            </a:r>
            <a:r>
              <a:rPr lang="zh-CN" altLang="en-US" sz="2000" dirty="0"/>
              <a:t>年</a:t>
            </a:r>
            <a:r>
              <a:rPr lang="en-US" altLang="zh-CN" sz="2000" dirty="0"/>
              <a:t>12</a:t>
            </a:r>
            <a:r>
              <a:rPr lang="zh-CN" altLang="en-US" sz="2000" dirty="0"/>
              <a:t>月</a:t>
            </a:r>
            <a:r>
              <a:rPr lang="en-US" altLang="zh-CN" sz="2000" dirty="0"/>
              <a:t>3</a:t>
            </a:r>
            <a:r>
              <a:rPr lang="zh-CN" altLang="en-US" sz="2000" dirty="0"/>
              <a:t>日之间，有行为的约一百万随机用户的所有行为（行为包括点击、购买、加购、喜欢）。数据集的组织形式和</a:t>
            </a:r>
            <a:r>
              <a:rPr lang="en-US" altLang="zh-CN" sz="2000" dirty="0"/>
              <a:t>MovieLens-20M</a:t>
            </a:r>
            <a:r>
              <a:rPr lang="zh-CN" altLang="en-US" sz="2000" dirty="0"/>
              <a:t>类似，即数据集的每一行表示一条用户行为，由用户</a:t>
            </a:r>
            <a:r>
              <a:rPr lang="en-US" altLang="zh-CN" sz="2000" dirty="0"/>
              <a:t>ID</a:t>
            </a:r>
            <a:r>
              <a:rPr lang="zh-CN" altLang="en-US" sz="2000" dirty="0"/>
              <a:t>、商品</a:t>
            </a:r>
            <a:r>
              <a:rPr lang="en-US" altLang="zh-CN" sz="2000" dirty="0"/>
              <a:t>ID</a:t>
            </a:r>
            <a:r>
              <a:rPr lang="zh-CN" altLang="en-US" sz="2000" dirty="0"/>
              <a:t>、商品类目</a:t>
            </a:r>
            <a:r>
              <a:rPr lang="en-US" altLang="zh-CN" sz="2000" dirty="0"/>
              <a:t>ID</a:t>
            </a:r>
            <a:r>
              <a:rPr lang="zh-CN" altLang="en-US" sz="2000" dirty="0"/>
              <a:t>、行为类型和时间戳组成，并以逗号分隔。</a:t>
            </a:r>
            <a:br>
              <a:rPr lang="zh-CN" altLang="en-US" sz="2400" dirty="0"/>
            </a:br>
            <a:endParaRPr lang="zh-CN" altLang="en-US" sz="2400" dirty="0"/>
          </a:p>
        </p:txBody>
      </p:sp>
      <p:sp>
        <p:nvSpPr>
          <p:cNvPr id="10" name="文本框 9">
            <a:extLst>
              <a:ext uri="{FF2B5EF4-FFF2-40B4-BE49-F238E27FC236}">
                <a16:creationId xmlns:a16="http://schemas.microsoft.com/office/drawing/2014/main" id="{CA2AFE57-8533-4C61-B367-ED63290A1CEB}"/>
              </a:ext>
            </a:extLst>
          </p:cNvPr>
          <p:cNvSpPr txBox="1"/>
          <p:nvPr/>
        </p:nvSpPr>
        <p:spPr>
          <a:xfrm>
            <a:off x="759203" y="2905780"/>
            <a:ext cx="1970155" cy="523220"/>
          </a:xfrm>
          <a:prstGeom prst="rect">
            <a:avLst/>
          </a:prstGeom>
          <a:noFill/>
        </p:spPr>
        <p:txBody>
          <a:bodyPr wrap="square" rtlCol="0">
            <a:spAutoFit/>
          </a:bodyPr>
          <a:lstStyle/>
          <a:p>
            <a:r>
              <a:rPr lang="zh-CN" altLang="en-US" sz="2800" b="1" dirty="0">
                <a:solidFill>
                  <a:schemeClr val="bg1"/>
                </a:solidFill>
              </a:rPr>
              <a:t>项目背景</a:t>
            </a:r>
          </a:p>
        </p:txBody>
      </p:sp>
    </p:spTree>
    <p:extLst>
      <p:ext uri="{BB962C8B-B14F-4D97-AF65-F5344CB8AC3E}">
        <p14:creationId xmlns:p14="http://schemas.microsoft.com/office/powerpoint/2010/main" val="216948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项目介绍</a:t>
            </a:r>
            <a:endParaRPr lang="en-US" altLang="zh-CN" sz="2500" dirty="0"/>
          </a:p>
        </p:txBody>
      </p:sp>
      <p:sp>
        <p:nvSpPr>
          <p:cNvPr id="3" name="文本框 2">
            <a:extLst>
              <a:ext uri="{FF2B5EF4-FFF2-40B4-BE49-F238E27FC236}">
                <a16:creationId xmlns:a16="http://schemas.microsoft.com/office/drawing/2014/main" id="{06EB47D2-E8EF-4793-B6EE-1307E1A6E118}"/>
              </a:ext>
            </a:extLst>
          </p:cNvPr>
          <p:cNvSpPr txBox="1"/>
          <p:nvPr/>
        </p:nvSpPr>
        <p:spPr>
          <a:xfrm>
            <a:off x="3710693" y="1939914"/>
            <a:ext cx="6578403" cy="2537874"/>
          </a:xfrm>
          <a:prstGeom prst="rect">
            <a:avLst/>
          </a:prstGeom>
          <a:noFill/>
        </p:spPr>
        <p:txBody>
          <a:bodyPr wrap="square" rtlCol="0">
            <a:spAutoFit/>
          </a:bodyPr>
          <a:lstStyle/>
          <a:p>
            <a:pPr>
              <a:lnSpc>
                <a:spcPct val="150000"/>
              </a:lnSpc>
            </a:pPr>
            <a:r>
              <a:rPr lang="en-US" altLang="zh-CN" dirty="0"/>
              <a:t>1. </a:t>
            </a:r>
            <a:r>
              <a:rPr lang="zh-CN" altLang="en-US" dirty="0"/>
              <a:t>当日</a:t>
            </a:r>
            <a:r>
              <a:rPr lang="en-US" altLang="zh-CN" dirty="0"/>
              <a:t>PV</a:t>
            </a:r>
            <a:r>
              <a:rPr lang="zh-CN" altLang="en-US" dirty="0"/>
              <a:t>、当日</a:t>
            </a:r>
            <a:r>
              <a:rPr lang="en-US" altLang="zh-CN" dirty="0"/>
              <a:t>UV</a:t>
            </a:r>
            <a:r>
              <a:rPr lang="zh-CN" altLang="en-US" dirty="0"/>
              <a:t>、日均</a:t>
            </a:r>
            <a:r>
              <a:rPr lang="en-US" altLang="zh-CN" dirty="0"/>
              <a:t>PV</a:t>
            </a:r>
            <a:r>
              <a:rPr lang="zh-CN" altLang="en-US" dirty="0"/>
              <a:t>、活跃用户数、交易用户数、活跃用户比例、交易用户比例、用户活跃天数</a:t>
            </a:r>
          </a:p>
          <a:p>
            <a:pPr>
              <a:lnSpc>
                <a:spcPct val="150000"/>
              </a:lnSpc>
            </a:pPr>
            <a:r>
              <a:rPr lang="en-US" altLang="zh-CN" dirty="0"/>
              <a:t>1. </a:t>
            </a:r>
            <a:r>
              <a:rPr lang="zh-CN" altLang="en-US" dirty="0"/>
              <a:t>用户活跃时期、时段</a:t>
            </a:r>
          </a:p>
          <a:p>
            <a:pPr>
              <a:lnSpc>
                <a:spcPct val="150000"/>
              </a:lnSpc>
            </a:pPr>
            <a:r>
              <a:rPr lang="en-US" altLang="zh-CN" dirty="0"/>
              <a:t>2. </a:t>
            </a:r>
            <a:r>
              <a:rPr lang="zh-CN" altLang="en-US" dirty="0"/>
              <a:t>用户对哪些产品、类目感兴趣</a:t>
            </a:r>
          </a:p>
          <a:p>
            <a:pPr>
              <a:lnSpc>
                <a:spcPct val="150000"/>
              </a:lnSpc>
            </a:pPr>
            <a:r>
              <a:rPr lang="en-US" altLang="zh-CN" dirty="0"/>
              <a:t>3. </a:t>
            </a:r>
            <a:r>
              <a:rPr lang="zh-CN" altLang="en-US" dirty="0"/>
              <a:t>用户、行为转化率</a:t>
            </a:r>
          </a:p>
          <a:p>
            <a:pPr>
              <a:lnSpc>
                <a:spcPct val="150000"/>
              </a:lnSpc>
            </a:pPr>
            <a:r>
              <a:rPr lang="en-US" altLang="zh-CN" dirty="0"/>
              <a:t>4. </a:t>
            </a:r>
            <a:r>
              <a:rPr lang="zh-CN" altLang="en-US" dirty="0"/>
              <a:t>根据</a:t>
            </a:r>
            <a:r>
              <a:rPr lang="en-US" altLang="zh-CN" dirty="0" err="1"/>
              <a:t>RFM</a:t>
            </a:r>
            <a:r>
              <a:rPr lang="zh-CN" altLang="en-US" dirty="0"/>
              <a:t>模型对用户分类</a:t>
            </a:r>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518407" cy="369332"/>
          </a:xfrm>
          <a:prstGeom prst="rect">
            <a:avLst/>
          </a:prstGeom>
          <a:noFill/>
        </p:spPr>
        <p:txBody>
          <a:bodyPr wrap="square" rtlCol="0">
            <a:spAutoFit/>
          </a:bodyPr>
          <a:lstStyle/>
          <a:p>
            <a:r>
              <a:rPr lang="zh-CN" altLang="en-US" dirty="0"/>
              <a:t>分析目标</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72FF7C5-8749-4BF1-966C-ED3811ACA736}"/>
              </a:ext>
            </a:extLst>
          </p:cNvPr>
          <p:cNvSpPr/>
          <p:nvPr/>
        </p:nvSpPr>
        <p:spPr>
          <a:xfrm>
            <a:off x="834704" y="2947241"/>
            <a:ext cx="1627369" cy="523220"/>
          </a:xfrm>
          <a:prstGeom prst="rect">
            <a:avLst/>
          </a:prstGeom>
        </p:spPr>
        <p:txBody>
          <a:bodyPr wrap="none">
            <a:spAutoFit/>
          </a:bodyPr>
          <a:lstStyle/>
          <a:p>
            <a:r>
              <a:rPr lang="zh-CN" altLang="en-US" sz="2800" b="1" dirty="0">
                <a:solidFill>
                  <a:schemeClr val="bg1"/>
                </a:solidFill>
              </a:rPr>
              <a:t>分析目标</a:t>
            </a:r>
          </a:p>
        </p:txBody>
      </p:sp>
    </p:spTree>
    <p:extLst>
      <p:ext uri="{BB962C8B-B14F-4D97-AF65-F5344CB8AC3E}">
        <p14:creationId xmlns:p14="http://schemas.microsoft.com/office/powerpoint/2010/main" val="428672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数据准备</a:t>
            </a:r>
            <a:endParaRPr lang="en-US" altLang="zh-CN" sz="2500" dirty="0"/>
          </a:p>
        </p:txBody>
      </p:sp>
      <p:sp>
        <p:nvSpPr>
          <p:cNvPr id="3" name="文本框 2">
            <a:extLst>
              <a:ext uri="{FF2B5EF4-FFF2-40B4-BE49-F238E27FC236}">
                <a16:creationId xmlns:a16="http://schemas.microsoft.com/office/drawing/2014/main" id="{06EB47D2-E8EF-4793-B6EE-1307E1A6E118}"/>
              </a:ext>
            </a:extLst>
          </p:cNvPr>
          <p:cNvSpPr txBox="1"/>
          <p:nvPr/>
        </p:nvSpPr>
        <p:spPr>
          <a:xfrm>
            <a:off x="1785458" y="2281806"/>
            <a:ext cx="8386194" cy="369332"/>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518407" cy="369332"/>
          </a:xfrm>
          <a:prstGeom prst="rect">
            <a:avLst/>
          </a:prstGeom>
          <a:noFill/>
        </p:spPr>
        <p:txBody>
          <a:bodyPr wrap="square" rtlCol="0">
            <a:spAutoFit/>
          </a:bodyPr>
          <a:lstStyle/>
          <a:p>
            <a:r>
              <a:rPr lang="zh-CN" altLang="en-US" dirty="0"/>
              <a:t>数据概览</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id="{A9EA2C98-5B83-4963-A193-263949221196}"/>
              </a:ext>
            </a:extLst>
          </p:cNvPr>
          <p:cNvGraphicFramePr>
            <a:graphicFrameLocks noGrp="1"/>
          </p:cNvGraphicFramePr>
          <p:nvPr>
            <p:extLst>
              <p:ext uri="{D42A27DB-BD31-4B8C-83A1-F6EECF244321}">
                <p14:modId xmlns:p14="http://schemas.microsoft.com/office/powerpoint/2010/main" val="93749372"/>
              </p:ext>
            </p:extLst>
          </p:nvPr>
        </p:nvGraphicFramePr>
        <p:xfrm>
          <a:off x="4531129" y="2289154"/>
          <a:ext cx="6949016" cy="2194560"/>
        </p:xfrm>
        <a:graphic>
          <a:graphicData uri="http://schemas.openxmlformats.org/drawingml/2006/table">
            <a:tbl>
              <a:tblPr>
                <a:tableStyleId>{2D5ABB26-0587-4C30-8999-92F81FD0307C}</a:tableStyleId>
              </a:tblPr>
              <a:tblGrid>
                <a:gridCol w="1817217">
                  <a:extLst>
                    <a:ext uri="{9D8B030D-6E8A-4147-A177-3AD203B41FA5}">
                      <a16:colId xmlns:a16="http://schemas.microsoft.com/office/drawing/2014/main" val="1333938118"/>
                    </a:ext>
                  </a:extLst>
                </a:gridCol>
                <a:gridCol w="5131799">
                  <a:extLst>
                    <a:ext uri="{9D8B030D-6E8A-4147-A177-3AD203B41FA5}">
                      <a16:colId xmlns:a16="http://schemas.microsoft.com/office/drawing/2014/main" val="131239044"/>
                    </a:ext>
                  </a:extLst>
                </a:gridCol>
              </a:tblGrid>
              <a:tr h="0">
                <a:tc>
                  <a:txBody>
                    <a:bodyPr/>
                    <a:lstStyle/>
                    <a:p>
                      <a:pPr algn="l" fontAlgn="ctr"/>
                      <a:r>
                        <a:rPr lang="zh-CN" altLang="en-US" dirty="0">
                          <a:effectLst/>
                        </a:rPr>
                        <a:t>列名称</a:t>
                      </a:r>
                      <a:endParaRPr lang="zh-CN" alt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CN" altLang="en-US" dirty="0">
                          <a:effectLst/>
                        </a:rPr>
                        <a:t>说明</a:t>
                      </a:r>
                      <a:endParaRPr lang="zh-CN" alt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348567"/>
                  </a:ext>
                </a:extLst>
              </a:tr>
              <a:tr h="0">
                <a:tc>
                  <a:txBody>
                    <a:bodyPr/>
                    <a:lstStyle/>
                    <a:p>
                      <a:pPr algn="l" fontAlgn="ctr"/>
                      <a:r>
                        <a:rPr lang="zh-CN" altLang="en-US">
                          <a:effectLst/>
                        </a:rPr>
                        <a:t>用户</a:t>
                      </a:r>
                      <a:r>
                        <a:rPr lang="en-US">
                          <a:effectLst/>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dirty="0">
                          <a:effectLst/>
                        </a:rPr>
                        <a:t>整数类型，序列化后的用户</a:t>
                      </a:r>
                      <a:r>
                        <a:rPr lang="en-US" altLang="zh-CN" dirty="0">
                          <a:effectLst/>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921581"/>
                  </a:ext>
                </a:extLst>
              </a:tr>
              <a:tr h="0">
                <a:tc>
                  <a:txBody>
                    <a:bodyPr/>
                    <a:lstStyle/>
                    <a:p>
                      <a:pPr algn="l" fontAlgn="ctr"/>
                      <a:r>
                        <a:rPr lang="zh-CN" altLang="en-US">
                          <a:effectLst/>
                        </a:rPr>
                        <a:t>商品</a:t>
                      </a:r>
                      <a:r>
                        <a:rPr lang="en-US">
                          <a:effectLst/>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a:effectLst/>
                        </a:rPr>
                        <a:t>整数类型，序列化后的商品</a:t>
                      </a:r>
                      <a:r>
                        <a:rPr lang="en-US" altLang="zh-CN">
                          <a:effectLst/>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2462"/>
                  </a:ext>
                </a:extLst>
              </a:tr>
              <a:tr h="0">
                <a:tc>
                  <a:txBody>
                    <a:bodyPr/>
                    <a:lstStyle/>
                    <a:p>
                      <a:pPr algn="l" fontAlgn="ctr"/>
                      <a:r>
                        <a:rPr lang="zh-CN" altLang="en-US">
                          <a:effectLst/>
                        </a:rPr>
                        <a:t>商品类目</a:t>
                      </a:r>
                      <a:r>
                        <a:rPr lang="en-US">
                          <a:effectLst/>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dirty="0">
                          <a:effectLst/>
                        </a:rPr>
                        <a:t>整数类型，序列化后的商品所属类目</a:t>
                      </a:r>
                      <a:r>
                        <a:rPr lang="en-US" altLang="zh-CN" dirty="0">
                          <a:effectLst/>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379743"/>
                  </a:ext>
                </a:extLst>
              </a:tr>
              <a:tr h="0">
                <a:tc>
                  <a:txBody>
                    <a:bodyPr/>
                    <a:lstStyle/>
                    <a:p>
                      <a:pPr algn="l" fontAlgn="ctr"/>
                      <a:r>
                        <a:rPr lang="zh-CN" altLang="en-US">
                          <a:effectLst/>
                        </a:rPr>
                        <a:t>行为类型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a:effectLst/>
                        </a:rPr>
                        <a:t>字符串，枚举类型，包括</a:t>
                      </a:r>
                      <a:r>
                        <a:rPr lang="en-US" altLang="zh-CN">
                          <a:effectLst/>
                        </a:rPr>
                        <a:t>('</a:t>
                      </a:r>
                      <a:r>
                        <a:rPr lang="en-US">
                          <a:effectLst/>
                        </a:rPr>
                        <a:t>pv', 'buy', 'cart', 'fav')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287447"/>
                  </a:ext>
                </a:extLst>
              </a:tr>
              <a:tr h="0">
                <a:tc>
                  <a:txBody>
                    <a:bodyPr/>
                    <a:lstStyle/>
                    <a:p>
                      <a:pPr algn="l" fontAlgn="ctr"/>
                      <a:r>
                        <a:rPr lang="zh-CN" altLang="en-US" dirty="0">
                          <a:effectLst/>
                        </a:rPr>
                        <a:t>时间戳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dirty="0">
                          <a:effectLst/>
                        </a:rPr>
                        <a:t>行为发生的时间戳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624209"/>
                  </a:ext>
                </a:extLst>
              </a:tr>
            </a:tbl>
          </a:graphicData>
        </a:graphic>
      </p:graphicFrame>
      <p:sp>
        <p:nvSpPr>
          <p:cNvPr id="6" name="文本框 5">
            <a:extLst>
              <a:ext uri="{FF2B5EF4-FFF2-40B4-BE49-F238E27FC236}">
                <a16:creationId xmlns:a16="http://schemas.microsoft.com/office/drawing/2014/main" id="{CF0F64A8-1DB7-4117-876E-A765EA559476}"/>
              </a:ext>
            </a:extLst>
          </p:cNvPr>
          <p:cNvSpPr txBox="1"/>
          <p:nvPr/>
        </p:nvSpPr>
        <p:spPr>
          <a:xfrm>
            <a:off x="6536098" y="1810765"/>
            <a:ext cx="1904301" cy="369332"/>
          </a:xfrm>
          <a:prstGeom prst="rect">
            <a:avLst/>
          </a:prstGeom>
          <a:noFill/>
        </p:spPr>
        <p:txBody>
          <a:bodyPr wrap="square" rtlCol="0">
            <a:spAutoFit/>
          </a:bodyPr>
          <a:lstStyle/>
          <a:p>
            <a:pPr algn="ctr"/>
            <a:r>
              <a:rPr lang="en-US" altLang="zh-CN" dirty="0" err="1"/>
              <a:t>UserBehavior</a:t>
            </a:r>
            <a:endParaRPr lang="zh-CN" altLang="en-US" dirty="0"/>
          </a:p>
        </p:txBody>
      </p:sp>
      <p:sp>
        <p:nvSpPr>
          <p:cNvPr id="4" name="矩形 3">
            <a:extLst>
              <a:ext uri="{FF2B5EF4-FFF2-40B4-BE49-F238E27FC236}">
                <a16:creationId xmlns:a16="http://schemas.microsoft.com/office/drawing/2014/main" id="{202ECDE3-4D90-4DC6-9DF5-A863C36639DA}"/>
              </a:ext>
            </a:extLst>
          </p:cNvPr>
          <p:cNvSpPr/>
          <p:nvPr/>
        </p:nvSpPr>
        <p:spPr>
          <a:xfrm>
            <a:off x="610141" y="3201768"/>
            <a:ext cx="1627369" cy="523220"/>
          </a:xfrm>
          <a:prstGeom prst="rect">
            <a:avLst/>
          </a:prstGeom>
        </p:spPr>
        <p:txBody>
          <a:bodyPr wrap="none">
            <a:spAutoFit/>
          </a:bodyPr>
          <a:lstStyle/>
          <a:p>
            <a:r>
              <a:rPr lang="zh-CN" altLang="en-US" sz="2800" b="1" dirty="0">
                <a:solidFill>
                  <a:schemeClr val="bg1"/>
                </a:solidFill>
              </a:rPr>
              <a:t>数据概览</a:t>
            </a:r>
          </a:p>
        </p:txBody>
      </p:sp>
    </p:spTree>
    <p:extLst>
      <p:ext uri="{BB962C8B-B14F-4D97-AF65-F5344CB8AC3E}">
        <p14:creationId xmlns:p14="http://schemas.microsoft.com/office/powerpoint/2010/main" val="1106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53967" cy="369332"/>
          </a:xfrm>
          <a:prstGeom prst="rect">
            <a:avLst/>
          </a:prstGeom>
          <a:noFill/>
        </p:spPr>
        <p:txBody>
          <a:bodyPr wrap="square" rtlCol="0">
            <a:spAutoFit/>
          </a:bodyPr>
          <a:lstStyle/>
          <a:p>
            <a:r>
              <a:rPr lang="zh-CN" altLang="en-US" dirty="0"/>
              <a:t>用户流量指标</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a:extLst>
              <a:ext uri="{FF2B5EF4-FFF2-40B4-BE49-F238E27FC236}">
                <a16:creationId xmlns:a16="http://schemas.microsoft.com/office/drawing/2014/main" id="{B629F372-E395-4D89-8A09-32A2C9EF11F6}"/>
              </a:ext>
            </a:extLst>
          </p:cNvPr>
          <p:cNvGraphicFramePr>
            <a:graphicFrameLocks noGrp="1"/>
          </p:cNvGraphicFramePr>
          <p:nvPr>
            <p:extLst>
              <p:ext uri="{D42A27DB-BD31-4B8C-83A1-F6EECF244321}">
                <p14:modId xmlns:p14="http://schemas.microsoft.com/office/powerpoint/2010/main" val="4122287814"/>
              </p:ext>
            </p:extLst>
          </p:nvPr>
        </p:nvGraphicFramePr>
        <p:xfrm>
          <a:off x="3634002" y="2423160"/>
          <a:ext cx="8117515" cy="2194560"/>
        </p:xfrm>
        <a:graphic>
          <a:graphicData uri="http://schemas.openxmlformats.org/drawingml/2006/table">
            <a:tbl>
              <a:tblPr>
                <a:tableStyleId>{2D5ABB26-0587-4C30-8999-92F81FD0307C}</a:tableStyleId>
              </a:tblPr>
              <a:tblGrid>
                <a:gridCol w="1623503">
                  <a:extLst>
                    <a:ext uri="{9D8B030D-6E8A-4147-A177-3AD203B41FA5}">
                      <a16:colId xmlns:a16="http://schemas.microsoft.com/office/drawing/2014/main" val="1646274967"/>
                    </a:ext>
                  </a:extLst>
                </a:gridCol>
                <a:gridCol w="1623503">
                  <a:extLst>
                    <a:ext uri="{9D8B030D-6E8A-4147-A177-3AD203B41FA5}">
                      <a16:colId xmlns:a16="http://schemas.microsoft.com/office/drawing/2014/main" val="1902914828"/>
                    </a:ext>
                  </a:extLst>
                </a:gridCol>
                <a:gridCol w="1623503">
                  <a:extLst>
                    <a:ext uri="{9D8B030D-6E8A-4147-A177-3AD203B41FA5}">
                      <a16:colId xmlns:a16="http://schemas.microsoft.com/office/drawing/2014/main" val="3140923815"/>
                    </a:ext>
                  </a:extLst>
                </a:gridCol>
                <a:gridCol w="1623503">
                  <a:extLst>
                    <a:ext uri="{9D8B030D-6E8A-4147-A177-3AD203B41FA5}">
                      <a16:colId xmlns:a16="http://schemas.microsoft.com/office/drawing/2014/main" val="4038873431"/>
                    </a:ext>
                  </a:extLst>
                </a:gridCol>
                <a:gridCol w="1623503">
                  <a:extLst>
                    <a:ext uri="{9D8B030D-6E8A-4147-A177-3AD203B41FA5}">
                      <a16:colId xmlns:a16="http://schemas.microsoft.com/office/drawing/2014/main" val="206321007"/>
                    </a:ext>
                  </a:extLst>
                </a:gridCol>
              </a:tblGrid>
              <a:tr h="0">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zh-CN" altLang="en-US" b="1" dirty="0">
                          <a:effectLst/>
                        </a:rPr>
                        <a:t>浏览量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zh-CN" altLang="en-US" b="1" dirty="0">
                          <a:effectLst/>
                        </a:rPr>
                        <a:t>加入购物车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zh-CN" altLang="en-US" b="1" dirty="0">
                          <a:effectLst/>
                        </a:rPr>
                        <a:t>收藏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zh-CN" altLang="en-US" b="1" dirty="0">
                          <a:effectLst/>
                        </a:rPr>
                        <a:t>购买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691196"/>
                  </a:ext>
                </a:extLst>
              </a:tr>
              <a:tr h="0">
                <a:tc>
                  <a:txBody>
                    <a:bodyPr/>
                    <a:lstStyle/>
                    <a:p>
                      <a:pPr algn="r" fontAlgn="ctr"/>
                      <a:r>
                        <a:rPr lang="zh-CN" altLang="en-US" b="1" dirty="0">
                          <a:effectLst/>
                        </a:rPr>
                        <a:t>总计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dirty="0">
                          <a:effectLst/>
                        </a:rPr>
                        <a:t>8944510.00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dirty="0">
                          <a:effectLst/>
                        </a:rPr>
                        <a:t>559132.00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dirty="0">
                          <a:effectLst/>
                        </a:rPr>
                        <a:t>291657.00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dirty="0">
                          <a:effectLst/>
                        </a:rPr>
                        <a:t>199147.00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463487"/>
                  </a:ext>
                </a:extLst>
              </a:tr>
              <a:tr h="0">
                <a:tc>
                  <a:txBody>
                    <a:bodyPr/>
                    <a:lstStyle/>
                    <a:p>
                      <a:pPr algn="r" fontAlgn="ctr"/>
                      <a:r>
                        <a:rPr lang="zh-CN" altLang="en-US" b="1">
                          <a:effectLst/>
                        </a:rPr>
                        <a:t>平均每日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dirty="0">
                          <a:effectLst/>
                        </a:rPr>
                        <a:t>993834.44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62125.78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32406.33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22127.44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3386671"/>
                  </a:ext>
                </a:extLst>
              </a:tr>
              <a:tr h="0">
                <a:tc>
                  <a:txBody>
                    <a:bodyPr/>
                    <a:lstStyle/>
                    <a:p>
                      <a:pPr algn="r" fontAlgn="ctr"/>
                      <a:r>
                        <a:rPr lang="zh-CN" altLang="en-US" b="1">
                          <a:effectLst/>
                        </a:rPr>
                        <a:t>平均每用户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91.45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5.72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2.04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5987076"/>
                  </a:ext>
                </a:extLst>
              </a:tr>
              <a:tr h="0">
                <a:tc>
                  <a:txBody>
                    <a:bodyPr/>
                    <a:lstStyle/>
                    <a:p>
                      <a:pPr algn="r" fontAlgn="ctr"/>
                      <a:r>
                        <a:rPr lang="zh-CN" altLang="en-US" b="1">
                          <a:effectLst/>
                        </a:rPr>
                        <a:t>付费用户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6638346.00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432612.00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211633.00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199147.00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684255"/>
                  </a:ext>
                </a:extLst>
              </a:tr>
              <a:tr h="0">
                <a:tc>
                  <a:txBody>
                    <a:bodyPr/>
                    <a:lstStyle/>
                    <a:p>
                      <a:pPr algn="r" fontAlgn="ctr"/>
                      <a:r>
                        <a:rPr lang="zh-CN" altLang="en-US" b="1">
                          <a:effectLst/>
                        </a:rPr>
                        <a:t>非付费用户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2306164.00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126520.00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a:effectLst/>
                        </a:rPr>
                        <a:t>80024.00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CN" dirty="0">
                          <a:effectLst/>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630502"/>
                  </a:ext>
                </a:extLst>
              </a:tr>
            </a:tbl>
          </a:graphicData>
        </a:graphic>
      </p:graphicFrame>
      <p:sp>
        <p:nvSpPr>
          <p:cNvPr id="8" name="文本框 7">
            <a:extLst>
              <a:ext uri="{FF2B5EF4-FFF2-40B4-BE49-F238E27FC236}">
                <a16:creationId xmlns:a16="http://schemas.microsoft.com/office/drawing/2014/main" id="{32B997F0-E100-4C8B-A5B7-E42CD9A2AE2E}"/>
              </a:ext>
            </a:extLst>
          </p:cNvPr>
          <p:cNvSpPr txBox="1"/>
          <p:nvPr/>
        </p:nvSpPr>
        <p:spPr>
          <a:xfrm>
            <a:off x="456081" y="3390900"/>
            <a:ext cx="2426656" cy="523220"/>
          </a:xfrm>
          <a:prstGeom prst="rect">
            <a:avLst/>
          </a:prstGeom>
          <a:noFill/>
        </p:spPr>
        <p:txBody>
          <a:bodyPr wrap="square" rtlCol="0">
            <a:spAutoFit/>
          </a:bodyPr>
          <a:lstStyle/>
          <a:p>
            <a:r>
              <a:rPr lang="zh-CN" altLang="en-US" sz="2800" b="1" dirty="0">
                <a:solidFill>
                  <a:schemeClr val="bg1"/>
                </a:solidFill>
              </a:rPr>
              <a:t>用户流量指标</a:t>
            </a:r>
          </a:p>
        </p:txBody>
      </p:sp>
    </p:spTree>
    <p:extLst>
      <p:ext uri="{BB962C8B-B14F-4D97-AF65-F5344CB8AC3E}">
        <p14:creationId xmlns:p14="http://schemas.microsoft.com/office/powerpoint/2010/main" val="223988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62356" cy="369332"/>
          </a:xfrm>
          <a:prstGeom prst="rect">
            <a:avLst/>
          </a:prstGeom>
          <a:noFill/>
        </p:spPr>
        <p:txBody>
          <a:bodyPr wrap="square" rtlCol="0">
            <a:spAutoFit/>
          </a:bodyPr>
          <a:lstStyle/>
          <a:p>
            <a:r>
              <a:rPr lang="zh-CN" altLang="en-US" dirty="0"/>
              <a:t>用户流量指标</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图表 5">
            <a:extLst>
              <a:ext uri="{FF2B5EF4-FFF2-40B4-BE49-F238E27FC236}">
                <a16:creationId xmlns:a16="http://schemas.microsoft.com/office/drawing/2014/main" id="{8C4A7914-10AC-4C53-90D3-B794744E069F}"/>
              </a:ext>
            </a:extLst>
          </p:cNvPr>
          <p:cNvGraphicFramePr>
            <a:graphicFrameLocks/>
          </p:cNvGraphicFramePr>
          <p:nvPr>
            <p:extLst>
              <p:ext uri="{D42A27DB-BD31-4B8C-83A1-F6EECF244321}">
                <p14:modId xmlns:p14="http://schemas.microsoft.com/office/powerpoint/2010/main" val="2466256836"/>
              </p:ext>
            </p:extLst>
          </p:nvPr>
        </p:nvGraphicFramePr>
        <p:xfrm>
          <a:off x="4477731" y="1712049"/>
          <a:ext cx="5549084" cy="2666990"/>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82567CF2-CE5D-41CA-B117-2FBFF6E41D0A}"/>
              </a:ext>
            </a:extLst>
          </p:cNvPr>
          <p:cNvSpPr txBox="1"/>
          <p:nvPr/>
        </p:nvSpPr>
        <p:spPr>
          <a:xfrm>
            <a:off x="3787619" y="4532493"/>
            <a:ext cx="6929308" cy="646331"/>
          </a:xfrm>
          <a:prstGeom prst="rect">
            <a:avLst/>
          </a:prstGeom>
          <a:noFill/>
        </p:spPr>
        <p:txBody>
          <a:bodyPr wrap="square" rtlCol="0">
            <a:spAutoFit/>
          </a:bodyPr>
          <a:lstStyle/>
          <a:p>
            <a:r>
              <a:rPr lang="en-US" altLang="zh-CN" dirty="0"/>
              <a:t>2017/11/25</a:t>
            </a:r>
            <a:r>
              <a:rPr lang="zh-CN" altLang="en-US" dirty="0"/>
              <a:t>至</a:t>
            </a:r>
            <a:r>
              <a:rPr lang="en-US" altLang="zh-CN" dirty="0"/>
              <a:t>2017/12/3</a:t>
            </a:r>
            <a:r>
              <a:rPr lang="zh-CN" altLang="en-US" dirty="0"/>
              <a:t>，付费用户总浏览量较非付费用户多</a:t>
            </a:r>
            <a:r>
              <a:rPr lang="en-US" altLang="zh-CN" dirty="0"/>
              <a:t>42%</a:t>
            </a:r>
            <a:r>
              <a:rPr lang="zh-CN" altLang="en-US" dirty="0"/>
              <a:t>。</a:t>
            </a:r>
            <a:endParaRPr lang="en-US" altLang="zh-CN" dirty="0"/>
          </a:p>
          <a:p>
            <a:r>
              <a:rPr lang="zh-CN" altLang="en-US" dirty="0"/>
              <a:t>平均每位付费用户要比非付费用户多浏览</a:t>
            </a:r>
            <a:r>
              <a:rPr lang="en-US" altLang="zh-CN" dirty="0"/>
              <a:t>27</a:t>
            </a:r>
            <a:r>
              <a:rPr lang="zh-CN" altLang="en-US" dirty="0"/>
              <a:t>次。</a:t>
            </a:r>
          </a:p>
        </p:txBody>
      </p:sp>
      <p:sp>
        <p:nvSpPr>
          <p:cNvPr id="8" name="文本框 7">
            <a:extLst>
              <a:ext uri="{FF2B5EF4-FFF2-40B4-BE49-F238E27FC236}">
                <a16:creationId xmlns:a16="http://schemas.microsoft.com/office/drawing/2014/main" id="{4DB23080-45E2-49E6-8B3C-0DE42692D70E}"/>
              </a:ext>
            </a:extLst>
          </p:cNvPr>
          <p:cNvSpPr txBox="1"/>
          <p:nvPr/>
        </p:nvSpPr>
        <p:spPr>
          <a:xfrm>
            <a:off x="456081" y="3167390"/>
            <a:ext cx="2426656" cy="523220"/>
          </a:xfrm>
          <a:prstGeom prst="rect">
            <a:avLst/>
          </a:prstGeom>
          <a:noFill/>
        </p:spPr>
        <p:txBody>
          <a:bodyPr wrap="square" rtlCol="0">
            <a:spAutoFit/>
          </a:bodyPr>
          <a:lstStyle/>
          <a:p>
            <a:r>
              <a:rPr lang="zh-CN" altLang="en-US" sz="2800" b="1" dirty="0">
                <a:solidFill>
                  <a:schemeClr val="bg1"/>
                </a:solidFill>
              </a:rPr>
              <a:t>用户流量指标</a:t>
            </a:r>
          </a:p>
        </p:txBody>
      </p:sp>
    </p:spTree>
    <p:extLst>
      <p:ext uri="{BB962C8B-B14F-4D97-AF65-F5344CB8AC3E}">
        <p14:creationId xmlns:p14="http://schemas.microsoft.com/office/powerpoint/2010/main" val="230577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12022" cy="369332"/>
          </a:xfrm>
          <a:prstGeom prst="rect">
            <a:avLst/>
          </a:prstGeom>
          <a:noFill/>
        </p:spPr>
        <p:txBody>
          <a:bodyPr wrap="square" rtlCol="0">
            <a:spAutoFit/>
          </a:bodyPr>
          <a:lstStyle/>
          <a:p>
            <a:r>
              <a:rPr lang="zh-CN" altLang="en-US" dirty="0"/>
              <a:t>用户流量指标</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C34AF35-44CB-43B9-B39D-1ABCD282A1CA}"/>
              </a:ext>
            </a:extLst>
          </p:cNvPr>
          <p:cNvSpPr txBox="1"/>
          <p:nvPr/>
        </p:nvSpPr>
        <p:spPr>
          <a:xfrm>
            <a:off x="4185241" y="2875086"/>
            <a:ext cx="1040235" cy="369332"/>
          </a:xfrm>
          <a:prstGeom prst="rect">
            <a:avLst/>
          </a:prstGeom>
          <a:solidFill>
            <a:schemeClr val="accent1">
              <a:lumMod val="60000"/>
              <a:lumOff val="40000"/>
            </a:schemeClr>
          </a:solidFill>
          <a:ln>
            <a:solidFill>
              <a:schemeClr val="accent1"/>
            </a:solidFill>
          </a:ln>
        </p:spPr>
        <p:txBody>
          <a:bodyPr wrap="square" rtlCol="0">
            <a:spAutoFit/>
          </a:bodyPr>
          <a:lstStyle/>
          <a:p>
            <a:r>
              <a:rPr lang="zh-CN" altLang="en-US" dirty="0"/>
              <a:t>跳失率</a:t>
            </a:r>
          </a:p>
        </p:txBody>
      </p:sp>
      <p:sp>
        <p:nvSpPr>
          <p:cNvPr id="8" name="文本框 7">
            <a:extLst>
              <a:ext uri="{FF2B5EF4-FFF2-40B4-BE49-F238E27FC236}">
                <a16:creationId xmlns:a16="http://schemas.microsoft.com/office/drawing/2014/main" id="{D2EAEAAB-39C7-4552-938D-EA3F364425C0}"/>
              </a:ext>
            </a:extLst>
          </p:cNvPr>
          <p:cNvSpPr txBox="1"/>
          <p:nvPr/>
        </p:nvSpPr>
        <p:spPr>
          <a:xfrm>
            <a:off x="8358775" y="2875086"/>
            <a:ext cx="1040235" cy="369332"/>
          </a:xfrm>
          <a:prstGeom prst="rect">
            <a:avLst/>
          </a:prstGeom>
          <a:solidFill>
            <a:schemeClr val="accent1">
              <a:lumMod val="60000"/>
              <a:lumOff val="40000"/>
            </a:schemeClr>
          </a:solidFill>
        </p:spPr>
        <p:txBody>
          <a:bodyPr wrap="square" rtlCol="0">
            <a:spAutoFit/>
          </a:bodyPr>
          <a:lstStyle/>
          <a:p>
            <a:r>
              <a:rPr lang="zh-CN" altLang="en-US" dirty="0"/>
              <a:t>复购率</a:t>
            </a:r>
          </a:p>
        </p:txBody>
      </p:sp>
      <p:sp>
        <p:nvSpPr>
          <p:cNvPr id="5" name="文本框 4">
            <a:extLst>
              <a:ext uri="{FF2B5EF4-FFF2-40B4-BE49-F238E27FC236}">
                <a16:creationId xmlns:a16="http://schemas.microsoft.com/office/drawing/2014/main" id="{101A1BD8-48D6-4155-B203-9CB64F9A80BE}"/>
              </a:ext>
            </a:extLst>
          </p:cNvPr>
          <p:cNvSpPr txBox="1"/>
          <p:nvPr/>
        </p:nvSpPr>
        <p:spPr>
          <a:xfrm>
            <a:off x="4185241" y="3561693"/>
            <a:ext cx="889233" cy="369332"/>
          </a:xfrm>
          <a:prstGeom prst="rect">
            <a:avLst/>
          </a:prstGeom>
          <a:noFill/>
        </p:spPr>
        <p:txBody>
          <a:bodyPr wrap="square" rtlCol="0">
            <a:spAutoFit/>
          </a:bodyPr>
          <a:lstStyle/>
          <a:p>
            <a:r>
              <a:rPr lang="en-US" altLang="zh-CN" dirty="0"/>
              <a:t>5.74%</a:t>
            </a:r>
            <a:endParaRPr lang="zh-CN" altLang="en-US" dirty="0"/>
          </a:p>
        </p:txBody>
      </p:sp>
      <p:sp>
        <p:nvSpPr>
          <p:cNvPr id="10" name="文本框 9">
            <a:extLst>
              <a:ext uri="{FF2B5EF4-FFF2-40B4-BE49-F238E27FC236}">
                <a16:creationId xmlns:a16="http://schemas.microsoft.com/office/drawing/2014/main" id="{3C019602-05B6-4F46-9A9C-57F39CBD622E}"/>
              </a:ext>
            </a:extLst>
          </p:cNvPr>
          <p:cNvSpPr txBox="1"/>
          <p:nvPr/>
        </p:nvSpPr>
        <p:spPr>
          <a:xfrm>
            <a:off x="8358775" y="3561693"/>
            <a:ext cx="1040233" cy="369332"/>
          </a:xfrm>
          <a:prstGeom prst="rect">
            <a:avLst/>
          </a:prstGeom>
          <a:noFill/>
        </p:spPr>
        <p:txBody>
          <a:bodyPr wrap="square" rtlCol="0">
            <a:spAutoFit/>
          </a:bodyPr>
          <a:lstStyle/>
          <a:p>
            <a:r>
              <a:rPr lang="en-US" altLang="zh-CN" dirty="0"/>
              <a:t>66.01%</a:t>
            </a:r>
            <a:endParaRPr lang="zh-CN" altLang="en-US" dirty="0"/>
          </a:p>
        </p:txBody>
      </p:sp>
      <p:sp>
        <p:nvSpPr>
          <p:cNvPr id="6" name="文本框 5">
            <a:extLst>
              <a:ext uri="{FF2B5EF4-FFF2-40B4-BE49-F238E27FC236}">
                <a16:creationId xmlns:a16="http://schemas.microsoft.com/office/drawing/2014/main" id="{99673ED7-E63C-4D51-B232-9B2B5AB1F73D}"/>
              </a:ext>
            </a:extLst>
          </p:cNvPr>
          <p:cNvSpPr txBox="1"/>
          <p:nvPr/>
        </p:nvSpPr>
        <p:spPr>
          <a:xfrm>
            <a:off x="8429566" y="4614959"/>
            <a:ext cx="1729123" cy="276999"/>
          </a:xfrm>
          <a:prstGeom prst="rect">
            <a:avLst/>
          </a:prstGeom>
          <a:noFill/>
        </p:spPr>
        <p:txBody>
          <a:bodyPr wrap="square" rtlCol="0">
            <a:spAutoFit/>
          </a:bodyPr>
          <a:lstStyle/>
          <a:p>
            <a:r>
              <a:rPr lang="zh-CN" altLang="en-US" sz="1200" dirty="0"/>
              <a:t>注</a:t>
            </a:r>
            <a:r>
              <a:rPr lang="en-US" altLang="zh-CN" sz="1200" dirty="0"/>
              <a:t>:</a:t>
            </a:r>
            <a:r>
              <a:rPr lang="zh-CN" altLang="en-US" sz="1200" dirty="0"/>
              <a:t>以</a:t>
            </a:r>
            <a:r>
              <a:rPr lang="en-US" altLang="zh-CN" sz="1200" dirty="0"/>
              <a:t>9</a:t>
            </a:r>
            <a:r>
              <a:rPr lang="zh-CN" altLang="en-US" sz="1200" dirty="0"/>
              <a:t>天为周期</a:t>
            </a:r>
          </a:p>
        </p:txBody>
      </p:sp>
      <p:sp>
        <p:nvSpPr>
          <p:cNvPr id="11" name="文本框 10">
            <a:extLst>
              <a:ext uri="{FF2B5EF4-FFF2-40B4-BE49-F238E27FC236}">
                <a16:creationId xmlns:a16="http://schemas.microsoft.com/office/drawing/2014/main" id="{521D92D1-E818-4D60-8890-61F887F9D917}"/>
              </a:ext>
            </a:extLst>
          </p:cNvPr>
          <p:cNvSpPr txBox="1"/>
          <p:nvPr/>
        </p:nvSpPr>
        <p:spPr>
          <a:xfrm>
            <a:off x="0" y="477054"/>
            <a:ext cx="1862356" cy="369332"/>
          </a:xfrm>
          <a:prstGeom prst="rect">
            <a:avLst/>
          </a:prstGeom>
          <a:noFill/>
        </p:spPr>
        <p:txBody>
          <a:bodyPr wrap="square" rtlCol="0">
            <a:spAutoFit/>
          </a:bodyPr>
          <a:lstStyle/>
          <a:p>
            <a:r>
              <a:rPr lang="zh-CN" altLang="en-US" dirty="0"/>
              <a:t>用户流量指标</a:t>
            </a:r>
          </a:p>
        </p:txBody>
      </p:sp>
      <p:sp>
        <p:nvSpPr>
          <p:cNvPr id="12" name="文本框 11">
            <a:extLst>
              <a:ext uri="{FF2B5EF4-FFF2-40B4-BE49-F238E27FC236}">
                <a16:creationId xmlns:a16="http://schemas.microsoft.com/office/drawing/2014/main" id="{92B8734B-7DDF-42AC-BD1B-5F6135F6473B}"/>
              </a:ext>
            </a:extLst>
          </p:cNvPr>
          <p:cNvSpPr txBox="1"/>
          <p:nvPr/>
        </p:nvSpPr>
        <p:spPr>
          <a:xfrm>
            <a:off x="484044" y="3167390"/>
            <a:ext cx="2370730" cy="523220"/>
          </a:xfrm>
          <a:prstGeom prst="rect">
            <a:avLst/>
          </a:prstGeom>
          <a:noFill/>
        </p:spPr>
        <p:txBody>
          <a:bodyPr wrap="square" rtlCol="0">
            <a:spAutoFit/>
          </a:bodyPr>
          <a:lstStyle/>
          <a:p>
            <a:r>
              <a:rPr lang="zh-CN" altLang="en-US" sz="2800" b="1" dirty="0">
                <a:solidFill>
                  <a:schemeClr val="bg1"/>
                </a:solidFill>
              </a:rPr>
              <a:t>用户流量指标</a:t>
            </a:r>
          </a:p>
        </p:txBody>
      </p:sp>
    </p:spTree>
    <p:extLst>
      <p:ext uri="{BB962C8B-B14F-4D97-AF65-F5344CB8AC3E}">
        <p14:creationId xmlns:p14="http://schemas.microsoft.com/office/powerpoint/2010/main" val="15593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D2E92-DF2C-4D4B-8641-A9FD53E33394}"/>
              </a:ext>
            </a:extLst>
          </p:cNvPr>
          <p:cNvSpPr txBox="1"/>
          <p:nvPr/>
        </p:nvSpPr>
        <p:spPr>
          <a:xfrm>
            <a:off x="0" y="0"/>
            <a:ext cx="1669409" cy="477054"/>
          </a:xfrm>
          <a:prstGeom prst="rect">
            <a:avLst/>
          </a:prstGeom>
          <a:noFill/>
        </p:spPr>
        <p:txBody>
          <a:bodyPr vert="horz" wrap="square" rtlCol="0">
            <a:spAutoFit/>
          </a:bodyPr>
          <a:lstStyle/>
          <a:p>
            <a:r>
              <a:rPr lang="zh-CN" altLang="en-US" sz="2500" dirty="0"/>
              <a:t>数据分析</a:t>
            </a:r>
            <a:endParaRPr lang="en-US" altLang="zh-CN" sz="2500" dirty="0"/>
          </a:p>
        </p:txBody>
      </p:sp>
      <p:sp>
        <p:nvSpPr>
          <p:cNvPr id="7" name="文本框 6">
            <a:extLst>
              <a:ext uri="{FF2B5EF4-FFF2-40B4-BE49-F238E27FC236}">
                <a16:creationId xmlns:a16="http://schemas.microsoft.com/office/drawing/2014/main" id="{E9B9DC2B-5D4B-42D1-A2A7-7DE0BC1B00D2}"/>
              </a:ext>
            </a:extLst>
          </p:cNvPr>
          <p:cNvSpPr txBox="1"/>
          <p:nvPr/>
        </p:nvSpPr>
        <p:spPr>
          <a:xfrm>
            <a:off x="0" y="477054"/>
            <a:ext cx="1812022" cy="369332"/>
          </a:xfrm>
          <a:prstGeom prst="rect">
            <a:avLst/>
          </a:prstGeom>
          <a:noFill/>
        </p:spPr>
        <p:txBody>
          <a:bodyPr wrap="square" rtlCol="0">
            <a:spAutoFit/>
          </a:bodyPr>
          <a:lstStyle/>
          <a:p>
            <a:r>
              <a:rPr lang="zh-CN" altLang="en-US" dirty="0"/>
              <a:t>用户行为路径</a:t>
            </a:r>
          </a:p>
        </p:txBody>
      </p:sp>
      <p:cxnSp>
        <p:nvCxnSpPr>
          <p:cNvPr id="9" name="直接连接符 8">
            <a:extLst>
              <a:ext uri="{FF2B5EF4-FFF2-40B4-BE49-F238E27FC236}">
                <a16:creationId xmlns:a16="http://schemas.microsoft.com/office/drawing/2014/main" id="{6990CD47-3500-41DE-9430-09F5C094556D}"/>
              </a:ext>
            </a:extLst>
          </p:cNvPr>
          <p:cNvCxnSpPr>
            <a:cxnSpLocks/>
          </p:cNvCxnSpPr>
          <p:nvPr/>
        </p:nvCxnSpPr>
        <p:spPr>
          <a:xfrm>
            <a:off x="0" y="477054"/>
            <a:ext cx="1669409"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图示 3">
            <a:extLst>
              <a:ext uri="{FF2B5EF4-FFF2-40B4-BE49-F238E27FC236}">
                <a16:creationId xmlns:a16="http://schemas.microsoft.com/office/drawing/2014/main" id="{D47FF415-2BB4-405A-A979-F72D48A452EC}"/>
              </a:ext>
            </a:extLst>
          </p:cNvPr>
          <p:cNvGraphicFramePr/>
          <p:nvPr>
            <p:extLst>
              <p:ext uri="{D42A27DB-BD31-4B8C-83A1-F6EECF244321}">
                <p14:modId xmlns:p14="http://schemas.microsoft.com/office/powerpoint/2010/main" val="1606665663"/>
              </p:ext>
            </p:extLst>
          </p:nvPr>
        </p:nvGraphicFramePr>
        <p:xfrm>
          <a:off x="3559928" y="2392765"/>
          <a:ext cx="8128000" cy="92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图示 11">
            <a:extLst>
              <a:ext uri="{FF2B5EF4-FFF2-40B4-BE49-F238E27FC236}">
                <a16:creationId xmlns:a16="http://schemas.microsoft.com/office/drawing/2014/main" id="{839450B9-680A-4267-B998-E719A03CC53D}"/>
              </a:ext>
            </a:extLst>
          </p:cNvPr>
          <p:cNvGraphicFramePr/>
          <p:nvPr>
            <p:extLst>
              <p:ext uri="{D42A27DB-BD31-4B8C-83A1-F6EECF244321}">
                <p14:modId xmlns:p14="http://schemas.microsoft.com/office/powerpoint/2010/main" val="1707743670"/>
              </p:ext>
            </p:extLst>
          </p:nvPr>
        </p:nvGraphicFramePr>
        <p:xfrm>
          <a:off x="3559928" y="4002947"/>
          <a:ext cx="8128000" cy="9245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文本框 7">
            <a:extLst>
              <a:ext uri="{FF2B5EF4-FFF2-40B4-BE49-F238E27FC236}">
                <a16:creationId xmlns:a16="http://schemas.microsoft.com/office/drawing/2014/main" id="{0E248242-6B76-483F-B321-797074BAAB67}"/>
              </a:ext>
            </a:extLst>
          </p:cNvPr>
          <p:cNvSpPr txBox="1"/>
          <p:nvPr/>
        </p:nvSpPr>
        <p:spPr>
          <a:xfrm>
            <a:off x="409942" y="3317340"/>
            <a:ext cx="2804160" cy="523220"/>
          </a:xfrm>
          <a:prstGeom prst="rect">
            <a:avLst/>
          </a:prstGeom>
          <a:noFill/>
        </p:spPr>
        <p:txBody>
          <a:bodyPr wrap="square" rtlCol="0">
            <a:spAutoFit/>
          </a:bodyPr>
          <a:lstStyle/>
          <a:p>
            <a:r>
              <a:rPr lang="zh-CN" altLang="en-US" sz="2800" b="1" dirty="0">
                <a:solidFill>
                  <a:schemeClr val="bg1"/>
                </a:solidFill>
              </a:rPr>
              <a:t>用户行为路径</a:t>
            </a:r>
          </a:p>
        </p:txBody>
      </p:sp>
    </p:spTree>
    <p:extLst>
      <p:ext uri="{BB962C8B-B14F-4D97-AF65-F5344CB8AC3E}">
        <p14:creationId xmlns:p14="http://schemas.microsoft.com/office/powerpoint/2010/main" val="2932828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HeaderHeight&quot;:13.0,&quot;FooterHeight&quot;:6.0,&quot;SideMargin&quot;:4.0,&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SMARTDIAGRAM" val="#653;"/>
</p:tagLst>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85F196A4-2FC5-4B4C-A0C4-4E13B786B33E}">
  <we:reference id="wa104373175" version="1.0.0.0" store="zh-CN" storeType="OMEX"/>
  <we:alternateReferences>
    <we:reference id="wa104373175" version="1.0.0.0" store="wa104373175" storeType="OMEX"/>
  </we:alternateReferences>
  <we:properties>
    <we:property name="savedSettings" value="{&quot;htmlCode&quot;:&quot;\n&lt;!DOCTYPE html&gt;\n&lt;html&gt;\n&lt;head&gt;\n  \t&lt;meta http-equiv=\&quot;X-UA-Compatible\&quot; content=\&quot;IE=EmulateIE9\&quot;/&gt;\n    &lt;meta charset=\&quot;UTF-8\&quot;&gt;\n    &lt;title&gt;Awesome-pyecharts&lt;/title&gt;\n            &lt;script type=\&quot;text/javascript\&quot; src=\&quot;https://assets.pyecharts.org/assets/echarts.min.js\&quot;&gt;&lt;/script&gt;\n\n&lt;/head&gt;\n&lt;body&gt;\n    &lt;div id=\&quot;ea526d78b2d9447683eb586c1b8d6578\&quot; class=\&quot;chart-container\&quot; style=\&quot;width:900px; height:500px;\&quot;&gt;&lt;/div&gt;\n    &lt;script&gt;\n        var chart_ea526d78b2d9447683eb586c1b8d6578 = echarts.init(\n            document.getElementById('ea526d78b2d9447683eb586c1b8d6578'), 'white', {renderer: 'canvas'});\n        var option_ea526d78b2d9447683eb586c1b8d6578 = {\n    \&quot;animation\&quot;: true,\n    \&quot;animationThreshold\&quot;: 2000,\n    \&quot;animationDuration\&quot;: 1000,\n    \&quot;animationEasing\&quot;: \&quot;cubicOut\&quot;,\n    \&quot;animationDelay\&quot;: 0,\n    \&quot;animationDurationUpdate\&quot;: 300,\n    \&quot;animationEasingUpdate\&quot;: \&quot;cubicOut\&quot;,\n    \&quot;animationDelayUpdate\&quot;: 0,\n    \&quot;color\&quot;: [\n        \&quot;#c23531\&quot;,\n        \&quot;#2f4554\&quot;,\n        \&quot;#61a0a8\&quot;,\n        \&quot;#d48265\&quot;,\n        \&quot;#749f83\&quot;,\n        \&quot;#ca8622\&quot;,\n        \&quot;#bda29a\&quot;,\n        \&quot;#6e7074\&quot;,\n        \&quot;#546570\&quot;,\n        \&quot;#c4ccd3\&quot;,\n        \&quot;#f05b72\&quot;,\n        \&quot;#ef5b9c\&quot;,\n        \&quot;#f47920\&quot;,\n        \&quot;#905a3d\&quot;,\n        \&quot;#fab27b\&quot;,\n        \&quot;#2a5caa\&quot;,\n        \&quot;#444693\&quot;,\n        \&quot;#726930\&quot;,\n        \&quot;#b2d235\&quot;,\n        \&quot;#6d8346\&quot;,\n        \&quot;#ac6767\&quot;,\n        \&quot;#1d953f\&quot;,\n        \&quot;#6950a1\&quot;,\n        \&quot;#918597\&quot;\n    ],\n    \&quot;series\&quot;: [\n        {\n            \&quot;type\&quot;: \&quot;bar\&quot;,\n            \&quot;name\&quot;: \&quot;process1\&quot;,\n            \&quot;data\&quot;: [\n                97810,\n                18035,\n                8485,\n                0,\n                0,\n                0\n            ],\n            \&quot;barCategoryGap\&quot;: \&quot;20%\&quot;,\n            \&quot;label\&quot;: {\n                \&quot;show\&quot;: false,\n                \&quot;position\&quot;: \&quot;top\&quot;,\n                \&quot;margin\&quot;: 8\n            },\n            \&quot;rippleEffect\&quot;: {\n                \&quot;show\&quot;: true,\n                \&quot;brushType\&quot;: \&quot;stroke\&quot;,\n                \&quot;scale\&quot;: 2.5,\n                \&quot;period\&quot;: 4\n            }\n        },\n        {\n            \&quot;type\&quot;: \&quot;bar\&quot;,\n            \&quot;name\&quot;: \&quot;process2\&quot;,\n            \&quot;data\&quot;: [\n                97810,\n                40063,\n                22151,\n                0,\n                0,\n                0\n            ],\n            \&quot;barCategoryGap\&quot;: \&quot;20%\&quot;,\n            \&quot;label\&quot;: {\n                \&quot;show\&quot;: false,\n                \&quot;position\&quot;: \&quot;top\&quot;,\n                \&quot;margin\&quot;: 8\n            },\n            \&quot;rippleEffect\&quot;: {\n                \&quot;show\&quot;: true,\n                \&quot;brushType\&quot;: \&quot;stroke\&quot;,\n                \&quot;scale\&quot;: 2.5,\n                \&quot;period\&quot;: 4\n            }\n        }\n    ],\n    \&quot;legend\&quot;: [\n        {\n            \&quot;data\&quot;: [\n                \&quot;process1\&quot;,\n                \&quot;process2\&quot;\n            ],\n            \&quot;selected\&quot;: {\n                \&quot;process1\&quot;: true,\n                \&quot;process2\&quot;: true\n            },\n            \&quot;show\&quot;: true,\n            \&quot;padding\&quot;: 5,\n            \&quot;itemGap\&quot;: 10,\n            \&quot;itemWidth\&quot;: 25,\n            \&quot;itemHeight\&quot;: 14\n        }\n    ],\n    \&quot;tooltip\&quot;: {\n        \&quot;show\&quot;: true,\n        \&quot;trigger\&quot;: \&quot;item\&quot;,\n        \&quot;triggerOn\&quot;: \&quot;mousemove|click\&quot;,\n        \&quot;axisPointer\&quot;: {\n            \&quot;type\&quot;: \&quot;line\&quot;\n        },\n        \&quot;textStyle\&quot;: {\n            \&quot;fontSize\&quot;: 14\n        },\n        \&quot;borderWidth\&quot;: 0\n    },\n    \&quot;x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1,\n                    \&quot;opacity\&quot;: 1,\n                    \&quot;curveness\&quot;: 0,\n                    \&quot;type\&quot;: \&quot;solid\&quot;\n                }\n            },\n            \&quot;data\&quot;: [\n                \&quot;pv\&quot;,\n                \&quot;fav/cart\&quot;,\n                \&quot;buy\&quot;\n            ]\n        }\n    ],\n    \&quot;y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1,\n                    \&quot;opacity\&quot;: 1,\n                    \&quot;curveness\&quot;: 0,\n                    \&quot;type\&quot;: \&quot;solid\&quot;\n                }\n            }\n        }\n    ],\n    \&quot;title\&quot;: [\n        {\n            \&quot;text\&quot;: \&quot;\\u7528\\u6237\\u884c\\u4e3a\\u8f6c\\u5316\\u7387\&quot;,\n            \&quot;padding\&quot;: 5,\n            \&quot;itemGap\&quot;: 10\n        }\n    ],\n    \&quot;toolbox\&quot;: {\n        \&quot;show\&quot;: true,\n        \&quot;orient\&quot;: \&quot;horizontal\&quot;,\n        \&quot;itemSize\&quot;: 15,\n        \&quot;itemGap\&quot;: 10,\n        \&quot;left\&quot;: \&quot;80%\&quot;,\n        \&quot;feature\&quot;: {\n            \&quot;saveAsImage\&quot;: {\n                \&quot;show\&quot;: true,\n                \&quot;title\&quot;: \&quot;save as image\&quot;,\n                \&quot;type\&quot;: \&quot;png\&quot;\n            },\n            \&quot;restore\&quot;: {\n                \&quot;show\&quot;: true,\n                \&quot;title\&quot;: \&quot;restore\&quot;\n            },\n            \&quot;dataView\&quot;: {\n                \&quot;show\&quot;: true,\n                \&quot;title\&quot;: \&quot;data view\&quot;,\n                \&quot;readOnly\&quot;: false\n            },\n            \&quot;dataZoom\&quot;: {\n                \&quot;show\&quot;: true,\n                \&quot;title\&quot;: {\n                    \&quot;zoom\&quot;: \&quot;data zoom\&quot;,\n                    \&quot;back\&quot;: \&quot;data zoom restore\&quot;\n                }\n            }\n        }\n    }\n};\n        chart_ea526d78b2d9447683eb586c1b8d6578.setOption(option_ea526d78b2d9447683eb586c1b8d6578);\n    &lt;/script&gt;\n&lt;/body&gt;\n&lt;/html&gt;\n&quot;,&quot;jsCode&quot;:&quot;&quot;,&quot;date&quot;:&quot;Thu, 23 Apr 2020 07:30:28 GMT&quot;,&quot;appVersion&quot;:&quot;1.133.5717.17042, 27-08-2015 09:28:04&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A13D184-5BCE-4001-8AE4-FED9CBB05416}">
  <we:reference id="wa104373175" version="1.0.0.0" store="zh-CN" storeType="OMEX"/>
  <we:alternateReferences>
    <we:reference id="wa104373175" version="1.0.0.0" store="wa104373175" storeType="OMEX"/>
  </we:alternateReferences>
  <we:properties>
    <we:property name="savedSettings" value="{&quot;htmlCode&quot;:&quot;\n&lt;!DOCTYPE html&gt;\n&lt;html&gt;\n&lt;head&gt;\n    &lt;meta charset=\&quot;UTF-8\&quot;&gt;\n      &lt;meta http-equiv=\&quot;X-UA-Compatible\&quot; content=\&quot;IE=EmulateIE9\&quot;/&gt;\n    &lt;title&gt;Awesome-pyecharts&lt;/title&gt;\n            &lt;script type=\&quot;text/javascript\&quot; src=\&quot;https://assets.pyecharts.org/assets/echarts.min.js\&quot;&gt;&lt;/script&gt;\n\n&lt;/head&gt;\n&lt;body&gt;\n    &lt;div id=\&quot;cf1ce11da7a24d8db86907cd1cc24984\&quot; class=\&quot;chart-container\&quot; style=\&quot;width:800px; height:600px;\&quot;&gt;&lt;/div&gt;\n    &lt;script&gt;\n        var chart_cf1ce11da7a24d8db86907cd1cc24984 = echarts.init(\n            document.getElementById('cf1ce11da7a24d8db86907cd1cc24984'), 'white', {renderer: 'canvas'});\n        var option_cf1ce11da7a24d8db86907cd1cc24984 = {\n    \&quot;animation\&quot;: true,\n    \&quot;animationThreshold\&quot;: 2000,\n    \&quot;animationDuration\&quot;: 1000,\n    \&quot;animationEasing\&quot;: \&quot;cubicOut\&quot;,\n    \&quot;animationDelay\&quot;: 0,\n    \&quot;animationDurationUpdate\&quot;: 300,\n    \&quot;animationEasingUpdate\&quot;: \&quot;cubicOut\&quot;,\n    \&quot;animationDelayUpdate\&quot;: 0,\n    \&quot;color\&quot;: [\n        \&quot;#c23531\&quot;,\n        \&quot;#2f4554\&quot;,\n        \&quot;#61a0a8\&quot;,\n        \&quot;#d48265\&quot;,\n        \&quot;#749f83\&quot;,\n        \&quot;#ca8622\&quot;,\n        \&quot;#bda29a\&quot;,\n        \&quot;#6e7074\&quot;,\n        \&quot;#546570\&quot;,\n        \&quot;#c4ccd3\&quot;,\n        \&quot;#f05b72\&quot;,\n        \&quot;#ef5b9c\&quot;,\n        \&quot;#f47920\&quot;,\n        \&quot;#905a3d\&quot;,\n        \&quot;#fab27b\&quot;,\n        \&quot;#2a5caa\&quot;,\n        \&quot;#444693\&quot;,\n        \&quot;#726930\&quot;,\n        \&quot;#b2d235\&quot;,\n        \&quot;#6d8346\&quot;,\n        \&quot;#ac6767\&quot;,\n        \&quot;#1d953f\&quot;,\n        \&quot;#6950a1\&quot;,\n        \&quot;#918597\&quot;\n    ],\n    \&quot;series\&quot;: [\n        {\n            \&quot;type\&quot;: \&quot;line\&quot;,\n            \&quot;name\&quot;: \&quot;\\u6d4f\\u89c8\\u91cf\&quot;,\n            \&quot;connectNulls\&quot;: false,\n            \&quot;symbolSize\&quot;: 4,\n            \&quot;showSymbol\&quot;: false,\n            \&quot;smooth\&quot;: false,\n            \&quot;step\&quot;: false,\n            \&quot;data\&quot;: [\n                [\n                    \&quot;2017-11-25\&quot;,\n                    931880\n                ],\n                [\n                    \&quot;2017-11-26\&quot;,\n                    952269\n                ],\n                [\n                    \&quot;2017-11-27\&quot;,\n                    897421\n                ],\n                [\n                    \&quot;2017-11-28\&quot;,\n                    883696\n                ],\n                [\n                    \&quot;2017-11-29\&quot;,\n                    913153\n                ],\n                [\n                    \&quot;2017-11-30\&quot;,\n                    929352\n                ],\n                [\n                    \&quot;2017-12-01\&quot;,\n                    972109\n                ],\n                [\n                    \&quot;2017-12-02\&quot;,\n                    1238785\n                ],\n                [\n                    \&quot;2017-12-03\&quot;,\n                    1225845\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type\&quot;: \&quot;line\&quot;,\n            \&quot;name\&quot;: \&quot;\\u52a0\\u5165\\u8d2d\\u7269\\u8f66\&quot;,\n            \&quot;connectNulls\&quot;: false,\n            \&quot;symbolSize\&quot;: 4,\n            \&quot;showSymbol\&quot;: false,\n            \&quot;smooth\&quot;: false,\n            \&quot;step\&quot;: false,\n            \&quot;data\&quot;: [\n                [\n                    \&quot;2017-11-25\&quot;,\n                    56283\n                ],\n                [\n                    \&quot;2017-11-26\&quot;,\n                    59469\n                ],\n                [\n                    \&quot;2017-11-27\&quot;,\n                    55010\n                ],\n                [\n                    \&quot;2017-11-28\&quot;,\n                    54194\n                ],\n                [\n                    \&quot;2017-11-29\&quot;,\n                    55802\n                ],\n                [\n                    \&quot;2017-11-30\&quot;,\n                    56722\n                ],\n                [\n                    \&quot;2017-12-01\&quot;,\n                    62885\n                ],\n                [\n                    \&quot;2017-12-02\&quot;,\n                    80377\n                ],\n                [\n                    \&quot;2017-12-03\&quot;,\n                    78390\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type\&quot;: \&quot;line\&quot;,\n            \&quot;name\&quot;: \&quot;\\u6536\\u85cf\\u5546\\u54c1\&quot;,\n            \&quot;connectNulls\&quot;: false,\n            \&quot;symbolSize\&quot;: 4,\n            \&quot;showSymbol\&quot;: false,\n            \&quot;smooth\&quot;: false,\n            \&quot;step\&quot;: false,\n            \&quot;data\&quot;: [\n                [\n                    \&quot;2017-11-25\&quot;,\n                    30168\n                ],\n                [\n                    \&quot;2017-11-26\&quot;,\n                    31281\n                ],\n                [\n                    \&quot;2017-11-27\&quot;,\n                    29723\n                ],\n                [\n                    \&quot;2017-11-28\&quot;,\n                    29002\n                ],\n                [\n                    \&quot;2017-11-29\&quot;,\n                    30030\n                ],\n                [\n                    \&quot;2017-11-30\&quot;,\n                    30469\n                ],\n                [\n                    \&quot;2017-12-01\&quot;,\n                    31048\n                ],\n                [\n                    \&quot;2017-12-02\&quot;,\n                    40210\n                ],\n                [\n                    \&quot;2017-12-03\&quot;,\n                    39726\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type\&quot;: \&quot;line\&quot;,\n            \&quot;name\&quot;: \&quot;\\u8d2d\\u4e70\\u5546\\u54c1\&quot;,\n            \&quot;connectNulls\&quot;: false,\n            \&quot;symbolSize\&quot;: 4,\n            \&quot;showSymbol\&quot;: false,\n            \&quot;smooth\&quot;: false,\n            \&quot;step\&quot;: false,\n            \&quot;data\&quot;: [\n                [\n                    \&quot;2017-11-25\&quot;,\n                    19719\n                ],\n                [\n                    \&quot;2017-11-26\&quot;,\n                    20211\n                ],\n                [\n                    \&quot;2017-11-27\&quot;,\n                    22225\n                ],\n                [\n                    \&quot;2017-11-28\&quot;,\n                    20996\n                ],\n                [\n                    \&quot;2017-11-29\&quot;,\n                    21814\n                ],\n                [\n                    \&quot;2017-11-30\&quot;,\n                    21731\n                ],\n                [\n                    \&quot;2017-12-01\&quot;,\n                    20941\n                ],\n                [\n                    \&quot;2017-12-02\&quot;,\n                    25868\n                ],\n                [\n                    \&quot;2017-12-03\&quot;,\n                    25642\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legend\&quot;: [\n        {\n            \&quot;data\&quot;: [\n                \&quot;\\u6d4f\\u89c8\\u91cf\&quot;,\n                \&quot;\\u52a0\\u5165\\u8d2d\\u7269\\u8f66\&quot;,\n                \&quot;\\u6536\\u85cf\\u5546\\u54c1\&quot;,\n                \&quot;\\u8d2d\\u4e70\\u5546\\u54c1\&quot;\n            ],\n            \&quot;selected\&quot;: {\n                \&quot;\\u6d4f\\u89c8\\u91cf\&quot;: true,\n                \&quot;\\u52a0\\u5165\\u8d2d\\u7269\\u8f66\&quot;: true,\n                \&quot;\\u6536\\u85cf\\u5546\\u54c1\&quot;: true,\n                \&quot;\\u8d2d\\u4e70\\u5546\\u54c1\&quot;: true\n            },\n            \&quot;show\&quot;: true,\n            \&quot;padding\&quot;: 5,\n            \&quot;itemGap\&quot;: 10,\n            \&quot;itemWidth\&quot;: 25,\n            \&quot;itemHeight\&quot;: 14\n        }\n    ],\n    \&quot;tooltip\&quot;: {\n        \&quot;show\&quot;: true,\n        \&quot;trigger\&quot;: \&quot;axis\&quot;,\n        \&quot;triggerOn\&quot;: \&quot;mousemove|click\&quot;,\n        \&quot;axisPointer\&quot;: {\n            \&quot;type\&quot;: \&quot;line\&quot;\n        },\n        \&quot;textStyle\&quot;: {\n            \&quot;fontSize\&quot;: 14\n        },\n        \&quot;borderWidth\&quot;: 0\n    },\n    \&quot;xAxis\&quot;: [\n        {\n            \&quot;type\&quot;: \&quot;category\&quot;,\n            \&quot;show\&quot;: true,\n            \&quot;scale\&quot;: false,\n            \&quot;nameLocation\&quot;: \&quot;end\&quot;,\n            \&quot;nameGap\&quot;: 15,\n            \&quot;gridIndex\&quot;: 0,\n            \&quot;inverse\&quot;: false,\n            \&quot;offset\&quot;: 0,\n            \&quot;splitNumber\&quot;: 5,\n            \&quot;boundaryGap\&quot;: false,\n            \&quot;minInterval\&quot;: 0,\n            \&quot;splitLine\&quot;: {\n                \&quot;show\&quot;: false,\n                \&quot;lineStyle\&quot;: {\n                    \&quot;width\&quot;: 1,\n                    \&quot;opacity\&quot;: 1,\n                    \&quot;curveness\&quot;: 0,\n                    \&quot;type\&quot;: \&quot;solid\&quot;\n                }\n            },\n            \&quot;data\&quot;: null\n        }\n    ],\n    \&quot;y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1,\n                    \&quot;opacity\&quot;: 1,\n                    \&quot;curveness\&quot;: 0,\n                    \&quot;type\&quot;: \&quot;solid\&quot;\n                }\n            }\n        }\n    ],\n    \&quot;title\&quot;: [\n        {\n            \&quot;text\&quot;: \&quot;\\u7528\\u6237\\u884c\\u4e3a\\u53d8\\u5316\\u8d8b\\u52bf\\u56fe\&quot;,\n            \&quot;subtext\&quot;: \&quot;2017/11/25-2017/12/03\\u671f\\u95f4\\u7528\\u6237\\u884c\\u4e3a\\u53d8\\u5316\\u8d8b\\u52bf\&quot;,\n            \&quot;padding\&quot;: 5,\n            \&quot;itemGap\&quot;: 10\n        }\n    ],\n    \&quot;toolbox\&quot;: {\n        \&quot;show\&quot;: true,\n        \&quot;orient\&quot;: \&quot;horizontal\&quot;,\n        \&quot;itemSize\&quot;: 15,\n        \&quot;itemGap\&quot;: 10,\n        \&quot;left\&quot;: \&quot;80%\&quot;,\n        \&quot;feature\&quot;: {\n            \&quot;saveAsImage\&quot;: {\n                \&quot;show\&quot;: true,\n                \&quot;title\&quot;: \&quot;save as image\&quot;,\n                \&quot;type\&quot;: \&quot;png\&quot;\n            },\n            \&quot;restore\&quot;: {\n                \&quot;show\&quot;: true,\n                \&quot;title\&quot;: \&quot;restore\&quot;\n            },\n            \&quot;dataView\&quot;: {\n                \&quot;show\&quot;: true,\n                \&quot;title\&quot;: \&quot;data view\&quot;,\n                \&quot;readOnly\&quot;: false\n            },\n            \&quot;dataZoom\&quot;: {\n                \&quot;show\&quot;: true,\n                \&quot;title\&quot;: {\n                    \&quot;zoom\&quot;: \&quot;data zoom\&quot;,\n                    \&quot;back\&quot;: \&quot;data zoom restore\&quot;\n                }\n            }\n        }\n    }\n};\n        chart_cf1ce11da7a24d8db86907cd1cc24984.setOption(option_cf1ce11da7a24d8db86907cd1cc24984);\n    &lt;/script&gt;\n&lt;/body&gt;\n&lt;/html&gt;\n&quot;,&quot;jsCode&quot;:&quot;&quot;,&quot;date&quot;:&quot;Thu, 23 Apr 2020 07:32:37 GMT&quot;,&quot;appVersion&quot;:&quot;1.133.5717.17042, 27-08-2015 09:28:04&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23FBE7E1-8476-447A-B8E5-6A3BDF3D0CE0}">
  <we:reference id="wa104373175" version="1.0.0.0" store="zh-CN" storeType="OMEX"/>
  <we:alternateReferences>
    <we:reference id="wa104373175" version="1.0.0.0" store="wa104373175" storeType="OMEX"/>
  </we:alternateReferences>
  <we:properties>
    <we:property name="savedSettings" value="{&quot;htmlCode&quot;:&quot;\n&lt;!DOCTYPE html&gt;\n&lt;html&gt;\n&lt;head&gt;\n  &lt;meta http-equiv=\&quot;X-UA-Compatible\&quot; content=\&quot;IE=EmulateIE9\&quot;/&gt;\n    &lt;meta charset=\&quot;UTF-8\&quot;&gt;\n    &lt;title&gt;Awesome-pyecharts&lt;/title&gt;\n            &lt;script type=\&quot;text/javascript\&quot; src=\&quot;https://assets.pyecharts.org/assets/echarts.min.js\&quot;&gt;&lt;/script&gt;\n\n&lt;/head&gt;\n&lt;body&gt;\n    &lt;div id=\&quot;af3faff761a14fd083e8ba4956c0a1ff\&quot; class=\&quot;chart-container\&quot; style=\&quot;width:800px; height:600px;\&quot;&gt;&lt;/div&gt;\n    &lt;script&gt;\n        var chart_af3faff761a14fd083e8ba4956c0a1ff = echarts.init(\n            document.getElementById('af3faff761a14fd083e8ba4956c0a1ff'), 'white', {renderer: 'canvas'});\n        var option_af3faff761a14fd083e8ba4956c0a1ff = {\n    \&quot;animation\&quot;: true,\n    \&quot;animationThreshold\&quot;: 2000,\n    \&quot;animationDuration\&quot;: 1000,\n    \&quot;animationEasing\&quot;: \&quot;cubicOut\&quot;,\n    \&quot;animationDelay\&quot;: 0,\n    \&quot;animationDurationUpdate\&quot;: 300,\n    \&quot;animationEasingUpdate\&quot;: \&quot;cubicOut\&quot;,\n    \&quot;animationDelayUpdate\&quot;: 0,\n    \&quot;color\&quot;: [\n        \&quot;#c23531\&quot;,\n        \&quot;#2f4554\&quot;,\n        \&quot;#61a0a8\&quot;,\n        \&quot;#d48265\&quot;,\n        \&quot;#749f83\&quot;,\n        \&quot;#ca8622\&quot;,\n        \&quot;#bda29a\&quot;,\n        \&quot;#6e7074\&quot;,\n        \&quot;#546570\&quot;,\n        \&quot;#c4ccd3\&quot;,\n        \&quot;#f05b72\&quot;,\n        \&quot;#ef5b9c\&quot;,\n        \&quot;#f47920\&quot;,\n        \&quot;#905a3d\&quot;,\n        \&quot;#fab27b\&quot;,\n        \&quot;#2a5caa\&quot;,\n        \&quot;#444693\&quot;,\n        \&quot;#726930\&quot;,\n        \&quot;#b2d235\&quot;,\n        \&quot;#6d8346\&quot;,\n        \&quot;#ac6767\&quot;,\n        \&quot;#1d953f\&quot;,\n        \&quot;#6950a1\&quot;,\n        \&quot;#918597\&quot;\n    ],\n    \&quot;series\&quot;: [\n        {\n            \&quot;type\&quot;: \&quot;line\&quot;,\n            \&quot;name\&quot;: \&quot;pv\&quot;,\n            \&quot;connectNulls\&quot;: false,\n            \&quot;symbolSize\&quot;: 4,\n            \&quot;showSymbol\&quot;: false,\n            \&quot;smooth\&quot;: false,\n            \&quot;step\&quot;: false,\n            \&quot;data\&quot;: [\n                [\n                    0,\n                    299276\n                ],\n                [\n                    1,\n                    137524\n                ],\n                [\n                    2,\n                    75402\n                ],\n                [\n                    3,\n                    51747\n                ],\n                [\n                    4,\n                    43917\n                ],\n                [\n                    5,\n                    57233\n                ],\n                [\n                    6,\n                    121691\n                ],\n                [\n                    7,\n                    222821\n                ],\n                [\n                    8,\n                    306973\n                ],\n                [\n                    9,\n                    376430\n                ],\n                [\n                    10,\n                    433346\n                ],\n                [\n                    11,\n                    420295\n                ],\n                [\n                    12,\n                    422118\n                ],\n                [\n                    13,\n                    469847\n                ],\n                [\n                    14,\n                    463525\n                ],\n                [\n                    15,\n                    479240\n                ],\n                [\n                    16,\n                    464336\n                ],\n                [\n                    17,\n                    416957\n                ],\n                [\n                    18,\n                    429792\n                ],\n                [\n                    19,\n                    544812\n                ],\n                [\n                    20,\n                    657073\n                ],\n                [\n                    21,\n                    753741\n                ],\n                [\n                    22,\n                    739733\n                ],\n                [\n                    23,\n                    556681\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type\&quot;: \&quot;line\&quot;,\n            \&quot;name\&quot;: \&quot;cart\&quot;,\n            \&quot;connectNulls\&quot;: false,\n            \&quot;symbolSize\&quot;: 4,\n            \&quot;showSymbol\&quot;: false,\n            \&quot;smooth\&quot;: false,\n            \&quot;step\&quot;: false,\n            \&quot;data\&quot;: [\n                [\n                    0,\n                    18333\n                ],\n                [\n                    1,\n                    8531\n                ],\n                [\n                    2,\n                    4455\n                ],\n                [\n                    3,\n                    3271\n                ],\n                [\n                    4,\n                    2683\n                ],\n                [\n                    5,\n                    3802\n                ],\n                [\n                    6,\n                    8068\n                ],\n                [\n                    7,\n                    14666\n                ],\n                [\n                    8,\n                    19427\n                ],\n                [\n                    9,\n                    23433\n                ],\n                [\n                    10,\n                    27083\n                ],\n                [\n                    11,\n                    26382\n                ],\n                [\n                    12,\n                    26019\n                ],\n                [\n                    13,\n                    28156\n                ],\n                [\n                    14,\n                    27752\n                ],\n                [\n                    15,\n                    28683\n                ],\n                [\n                    16,\n                    27982\n                ],\n                [\n                    17,\n                    26101\n                ],\n                [\n                    18,\n                    25522\n                ],\n                [\n                    19,\n                    32240\n                ],\n                [\n                    20,\n                    40125\n                ],\n                [\n                    21,\n                    47289\n                ],\n                [\n                    22,\n                    49072\n                ],\n                [\n                    23,\n                    40057\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type\&quot;: \&quot;line\&quot;,\n            \&quot;name\&quot;: \&quot;fav\&quot;,\n            \&quot;connectNulls\&quot;: false,\n            \&quot;symbolSize\&quot;: 4,\n            \&quot;showSymbol\&quot;: false,\n            \&quot;smooth\&quot;: false,\n            \&quot;step\&quot;: false,\n            \&quot;data\&quot;: [\n                [\n                    0,\n                    10458\n                ],\n                [\n                    1,\n                    4949\n                ],\n                [\n                    2,\n                    2836\n                ],\n                [\n                    3,\n                    2022\n                ],\n                [\n                    4,\n                    1584\n                ],\n                [\n                    5,\n                    1963\n                ],\n                [\n                    6,\n                    4268\n                ],\n                [\n                    7,\n                    7743\n                ],\n                [\n                    8,\n                    10706\n                ],\n                [\n                    9,\n                    13077\n                ],\n                [\n                    10,\n                    15130\n                ],\n                [\n                    11,\n                    14864\n                ],\n                [\n                    12,\n                    14230\n                ],\n                [\n                    13,\n                    15451\n                ],\n                [\n                    14,\n                    15007\n                ],\n                [\n                    15,\n                    15350\n                ],\n                [\n                    16,\n                    14960\n                ],\n                [\n                    17,\n                    14038\n                ],\n                [\n                    18,\n                    13134\n                ],\n                [\n                    19,\n                    16213\n                ],\n                [\n                    20,\n                    19140\n                ],\n                [\n                    21,\n                    22181\n                ],\n                [\n                    22,\n                    22815\n                ],\n                [\n                    23,\n                    19538\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type\&quot;: \&quot;line\&quot;,\n            \&quot;name\&quot;: \&quot;buy\&quot;,\n            \&quot;connectNulls\&quot;: false,\n            \&quot;symbolSize\&quot;: 4,\n            \&quot;showSymbol\&quot;: false,\n            \&quot;smooth\&quot;: false,\n            \&quot;step\&quot;: false,\n            \&quot;data\&quot;: [\n                [\n                    0,\n                    5507\n                ],\n                [\n                    1,\n                    2158\n                ],\n                [\n                    2,\n                    1192\n                ],\n                [\n                    3,\n                    708\n                ],\n                [\n                    4,\n                    610\n                ],\n                [\n                    5,\n                    828\n                ],\n                [\n                    6,\n                    1774\n                ],\n                [\n                    7,\n                    3604\n                ],\n                [\n                    8,\n                    6321\n                ],\n                [\n                    9,\n                    9547\n                ],\n                [\n                    10,\n                    12703\n                ],\n                [\n                    11,\n                    12248\n                ],\n                [\n                    12,\n                    11748\n                ],\n                [\n                    13,\n                    12496\n                ],\n                [\n                    14,\n                    12014\n                ],\n                [\n                    15,\n                    12050\n                ],\n                [\n                    16,\n                    11666\n                ],\n                [\n                    17,\n                    10180\n                ],\n                [\n                    18,\n                    9434\n                ],\n                [\n                    19,\n                    11398\n                ],\n                [\n                    20,\n                    13212\n                ],\n                [\n                    21,\n                    14442\n                ],\n                [\n                    22,\n                    13551\n                ],\n                [\n                    23,\n                    9756\n                ]\n            ],\n            \&quot;hoverAnimation\&quot;: true,\n            \&quot;label\&quot;: {\n                \&quot;show\&quot;: true,\n                \&quot;position\&quot;: \&quot;top\&quot;,\n                \&quot;margin\&quot;: 8\n            },\n            \&quot;lineStyle\&quot;: {\n                \&quot;width\&quot;: 1,\n                \&quot;opacity\&quot;: 1,\n                \&quot;curveness\&quot;: 0,\n                \&quot;type\&quot;: \&quot;solid\&quot;\n            },\n            \&quot;areaStyle\&quot;: {\n                \&quot;opacity\&quot;: 0\n            },\n            \&quot;zlevel\&quot;: 0,\n            \&quot;z\&quot;: 0\n        }\n    ],\n    \&quot;legend\&quot;: [\n        {\n            \&quot;data\&quot;: [\n                \&quot;pv\&quot;,\n                \&quot;cart\&quot;,\n                \&quot;fav\&quot;,\n                \&quot;buy\&quot;\n            ],\n            \&quot;selected\&quot;: {\n                \&quot;pv\&quot;: true,\n                \&quot;cart\&quot;: true,\n                \&quot;fav\&quot;: true,\n                \&quot;buy\&quot;: true\n            },\n            \&quot;show\&quot;: true,\n            \&quot;padding\&quot;: 5,\n            \&quot;itemGap\&quot;: 10,\n            \&quot;itemWidth\&quot;: 25,\n            \&quot;itemHeight\&quot;: 14\n        }\n    ],\n    \&quot;tooltip\&quot;: {\n        \&quot;show\&quot;: true,\n        \&quot;trigger\&quot;: \&quot;axis\&quot;,\n        \&quot;triggerOn\&quot;: \&quot;mousemove|click\&quot;,\n        \&quot;axisPointer\&quot;: {\n            \&quot;type\&quot;: \&quot;line\&quot;\n        },\n        \&quot;textStyle\&quot;: {\n            \&quot;fontSize\&quot;: 14\n        },\n        \&quot;borderWidth\&quot;: 0\n    },\n    \&quot;xAxis\&quot;: [\n        {\n            \&quot;type\&quot;: \&quot;category\&quot;,\n            \&quot;show\&quot;: true,\n            \&quot;scale\&quot;: false,\n            \&quot;nameLocation\&quot;: \&quot;end\&quot;,\n            \&quot;nameGap\&quot;: 15,\n            \&quot;gridIndex\&quot;: 0,\n            \&quot;inverse\&quot;: false,\n            \&quot;offset\&quot;: 0,\n            \&quot;splitNumber\&quot;: 5,\n            \&quot;boundaryGap\&quot;: false,\n            \&quot;minInterval\&quot;: 0,\n            \&quot;splitLine\&quot;: {\n                \&quot;show\&quot;: false,\n                \&quot;lineStyle\&quot;: {\n                    \&quot;width\&quot;: 1,\n                    \&quot;opacity\&quot;: 1,\n                    \&quot;curveness\&quot;: 0,\n                    \&quot;type\&quot;: \&quot;solid\&quot;\n                }\n            },\n            \&quot;data\&quot;: null\n        }\n    ],\n    \&quot;y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1,\n                    \&quot;opacity\&quot;: 1,\n                    \&quot;curveness\&quot;: 0,\n                    \&quot;type\&quot;: \&quot;solid\&quot;\n                }\n            }\n        }\n    ],\n    \&quot;title\&quot;: [\n        {\n            \&quot;text\&quot;: \&quot;\\u7528\\u6237\\u884c\\u4e3a\\u65f6\\u6bb5\\u5206\\u5e03\\u56fe\&quot;,\n            \&quot;subtext\&quot;: \&quot;\\u7528\\u6237\\u884c\\u4e3a\\u7684\\u65f6\\u6bb5\\u5206\\u5e03\\u60c5\\u51b5\&quot;,\n            \&quot;padding\&quot;: 5,\n            \&quot;itemGap\&quot;: 10\n        }\n    ],\n    \&quot;toolbox\&quot;: {\n        \&quot;show\&quot;: true,\n        \&quot;orient\&quot;: \&quot;horizontal\&quot;,\n        \&quot;itemSize\&quot;: 15,\n        \&quot;itemGap\&quot;: 10,\n        \&quot;left\&quot;: \&quot;80%\&quot;,\n        \&quot;feature\&quot;: {\n            \&quot;saveAsImage\&quot;: {\n                \&quot;show\&quot;: true,\n                \&quot;title\&quot;: \&quot;save as image\&quot;,\n                \&quot;type\&quot;: \&quot;png\&quot;\n            },\n            \&quot;restore\&quot;: {\n                \&quot;show\&quot;: true,\n                \&quot;title\&quot;: \&quot;restore\&quot;\n            },\n            \&quot;dataView\&quot;: {\n                \&quot;show\&quot;: true,\n                \&quot;title\&quot;: \&quot;data view\&quot;,\n                \&quot;readOnly\&quot;: false\n            },\n            \&quot;dataZoom\&quot;: {\n                \&quot;show\&quot;: true,\n                \&quot;title\&quot;: {\n                    \&quot;zoom\&quot;: \&quot;data zoom\&quot;,\n                    \&quot;back\&quot;: \&quot;data zoom restore\&quot;\n                }\n            }\n        }\n    }\n};\n        chart_af3faff761a14fd083e8ba4956c0a1ff.setOption(option_af3faff761a14fd083e8ba4956c0a1ff);\n    &lt;/script&gt;\n&lt;/body&gt;\n&lt;/html&gt;\n&quot;,&quot;jsCode&quot;:&quot;&quot;,&quot;date&quot;:&quot;Thu, 23 Apr 2020 07:34:40 GMT&quot;,&quot;appVersion&quot;:&quot;1.133.5717.17042, 27-08-2015 09:28:04&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3ADA1CCD-9C70-435C-B009-2B59E098932B}">
  <we:reference id="wa104373175" version="1.0.0.0" store="zh-CN" storeType="OMEX"/>
  <we:alternateReferences>
    <we:reference id="wa104373175" version="1.0.0.0" store="wa104373175" storeType="OMEX"/>
  </we:alternateReferences>
  <we:properties>
    <we:property name="savedSettings" value="{&quot;htmlCode&quot;:&quot;\n&lt;!DOCTYPE html&gt;\n&lt;html&gt;\n&lt;head&gt;\n  &lt;meta http-equiv=\&quot;X-UA-Compatible\&quot; content=\&quot;IE=EmulateIE9\&quot;/&gt;\n    &lt;meta charset=\&quot;UTF-8\&quot;&gt;\n    &lt;title&gt;Awesome-pyecharts&lt;/title&gt;\n            &lt;script type=\&quot;text/javascript\&quot; src=\&quot;https://assets.pyecharts.org/assets/echarts.min.js\&quot;&gt;&lt;/script&gt;\n\n&lt;/head&gt;\n&lt;body&gt;\n    &lt;div id=\&quot;0bc534111ebd4c77b300d1aaa1da0697\&quot; class=\&quot;chart-container\&quot; style=\&quot;width:800px; height:600px;\&quot;&gt;&lt;/div&gt;\n    &lt;script&gt;\n        var chart_0bc534111ebd4c77b300d1aaa1da0697 = echarts.init(\n            document.getElementById('0bc534111ebd4c77b300d1aaa1da0697'), 'white', {renderer: 'canvas'});\n        var option_0bc534111ebd4c77b300d1aaa1da0697 = {\n    \&quot;animation\&quot;: true,\n    \&quot;animationThreshold\&quot;: 2000,\n    \&quot;animationDuration\&quot;: 1000,\n    \&quot;animationEasing\&quot;: \&quot;cubicOut\&quot;,\n    \&quot;animationDelay\&quot;: 0,\n    \&quot;animationDurationUpdate\&quot;: 300,\n    \&quot;animationEasingUpdate\&quot;: \&quot;cubicOut\&quot;,\n    \&quot;animationDelayUpdate\&quot;: 0,\n    \&quot;color\&quot;: [\n        \&quot;#c23531\&quot;,\n        \&quot;#2f4554\&quot;,\n        \&quot;#61a0a8\&quot;,\n        \&quot;#d48265\&quot;,\n        \&quot;#749f83\&quot;,\n        \&quot;#ca8622\&quot;,\n        \&quot;#bda29a\&quot;,\n        \&quot;#6e7074\&quot;,\n        \&quot;#546570\&quot;,\n        \&quot;#c4ccd3\&quot;,\n        \&quot;#f05b72\&quot;,\n        \&quot;#ef5b9c\&quot;,\n        \&quot;#f47920\&quot;,\n        \&quot;#905a3d\&quot;,\n        \&quot;#fab27b\&quot;,\n        \&quot;#2a5caa\&quot;,\n        \&quot;#444693\&quot;,\n        \&quot;#726930\&quot;,\n        \&quot;#b2d235\&quot;,\n        \&quot;#6d8346\&quot;,\n        \&quot;#ac6767\&quot;,\n        \&quot;#1d953f\&quot;,\n        \&quot;#6950a1\&quot;,\n        \&quot;#918597\&quot;\n    ],\n    \&quot;series\&quot;: [\n        {\n            \&quot;type\&quot;: \&quot;line\&quot;,\n            \&quot;name\&quot;: \&quot;\\u7528\\u6237\\u91cf\&quot;,\n            \&quot;connectNulls\&quot;: false,\n            \&quot;symbolSize\&quot;: 4,\n            \&quot;showSymbol\&quot;: false,\n            \&quot;smooth\&quot;: false,\n            \&quot;step\&quot;: false,\n            \&quot;data\&quot;: [\n                [\n                    0,\n                    31179\n                ],\n                [\n                    1,\n                    16137\n                ],\n                [\n                    2,\n                    9552\n                ],\n                [\n                    3,\n                    6794\n                ],\n                [\n                    4,\n                    6132\n                ],\n                [\n                    5,\n                    8317\n                ],\n                [\n                    6,\n                    17713\n                ],\n                [\n                    7,\n                    32617\n                ],\n                [\n                    8,\n                    44182\n                ],\n                [\n                    9,\n                    51714\n                ],\n                [\n                    10,\n                    57150\n                ],\n                [\n                    11,\n                    58234\n                ],\n                [\n                    12,\n                    58843\n                ],\n                [\n                    13,\n                    59914\n                ],\n                [\n                    14,\n                    58765\n                ],\n                [\n                    15,\n                    59941\n                ],\n                [\n                    16,\n                    59385\n                ],\n                [\n                    17,\n                    57779\n                ],\n                [\n                    18,\n                    57727\n                ],\n                [\n                    19,\n                    61928\n                ],\n                [\n                    20,\n                    65920\n                ],\n                [\n                    21,\n                    67647\n                ],\n                [\n                    22,\n                    64359\n                ],\n                [\n                    23,\n                    50735\n                ]\n            ],\n            \&quot;hoverAnimation\&quot;: true,\n            \&quot;label\&quot;: {\n                \&quot;show\&quot;: true,\n                \&quot;position\&quot;: \&quot;top\&quot;,\n                \&quot;margin\&quot;: 8\n            },\n            \&quot;lineStyle\&quot;: {\n                \&quot;width\&quot;: 2,\n                \&quot;opacity\&quot;: 1,\n                \&quot;curveness\&quot;: 0,\n                \&quot;type\&quot;: \&quot;solid\&quot;\n            },\n            \&quot;areaStyle\&quot;: {\n                \&quot;opacity\&quot;: 0\n            },\n            \&quot;zlevel\&quot;: 0,\n            \&quot;z\&quot;: 0\n        },\n        {\n            \&quot;type\&quot;: \&quot;line\&quot;,\n            \&quot;name\&quot;: \&quot;\\u4ea4\\u6613\\u7528\\u6237\&quot;,\n            \&quot;connectNulls\&quot;: false,\n            \&quot;symbolSize\&quot;: 4,\n            \&quot;showSymbol\&quot;: false,\n            \&quot;smooth\&quot;: false,\n            \&quot;step\&quot;: false,\n            \&quot;data\&quot;: [\n                [\n                    0,\n                    3797\n                ],\n                [\n                    1,\n                    1511\n                ],\n                [\n                    2,\n                    812\n                ],\n                [\n                    3,\n                    498\n                ],\n                [\n                    4,\n                    438\n                ],\n                [\n                    5,\n                    604\n                ],\n                [\n                    6,\n                    1352\n                ],\n                [\n                    7,\n                    2830\n                ],\n                [\n                    8,\n                    4794\n                ],\n                [\n                    9,\n                    7137\n                ],\n                [\n                    10,\n                    9202\n                ],\n                [\n                    11,\n                    8925\n                ],\n                [\n                    12,\n                    8673\n                ],\n                [\n                    13,\n                    9094\n                ],\n                [\n                    14,\n                    8860\n                ],\n                [\n                    15,\n                    8811\n                ],\n                [\n                    16,\n                    8491\n                ],\n                [\n                    17,\n                    7570\n                ],\n                [\n                    18,\n                    7177\n                ],\n                [\n                    19,\n                    8496\n                ],\n                [\n                    20,\n                    9708\n                ],\n                [\n                    21,\n                    10383\n                ],\n                [\n                    22,\n                    9619\n                ],\n                [\n                    23,\n                    6668\n                ]\n            ],\n            \&quot;hoverAnimation\&quot;: true,\n            \&quot;label\&quot;: {\n                \&quot;show\&quot;: true,\n                \&quot;position\&quot;: \&quot;top\&quot;,\n                \&quot;margin\&quot;: 8\n            },\n            \&quot;lineStyle\&quot;: {\n                \&quot;width\&quot;: 2,\n                \&quot;opacity\&quot;: 1,\n                \&quot;curveness\&quot;: 0,\n                \&quot;type\&quot;: \&quot;solid\&quot;\n            },\n            \&quot;areaStyle\&quot;: {\n                \&quot;opacity\&quot;: 0\n            },\n            \&quot;zlevel\&quot;: 0,\n            \&quot;z\&quot;: 0\n        }\n    ],\n    \&quot;legend\&quot;: [\n        {\n            \&quot;data\&quot;: [\n                \&quot;\\u7528\\u6237\\u91cf\&quot;,\n                \&quot;\\u4ea4\\u6613\\u7528\\u6237\&quot;\n            ],\n            \&quot;selected\&quot;: {\n                \&quot;\\u7528\\u6237\\u91cf\&quot;: true,\n                \&quot;\\u4ea4\\u6613\\u7528\\u6237\&quot;: true\n            },\n            \&quot;show\&quot;: true,\n            \&quot;padding\&quot;: 5,\n            \&quot;itemGap\&quot;: 10,\n            \&quot;itemWidth\&quot;: 25,\n            \&quot;itemHeight\&quot;: 14\n        }\n    ],\n    \&quot;tooltip\&quot;: {\n        \&quot;show\&quot;: true,\n        \&quot;trigger\&quot;: \&quot;axis\&quot;,\n        \&quot;triggerOn\&quot;: \&quot;mousemove|click\&quot;,\n        \&quot;axisPointer\&quot;: {\n            \&quot;type\&quot;: \&quot;line\&quot;\n        },\n        \&quot;textStyle\&quot;: {\n            \&quot;fontSize\&quot;: 14\n        },\n        \&quot;borderWidth\&quot;: 0\n    },\n    \&quot;xAxis\&quot;: [\n        {\n            \&quot;type\&quot;: \&quot;category\&quot;,\n            \&quot;show\&quot;: true,\n            \&quot;scale\&quot;: false,\n            \&quot;nameLocation\&quot;: \&quot;end\&quot;,\n            \&quot;nameGap\&quot;: 15,\n            \&quot;gridIndex\&quot;: 0,\n            \&quot;inverse\&quot;: false,\n            \&quot;offset\&quot;: 0,\n            \&quot;splitNumber\&quot;: 5,\n            \&quot;boundaryGap\&quot;: false,\n            \&quot;minInterval\&quot;: 0,\n            \&quot;splitLine\&quot;: {\n                \&quot;show\&quot;: false,\n                \&quot;lineStyle\&quot;: {\n                    \&quot;width\&quot;: 1,\n                    \&quot;opacity\&quot;: 1,\n                    \&quot;curveness\&quot;: 0,\n                    \&quot;type\&quot;: \&quot;solid\&quot;\n                }\n            },\n            \&quot;data\&quot;: null\n        }\n    ],\n    \&quot;y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2,\n                    \&quot;opacity\&quot;: 1,\n                    \&quot;curveness\&quot;: 0,\n                    \&quot;type\&quot;: \&quot;solid\&quot;\n                }\n            }\n        }\n    ],\n    \&quot;title\&quot;: [\n        {\n            \&quot;text\&quot;: \&quot;\\u7528\\u6237\\u6d3b\\u8dc3\\u65f6\\u6bb5\&quot;,\n            \&quot;subtext\&quot;: \&quot;\\u7528\\u6237\\u6d3b\\u8dc3\\u5ea6\\u7684\\u65f6\\u6bb5\\u5206\\u5e03\\u60c5\\u51b5\&quot;,\n            \&quot;padding\&quot;: 5,\n            \&quot;itemGap\&quot;: 10\n        }\n    ],\n    \&quot;toolbox\&quot;: {\n        \&quot;show\&quot;: true,\n        \&quot;orient\&quot;: \&quot;horizontal\&quot;,\n        \&quot;itemSize\&quot;: 15,\n        \&quot;itemGap\&quot;: 10,\n        \&quot;left\&quot;: \&quot;80%\&quot;,\n        \&quot;feature\&quot;: {\n            \&quot;saveAsImage\&quot;: {\n                \&quot;show\&quot;: true,\n                \&quot;title\&quot;: \&quot;save as image\&quot;,\n                \&quot;type\&quot;: \&quot;png\&quot;\n            },\n            \&quot;restore\&quot;: {\n                \&quot;show\&quot;: true,\n                \&quot;title\&quot;: \&quot;restore\&quot;\n            },\n            \&quot;dataView\&quot;: {\n                \&quot;show\&quot;: true,\n                \&quot;title\&quot;: \&quot;data view\&quot;,\n                \&quot;readOnly\&quot;: false\n            },\n            \&quot;dataZoom\&quot;: {\n                \&quot;show\&quot;: true,\n                \&quot;title\&quot;: {\n                    \&quot;zoom\&quot;: \&quot;data zoom\&quot;,\n                    \&quot;back\&quot;: \&quot;data zoom restore\&quot;\n                }\n            }\n        }\n    }\n};\n        chart_0bc534111ebd4c77b300d1aaa1da0697.setOption(option_0bc534111ebd4c77b300d1aaa1da0697);\n    &lt;/script&gt;\n&lt;/body&gt;\n&lt;/html&gt;\n&quot;,&quot;jsCode&quot;:&quot;&quot;,&quot;date&quot;:&quot;Thu, 23 Apr 2020 07:38:29 GMT&quot;,&quot;appVersion&quot;:&quot;1.133.5717.17042, 27-08-2015 09:28:04&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8114AE24-19D0-4E97-9A25-C79C6EB6723E}">
  <we:reference id="wa104373175" version="1.0.0.0" store="zh-CN" storeType="OMEX"/>
  <we:alternateReferences>
    <we:reference id="wa104373175" version="1.0.0.0" store="wa104373175" storeType="OMEX"/>
  </we:alternateReferences>
  <we:properties>
    <we:property name="savedSettings" value="{&quot;htmlCode&quot;:&quot;\n&lt;!DOCTYPE html&gt;\n&lt;html&gt;\n&lt;head&gt;\n  \t&lt;meta http-equiv=\&quot;X-UA-Compatible\&quot; content=\&quot;IE=EmulateIE9\&quot;/&gt;\n    &lt;meta charset=\&quot;UTF-8\&quot;&gt;\n    &lt;title&gt;Awesome-pyecharts&lt;/title&gt;\n            &lt;script type=\&quot;text/javascript\&quot; src=\&quot;https://assets.pyecharts.org/assets/echarts.min.js\&quot;&gt;&lt;/script&gt;\n\n&lt;/head&gt;\n&lt;body&gt;\n    &lt;div id=\&quot;c23e76ec4bde4c368ea3d9c66570a97f\&quot; class=\&quot;chart-container\&quot; style=\&quot;width:900px; height:500px;\&quot;&gt;&lt;/div&gt;\n    &lt;script&gt;\n        var chart_c23e76ec4bde4c368ea3d9c66570a97f = echarts.init(\n            document.getElementById('c23e76ec4bde4c368ea3d9c66570a97f'), 'white', {renderer: 'canvas'});\n        var option_c23e76ec4bde4c368ea3d9c66570a97f = {\n    \&quot;animation\&quot;: true,\n    \&quot;animationThreshold\&quot;: 2000,\n    \&quot;animationDuration\&quot;: 1000,\n    \&quot;animationEasing\&quot;: \&quot;cubicOut\&quot;,\n    \&quot;animationDelay\&quot;: 0,\n    \&quot;animationDurationUpdate\&quot;: 300,\n    \&quot;animationEasingUpdate\&quot;: \&quot;cubicOut\&quot;,\n    \&quot;animationDelayUpdate\&quot;: 0,\n    \&quot;color\&quot;: [\n        \&quot;#c23531\&quot;,\n        \&quot;#2f4554\&quot;,\n        \&quot;#61a0a8\&quot;,\n        \&quot;#d48265\&quot;,\n        \&quot;#749f83\&quot;,\n        \&quot;#ca8622\&quot;,\n        \&quot;#bda29a\&quot;,\n        \&quot;#6e7074\&quot;,\n        \&quot;#546570\&quot;,\n        \&quot;#c4ccd3\&quot;,\n        \&quot;#f05b72\&quot;,\n        \&quot;#ef5b9c\&quot;,\n        \&quot;#f47920\&quot;,\n        \&quot;#905a3d\&quot;,\n        \&quot;#fab27b\&quot;,\n        \&quot;#2a5caa\&quot;,\n        \&quot;#444693\&quot;,\n        \&quot;#726930\&quot;,\n        \&quot;#b2d235\&quot;,\n        \&quot;#6d8346\&quot;,\n        \&quot;#ac6767\&quot;,\n        \&quot;#1d953f\&quot;,\n        \&quot;#6950a1\&quot;,\n        \&quot;#918597\&quot;\n    ],\n    \&quot;series\&quot;: [\n        {\n            \&quot;type\&quot;: \&quot;bar\&quot;,\n            \&quot;data\&quot;: [\n                6337,\n                10632,\n                9422,\n                9728,\n                7510,\n                7359,\n                5592,\n                5814,\n                4397,\n                4477,\n                3446,\n                3608,\n                2815,\n                3101,\n                2416,\n                2552,\n                1941,\n                2028,\n                1601,\n                1794,\n                1293,\n                1478,\n                1164,\n                1255,\n                972,\n                1178,\n                798,\n                953,\n                740,\n                843,\n                643,\n                732,\n                540,\n                728,\n                505,\n                589,\n                467,\n                530,\n                402,\n                430,\n                357,\n                398,\n                347,\n                358,\n                313,\n                347,\n                295,\n                314,\n                256,\n                287,\n                224,\n                262,\n                189,\n                241,\n                206,\n                234,\n                186,\n                201,\n                162,\n                193,\n                152,\n                178,\n                126,\n                160,\n                125,\n                136,\n                111,\n                135,\n                115,\n                139,\n                103,\n                137,\n                92,\n                116,\n                103,\n                118,\n                102,\n                96,\n                82,\n                109,\n                78,\n                82,\n                83,\n                80,\n                73,\n                75,\n                72,\n                77,\n                60,\n                70,\n                58,\n                72,\n                54,\n                48,\n                56,\n                60,\n                53,\n                51,\n                49,\n                53,\n                51,\n                37,\n                46,\n                48,\n                39,\n                48,\n                36,\n                51,\n                35,\n                48,\n                39,\n                41,\n                33,\n                36,\n                28,\n                35,\n                28,\n                37,\n                33,\n                35,\n                30,\n                29,\n                19,\n                34,\n                23,\n                30,\n                20,\n                33,\n                32,\n                34,\n                18,\n                31,\n                20,\n                20,\n                21,\n                25,\n                20,\n                20,\n                9,\n                18,\n                22,\n                22,\n                11,\n                20,\n                21,\n                16,\n                19,\n                13,\n                8,\n                24,\n                18,\n                13,\n                12,\n                16,\n                16,\n                16,\n                14,\n                10,\n                20,\n                11,\n                17,\n                17,\n                13,\n                11,\n                11,\n                11,\n                9,\n                14,\n                8,\n                8,\n                9,\n                13,\n                12,\n                5,\n                11,\n                8,\n                9,\n                5,\n                14,\n                11,\n                15,\n                7,\n                8,\n                12,\n                10,\n                10,\n                5,\n                10,\n                4,\n                7,\n                8,\n                8,\n                7,\n                8,\n                8,\n                8,\n                4,\n                8,\n                5,\n                9,\n                5,\n                7,\n                7,\n                11,\n                9,\n                4,\n                4,\n                11,\n                7,\n                7,\n                10,\n                6,\n                8,\n                4,\n                5,\n                7,\n                10,\n                6,\n                8,\n                7,\n                3,\n                6,\n                4,\n                3,\n                2,\n                8,\n                5,\n                2,\n                7,\n                4,\n                2,\n                5,\n                6,\n                3,\n                1,\n                4,\n                3,\n                2,\n                5,\n                2,\n                4,\n                3,\n                5,\n                2,\n                4,\n                2,\n                4,\n                7,\n                2,\n                6,\n                5,\n                2,\n                7,\n                3,\n                2,\n                3,\n                1,\n                5,\n                2,\n                6,\n                3,\n                6,\n                3,\n                3,\n                2,\n                1,\n                7,\n                4,\n                5,\n                6,\n                2,\n                2,\n                4,\n                2,\n                3,\n                2,\n                1,\n                2,\n                4,\n                2,\n                4,\n                2,\n                5,\n                2,\n                1,\n                1,\n                2,\n                3,\n                1,\n                1,\n                2,\n                4,\n                1,\n                2,\n                1,\n                1,\n                5,\n                3,\n                1,\n                2,\n                2,\n                1,\n                1,\n                4,\n                1,\n                3,\n                3,\n                2,\n                2,\n                2,\n                1,\n                3,\n                2,\n                1,\n                1,\n                1,\n                3,\n                2,\n                1,\n                1,\n                4,\n                2,\n                2,\n                2,\n                1,\n                1,\n                1,\n                1,\n                4,\n                2,\n                2,\n                1,\n                1,\n                3,\n                2,\n                1,\n                1,\n                2,\n                1,\n                3,\n                1,\n                1,\n                1,\n                2,\n                1,\n                1,\n                2,\n                1,\n                2,\n                2,\n                2,\n                3,\n                1,\n                1,\n                4,\n                2,\n                2,\n                1,\n                3,\n                1,\n                1,\n                1,\n                1,\n                2,\n                2,\n                1,\n                1,\n                1,\n                2,\n                1,\n                1,\n                3,\n                3,\n                1,\n                2,\n                1,\n                3,\n                1,\n                1,\n                1,\n                2,\n                2,\n                1,\n                2,\n                2,\n                2,\n                2,\n                1,\n                1,\n                1,\n                1,\n                1,\n                2,\n                2,\n                1,\n                1,\n                1,\n                5,\n                1,\n                1,\n                1,\n                1,\n                1,\n                2,\n                1,\n                1,\n                1,\n                1,\n                1,\n                1,\n                1,\n                2,\n                1,\n                1,\n                1,\n                1,\n                1,\n                2,\n                1,\n                1,\n                1,\n                1,\n                1,\n                1,\n                2,\n                1,\n                1,\n                1,\n                1,\n                1,\n                1,\n                1,\n                1,\n                1,\n                1,\n                1,\n                1,\n                1,\n                1,\n                1,\n                1,\n                1,\n                1,\n                1,\n                1,\n                1,\n                1,\n                1,\n                1,\n                1,\n                1,\n                1,\n                1,\n                1,\n                1,\n                1,\n                1,\n                1\n            ],\n            \&quot;barCategoryGap\&quot;: \&quot;20%\&quot;,\n            \&quot;label\&quot;: {\n                \&quot;show\&quot;: false,\n                \&quot;position\&quot;: \&quot;top\&quot;,\n                \&quot;margin\&quot;: 8\n            },\n            \&quot;rippleEffect\&quot;: {\n                \&quot;show\&quot;: true,\n                \&quot;brushType\&quot;: \&quot;stroke\&quot;,\n                \&quot;scale\&quot;: 2.5,\n                \&quot;period\&quot;: 4\n            }\n        }\n    ],\n    \&quot;legend\&quot;: [\n        {\n            \&quot;data\&quot;: [\n                \&quot;\&quot;\n            ],\n            \&quot;selected\&quot;: {\n                \&quot;\&quot;: true\n            },\n            \&quot;show\&quot;: true,\n            \&quot;padding\&quot;: 5,\n            \&quot;itemGap\&quot;: 10,\n            \&quot;itemWidth\&quot;: 25,\n            \&quot;itemHeight\&quot;: 14\n        }\n    ],\n    \&quot;tooltip\&quot;: {\n        \&quot;show\&quot;: true,\n        \&quot;trigger\&quot;: \&quot;item\&quot;,\n        \&quot;triggerOn\&quot;: \&quot;mousemove|click\&quot;,\n        \&quot;axisPointer\&quot;: {\n            \&quot;type\&quot;: \&quot;line\&quot;\n        },\n        \&quot;textStyle\&quot;: {\n            \&quot;fontSize\&quot;: 14\n        },\n        \&quot;borderWidth\&quot;: 0\n    },\n    \&quot;x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1,\n                    \&quot;opacity\&quot;: 1,\n                    \&quot;curveness\&quot;: 0,\n                    \&quot;type\&quot;: \&quot;solid\&quot;\n                }\n            },\n            \&quot;data\&quot;: [\n                1,\n                2,\n                3,\n                4,\n                5,\n                6,\n                7,\n                8,\n                9,\n                10,\n                11,\n                12,\n                13,\n                14,\n                15,\n                16,\n                17,\n                18,\n                19,\n                20,\n                21,\n                22,\n                23,\n                24,\n                25,\n                26,\n                27,\n                28,\n                29,\n                30,\n                31,\n                32,\n                33,\n                34,\n                35,\n                36,\n                37,\n                38,\n                39,\n                40,\n                41,\n                42,\n                43,\n                44,\n                45,\n                46,\n                47,\n                48,\n                49,\n                50,\n                51,\n                52,\n                53,\n                54,\n                55,\n                56,\n                57,\n                58,\n                59,\n                60,\n                61,\n                62,\n                63,\n                64,\n                65,\n                66,\n                67,\n                68,\n                69,\n                70,\n                71,\n                72,\n                73,\n                74,\n                75,\n                76,\n                77,\n                78,\n                79,\n                80,\n                81,\n                82,\n                83,\n                84,\n                85,\n                86,\n                87,\n                88,\n                89,\n                90,\n                91,\n                92,\n                93,\n                94,\n                95,\n                96,\n                97,\n                98,\n                99,\n                100,\n                101,\n                102,\n                103,\n                104,\n                105,\n                106,\n                107,\n                108,\n                109,\n                110,\n                111,\n                112,\n                113,\n                114,\n                115,\n                116,\n                117,\n                118,\n                119,\n                120,\n                121,\n                122,\n                123,\n                124,\n                125,\n                126,\n                127,\n                128,\n                129,\n                130,\n                131,\n                132,\n                133,\n                134,\n                135,\n                136,\n                137,\n                138,\n                139,\n                140,\n                141,\n                142,\n                143,\n                144,\n                145,\n                146,\n                147,\n                148,\n                149,\n                150,\n                151,\n                152,\n                153,\n                154,\n                155,\n                156,\n                157,\n                158,\n                159,\n                160,\n                161,\n                162,\n                163,\n                164,\n                165,\n                166,\n                167,\n                168,\n                169,\n                170,\n                171,\n                172,\n                173,\n                174,\n                175,\n                176,\n                177,\n                178,\n                179,\n                180,\n                181,\n                182,\n                183,\n                184,\n                185,\n                186,\n                187,\n                188,\n                189,\n                190,\n                191,\n                192,\n                193,\n                194,\n                195,\n                196,\n                197,\n                198,\n                199,\n                200,\n                201,\n                202,\n                203,\n                204,\n                205,\n                206,\n                207,\n                208,\n                209,\n                210,\n                211,\n                212,\n                213,\n                214,\n                215,\n                216,\n                217,\n                218,\n                219,\n                220,\n                221,\n                222,\n                223,\n                224,\n                225,\n                226,\n                227,\n                228,\n                229,\n                230,\n                231,\n                232,\n                233,\n                234,\n                235,\n                236,\n                237,\n                238,\n                239,\n                240,\n                241,\n                242,\n                243,\n                244,\n                245,\n                246,\n                247,\n                248,\n                249,\n                250,\n                251,\n                252,\n                253,\n                254,\n                255,\n                256,\n                257,\n                258,\n                259,\n                260,\n                262,\n                263,\n                264,\n                265,\n                266,\n                267,\n                268,\n                269,\n                271,\n                272,\n                273,\n                274,\n                275,\n                276,\n                277,\n                278,\n                279,\n                280,\n                281,\n                282,\n                283,\n                284,\n                285,\n                287,\n                288,\n                289,\n                290,\n                291,\n                292,\n                293,\n                294,\n                296,\n                297,\n                298,\n                299,\n                300,\n                302,\n                303,\n                304,\n                305,\n                306,\n                308,\n                309,\n                310,\n                311,\n                312,\n                313,\n                314,\n                315,\n                316,\n                317,\n                319,\n                322,\n                323,\n                324,\n                327,\n                328,\n                330,\n                331,\n                332,\n                333,\n                334,\n                335,\n                336,\n                337,\n                338,\n                340,\n                342,\n                344,\n                345,\n                348,\n                349,\n                350,\n                351,\n                352,\n                353,\n                354,\n                356,\n                358,\n                359,\n                362,\n                363,\n                364,\n                366,\n                367,\n                368,\n                369,\n                371,\n                372,\n                373,\n                374,\n                377,\n                378,\n                380,\n                384,\n                385,\n                386,\n                389,\n                392,\n                393,\n                394,\n                396,\n                397,\n                400,\n                402,\n                403,\n                406,\n                410,\n                412,\n                415,\n                417,\n                418,\n                420,\n                422,\n                423,\n                424,\n                426,\n                427,\n                429,\n                430,\n                438,\n                439,\n                443,\n                449,\n                453,\n                454,\n                455,\n                457,\n                461,\n                463,\n                468,\n                472,\n                475,\n                476,\n                477,\n                478,\n                482,\n                487,\n                490,\n                493,\n                495,\n                496,\n                502,\n                504,\n                507,\n                510,\n                511,\n                512,\n                513,\n                514,\n                515,\n                518,\n                521,\n                527,\n                532,\n                542,\n                560,\n                565,\n                574,\n                578,\n                581,\n                586,\n                591,\n                592,\n                596,\n                599,\n                601,\n                606,\n                609,\n                621,\n                625,\n                627,\n                646,\n                650,\n                659,\n                661,\n                664,\n                670,\n                679,\n                686,\n                693,\n                707,\n                717,\n                721,\n                732,\n                742,\n                756,\n                774,\n                806,\n                831,\n                846,\n                847,\n                853,\n                860,\n                867,\n                872,\n                1091,\n                1679\n            ]\n        }\n    ],\n    \&quot;yAxis\&quot;: [\n        {\n            \&quot;show\&quot;: true,\n            \&quot;scale\&quot;: false,\n            \&quot;nameLocation\&quot;: \&quot;end\&quot;,\n            \&quot;nameGap\&quot;: 15,\n            \&quot;gridIndex\&quot;: 0,\n            \&quot;inverse\&quot;: false,\n            \&quot;offset\&quot;: 0,\n            \&quot;splitNumber\&quot;: 5,\n            \&quot;minInterval\&quot;: 0,\n            \&quot;splitLine\&quot;: {\n                \&quot;show\&quot;: false,\n                \&quot;lineStyle\&quot;: {\n                    \&quot;width\&quot;: 1,\n                    \&quot;opacity\&quot;: 1,\n                    \&quot;curveness\&quot;: 0,\n                    \&quot;type\&quot;: \&quot;solid\&quot;\n                }\n            }\n        }\n    ],\n    \&quot;title\&quot;: [\n        {\n            \&quot;text\&quot;: \&quot;\\u8d2d\\u4e70\\u524d\\u5e73\\u5747\\u64cd\\u4f5c\\u6b21\\u6570\\u5206\\u5e03\&quot;,\n            \&quot;padding\&quot;: 5,\n            \&quot;itemGap\&quot;: 10\n        }\n    ],\n    \&quot;toolbox\&quot;: {\n        \&quot;show\&quot;: true,\n        \&quot;orient\&quot;: \&quot;horizontal\&quot;,\n        \&quot;itemSize\&quot;: 15,\n        \&quot;itemGap\&quot;: 10,\n        \&quot;left\&quot;: \&quot;80%\&quot;,\n        \&quot;feature\&quot;: {\n            \&quot;saveAsImage\&quot;: {\n                \&quot;show\&quot;: true,\n                \&quot;title\&quot;: \&quot;save as image\&quot;,\n                \&quot;type\&quot;: \&quot;png\&quot;\n            },\n            \&quot;restore\&quot;: {\n                \&quot;show\&quot;: true,\n                \&quot;title\&quot;: \&quot;restore\&quot;\n            },\n            \&quot;dataView\&quot;: {\n                \&quot;show\&quot;: true,\n                \&quot;title\&quot;: \&quot;data view\&quot;,\n                \&quot;readOnly\&quot;: false\n            },\n            \&quot;dataZoom\&quot;: {\n                \&quot;show\&quot;: true,\n                \&quot;title\&quot;: {\n                    \&quot;zoom\&quot;: \&quot;data zoom\&quot;,\n                    \&quot;back\&quot;: \&quot;data zoom restore\&quot;\n                }\n            }\n        }\n    }\n};\n        chart_c23e76ec4bde4c368ea3d9c66570a97f.setOption(option_c23e76ec4bde4c368ea3d9c66570a97f);\n    &lt;/script&gt;\n&lt;/body&gt;\n&lt;/html&gt;\n&quot;,&quot;jsCode&quot;:&quot;&quot;,&quot;date&quot;:&quot;Thu, 23 Apr 2020 07:39:21 GMT&quot;,&quot;appVersion&quot;:&quot;1.133.5717.17042, 27-08-2015 09:28:04&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TM03457475[[fn=框架]]</Template>
  <TotalTime>545</TotalTime>
  <Words>2048</Words>
  <Application>Microsoft Office PowerPoint</Application>
  <PresentationFormat>宽屏</PresentationFormat>
  <Paragraphs>213</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Corbel</vt:lpstr>
      <vt:lpstr>Wingdings 2</vt:lpstr>
      <vt:lpstr>框架</vt:lpstr>
      <vt:lpstr>淘宝用户行为分析</vt:lpstr>
      <vt:lpstr>PowerPoint 演示文稿</vt:lpstr>
      <vt:lpstr>UserBehavior是阿里巴巴提供的一个淘宝用户行为数据集，用于隐式反馈推荐问题的研究。 本数据集包含了2017年11月25日至2017年12月3日之间，有行为的约一百万随机用户的所有行为（行为包括点击、购买、加购、喜欢）。数据集的组织形式和MovieLens-20M类似，即数据集的每一行表示一条用户行为，由用户ID、商品ID、商品类目ID、行为类型和时间戳组成，并以逗号分隔。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淘宝用户行为分析</dc:title>
  <dc:creator>Administrator</dc:creator>
  <cp:lastModifiedBy>高 雅</cp:lastModifiedBy>
  <cp:revision>45</cp:revision>
  <dcterms:created xsi:type="dcterms:W3CDTF">2020-04-19T02:48:26Z</dcterms:created>
  <dcterms:modified xsi:type="dcterms:W3CDTF">2020-04-23T07:42:15Z</dcterms:modified>
</cp:coreProperties>
</file>