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D3C80D7-9D5C-0752-E0F0-C39EB04C52E9}" name="grace ajala" initials="ga" userId="fc625336915240a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Week%205%20-%20GRACE%20Car%20Sales%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Week%205%20-%20GRACE%20Car%20Sales%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Week%205%20-%20GRACE%20Car%20Sales%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Week%205%20-%20GRACE%20Car%20Sales%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Week%205%20-%20GRACE%20Car%20Sales%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Week%205%20-%20GRACE%20Car%20Sales%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wnloads\Week%205%20-%20GRACE%20Car%20Sales%20Analysi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[Week 5 - GRACE Car Sales Analysis.xlsx]PIVOT TABLE!PivotTable10</c:name>
    <c:fmtId val="10"/>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c:spPr>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c:spPr>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B050"/>
          </a:solidFill>
          <a:ln>
            <a:noFill/>
          </a:ln>
          <a:effectLst/>
        </c:spPr>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B050"/>
          </a:solidFill>
          <a:ln>
            <a:noFill/>
          </a:ln>
          <a:effectLst/>
        </c:spPr>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B050"/>
          </a:solidFill>
          <a:ln>
            <a:noFill/>
          </a:ln>
          <a:effectLst/>
        </c:spPr>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00B050"/>
          </a:solidFill>
          <a:ln>
            <a:noFill/>
          </a:ln>
          <a:effectLst/>
        </c:spPr>
      </c:pivotFmt>
    </c:pivotFmts>
    <c:plotArea>
      <c:layout>
        <c:manualLayout>
          <c:layoutTarget val="inner"/>
          <c:xMode val="edge"/>
          <c:yMode val="edge"/>
          <c:x val="3.4474685229563692E-2"/>
          <c:y val="5.4967230769018639E-2"/>
          <c:w val="0.87748183650956679"/>
          <c:h val="0.83763339000555681"/>
        </c:manualLayout>
      </c:layout>
      <c:barChart>
        <c:barDir val="col"/>
        <c:grouping val="clustered"/>
        <c:varyColors val="0"/>
        <c:ser>
          <c:idx val="0"/>
          <c:order val="0"/>
          <c:tx>
            <c:strRef>
              <c:f>'PIVOT TABLE'!$F$3</c:f>
              <c:strCache>
                <c:ptCount val="1"/>
                <c:pt idx="0">
                  <c:v>Total</c:v>
                </c:pt>
              </c:strCache>
            </c:strRef>
          </c:tx>
          <c:spPr>
            <a:solidFill>
              <a:schemeClr val="accent2"/>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309C-403E-9295-76396C69E94D}"/>
              </c:ext>
            </c:extLst>
          </c:dPt>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TABLE'!$E$4:$E$6</c:f>
              <c:strCache>
                <c:ptCount val="2"/>
                <c:pt idx="0">
                  <c:v>2022</c:v>
                </c:pt>
                <c:pt idx="1">
                  <c:v>2023</c:v>
                </c:pt>
              </c:strCache>
            </c:strRef>
          </c:cat>
          <c:val>
            <c:numRef>
              <c:f>'PIVOT TABLE'!$F$4:$F$6</c:f>
              <c:numCache>
                <c:formatCode>"$"#,##0</c:formatCode>
                <c:ptCount val="2"/>
                <c:pt idx="0">
                  <c:v>245069980</c:v>
                </c:pt>
                <c:pt idx="1">
                  <c:v>463929098</c:v>
                </c:pt>
              </c:numCache>
            </c:numRef>
          </c:val>
          <c:extLst>
            <c:ext xmlns:c16="http://schemas.microsoft.com/office/drawing/2014/chart" uri="{C3380CC4-5D6E-409C-BE32-E72D297353CC}">
              <c16:uniqueId val="{00000002-309C-403E-9295-76396C69E94D}"/>
            </c:ext>
          </c:extLst>
        </c:ser>
        <c:dLbls>
          <c:dLblPos val="outEnd"/>
          <c:showLegendKey val="0"/>
          <c:showVal val="1"/>
          <c:showCatName val="0"/>
          <c:showSerName val="0"/>
          <c:showPercent val="0"/>
          <c:showBubbleSize val="0"/>
        </c:dLbls>
        <c:gapWidth val="219"/>
        <c:overlap val="-27"/>
        <c:axId val="2111139968"/>
        <c:axId val="2111140448"/>
      </c:barChart>
      <c:catAx>
        <c:axId val="211113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2111140448"/>
        <c:crosses val="autoZero"/>
        <c:auto val="1"/>
        <c:lblAlgn val="ctr"/>
        <c:lblOffset val="100"/>
        <c:noMultiLvlLbl val="0"/>
      </c:catAx>
      <c:valAx>
        <c:axId val="2111140448"/>
        <c:scaling>
          <c:orientation val="minMax"/>
          <c:max val="500000000"/>
        </c:scaling>
        <c:delete val="1"/>
        <c:axPos val="l"/>
        <c:numFmt formatCode="&quot;$&quot;#,##0" sourceLinked="1"/>
        <c:majorTickMark val="none"/>
        <c:minorTickMark val="none"/>
        <c:tickLblPos val="nextTo"/>
        <c:crossAx val="2111139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[Week 5 - GRACE Car Sales Analysis.xlsx]PIVOT TABLE!PivotTable5</c:name>
    <c:fmtId val="41"/>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 TABLE'!$A$4:$A$30</c:f>
              <c:multiLvlStrCache>
                <c:ptCount val="24"/>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lvl>
                <c:lvl>
                  <c:pt idx="0">
                    <c:v>2022</c:v>
                  </c:pt>
                  <c:pt idx="12">
                    <c:v>2023</c:v>
                  </c:pt>
                </c:lvl>
              </c:multiLvlStrCache>
            </c:multiLvlStrRef>
          </c:cat>
          <c:val>
            <c:numRef>
              <c:f>'PIVOT TABLE'!$B$4:$B$30</c:f>
              <c:numCache>
                <c:formatCode>"$"#,##0</c:formatCode>
                <c:ptCount val="24"/>
                <c:pt idx="0">
                  <c:v>8931920</c:v>
                </c:pt>
                <c:pt idx="1">
                  <c:v>8795365</c:v>
                </c:pt>
                <c:pt idx="2">
                  <c:v>19502059</c:v>
                </c:pt>
                <c:pt idx="3">
                  <c:v>22748867</c:v>
                </c:pt>
                <c:pt idx="4">
                  <c:v>20608086</c:v>
                </c:pt>
                <c:pt idx="5">
                  <c:v>19604211</c:v>
                </c:pt>
                <c:pt idx="6">
                  <c:v>19935002</c:v>
                </c:pt>
                <c:pt idx="7">
                  <c:v>23631362</c:v>
                </c:pt>
                <c:pt idx="8">
                  <c:v>24115567</c:v>
                </c:pt>
                <c:pt idx="9">
                  <c:v>23991509</c:v>
                </c:pt>
                <c:pt idx="10">
                  <c:v>25162276</c:v>
                </c:pt>
                <c:pt idx="11">
                  <c:v>28043756</c:v>
                </c:pt>
                <c:pt idx="12">
                  <c:v>26170098</c:v>
                </c:pt>
                <c:pt idx="13">
                  <c:v>25254380</c:v>
                </c:pt>
                <c:pt idx="14">
                  <c:v>32865827</c:v>
                </c:pt>
                <c:pt idx="15">
                  <c:v>42218216</c:v>
                </c:pt>
                <c:pt idx="16">
                  <c:v>32613157</c:v>
                </c:pt>
                <c:pt idx="17">
                  <c:v>28901691</c:v>
                </c:pt>
                <c:pt idx="18">
                  <c:v>28243030</c:v>
                </c:pt>
                <c:pt idx="19">
                  <c:v>45389290</c:v>
                </c:pt>
                <c:pt idx="20">
                  <c:v>51416962</c:v>
                </c:pt>
                <c:pt idx="21">
                  <c:v>44984458</c:v>
                </c:pt>
                <c:pt idx="22">
                  <c:v>51590388</c:v>
                </c:pt>
                <c:pt idx="23">
                  <c:v>54281601</c:v>
                </c:pt>
              </c:numCache>
            </c:numRef>
          </c:val>
          <c:smooth val="0"/>
          <c:extLst>
            <c:ext xmlns:c16="http://schemas.microsoft.com/office/drawing/2014/chart" uri="{C3380CC4-5D6E-409C-BE32-E72D297353CC}">
              <c16:uniqueId val="{00000000-595A-4F86-B62D-D40B597DE64E}"/>
            </c:ext>
          </c:extLst>
        </c:ser>
        <c:dLbls>
          <c:showLegendKey val="0"/>
          <c:showVal val="0"/>
          <c:showCatName val="0"/>
          <c:showSerName val="0"/>
          <c:showPercent val="0"/>
          <c:showBubbleSize val="0"/>
        </c:dLbls>
        <c:marker val="1"/>
        <c:smooth val="0"/>
        <c:axId val="644762672"/>
        <c:axId val="644753072"/>
      </c:lineChart>
      <c:catAx>
        <c:axId val="644762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644753072"/>
        <c:crosses val="autoZero"/>
        <c:auto val="1"/>
        <c:lblAlgn val="ctr"/>
        <c:lblOffset val="100"/>
        <c:noMultiLvlLbl val="0"/>
      </c:catAx>
      <c:valAx>
        <c:axId val="6447530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44762672"/>
        <c:crosses val="autoZero"/>
        <c:crossBetween val="between"/>
        <c:dispUnits>
          <c:builtInUnit val="millions"/>
          <c:dispUnitsLbl>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[Week 5 - GRACE Car Sales Analysis.xlsx]PIVOT TABLE!PivotTable4</c:name>
    <c:fmtId val="1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pivotFmt>
      <c:pivotFmt>
        <c:idx val="4"/>
        <c:spPr>
          <a:solidFill>
            <a:srgbClr val="FF0000"/>
          </a:solidFill>
          <a:ln>
            <a:noFill/>
          </a:ln>
          <a:effectLst/>
        </c:spPr>
      </c:pivotFmt>
      <c:pivotFmt>
        <c:idx val="5"/>
        <c:spPr>
          <a:solidFill>
            <a:schemeClr val="accent3">
              <a:lumMod val="75000"/>
            </a:schemeClr>
          </a:solidFill>
          <a:ln>
            <a:noFill/>
          </a:ln>
          <a:effectLst/>
        </c:spPr>
      </c:pivotFmt>
      <c:pivotFmt>
        <c:idx val="6"/>
        <c:spPr>
          <a:solidFill>
            <a:schemeClr val="accent3">
              <a:lumMod val="75000"/>
            </a:schemeClr>
          </a:solidFill>
          <a:ln>
            <a:noFill/>
          </a:ln>
          <a:effectLst/>
        </c:spPr>
      </c:pivotFmt>
      <c:pivotFmt>
        <c:idx val="7"/>
        <c:spPr>
          <a:solidFill>
            <a:schemeClr val="accent4">
              <a:lumMod val="60000"/>
              <a:lumOff val="40000"/>
            </a:schemeClr>
          </a:solidFill>
          <a:ln>
            <a:noFill/>
          </a:ln>
          <a:effectLst/>
        </c:spPr>
      </c:pivotFmt>
      <c:pivotFmt>
        <c:idx val="8"/>
        <c:spPr>
          <a:solidFill>
            <a:schemeClr val="accent4">
              <a:lumMod val="60000"/>
              <a:lumOff val="40000"/>
            </a:schemeClr>
          </a:solidFill>
          <a:ln>
            <a:noFill/>
          </a:ln>
          <a:effectLst/>
        </c:spPr>
      </c:pivotFmt>
      <c:pivotFmt>
        <c:idx val="9"/>
        <c:spPr>
          <a:solidFill>
            <a:schemeClr val="accent5">
              <a:lumMod val="40000"/>
              <a:lumOff val="60000"/>
            </a:schemeClr>
          </a:solidFill>
          <a:ln>
            <a:noFill/>
          </a:ln>
          <a:effectLst/>
        </c:spPr>
      </c:pivotFmt>
      <c:pivotFmt>
        <c:idx val="10"/>
        <c:spPr>
          <a:solidFill>
            <a:schemeClr val="accent5">
              <a:lumMod val="40000"/>
              <a:lumOff val="60000"/>
            </a:schemeClr>
          </a:solidFill>
          <a:ln>
            <a:noFill/>
          </a:ln>
          <a:effectLst/>
        </c:spPr>
      </c:pivotFmt>
      <c:pivotFmt>
        <c:idx val="11"/>
        <c:spPr>
          <a:solidFill>
            <a:schemeClr val="accent6">
              <a:lumMod val="75000"/>
            </a:schemeClr>
          </a:solidFill>
          <a:ln>
            <a:noFill/>
          </a:ln>
          <a:effectLst/>
        </c:spPr>
      </c:pivotFmt>
      <c:pivotFmt>
        <c:idx val="12"/>
        <c:spPr>
          <a:solidFill>
            <a:schemeClr val="accent6">
              <a:lumMod val="75000"/>
            </a:schemeClr>
          </a:solidFill>
          <a:ln>
            <a:noFill/>
          </a:ln>
          <a:effectLst/>
        </c:spPr>
      </c:pivotFmt>
      <c:pivotFmt>
        <c:idx val="13"/>
        <c:spPr>
          <a:solidFill>
            <a:schemeClr val="accent5">
              <a:lumMod val="50000"/>
            </a:schemeClr>
          </a:solidFill>
          <a:ln>
            <a:noFill/>
          </a:ln>
          <a:effectLst/>
        </c:spPr>
      </c:pivotFmt>
      <c:pivotFmt>
        <c:idx val="14"/>
        <c:spPr>
          <a:solidFill>
            <a:schemeClr val="accent5">
              <a:lumMod val="50000"/>
            </a:schemeClr>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FF0000"/>
          </a:solidFill>
          <a:ln>
            <a:noFill/>
          </a:ln>
          <a:effectLst/>
        </c:spPr>
      </c:pivotFmt>
      <c:pivotFmt>
        <c:idx val="17"/>
        <c:spPr>
          <a:solidFill>
            <a:srgbClr val="FF0000"/>
          </a:solidFill>
          <a:ln>
            <a:noFill/>
          </a:ln>
          <a:effectLst/>
        </c:spPr>
      </c:pivotFmt>
      <c:pivotFmt>
        <c:idx val="18"/>
        <c:spPr>
          <a:solidFill>
            <a:schemeClr val="accent3">
              <a:lumMod val="75000"/>
            </a:schemeClr>
          </a:solidFill>
          <a:ln>
            <a:noFill/>
          </a:ln>
          <a:effectLst/>
        </c:spPr>
      </c:pivotFmt>
      <c:pivotFmt>
        <c:idx val="19"/>
        <c:spPr>
          <a:solidFill>
            <a:schemeClr val="accent3">
              <a:lumMod val="75000"/>
            </a:schemeClr>
          </a:solidFill>
          <a:ln>
            <a:noFill/>
          </a:ln>
          <a:effectLst/>
        </c:spPr>
      </c:pivotFmt>
      <c:pivotFmt>
        <c:idx val="20"/>
        <c:spPr>
          <a:solidFill>
            <a:schemeClr val="accent4">
              <a:lumMod val="60000"/>
              <a:lumOff val="40000"/>
            </a:schemeClr>
          </a:solidFill>
          <a:ln>
            <a:noFill/>
          </a:ln>
          <a:effectLst/>
        </c:spPr>
      </c:pivotFmt>
      <c:pivotFmt>
        <c:idx val="21"/>
        <c:spPr>
          <a:solidFill>
            <a:schemeClr val="accent4">
              <a:lumMod val="60000"/>
              <a:lumOff val="40000"/>
            </a:schemeClr>
          </a:solidFill>
          <a:ln>
            <a:noFill/>
          </a:ln>
          <a:effectLst/>
        </c:spPr>
      </c:pivotFmt>
      <c:pivotFmt>
        <c:idx val="22"/>
        <c:spPr>
          <a:solidFill>
            <a:schemeClr val="accent5">
              <a:lumMod val="40000"/>
              <a:lumOff val="60000"/>
            </a:schemeClr>
          </a:solidFill>
          <a:ln>
            <a:noFill/>
          </a:ln>
          <a:effectLst/>
        </c:spPr>
      </c:pivotFmt>
      <c:pivotFmt>
        <c:idx val="23"/>
        <c:spPr>
          <a:solidFill>
            <a:schemeClr val="accent5">
              <a:lumMod val="40000"/>
              <a:lumOff val="60000"/>
            </a:schemeClr>
          </a:solidFill>
          <a:ln>
            <a:noFill/>
          </a:ln>
          <a:effectLst/>
        </c:spPr>
      </c:pivotFmt>
      <c:pivotFmt>
        <c:idx val="24"/>
        <c:spPr>
          <a:solidFill>
            <a:schemeClr val="accent6">
              <a:lumMod val="75000"/>
            </a:schemeClr>
          </a:solidFill>
          <a:ln>
            <a:noFill/>
          </a:ln>
          <a:effectLst/>
        </c:spPr>
      </c:pivotFmt>
      <c:pivotFmt>
        <c:idx val="25"/>
        <c:spPr>
          <a:solidFill>
            <a:schemeClr val="accent6">
              <a:lumMod val="75000"/>
            </a:schemeClr>
          </a:solidFill>
          <a:ln>
            <a:noFill/>
          </a:ln>
          <a:effectLst/>
        </c:spPr>
      </c:pivotFmt>
      <c:pivotFmt>
        <c:idx val="26"/>
        <c:spPr>
          <a:solidFill>
            <a:schemeClr val="accent5">
              <a:lumMod val="50000"/>
            </a:schemeClr>
          </a:solidFill>
          <a:ln>
            <a:noFill/>
          </a:ln>
          <a:effectLst/>
        </c:spPr>
      </c:pivotFmt>
      <c:pivotFmt>
        <c:idx val="27"/>
        <c:spPr>
          <a:solidFill>
            <a:schemeClr val="accent5">
              <a:lumMod val="50000"/>
            </a:schemeClr>
          </a:solidFill>
          <a:ln>
            <a:noFill/>
          </a:ln>
          <a:effectLst/>
        </c:spPr>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rgbClr val="FF0000"/>
          </a:solidFill>
          <a:ln>
            <a:noFill/>
          </a:ln>
          <a:effectLst/>
        </c:spPr>
      </c:pivotFmt>
      <c:pivotFmt>
        <c:idx val="30"/>
        <c:spPr>
          <a:solidFill>
            <a:srgbClr val="FF0000"/>
          </a:solidFill>
          <a:ln>
            <a:noFill/>
          </a:ln>
          <a:effectLst/>
        </c:spPr>
      </c:pivotFmt>
      <c:pivotFmt>
        <c:idx val="31"/>
        <c:spPr>
          <a:solidFill>
            <a:schemeClr val="accent3">
              <a:lumMod val="75000"/>
            </a:schemeClr>
          </a:solidFill>
          <a:ln>
            <a:noFill/>
          </a:ln>
          <a:effectLst/>
        </c:spPr>
      </c:pivotFmt>
      <c:pivotFmt>
        <c:idx val="32"/>
        <c:spPr>
          <a:solidFill>
            <a:schemeClr val="accent3">
              <a:lumMod val="75000"/>
            </a:schemeClr>
          </a:solidFill>
          <a:ln>
            <a:noFill/>
          </a:ln>
          <a:effectLst/>
        </c:spPr>
      </c:pivotFmt>
      <c:pivotFmt>
        <c:idx val="33"/>
        <c:spPr>
          <a:solidFill>
            <a:schemeClr val="accent4">
              <a:lumMod val="60000"/>
              <a:lumOff val="40000"/>
            </a:schemeClr>
          </a:solidFill>
          <a:ln>
            <a:noFill/>
          </a:ln>
          <a:effectLst/>
        </c:spPr>
      </c:pivotFmt>
      <c:pivotFmt>
        <c:idx val="34"/>
        <c:spPr>
          <a:solidFill>
            <a:schemeClr val="accent4">
              <a:lumMod val="60000"/>
              <a:lumOff val="40000"/>
            </a:schemeClr>
          </a:solidFill>
          <a:ln>
            <a:noFill/>
          </a:ln>
          <a:effectLst/>
        </c:spPr>
      </c:pivotFmt>
      <c:pivotFmt>
        <c:idx val="35"/>
        <c:spPr>
          <a:solidFill>
            <a:schemeClr val="accent5">
              <a:lumMod val="40000"/>
              <a:lumOff val="60000"/>
            </a:schemeClr>
          </a:solidFill>
          <a:ln>
            <a:noFill/>
          </a:ln>
          <a:effectLst/>
        </c:spPr>
      </c:pivotFmt>
      <c:pivotFmt>
        <c:idx val="36"/>
        <c:spPr>
          <a:solidFill>
            <a:schemeClr val="accent5">
              <a:lumMod val="40000"/>
              <a:lumOff val="60000"/>
            </a:schemeClr>
          </a:solidFill>
          <a:ln>
            <a:noFill/>
          </a:ln>
          <a:effectLst/>
        </c:spPr>
      </c:pivotFmt>
      <c:pivotFmt>
        <c:idx val="37"/>
        <c:spPr>
          <a:solidFill>
            <a:schemeClr val="accent6">
              <a:lumMod val="75000"/>
            </a:schemeClr>
          </a:solidFill>
          <a:ln>
            <a:noFill/>
          </a:ln>
          <a:effectLst/>
        </c:spPr>
      </c:pivotFmt>
      <c:pivotFmt>
        <c:idx val="38"/>
        <c:spPr>
          <a:solidFill>
            <a:schemeClr val="accent6">
              <a:lumMod val="75000"/>
            </a:schemeClr>
          </a:solidFill>
          <a:ln>
            <a:noFill/>
          </a:ln>
          <a:effectLst/>
        </c:spPr>
      </c:pivotFmt>
      <c:pivotFmt>
        <c:idx val="39"/>
        <c:spPr>
          <a:solidFill>
            <a:schemeClr val="accent5">
              <a:lumMod val="50000"/>
            </a:schemeClr>
          </a:solidFill>
          <a:ln>
            <a:noFill/>
          </a:ln>
          <a:effectLst/>
        </c:spPr>
      </c:pivotFmt>
      <c:pivotFmt>
        <c:idx val="40"/>
        <c:spPr>
          <a:solidFill>
            <a:schemeClr val="accent5">
              <a:lumMod val="50000"/>
            </a:schemeClr>
          </a:solidFill>
          <a:ln>
            <a:noFill/>
          </a:ln>
          <a:effectLst/>
        </c:spPr>
      </c:pivotFmt>
    </c:pivotFmts>
    <c:plotArea>
      <c:layout>
        <c:manualLayout>
          <c:layoutTarget val="inner"/>
          <c:xMode val="edge"/>
          <c:yMode val="edge"/>
          <c:x val="0"/>
          <c:y val="0"/>
          <c:w val="1"/>
          <c:h val="0.83185092967968643"/>
        </c:manualLayout>
      </c:layout>
      <c:barChart>
        <c:barDir val="col"/>
        <c:grouping val="clustered"/>
        <c:varyColors val="0"/>
        <c:ser>
          <c:idx val="0"/>
          <c:order val="0"/>
          <c:tx>
            <c:strRef>
              <c:f>'PIVOT TABLE'!$N$16</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BA1D-43AB-BE6F-5A0F82DA72E0}"/>
              </c:ext>
            </c:extLst>
          </c:dPt>
          <c:dPt>
            <c:idx val="1"/>
            <c:invertIfNegative val="0"/>
            <c:bubble3D val="0"/>
            <c:spPr>
              <a:solidFill>
                <a:srgbClr val="FF0000"/>
              </a:solidFill>
              <a:ln>
                <a:noFill/>
              </a:ln>
              <a:effectLst/>
            </c:spPr>
            <c:extLst>
              <c:ext xmlns:c16="http://schemas.microsoft.com/office/drawing/2014/chart" uri="{C3380CC4-5D6E-409C-BE32-E72D297353CC}">
                <c16:uniqueId val="{00000003-BA1D-43AB-BE6F-5A0F82DA72E0}"/>
              </c:ext>
            </c:extLst>
          </c:dPt>
          <c:dPt>
            <c:idx val="2"/>
            <c:invertIfNegative val="0"/>
            <c:bubble3D val="0"/>
            <c:spPr>
              <a:solidFill>
                <a:schemeClr val="accent3">
                  <a:lumMod val="75000"/>
                </a:schemeClr>
              </a:solidFill>
              <a:ln>
                <a:noFill/>
              </a:ln>
              <a:effectLst/>
            </c:spPr>
            <c:extLst>
              <c:ext xmlns:c16="http://schemas.microsoft.com/office/drawing/2014/chart" uri="{C3380CC4-5D6E-409C-BE32-E72D297353CC}">
                <c16:uniqueId val="{00000005-BA1D-43AB-BE6F-5A0F82DA72E0}"/>
              </c:ext>
            </c:extLst>
          </c:dPt>
          <c:dPt>
            <c:idx val="3"/>
            <c:invertIfNegative val="0"/>
            <c:bubble3D val="0"/>
            <c:spPr>
              <a:solidFill>
                <a:schemeClr val="accent3">
                  <a:lumMod val="75000"/>
                </a:schemeClr>
              </a:solidFill>
              <a:ln>
                <a:noFill/>
              </a:ln>
              <a:effectLst/>
            </c:spPr>
            <c:extLst>
              <c:ext xmlns:c16="http://schemas.microsoft.com/office/drawing/2014/chart" uri="{C3380CC4-5D6E-409C-BE32-E72D297353CC}">
                <c16:uniqueId val="{00000007-BA1D-43AB-BE6F-5A0F82DA72E0}"/>
              </c:ext>
            </c:extLst>
          </c:dPt>
          <c:dPt>
            <c:idx val="4"/>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9-BA1D-43AB-BE6F-5A0F82DA72E0}"/>
              </c:ext>
            </c:extLst>
          </c:dPt>
          <c:dPt>
            <c:idx val="5"/>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B-BA1D-43AB-BE6F-5A0F82DA72E0}"/>
              </c:ext>
            </c:extLst>
          </c:dPt>
          <c:dPt>
            <c:idx val="6"/>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D-BA1D-43AB-BE6F-5A0F82DA72E0}"/>
              </c:ext>
            </c:extLst>
          </c:dPt>
          <c:dPt>
            <c:idx val="7"/>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F-BA1D-43AB-BE6F-5A0F82DA72E0}"/>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11-BA1D-43AB-BE6F-5A0F82DA72E0}"/>
              </c:ext>
            </c:extLst>
          </c:dPt>
          <c:dPt>
            <c:idx val="9"/>
            <c:invertIfNegative val="0"/>
            <c:bubble3D val="0"/>
            <c:spPr>
              <a:solidFill>
                <a:schemeClr val="accent6">
                  <a:lumMod val="75000"/>
                </a:schemeClr>
              </a:solidFill>
              <a:ln>
                <a:noFill/>
              </a:ln>
              <a:effectLst/>
            </c:spPr>
            <c:extLst>
              <c:ext xmlns:c16="http://schemas.microsoft.com/office/drawing/2014/chart" uri="{C3380CC4-5D6E-409C-BE32-E72D297353CC}">
                <c16:uniqueId val="{00000013-BA1D-43AB-BE6F-5A0F82DA72E0}"/>
              </c:ext>
            </c:extLst>
          </c:dPt>
          <c:dPt>
            <c:idx val="10"/>
            <c:invertIfNegative val="0"/>
            <c:bubble3D val="0"/>
            <c:spPr>
              <a:solidFill>
                <a:schemeClr val="accent5">
                  <a:lumMod val="50000"/>
                </a:schemeClr>
              </a:solidFill>
              <a:ln>
                <a:noFill/>
              </a:ln>
              <a:effectLst/>
            </c:spPr>
            <c:extLst>
              <c:ext xmlns:c16="http://schemas.microsoft.com/office/drawing/2014/chart" uri="{C3380CC4-5D6E-409C-BE32-E72D297353CC}">
                <c16:uniqueId val="{00000015-BA1D-43AB-BE6F-5A0F82DA72E0}"/>
              </c:ext>
            </c:extLst>
          </c:dPt>
          <c:dPt>
            <c:idx val="11"/>
            <c:invertIfNegative val="0"/>
            <c:bubble3D val="0"/>
            <c:spPr>
              <a:solidFill>
                <a:schemeClr val="accent5">
                  <a:lumMod val="50000"/>
                </a:schemeClr>
              </a:solidFill>
              <a:ln>
                <a:noFill/>
              </a:ln>
              <a:effectLst/>
            </c:spPr>
            <c:extLst>
              <c:ext xmlns:c16="http://schemas.microsoft.com/office/drawing/2014/chart" uri="{C3380CC4-5D6E-409C-BE32-E72D297353CC}">
                <c16:uniqueId val="{00000017-BA1D-43AB-BE6F-5A0F82DA72E0}"/>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 TABLE'!$M$17:$M$38</c:f>
              <c:multiLvlStrCache>
                <c:ptCount val="14"/>
                <c:lvl>
                  <c:pt idx="0">
                    <c:v>2022</c:v>
                  </c:pt>
                  <c:pt idx="1">
                    <c:v>2023</c:v>
                  </c:pt>
                  <c:pt idx="2">
                    <c:v>2022</c:v>
                  </c:pt>
                  <c:pt idx="3">
                    <c:v>2023</c:v>
                  </c:pt>
                  <c:pt idx="4">
                    <c:v>2022</c:v>
                  </c:pt>
                  <c:pt idx="5">
                    <c:v>2023</c:v>
                  </c:pt>
                  <c:pt idx="6">
                    <c:v>2022</c:v>
                  </c:pt>
                  <c:pt idx="7">
                    <c:v>2023</c:v>
                  </c:pt>
                  <c:pt idx="8">
                    <c:v>2022</c:v>
                  </c:pt>
                  <c:pt idx="9">
                    <c:v>2023</c:v>
                  </c:pt>
                  <c:pt idx="10">
                    <c:v>2022</c:v>
                  </c:pt>
                  <c:pt idx="11">
                    <c:v>2023</c:v>
                  </c:pt>
                  <c:pt idx="12">
                    <c:v>2022</c:v>
                  </c:pt>
                  <c:pt idx="13">
                    <c:v>2023</c:v>
                  </c:pt>
                </c:lvl>
                <c:lvl>
                  <c:pt idx="0">
                    <c:v>Aurora</c:v>
                  </c:pt>
                  <c:pt idx="2">
                    <c:v>Austin</c:v>
                  </c:pt>
                  <c:pt idx="4">
                    <c:v>Greenville</c:v>
                  </c:pt>
                  <c:pt idx="6">
                    <c:v>Janesville</c:v>
                  </c:pt>
                  <c:pt idx="8">
                    <c:v>Middletown</c:v>
                  </c:pt>
                  <c:pt idx="10">
                    <c:v>Pasco</c:v>
                  </c:pt>
                  <c:pt idx="12">
                    <c:v>Scottsdale</c:v>
                  </c:pt>
                </c:lvl>
              </c:multiLvlStrCache>
            </c:multiLvlStrRef>
          </c:cat>
          <c:val>
            <c:numRef>
              <c:f>'PIVOT TABLE'!$N$17:$N$38</c:f>
              <c:numCache>
                <c:formatCode>"$"#,##0</c:formatCode>
                <c:ptCount val="14"/>
                <c:pt idx="0">
                  <c:v>32203145</c:v>
                </c:pt>
                <c:pt idx="1">
                  <c:v>60851782</c:v>
                </c:pt>
                <c:pt idx="2">
                  <c:v>43152888</c:v>
                </c:pt>
                <c:pt idx="3">
                  <c:v>80357120</c:v>
                </c:pt>
                <c:pt idx="4">
                  <c:v>32683410</c:v>
                </c:pt>
                <c:pt idx="5">
                  <c:v>60458195</c:v>
                </c:pt>
                <c:pt idx="6">
                  <c:v>38635973</c:v>
                </c:pt>
                <c:pt idx="7">
                  <c:v>73977929</c:v>
                </c:pt>
                <c:pt idx="8">
                  <c:v>31979571</c:v>
                </c:pt>
                <c:pt idx="9">
                  <c:v>60589457</c:v>
                </c:pt>
                <c:pt idx="10">
                  <c:v>31893572</c:v>
                </c:pt>
                <c:pt idx="11">
                  <c:v>61015203</c:v>
                </c:pt>
                <c:pt idx="12">
                  <c:v>34521421</c:v>
                </c:pt>
                <c:pt idx="13">
                  <c:v>66679412</c:v>
                </c:pt>
              </c:numCache>
            </c:numRef>
          </c:val>
          <c:extLst>
            <c:ext xmlns:c16="http://schemas.microsoft.com/office/drawing/2014/chart" uri="{C3380CC4-5D6E-409C-BE32-E72D297353CC}">
              <c16:uniqueId val="{00000018-BA1D-43AB-BE6F-5A0F82DA72E0}"/>
            </c:ext>
          </c:extLst>
        </c:ser>
        <c:dLbls>
          <c:dLblPos val="outEnd"/>
          <c:showLegendKey val="0"/>
          <c:showVal val="1"/>
          <c:showCatName val="0"/>
          <c:showSerName val="0"/>
          <c:showPercent val="0"/>
          <c:showBubbleSize val="0"/>
        </c:dLbls>
        <c:gapWidth val="219"/>
        <c:overlap val="-27"/>
        <c:axId val="265559312"/>
        <c:axId val="265566032"/>
      </c:barChart>
      <c:catAx>
        <c:axId val="265559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65566032"/>
        <c:crosses val="autoZero"/>
        <c:auto val="1"/>
        <c:lblAlgn val="ctr"/>
        <c:lblOffset val="100"/>
        <c:noMultiLvlLbl val="0"/>
      </c:catAx>
      <c:valAx>
        <c:axId val="265566032"/>
        <c:scaling>
          <c:orientation val="minMax"/>
        </c:scaling>
        <c:delete val="1"/>
        <c:axPos val="l"/>
        <c:numFmt formatCode="&quot;$&quot;#,##0" sourceLinked="1"/>
        <c:majorTickMark val="none"/>
        <c:minorTickMark val="none"/>
        <c:tickLblPos val="nextTo"/>
        <c:crossAx val="265559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[Week 5 - GRACE Car Sales Analysis.xlsx]PIVOT TABLE!PivotTable2</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TABLE'!$J$3</c:f>
              <c:strCache>
                <c:ptCount val="1"/>
                <c:pt idx="0">
                  <c:v>Total</c:v>
                </c:pt>
              </c:strCache>
            </c:strRef>
          </c:tx>
          <c:spPr>
            <a:solidFill>
              <a:schemeClr val="accent1"/>
            </a:solidFill>
            <a:ln>
              <a:noFill/>
            </a:ln>
            <a:effectLst/>
          </c:spPr>
          <c:invertIfNegative val="0"/>
          <c:cat>
            <c:multiLvlStrRef>
              <c:f>'PIVOT TABLE'!$I$4:$I$39</c:f>
              <c:multiLvlStrCache>
                <c:ptCount val="20"/>
                <c:lvl>
                  <c:pt idx="0">
                    <c:v>Auto</c:v>
                  </c:pt>
                  <c:pt idx="1">
                    <c:v>Manual</c:v>
                  </c:pt>
                  <c:pt idx="2">
                    <c:v>Auto</c:v>
                  </c:pt>
                  <c:pt idx="3">
                    <c:v>Manual</c:v>
                  </c:pt>
                  <c:pt idx="4">
                    <c:v>Auto</c:v>
                  </c:pt>
                  <c:pt idx="5">
                    <c:v>Manual</c:v>
                  </c:pt>
                  <c:pt idx="6">
                    <c:v>Auto</c:v>
                  </c:pt>
                  <c:pt idx="7">
                    <c:v>Manual</c:v>
                  </c:pt>
                  <c:pt idx="8">
                    <c:v>Auto</c:v>
                  </c:pt>
                  <c:pt idx="9">
                    <c:v>Manual</c:v>
                  </c:pt>
                  <c:pt idx="10">
                    <c:v>Auto</c:v>
                  </c:pt>
                  <c:pt idx="11">
                    <c:v>Manual</c:v>
                  </c:pt>
                  <c:pt idx="12">
                    <c:v>Auto</c:v>
                  </c:pt>
                  <c:pt idx="13">
                    <c:v>Manual</c:v>
                  </c:pt>
                  <c:pt idx="14">
                    <c:v>Auto</c:v>
                  </c:pt>
                  <c:pt idx="15">
                    <c:v>Manual</c:v>
                  </c:pt>
                  <c:pt idx="16">
                    <c:v>Auto</c:v>
                  </c:pt>
                  <c:pt idx="17">
                    <c:v>Manual</c:v>
                  </c:pt>
                  <c:pt idx="18">
                    <c:v>Auto</c:v>
                  </c:pt>
                  <c:pt idx="19">
                    <c:v>Manual</c:v>
                  </c:pt>
                </c:lvl>
                <c:lvl>
                  <c:pt idx="0">
                    <c:v>2022</c:v>
                  </c:pt>
                  <c:pt idx="2">
                    <c:v>2023</c:v>
                  </c:pt>
                  <c:pt idx="4">
                    <c:v>2022</c:v>
                  </c:pt>
                  <c:pt idx="6">
                    <c:v>2023</c:v>
                  </c:pt>
                  <c:pt idx="8">
                    <c:v>2022</c:v>
                  </c:pt>
                  <c:pt idx="10">
                    <c:v>2023</c:v>
                  </c:pt>
                  <c:pt idx="12">
                    <c:v>2022</c:v>
                  </c:pt>
                  <c:pt idx="14">
                    <c:v>2023</c:v>
                  </c:pt>
                  <c:pt idx="16">
                    <c:v>2022</c:v>
                  </c:pt>
                  <c:pt idx="18">
                    <c:v>2023</c:v>
                  </c:pt>
                </c:lvl>
                <c:lvl>
                  <c:pt idx="0">
                    <c:v>Hardtop</c:v>
                  </c:pt>
                  <c:pt idx="4">
                    <c:v>Hatchback</c:v>
                  </c:pt>
                  <c:pt idx="8">
                    <c:v>Passenger</c:v>
                  </c:pt>
                  <c:pt idx="12">
                    <c:v>Sedan</c:v>
                  </c:pt>
                  <c:pt idx="16">
                    <c:v>SUV</c:v>
                  </c:pt>
                </c:lvl>
              </c:multiLvlStrCache>
            </c:multiLvlStrRef>
          </c:cat>
          <c:val>
            <c:numRef>
              <c:f>'PIVOT TABLE'!$J$4:$J$39</c:f>
              <c:numCache>
                <c:formatCode>"$"#,##0</c:formatCode>
                <c:ptCount val="20"/>
                <c:pt idx="0">
                  <c:v>13192205</c:v>
                </c:pt>
                <c:pt idx="1">
                  <c:v>12542856</c:v>
                </c:pt>
                <c:pt idx="2">
                  <c:v>34280755</c:v>
                </c:pt>
                <c:pt idx="3">
                  <c:v>32441173</c:v>
                </c:pt>
                <c:pt idx="4">
                  <c:v>33727482</c:v>
                </c:pt>
                <c:pt idx="5">
                  <c:v>30971611</c:v>
                </c:pt>
                <c:pt idx="6">
                  <c:v>62260794</c:v>
                </c:pt>
                <c:pt idx="7">
                  <c:v>49834903</c:v>
                </c:pt>
                <c:pt idx="8">
                  <c:v>21628042</c:v>
                </c:pt>
                <c:pt idx="9">
                  <c:v>20414531</c:v>
                </c:pt>
                <c:pt idx="10">
                  <c:v>39544217</c:v>
                </c:pt>
                <c:pt idx="11">
                  <c:v>38185421</c:v>
                </c:pt>
                <c:pt idx="12">
                  <c:v>29068096</c:v>
                </c:pt>
                <c:pt idx="13">
                  <c:v>19487713</c:v>
                </c:pt>
                <c:pt idx="14">
                  <c:v>52392156</c:v>
                </c:pt>
                <c:pt idx="15">
                  <c:v>40327635</c:v>
                </c:pt>
                <c:pt idx="16">
                  <c:v>32874248</c:v>
                </c:pt>
                <c:pt idx="17">
                  <c:v>31163196</c:v>
                </c:pt>
                <c:pt idx="18">
                  <c:v>56034280</c:v>
                </c:pt>
                <c:pt idx="19">
                  <c:v>58627764</c:v>
                </c:pt>
              </c:numCache>
            </c:numRef>
          </c:val>
          <c:extLst>
            <c:ext xmlns:c16="http://schemas.microsoft.com/office/drawing/2014/chart" uri="{C3380CC4-5D6E-409C-BE32-E72D297353CC}">
              <c16:uniqueId val="{00000000-4651-47E7-98CF-29D3EF790A22}"/>
            </c:ext>
          </c:extLst>
        </c:ser>
        <c:dLbls>
          <c:showLegendKey val="0"/>
          <c:showVal val="0"/>
          <c:showCatName val="0"/>
          <c:showSerName val="0"/>
          <c:showPercent val="0"/>
          <c:showBubbleSize val="0"/>
        </c:dLbls>
        <c:gapWidth val="219"/>
        <c:overlap val="-27"/>
        <c:axId val="265550192"/>
        <c:axId val="265551152"/>
      </c:barChart>
      <c:catAx>
        <c:axId val="265550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265551152"/>
        <c:crosses val="autoZero"/>
        <c:auto val="1"/>
        <c:lblAlgn val="ctr"/>
        <c:lblOffset val="100"/>
        <c:noMultiLvlLbl val="0"/>
      </c:catAx>
      <c:valAx>
        <c:axId val="26555115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265550192"/>
        <c:crosses val="autoZero"/>
        <c:crossBetween val="between"/>
        <c:dispUnits>
          <c:builtInUnit val="millions"/>
          <c:dispUnitsLbl>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[Week 5 - GRACE Car Sales Analysis.xlsx]PIVOT TABLE!PivotTable3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lumMod val="75000"/>
            </a:schemeClr>
          </a:solidFill>
          <a:ln>
            <a:noFill/>
          </a:ln>
          <a:effectLst/>
        </c:spPr>
      </c:pivotFmt>
      <c:pivotFmt>
        <c:idx val="4"/>
        <c:spPr>
          <a:solidFill>
            <a:schemeClr val="accent6">
              <a:lumMod val="75000"/>
            </a:schemeClr>
          </a:solidFill>
          <a:ln>
            <a:noFill/>
          </a:ln>
          <a:effectLst/>
        </c:spPr>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lumMod val="75000"/>
            </a:schemeClr>
          </a:solidFill>
          <a:ln>
            <a:noFill/>
          </a:ln>
          <a:effectLst/>
        </c:spPr>
      </c:pivotFmt>
      <c:pivotFmt>
        <c:idx val="7"/>
        <c:spPr>
          <a:solidFill>
            <a:schemeClr val="accent6">
              <a:lumMod val="75000"/>
            </a:schemeClr>
          </a:solidFill>
          <a:ln>
            <a:noFill/>
          </a:ln>
          <a:effectLst/>
        </c:spPr>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lumMod val="75000"/>
            </a:schemeClr>
          </a:solidFill>
          <a:ln>
            <a:noFill/>
          </a:ln>
          <a:effectLst/>
        </c:spPr>
      </c:pivotFmt>
      <c:pivotFmt>
        <c:idx val="10"/>
        <c:spPr>
          <a:solidFill>
            <a:schemeClr val="accent6">
              <a:lumMod val="75000"/>
            </a:schemeClr>
          </a:solidFill>
          <a:ln>
            <a:noFill/>
          </a:ln>
          <a:effectLst/>
        </c:spPr>
      </c:pivotFmt>
    </c:pivotFmts>
    <c:plotArea>
      <c:layout>
        <c:manualLayout>
          <c:layoutTarget val="inner"/>
          <c:xMode val="edge"/>
          <c:yMode val="edge"/>
          <c:x val="0"/>
          <c:y val="2.1862261483667511E-3"/>
          <c:w val="0.99983686023622043"/>
          <c:h val="0.85188103379527502"/>
        </c:manualLayout>
      </c:layout>
      <c:barChart>
        <c:barDir val="col"/>
        <c:grouping val="clustered"/>
        <c:varyColors val="0"/>
        <c:ser>
          <c:idx val="0"/>
          <c:order val="0"/>
          <c:tx>
            <c:strRef>
              <c:f>'PIVOT TABLE'!$N$3</c:f>
              <c:strCache>
                <c:ptCount val="1"/>
                <c:pt idx="0">
                  <c:v>Total</c:v>
                </c:pt>
              </c:strCache>
            </c:strRef>
          </c:tx>
          <c:spPr>
            <a:solidFill>
              <a:schemeClr val="accent2"/>
            </a:solidFill>
            <a:ln>
              <a:noFill/>
            </a:ln>
            <a:effectLst/>
          </c:spPr>
          <c:invertIfNegative val="0"/>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1-A9B6-4496-8FF6-1BC2FD9CEC2A}"/>
              </c:ext>
            </c:extLst>
          </c:dPt>
          <c:dPt>
            <c:idx val="3"/>
            <c:invertIfNegative val="0"/>
            <c:bubble3D val="0"/>
            <c:spPr>
              <a:solidFill>
                <a:schemeClr val="accent6">
                  <a:lumMod val="75000"/>
                </a:schemeClr>
              </a:solidFill>
              <a:ln>
                <a:noFill/>
              </a:ln>
              <a:effectLst/>
            </c:spPr>
            <c:extLst>
              <c:ext xmlns:c16="http://schemas.microsoft.com/office/drawing/2014/chart" uri="{C3380CC4-5D6E-409C-BE32-E72D297353CC}">
                <c16:uniqueId val="{00000003-A9B6-4496-8FF6-1BC2FD9CEC2A}"/>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 TABLE'!$M$4:$M$10</c:f>
              <c:multiLvlStrCache>
                <c:ptCount val="4"/>
                <c:lvl>
                  <c:pt idx="0">
                    <c:v>2022</c:v>
                  </c:pt>
                  <c:pt idx="1">
                    <c:v>2023</c:v>
                  </c:pt>
                  <c:pt idx="2">
                    <c:v>2022</c:v>
                  </c:pt>
                  <c:pt idx="3">
                    <c:v>2023</c:v>
                  </c:pt>
                </c:lvl>
                <c:lvl>
                  <c:pt idx="0">
                    <c:v>Female</c:v>
                  </c:pt>
                  <c:pt idx="2">
                    <c:v>Male</c:v>
                  </c:pt>
                </c:lvl>
              </c:multiLvlStrCache>
            </c:multiLvlStrRef>
          </c:cat>
          <c:val>
            <c:numRef>
              <c:f>'PIVOT TABLE'!$N$4:$N$10</c:f>
              <c:numCache>
                <c:formatCode>"$"#,##0</c:formatCode>
                <c:ptCount val="4"/>
                <c:pt idx="0">
                  <c:v>58861502</c:v>
                </c:pt>
                <c:pt idx="1">
                  <c:v>91187235</c:v>
                </c:pt>
                <c:pt idx="2">
                  <c:v>186208478</c:v>
                </c:pt>
                <c:pt idx="3">
                  <c:v>372741863</c:v>
                </c:pt>
              </c:numCache>
            </c:numRef>
          </c:val>
          <c:extLst>
            <c:ext xmlns:c16="http://schemas.microsoft.com/office/drawing/2014/chart" uri="{C3380CC4-5D6E-409C-BE32-E72D297353CC}">
              <c16:uniqueId val="{00000004-A9B6-4496-8FF6-1BC2FD9CEC2A}"/>
            </c:ext>
          </c:extLst>
        </c:ser>
        <c:dLbls>
          <c:dLblPos val="outEnd"/>
          <c:showLegendKey val="0"/>
          <c:showVal val="1"/>
          <c:showCatName val="0"/>
          <c:showSerName val="0"/>
          <c:showPercent val="0"/>
          <c:showBubbleSize val="0"/>
        </c:dLbls>
        <c:gapWidth val="219"/>
        <c:overlap val="-27"/>
        <c:axId val="265577552"/>
        <c:axId val="265563152"/>
      </c:barChart>
      <c:catAx>
        <c:axId val="265577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265563152"/>
        <c:crosses val="autoZero"/>
        <c:auto val="1"/>
        <c:lblAlgn val="ctr"/>
        <c:lblOffset val="100"/>
        <c:noMultiLvlLbl val="0"/>
      </c:catAx>
      <c:valAx>
        <c:axId val="265563152"/>
        <c:scaling>
          <c:orientation val="minMax"/>
        </c:scaling>
        <c:delete val="1"/>
        <c:axPos val="l"/>
        <c:numFmt formatCode="&quot;$&quot;#,##0" sourceLinked="1"/>
        <c:majorTickMark val="none"/>
        <c:minorTickMark val="none"/>
        <c:tickLblPos val="nextTo"/>
        <c:crossAx val="265577552"/>
        <c:crosses val="autoZero"/>
        <c:crossBetween val="between"/>
        <c:dispUnits>
          <c:builtInUnit val="millions"/>
          <c:dispUnitsLbl>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[Week 5 - GRACE Car Sales Analysis.xlsx]PIVOT TABLE!PivotTable1</c:name>
    <c:fmtId val="1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TABLE'!$F$14</c:f>
              <c:strCache>
                <c:ptCount val="1"/>
                <c:pt idx="0">
                  <c:v>Total</c:v>
                </c:pt>
              </c:strCache>
            </c:strRef>
          </c:tx>
          <c:spPr>
            <a:solidFill>
              <a:schemeClr val="accent1"/>
            </a:solidFill>
            <a:ln>
              <a:noFill/>
            </a:ln>
            <a:effectLst/>
          </c:spPr>
          <c:invertIfNegative val="0"/>
          <c:cat>
            <c:strRef>
              <c:f>'PIVOT TABLE'!$E$15:$E$45</c:f>
              <c:strCache>
                <c:ptCount val="30"/>
                <c:pt idx="0">
                  <c:v>Jaguar</c:v>
                </c:pt>
                <c:pt idx="1">
                  <c:v>Infiniti</c:v>
                </c:pt>
                <c:pt idx="2">
                  <c:v>Saab</c:v>
                </c:pt>
                <c:pt idx="3">
                  <c:v>Hyundai</c:v>
                </c:pt>
                <c:pt idx="4">
                  <c:v>Porsche</c:v>
                </c:pt>
                <c:pt idx="5">
                  <c:v>Jeep</c:v>
                </c:pt>
                <c:pt idx="6">
                  <c:v>Subaru</c:v>
                </c:pt>
                <c:pt idx="7">
                  <c:v>Buick</c:v>
                </c:pt>
                <c:pt idx="8">
                  <c:v>Audi</c:v>
                </c:pt>
                <c:pt idx="9">
                  <c:v>Lincoln</c:v>
                </c:pt>
                <c:pt idx="10">
                  <c:v>Saturn</c:v>
                </c:pt>
                <c:pt idx="11">
                  <c:v>Plymouth</c:v>
                </c:pt>
                <c:pt idx="12">
                  <c:v>Cadillac</c:v>
                </c:pt>
                <c:pt idx="13">
                  <c:v>Acura</c:v>
                </c:pt>
                <c:pt idx="14">
                  <c:v>Honda</c:v>
                </c:pt>
                <c:pt idx="15">
                  <c:v>BMW</c:v>
                </c:pt>
                <c:pt idx="16">
                  <c:v>Pontiac</c:v>
                </c:pt>
                <c:pt idx="17">
                  <c:v>Lexus</c:v>
                </c:pt>
                <c:pt idx="18">
                  <c:v>Volvo</c:v>
                </c:pt>
                <c:pt idx="19">
                  <c:v>Nissan</c:v>
                </c:pt>
                <c:pt idx="20">
                  <c:v>Mercury</c:v>
                </c:pt>
                <c:pt idx="21">
                  <c:v>Toyota</c:v>
                </c:pt>
                <c:pt idx="22">
                  <c:v>Oldsmobile</c:v>
                </c:pt>
                <c:pt idx="23">
                  <c:v>Chrysler</c:v>
                </c:pt>
                <c:pt idx="24">
                  <c:v>Mercedes-B</c:v>
                </c:pt>
                <c:pt idx="25">
                  <c:v>Mitsubishi</c:v>
                </c:pt>
                <c:pt idx="26">
                  <c:v>Volkswagen</c:v>
                </c:pt>
                <c:pt idx="27">
                  <c:v>Ford</c:v>
                </c:pt>
                <c:pt idx="28">
                  <c:v>Dodge</c:v>
                </c:pt>
                <c:pt idx="29">
                  <c:v>Chevrolet</c:v>
                </c:pt>
              </c:strCache>
            </c:strRef>
          </c:cat>
          <c:val>
            <c:numRef>
              <c:f>'PIVOT TABLE'!$F$15:$F$45</c:f>
              <c:numCache>
                <c:formatCode>General</c:formatCode>
                <c:ptCount val="30"/>
                <c:pt idx="0">
                  <c:v>185</c:v>
                </c:pt>
                <c:pt idx="1">
                  <c:v>204</c:v>
                </c:pt>
                <c:pt idx="2">
                  <c:v>230</c:v>
                </c:pt>
                <c:pt idx="3">
                  <c:v>276</c:v>
                </c:pt>
                <c:pt idx="4">
                  <c:v>376</c:v>
                </c:pt>
                <c:pt idx="5">
                  <c:v>380</c:v>
                </c:pt>
                <c:pt idx="6">
                  <c:v>426</c:v>
                </c:pt>
                <c:pt idx="7">
                  <c:v>462</c:v>
                </c:pt>
                <c:pt idx="8">
                  <c:v>502</c:v>
                </c:pt>
                <c:pt idx="9">
                  <c:v>522</c:v>
                </c:pt>
                <c:pt idx="10">
                  <c:v>622</c:v>
                </c:pt>
                <c:pt idx="11">
                  <c:v>633</c:v>
                </c:pt>
                <c:pt idx="12">
                  <c:v>676</c:v>
                </c:pt>
                <c:pt idx="13">
                  <c:v>732</c:v>
                </c:pt>
                <c:pt idx="14">
                  <c:v>743</c:v>
                </c:pt>
                <c:pt idx="15">
                  <c:v>831</c:v>
                </c:pt>
                <c:pt idx="16">
                  <c:v>845</c:v>
                </c:pt>
                <c:pt idx="17">
                  <c:v>851</c:v>
                </c:pt>
                <c:pt idx="18">
                  <c:v>852</c:v>
                </c:pt>
                <c:pt idx="19">
                  <c:v>939</c:v>
                </c:pt>
                <c:pt idx="20">
                  <c:v>948</c:v>
                </c:pt>
                <c:pt idx="21">
                  <c:v>1166</c:v>
                </c:pt>
                <c:pt idx="22">
                  <c:v>1174</c:v>
                </c:pt>
                <c:pt idx="23">
                  <c:v>1191</c:v>
                </c:pt>
                <c:pt idx="24">
                  <c:v>1361</c:v>
                </c:pt>
                <c:pt idx="25">
                  <c:v>1370</c:v>
                </c:pt>
                <c:pt idx="26">
                  <c:v>1398</c:v>
                </c:pt>
                <c:pt idx="27">
                  <c:v>1705</c:v>
                </c:pt>
                <c:pt idx="28">
                  <c:v>1774</c:v>
                </c:pt>
                <c:pt idx="29">
                  <c:v>1932</c:v>
                </c:pt>
              </c:numCache>
            </c:numRef>
          </c:val>
          <c:extLst>
            <c:ext xmlns:c16="http://schemas.microsoft.com/office/drawing/2014/chart" uri="{C3380CC4-5D6E-409C-BE32-E72D297353CC}">
              <c16:uniqueId val="{00000000-9869-42A2-8051-0ABC6B1914C3}"/>
            </c:ext>
          </c:extLst>
        </c:ser>
        <c:dLbls>
          <c:showLegendKey val="0"/>
          <c:showVal val="0"/>
          <c:showCatName val="0"/>
          <c:showSerName val="0"/>
          <c:showPercent val="0"/>
          <c:showBubbleSize val="0"/>
        </c:dLbls>
        <c:gapWidth val="219"/>
        <c:overlap val="-27"/>
        <c:axId val="229677744"/>
        <c:axId val="229696464"/>
      </c:barChart>
      <c:catAx>
        <c:axId val="22967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29696464"/>
        <c:crosses val="autoZero"/>
        <c:auto val="1"/>
        <c:lblAlgn val="ctr"/>
        <c:lblOffset val="100"/>
        <c:noMultiLvlLbl val="0"/>
      </c:catAx>
      <c:valAx>
        <c:axId val="229696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2967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[Week 5 - GRACE Car Sales Analysis.xlsx]PIVOT TABLE!PivotTable6</c:name>
    <c:fmtId val="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TABLE'!$Q$3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 TABLE'!$P$4:$P$25</c:f>
              <c:multiLvlStrCache>
                <c:ptCount val="14"/>
                <c:lvl>
                  <c:pt idx="0">
                    <c:v>2022</c:v>
                  </c:pt>
                  <c:pt idx="1">
                    <c:v>2023</c:v>
                  </c:pt>
                  <c:pt idx="2">
                    <c:v>2022</c:v>
                  </c:pt>
                  <c:pt idx="3">
                    <c:v>2023</c:v>
                  </c:pt>
                  <c:pt idx="4">
                    <c:v>2022</c:v>
                  </c:pt>
                  <c:pt idx="5">
                    <c:v>2023</c:v>
                  </c:pt>
                  <c:pt idx="6">
                    <c:v>2022</c:v>
                  </c:pt>
                  <c:pt idx="7">
                    <c:v>2023</c:v>
                  </c:pt>
                  <c:pt idx="8">
                    <c:v>2022</c:v>
                  </c:pt>
                  <c:pt idx="9">
                    <c:v>2023</c:v>
                  </c:pt>
                  <c:pt idx="10">
                    <c:v>2022</c:v>
                  </c:pt>
                  <c:pt idx="11">
                    <c:v>2023</c:v>
                  </c:pt>
                  <c:pt idx="12">
                    <c:v>2022</c:v>
                  </c:pt>
                  <c:pt idx="13">
                    <c:v>2023</c:v>
                  </c:pt>
                </c:lvl>
                <c:lvl>
                  <c:pt idx="0">
                    <c:v>Aurora</c:v>
                  </c:pt>
                  <c:pt idx="2">
                    <c:v>Austin</c:v>
                  </c:pt>
                  <c:pt idx="4">
                    <c:v>Greenville</c:v>
                  </c:pt>
                  <c:pt idx="6">
                    <c:v>Janesville</c:v>
                  </c:pt>
                  <c:pt idx="8">
                    <c:v>Middletown</c:v>
                  </c:pt>
                  <c:pt idx="10">
                    <c:v>Pasco</c:v>
                  </c:pt>
                  <c:pt idx="12">
                    <c:v>Scottsdale</c:v>
                  </c:pt>
                </c:lvl>
              </c:multiLvlStrCache>
            </c:multiLvlStrRef>
          </c:cat>
          <c:val>
            <c:numRef>
              <c:f>'PIVOT TABLE'!$Q$4:$Q$25</c:f>
              <c:numCache>
                <c:formatCode>General</c:formatCode>
                <c:ptCount val="14"/>
                <c:pt idx="0">
                  <c:v>1132</c:v>
                </c:pt>
                <c:pt idx="1">
                  <c:v>2173</c:v>
                </c:pt>
                <c:pt idx="2">
                  <c:v>1510</c:v>
                </c:pt>
                <c:pt idx="3">
                  <c:v>2868</c:v>
                </c:pt>
                <c:pt idx="4">
                  <c:v>1148</c:v>
                </c:pt>
                <c:pt idx="5">
                  <c:v>2167</c:v>
                </c:pt>
                <c:pt idx="6">
                  <c:v>1377</c:v>
                </c:pt>
                <c:pt idx="7">
                  <c:v>2666</c:v>
                </c:pt>
                <c:pt idx="8">
                  <c:v>1138</c:v>
                </c:pt>
                <c:pt idx="9">
                  <c:v>2174</c:v>
                </c:pt>
                <c:pt idx="10">
                  <c:v>1131</c:v>
                </c:pt>
                <c:pt idx="11">
                  <c:v>2199</c:v>
                </c:pt>
                <c:pt idx="12">
                  <c:v>1234</c:v>
                </c:pt>
                <c:pt idx="13">
                  <c:v>2389</c:v>
                </c:pt>
              </c:numCache>
            </c:numRef>
          </c:val>
          <c:extLst>
            <c:ext xmlns:c16="http://schemas.microsoft.com/office/drawing/2014/chart" uri="{C3380CC4-5D6E-409C-BE32-E72D297353CC}">
              <c16:uniqueId val="{00000000-24CC-4B82-93CF-8DEFF078F389}"/>
            </c:ext>
          </c:extLst>
        </c:ser>
        <c:dLbls>
          <c:dLblPos val="outEnd"/>
          <c:showLegendKey val="0"/>
          <c:showVal val="1"/>
          <c:showCatName val="0"/>
          <c:showSerName val="0"/>
          <c:showPercent val="0"/>
          <c:showBubbleSize val="0"/>
        </c:dLbls>
        <c:gapWidth val="219"/>
        <c:overlap val="-27"/>
        <c:axId val="265587632"/>
        <c:axId val="265588112"/>
      </c:barChart>
      <c:catAx>
        <c:axId val="26558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265588112"/>
        <c:crosses val="autoZero"/>
        <c:auto val="1"/>
        <c:lblAlgn val="ctr"/>
        <c:lblOffset val="100"/>
        <c:noMultiLvlLbl val="0"/>
      </c:catAx>
      <c:valAx>
        <c:axId val="265588112"/>
        <c:scaling>
          <c:orientation val="minMax"/>
        </c:scaling>
        <c:delete val="1"/>
        <c:axPos val="l"/>
        <c:numFmt formatCode="General" sourceLinked="1"/>
        <c:majorTickMark val="none"/>
        <c:minorTickMark val="none"/>
        <c:tickLblPos val="nextTo"/>
        <c:crossAx val="265587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2342-6D92-30AC-728F-58A88FB2A6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8934BB-0515-9833-96F6-126401D41C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DC2EF-43DE-4693-1DA4-FA8F2EA3E17E}"/>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5" name="Footer Placeholder 4">
            <a:extLst>
              <a:ext uri="{FF2B5EF4-FFF2-40B4-BE49-F238E27FC236}">
                <a16:creationId xmlns:a16="http://schemas.microsoft.com/office/drawing/2014/main" id="{C325D6B5-CA44-0779-3BB2-7F70C6DA7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3B4B2-5F7A-36BA-189D-FC77A657EB77}"/>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362974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6061-0898-D363-A87E-72D6ECA395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848246-266C-6920-BA7E-8ACD490789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7CDBC-4AE8-E937-21E1-5C6CA517857C}"/>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5" name="Footer Placeholder 4">
            <a:extLst>
              <a:ext uri="{FF2B5EF4-FFF2-40B4-BE49-F238E27FC236}">
                <a16:creationId xmlns:a16="http://schemas.microsoft.com/office/drawing/2014/main" id="{AE715B2C-2908-7F5A-89C0-C900582B1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26670-F0C0-0839-3950-F99A030EA0AE}"/>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327078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488594-2CA9-3679-5CD7-7CA44126D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E2AC67-7EA6-A8FB-A5E4-F1BB020BE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C6E5B-D6A3-4996-DDC2-6032524908AB}"/>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5" name="Footer Placeholder 4">
            <a:extLst>
              <a:ext uri="{FF2B5EF4-FFF2-40B4-BE49-F238E27FC236}">
                <a16:creationId xmlns:a16="http://schemas.microsoft.com/office/drawing/2014/main" id="{A39B628B-02D9-97AC-06EA-20FADA818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D656B-7049-FA9E-6E89-BBF9FFFFEE96}"/>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272202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F02F-2FF6-976D-CB4C-98C7141746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3C814-0C7C-B22C-BCBB-684FA606C9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94879-5AF5-E5A8-D438-2AAB05DEA1E6}"/>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5" name="Footer Placeholder 4">
            <a:extLst>
              <a:ext uri="{FF2B5EF4-FFF2-40B4-BE49-F238E27FC236}">
                <a16:creationId xmlns:a16="http://schemas.microsoft.com/office/drawing/2014/main" id="{D2D1FBE1-B506-D65A-1F3C-0790ACFB4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C57ED-48B0-25E5-C8F0-0D8D9E1D71F7}"/>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343378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1EF0-2466-B30B-813E-240034691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7A3100-77E4-5ADA-9663-227D40EF2D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043DDD-0E36-BF67-0A8E-DAE6F20FF8E7}"/>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5" name="Footer Placeholder 4">
            <a:extLst>
              <a:ext uri="{FF2B5EF4-FFF2-40B4-BE49-F238E27FC236}">
                <a16:creationId xmlns:a16="http://schemas.microsoft.com/office/drawing/2014/main" id="{C6AB2BC5-3161-A15E-ECAD-B2F7032EB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60027-1C94-893F-0B77-AE1E018793DC}"/>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328717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48ED-54E5-30F4-D419-FBF39A030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779A7-8611-A140-7E5D-4D7A80A0E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CBC4A2-24CC-9426-591B-6883C002E1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DB0279-F733-647B-7366-BF144DCAFDF9}"/>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6" name="Footer Placeholder 5">
            <a:extLst>
              <a:ext uri="{FF2B5EF4-FFF2-40B4-BE49-F238E27FC236}">
                <a16:creationId xmlns:a16="http://schemas.microsoft.com/office/drawing/2014/main" id="{39403969-9461-0BE5-43E2-A92BDA5AF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DFCEA-BE8C-483B-553F-91C93E826CB1}"/>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8970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6F58-4251-8C51-6DBA-515293EABC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138057-ABEF-A883-2E95-6C9C9E6FF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A2958C-84F2-9145-A556-6AEA679FDB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A5D4D9-90E3-0CB4-A656-17D29BC26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B362A-A175-2083-FB01-36FE163FD8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1ECE7-5C76-D3C4-9ECF-84D12EBD9E4E}"/>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8" name="Footer Placeholder 7">
            <a:extLst>
              <a:ext uri="{FF2B5EF4-FFF2-40B4-BE49-F238E27FC236}">
                <a16:creationId xmlns:a16="http://schemas.microsoft.com/office/drawing/2014/main" id="{84BCC236-2EF0-8772-2D47-B6943DE51C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036FA-4852-1C34-AB4B-10C4D0ABEA49}"/>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59322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1058-5267-B2F5-9CF3-620A7660B7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DA59C4-20FB-FA76-CD7D-2824829728E7}"/>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4" name="Footer Placeholder 3">
            <a:extLst>
              <a:ext uri="{FF2B5EF4-FFF2-40B4-BE49-F238E27FC236}">
                <a16:creationId xmlns:a16="http://schemas.microsoft.com/office/drawing/2014/main" id="{4308BC45-9C1B-A295-0642-725E8E0CA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4682D6-B84C-2961-DC32-BC7F0599C3CA}"/>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217518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9779F3-1C3B-7A22-F584-71A8C97E2C0A}"/>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3" name="Footer Placeholder 2">
            <a:extLst>
              <a:ext uri="{FF2B5EF4-FFF2-40B4-BE49-F238E27FC236}">
                <a16:creationId xmlns:a16="http://schemas.microsoft.com/office/drawing/2014/main" id="{E75CCD28-BF22-522B-FB5D-991A6B547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7F8CC-F35F-EAB5-C207-B118AA591E37}"/>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142290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3022-7CF7-CB39-88A3-B924C16D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22C2F1-FF66-BA17-CD26-F36430815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D0F53-87E8-3DE7-C193-841E4282B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CA558-536C-FE93-E5DF-24021A1E8BE5}"/>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6" name="Footer Placeholder 5">
            <a:extLst>
              <a:ext uri="{FF2B5EF4-FFF2-40B4-BE49-F238E27FC236}">
                <a16:creationId xmlns:a16="http://schemas.microsoft.com/office/drawing/2014/main" id="{11211C43-3604-838C-32B0-1125F9655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C7488-2D0A-954E-3070-A4E9B10EEF4A}"/>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29822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AD57-C072-F6E8-2B0E-CF27BD5B1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779FC-E2B1-8E9C-5FC4-0B5043883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BAA3FA-9024-116F-F280-5AC6418B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F5A72-B53D-4756-56D1-E2FB4EDD06E3}"/>
              </a:ext>
            </a:extLst>
          </p:cNvPr>
          <p:cNvSpPr>
            <a:spLocks noGrp="1"/>
          </p:cNvSpPr>
          <p:nvPr>
            <p:ph type="dt" sz="half" idx="10"/>
          </p:nvPr>
        </p:nvSpPr>
        <p:spPr/>
        <p:txBody>
          <a:bodyPr/>
          <a:lstStyle/>
          <a:p>
            <a:fld id="{62E4411E-4F24-413F-884A-FFEE27BA37D8}" type="datetimeFigureOut">
              <a:rPr lang="en-US" smtClean="0"/>
              <a:t>3/17/2024</a:t>
            </a:fld>
            <a:endParaRPr lang="en-US"/>
          </a:p>
        </p:txBody>
      </p:sp>
      <p:sp>
        <p:nvSpPr>
          <p:cNvPr id="6" name="Footer Placeholder 5">
            <a:extLst>
              <a:ext uri="{FF2B5EF4-FFF2-40B4-BE49-F238E27FC236}">
                <a16:creationId xmlns:a16="http://schemas.microsoft.com/office/drawing/2014/main" id="{39AE537E-A3B9-EC42-9355-014CE5D22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E701C-4C19-FDE1-7D01-7266F15C9CBE}"/>
              </a:ext>
            </a:extLst>
          </p:cNvPr>
          <p:cNvSpPr>
            <a:spLocks noGrp="1"/>
          </p:cNvSpPr>
          <p:nvPr>
            <p:ph type="sldNum" sz="quarter" idx="12"/>
          </p:nvPr>
        </p:nvSpPr>
        <p:spPr/>
        <p:txBody>
          <a:bodyPr/>
          <a:lstStyle/>
          <a:p>
            <a:fld id="{0FAAF3E8-5B66-4E30-B672-72556EB4E3C2}" type="slidenum">
              <a:rPr lang="en-US" smtClean="0"/>
              <a:t>‹#›</a:t>
            </a:fld>
            <a:endParaRPr lang="en-US"/>
          </a:p>
        </p:txBody>
      </p:sp>
    </p:spTree>
    <p:extLst>
      <p:ext uri="{BB962C8B-B14F-4D97-AF65-F5344CB8AC3E}">
        <p14:creationId xmlns:p14="http://schemas.microsoft.com/office/powerpoint/2010/main" val="3106925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E1015-B66E-F355-A3BE-DFA09ED69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EE9DB9-E998-3570-7D3A-970B149989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B8531-548B-472D-F55B-C13210D5D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E4411E-4F24-413F-884A-FFEE27BA37D8}" type="datetimeFigureOut">
              <a:rPr lang="en-US" smtClean="0"/>
              <a:t>3/17/2024</a:t>
            </a:fld>
            <a:endParaRPr lang="en-US"/>
          </a:p>
        </p:txBody>
      </p:sp>
      <p:sp>
        <p:nvSpPr>
          <p:cNvPr id="5" name="Footer Placeholder 4">
            <a:extLst>
              <a:ext uri="{FF2B5EF4-FFF2-40B4-BE49-F238E27FC236}">
                <a16:creationId xmlns:a16="http://schemas.microsoft.com/office/drawing/2014/main" id="{E8F32AD2-846B-1A84-EEE8-DD46842AB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706321-962C-2D29-366E-2BD261A9B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AF3E8-5B66-4E30-B672-72556EB4E3C2}" type="slidenum">
              <a:rPr lang="en-US" smtClean="0"/>
              <a:t>‹#›</a:t>
            </a:fld>
            <a:endParaRPr lang="en-US"/>
          </a:p>
        </p:txBody>
      </p:sp>
    </p:spTree>
    <p:extLst>
      <p:ext uri="{BB962C8B-B14F-4D97-AF65-F5344CB8AC3E}">
        <p14:creationId xmlns:p14="http://schemas.microsoft.com/office/powerpoint/2010/main" val="266956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0C43EA-68CA-A529-AB28-4DB8E6A2EB18}"/>
              </a:ext>
            </a:extLst>
          </p:cNvPr>
          <p:cNvSpPr>
            <a:spLocks noGrp="1"/>
          </p:cNvSpPr>
          <p:nvPr>
            <p:ph type="title"/>
          </p:nvPr>
        </p:nvSpPr>
        <p:spPr>
          <a:xfrm>
            <a:off x="0" y="1"/>
            <a:ext cx="11353800" cy="1550504"/>
          </a:xfrm>
        </p:spPr>
        <p:txBody>
          <a:bodyPr/>
          <a:lstStyle/>
          <a:p>
            <a:r>
              <a:rPr lang="en-US" dirty="0"/>
              <a:t>2022/2023 CAR POINT MARKETING CAMPAIGN</a:t>
            </a:r>
          </a:p>
        </p:txBody>
      </p:sp>
      <p:sp>
        <p:nvSpPr>
          <p:cNvPr id="5" name="Content Placeholder 4">
            <a:extLst>
              <a:ext uri="{FF2B5EF4-FFF2-40B4-BE49-F238E27FC236}">
                <a16:creationId xmlns:a16="http://schemas.microsoft.com/office/drawing/2014/main" id="{E8C9A0FE-D5A9-E10B-A355-80B81B65EC5B}"/>
              </a:ext>
            </a:extLst>
          </p:cNvPr>
          <p:cNvSpPr>
            <a:spLocks noGrp="1"/>
          </p:cNvSpPr>
          <p:nvPr>
            <p:ph idx="1"/>
          </p:nvPr>
        </p:nvSpPr>
        <p:spPr>
          <a:xfrm>
            <a:off x="0" y="1550505"/>
            <a:ext cx="11353800" cy="5307494"/>
          </a:xfrm>
        </p:spPr>
        <p:txBody>
          <a:bodyPr>
            <a:normAutofit lnSpcReduction="10000"/>
          </a:bodyPr>
          <a:lstStyle/>
          <a:p>
            <a:pPr algn="just"/>
            <a:r>
              <a:rPr lang="en-US" sz="3600" dirty="0">
                <a:solidFill>
                  <a:srgbClr val="000000"/>
                </a:solidFill>
                <a:latin typeface="Times New Roman" panose="02020603050405020304" pitchFamily="18" charset="0"/>
                <a:cs typeface="Times New Roman" panose="02020603050405020304" pitchFamily="18" charset="0"/>
              </a:rPr>
              <a:t>A</a:t>
            </a:r>
            <a:r>
              <a:rPr lang="en-US" sz="3600" b="0" i="0" u="none" strike="noStrike" baseline="0" dirty="0">
                <a:solidFill>
                  <a:srgbClr val="000000"/>
                </a:solidFill>
                <a:latin typeface="Times New Roman" panose="02020603050405020304" pitchFamily="18" charset="0"/>
                <a:cs typeface="Times New Roman" panose="02020603050405020304" pitchFamily="18" charset="0"/>
              </a:rPr>
              <a:t> car point with sales </a:t>
            </a:r>
            <a:r>
              <a:rPr lang="en-US" sz="3600" dirty="0">
                <a:solidFill>
                  <a:srgbClr val="000000"/>
                </a:solidFill>
                <a:latin typeface="Times New Roman" panose="02020603050405020304" pitchFamily="18" charset="0"/>
                <a:cs typeface="Times New Roman" panose="02020603050405020304" pitchFamily="18" charset="0"/>
              </a:rPr>
              <a:t>of cars embark on marketing campaign at the peak of the 4</a:t>
            </a:r>
            <a:r>
              <a:rPr lang="en-US" sz="3600" baseline="30000" dirty="0">
                <a:solidFill>
                  <a:srgbClr val="000000"/>
                </a:solidFill>
                <a:latin typeface="Times New Roman" panose="02020603050405020304" pitchFamily="18" charset="0"/>
                <a:cs typeface="Times New Roman" panose="02020603050405020304" pitchFamily="18" charset="0"/>
              </a:rPr>
              <a:t>th</a:t>
            </a:r>
            <a:r>
              <a:rPr lang="en-US" sz="3600" dirty="0">
                <a:solidFill>
                  <a:srgbClr val="000000"/>
                </a:solidFill>
                <a:latin typeface="Times New Roman" panose="02020603050405020304" pitchFamily="18" charset="0"/>
                <a:cs typeface="Times New Roman" panose="02020603050405020304" pitchFamily="18" charset="0"/>
              </a:rPr>
              <a:t> quarter of 2022 trying to know if the marketing campaign will boost their Sales in 2023. The details that was put in place in the car point are broken down as follows:</a:t>
            </a:r>
          </a:p>
          <a:p>
            <a:pPr lvl="1" algn="just">
              <a:buFont typeface="Wingdings" panose="05000000000000000000" pitchFamily="2" charset="2"/>
              <a:buChar char="ü"/>
            </a:pPr>
            <a:r>
              <a:rPr lang="en-US" sz="3600" dirty="0">
                <a:solidFill>
                  <a:srgbClr val="000000"/>
                </a:solidFill>
                <a:latin typeface="Times New Roman" panose="02020603050405020304" pitchFamily="18" charset="0"/>
                <a:cs typeface="Times New Roman" panose="02020603050405020304" pitchFamily="18" charset="0"/>
              </a:rPr>
              <a:t>Gender Preferences (female and male)</a:t>
            </a:r>
          </a:p>
          <a:p>
            <a:pPr lvl="1" algn="just">
              <a:buFont typeface="Wingdings" panose="05000000000000000000" pitchFamily="2" charset="2"/>
              <a:buChar char="ü"/>
            </a:pPr>
            <a:r>
              <a:rPr lang="en-US" sz="3600" dirty="0">
                <a:solidFill>
                  <a:srgbClr val="000000"/>
                </a:solidFill>
                <a:latin typeface="Times New Roman" panose="02020603050405020304" pitchFamily="18" charset="0"/>
                <a:cs typeface="Times New Roman" panose="02020603050405020304" pitchFamily="18" charset="0"/>
              </a:rPr>
              <a:t>Body style(5)</a:t>
            </a:r>
          </a:p>
          <a:p>
            <a:pPr lvl="1" algn="just">
              <a:buFont typeface="Wingdings" panose="05000000000000000000" pitchFamily="2" charset="2"/>
              <a:buChar char="ü"/>
            </a:pPr>
            <a:r>
              <a:rPr lang="en-US" sz="3600" dirty="0">
                <a:solidFill>
                  <a:srgbClr val="000000"/>
                </a:solidFill>
                <a:latin typeface="Times New Roman" panose="02020603050405020304" pitchFamily="18" charset="0"/>
                <a:cs typeface="Times New Roman" panose="02020603050405020304" pitchFamily="18" charset="0"/>
              </a:rPr>
              <a:t>Regions (7)</a:t>
            </a:r>
          </a:p>
          <a:p>
            <a:pPr lvl="1" algn="just">
              <a:buFont typeface="Wingdings" panose="05000000000000000000" pitchFamily="2" charset="2"/>
              <a:buChar char="ü"/>
            </a:pPr>
            <a:r>
              <a:rPr lang="en-US" sz="3600" dirty="0">
                <a:solidFill>
                  <a:srgbClr val="000000"/>
                </a:solidFill>
                <a:latin typeface="Times New Roman" panose="02020603050405020304" pitchFamily="18" charset="0"/>
                <a:cs typeface="Times New Roman" panose="02020603050405020304" pitchFamily="18" charset="0"/>
              </a:rPr>
              <a:t>Transmission (2)</a:t>
            </a:r>
          </a:p>
          <a:p>
            <a:pPr lvl="1" algn="just">
              <a:buFont typeface="Wingdings" panose="05000000000000000000" pitchFamily="2" charset="2"/>
              <a:buChar char="ü"/>
            </a:pPr>
            <a:r>
              <a:rPr lang="en-US" sz="3600" dirty="0">
                <a:solidFill>
                  <a:srgbClr val="000000"/>
                </a:solidFill>
                <a:latin typeface="Times New Roman" panose="02020603050405020304" pitchFamily="18" charset="0"/>
                <a:cs typeface="Times New Roman" panose="02020603050405020304" pitchFamily="18" charset="0"/>
              </a:rPr>
              <a:t>Company (30)</a:t>
            </a:r>
          </a:p>
          <a:p>
            <a:pPr marL="457200" lvl="1" indent="0">
              <a:buNone/>
            </a:pP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74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1B76C-4948-F8DD-FBA7-B904883D547A}"/>
              </a:ext>
            </a:extLst>
          </p:cNvPr>
          <p:cNvSpPr>
            <a:spLocks noGrp="1"/>
          </p:cNvSpPr>
          <p:nvPr>
            <p:ph type="title"/>
          </p:nvPr>
        </p:nvSpPr>
        <p:spPr>
          <a:xfrm>
            <a:off x="0" y="0"/>
            <a:ext cx="11353800" cy="1139687"/>
          </a:xfrm>
        </p:spPr>
        <p:txBody>
          <a:bodyPr/>
          <a:lstStyle/>
          <a:p>
            <a:r>
              <a:rPr lang="en-US" b="1" dirty="0"/>
              <a:t>Total sales per year</a:t>
            </a:r>
          </a:p>
        </p:txBody>
      </p:sp>
      <p:graphicFrame>
        <p:nvGraphicFramePr>
          <p:cNvPr id="8" name="Content Placeholder 7">
            <a:extLst>
              <a:ext uri="{FF2B5EF4-FFF2-40B4-BE49-F238E27FC236}">
                <a16:creationId xmlns:a16="http://schemas.microsoft.com/office/drawing/2014/main" id="{94C5047A-0584-4824-9530-508DDEEC86D9}"/>
              </a:ext>
            </a:extLst>
          </p:cNvPr>
          <p:cNvGraphicFramePr>
            <a:graphicFrameLocks noGrp="1"/>
          </p:cNvGraphicFramePr>
          <p:nvPr>
            <p:ph idx="1"/>
            <p:extLst>
              <p:ext uri="{D42A27DB-BD31-4B8C-83A1-F6EECF244321}">
                <p14:modId xmlns:p14="http://schemas.microsoft.com/office/powerpoint/2010/main" val="1050895328"/>
              </p:ext>
            </p:extLst>
          </p:nvPr>
        </p:nvGraphicFramePr>
        <p:xfrm>
          <a:off x="0" y="1020416"/>
          <a:ext cx="12192000" cy="5837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209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C7FEA-753C-5532-321C-7A273C180D53}"/>
              </a:ext>
            </a:extLst>
          </p:cNvPr>
          <p:cNvSpPr>
            <a:spLocks noGrp="1"/>
          </p:cNvSpPr>
          <p:nvPr>
            <p:ph type="title"/>
          </p:nvPr>
        </p:nvSpPr>
        <p:spPr>
          <a:xfrm>
            <a:off x="112542" y="1"/>
            <a:ext cx="11241258" cy="825909"/>
          </a:xfrm>
        </p:spPr>
        <p:txBody>
          <a:bodyPr>
            <a:normAutofit/>
          </a:bodyPr>
          <a:lstStyle/>
          <a:p>
            <a:r>
              <a:rPr lang="en-US" sz="5200" b="1" dirty="0"/>
              <a:t>Monthly sales per years</a:t>
            </a:r>
          </a:p>
        </p:txBody>
      </p:sp>
      <p:graphicFrame>
        <p:nvGraphicFramePr>
          <p:cNvPr id="10" name="Content Placeholder 9">
            <a:extLst>
              <a:ext uri="{FF2B5EF4-FFF2-40B4-BE49-F238E27FC236}">
                <a16:creationId xmlns:a16="http://schemas.microsoft.com/office/drawing/2014/main" id="{AF8E04AB-4C2D-FB4D-A03F-780731FC61BA}"/>
              </a:ext>
            </a:extLst>
          </p:cNvPr>
          <p:cNvGraphicFramePr>
            <a:graphicFrameLocks noGrp="1"/>
          </p:cNvGraphicFramePr>
          <p:nvPr>
            <p:ph idx="1"/>
            <p:extLst>
              <p:ext uri="{D42A27DB-BD31-4B8C-83A1-F6EECF244321}">
                <p14:modId xmlns:p14="http://schemas.microsoft.com/office/powerpoint/2010/main" val="3838039804"/>
              </p:ext>
            </p:extLst>
          </p:nvPr>
        </p:nvGraphicFramePr>
        <p:xfrm>
          <a:off x="-1" y="1047135"/>
          <a:ext cx="12188951" cy="58108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07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E624-E6A0-19EC-3EBF-23D75B8E498F}"/>
              </a:ext>
            </a:extLst>
          </p:cNvPr>
          <p:cNvSpPr>
            <a:spLocks noGrp="1"/>
          </p:cNvSpPr>
          <p:nvPr>
            <p:ph type="title"/>
          </p:nvPr>
        </p:nvSpPr>
        <p:spPr>
          <a:xfrm>
            <a:off x="-116113" y="464235"/>
            <a:ext cx="11469914" cy="323556"/>
          </a:xfrm>
        </p:spPr>
        <p:txBody>
          <a:bodyPr>
            <a:normAutofit fontScale="90000"/>
          </a:bodyPr>
          <a:lstStyle/>
          <a:p>
            <a:r>
              <a:rPr lang="en-US" sz="4900" b="1" dirty="0"/>
              <a:t>Regional </a:t>
            </a:r>
            <a:r>
              <a:rPr lang="en-US" sz="4900" b="1" baseline="0" dirty="0"/>
              <a:t>s</a:t>
            </a:r>
            <a:r>
              <a:rPr lang="en-US" sz="4900" b="1" dirty="0"/>
              <a:t>ales</a:t>
            </a:r>
            <a:r>
              <a:rPr lang="en-US" sz="4900" b="1" baseline="0" dirty="0"/>
              <a:t> per </a:t>
            </a:r>
            <a:r>
              <a:rPr lang="en-US" sz="4900" b="1" dirty="0"/>
              <a:t>Year</a:t>
            </a:r>
            <a:br>
              <a:rPr lang="en-US" dirty="0"/>
            </a:br>
            <a:endParaRPr lang="en-US" dirty="0"/>
          </a:p>
        </p:txBody>
      </p:sp>
      <p:graphicFrame>
        <p:nvGraphicFramePr>
          <p:cNvPr id="6" name="Content Placeholder 5">
            <a:extLst>
              <a:ext uri="{FF2B5EF4-FFF2-40B4-BE49-F238E27FC236}">
                <a16:creationId xmlns:a16="http://schemas.microsoft.com/office/drawing/2014/main" id="{2B916A3F-FB57-4383-BAFC-2ABFC00DCBA8}"/>
              </a:ext>
            </a:extLst>
          </p:cNvPr>
          <p:cNvGraphicFramePr>
            <a:graphicFrameLocks noGrp="1"/>
          </p:cNvGraphicFramePr>
          <p:nvPr>
            <p:ph idx="1"/>
            <p:extLst>
              <p:ext uri="{D42A27DB-BD31-4B8C-83A1-F6EECF244321}">
                <p14:modId xmlns:p14="http://schemas.microsoft.com/office/powerpoint/2010/main" val="40359079"/>
              </p:ext>
            </p:extLst>
          </p:nvPr>
        </p:nvGraphicFramePr>
        <p:xfrm>
          <a:off x="0" y="787790"/>
          <a:ext cx="12192000" cy="60702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838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B0C8-6745-D9C7-78D9-2C8D2DC9768B}"/>
              </a:ext>
            </a:extLst>
          </p:cNvPr>
          <p:cNvSpPr>
            <a:spLocks noGrp="1"/>
          </p:cNvSpPr>
          <p:nvPr>
            <p:ph type="title"/>
          </p:nvPr>
        </p:nvSpPr>
        <p:spPr>
          <a:xfrm>
            <a:off x="0" y="117987"/>
            <a:ext cx="11353800" cy="923023"/>
          </a:xfrm>
        </p:spPr>
        <p:txBody>
          <a:bodyPr>
            <a:normAutofit fontScale="90000"/>
          </a:bodyPr>
          <a:lstStyle/>
          <a:p>
            <a:r>
              <a:rPr lang="en-US" b="1" dirty="0"/>
              <a:t>Transmission and Body </a:t>
            </a:r>
            <a:r>
              <a:rPr lang="en-US" b="1" baseline="0" dirty="0"/>
              <a:t>style sold per </a:t>
            </a:r>
            <a:r>
              <a:rPr lang="en-US" b="1" dirty="0"/>
              <a:t>y</a:t>
            </a:r>
            <a:r>
              <a:rPr lang="en-US" b="1" baseline="0" dirty="0"/>
              <a:t>ears</a:t>
            </a:r>
            <a:br>
              <a:rPr lang="en-US" dirty="0"/>
            </a:br>
            <a:endParaRPr lang="en-US" dirty="0"/>
          </a:p>
        </p:txBody>
      </p:sp>
      <p:graphicFrame>
        <p:nvGraphicFramePr>
          <p:cNvPr id="4" name="Content Placeholder 3">
            <a:extLst>
              <a:ext uri="{FF2B5EF4-FFF2-40B4-BE49-F238E27FC236}">
                <a16:creationId xmlns:a16="http://schemas.microsoft.com/office/drawing/2014/main" id="{047F108F-5873-432C-AE54-138C7D259666}"/>
              </a:ext>
            </a:extLst>
          </p:cNvPr>
          <p:cNvGraphicFramePr>
            <a:graphicFrameLocks noGrp="1"/>
          </p:cNvGraphicFramePr>
          <p:nvPr>
            <p:ph idx="1"/>
            <p:extLst>
              <p:ext uri="{D42A27DB-BD31-4B8C-83A1-F6EECF244321}">
                <p14:modId xmlns:p14="http://schemas.microsoft.com/office/powerpoint/2010/main" val="2784601210"/>
              </p:ext>
            </p:extLst>
          </p:nvPr>
        </p:nvGraphicFramePr>
        <p:xfrm>
          <a:off x="0" y="731520"/>
          <a:ext cx="12192000" cy="6126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596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DA76-E394-D2D2-1AA9-A68F11CB1D55}"/>
              </a:ext>
            </a:extLst>
          </p:cNvPr>
          <p:cNvSpPr>
            <a:spLocks noGrp="1"/>
          </p:cNvSpPr>
          <p:nvPr>
            <p:ph type="title"/>
          </p:nvPr>
        </p:nvSpPr>
        <p:spPr>
          <a:xfrm>
            <a:off x="0" y="1"/>
            <a:ext cx="11353800" cy="973394"/>
          </a:xfrm>
        </p:spPr>
        <p:txBody>
          <a:bodyPr>
            <a:normAutofit/>
          </a:bodyPr>
          <a:lstStyle/>
          <a:p>
            <a:r>
              <a:rPr lang="en-US" b="1" baseline="0" dirty="0"/>
              <a:t>Gender Preference’s sold per year</a:t>
            </a:r>
            <a:r>
              <a:rPr lang="en-US" b="1" dirty="0"/>
              <a:t>(in Millions)</a:t>
            </a:r>
          </a:p>
        </p:txBody>
      </p:sp>
      <p:graphicFrame>
        <p:nvGraphicFramePr>
          <p:cNvPr id="4" name="Content Placeholder 3">
            <a:extLst>
              <a:ext uri="{FF2B5EF4-FFF2-40B4-BE49-F238E27FC236}">
                <a16:creationId xmlns:a16="http://schemas.microsoft.com/office/drawing/2014/main" id="{5C382FA7-323E-44A3-9ABD-A4DAC97446B5}"/>
              </a:ext>
            </a:extLst>
          </p:cNvPr>
          <p:cNvGraphicFramePr>
            <a:graphicFrameLocks noGrp="1"/>
          </p:cNvGraphicFramePr>
          <p:nvPr>
            <p:ph idx="1"/>
            <p:extLst>
              <p:ext uri="{D42A27DB-BD31-4B8C-83A1-F6EECF244321}">
                <p14:modId xmlns:p14="http://schemas.microsoft.com/office/powerpoint/2010/main" val="1817247292"/>
              </p:ext>
            </p:extLst>
          </p:nvPr>
        </p:nvGraphicFramePr>
        <p:xfrm>
          <a:off x="1" y="796412"/>
          <a:ext cx="12192000" cy="60615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966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89F0-E0DC-01E4-0AAA-63705489F7C8}"/>
              </a:ext>
            </a:extLst>
          </p:cNvPr>
          <p:cNvSpPr>
            <a:spLocks noGrp="1"/>
          </p:cNvSpPr>
          <p:nvPr>
            <p:ph type="title"/>
          </p:nvPr>
        </p:nvSpPr>
        <p:spPr>
          <a:xfrm>
            <a:off x="0" y="103239"/>
            <a:ext cx="11353800" cy="867431"/>
          </a:xfrm>
        </p:spPr>
        <p:txBody>
          <a:bodyPr>
            <a:normAutofit fontScale="90000"/>
          </a:bodyPr>
          <a:lstStyle/>
          <a:p>
            <a:r>
              <a:rPr lang="en-US" sz="4400" b="1" dirty="0"/>
              <a:t>Total No</a:t>
            </a:r>
            <a:r>
              <a:rPr lang="en-US" sz="4400" b="1" baseline="0" dirty="0"/>
              <a:t> of Cars </a:t>
            </a:r>
            <a:r>
              <a:rPr lang="en-US" b="1" dirty="0"/>
              <a:t>sold</a:t>
            </a:r>
            <a:r>
              <a:rPr lang="en-US" sz="4400" b="1" baseline="0" dirty="0"/>
              <a:t> per </a:t>
            </a:r>
            <a:r>
              <a:rPr lang="en-US" b="1" dirty="0"/>
              <a:t>Car </a:t>
            </a:r>
            <a:r>
              <a:rPr lang="en-US" sz="4400" b="1" baseline="0" dirty="0"/>
              <a:t>Company’s</a:t>
            </a:r>
            <a:br>
              <a:rPr lang="en-US" sz="4400" b="1" dirty="0"/>
            </a:br>
            <a:endParaRPr lang="en-US" dirty="0"/>
          </a:p>
        </p:txBody>
      </p:sp>
      <p:graphicFrame>
        <p:nvGraphicFramePr>
          <p:cNvPr id="5" name="Content Placeholder 4">
            <a:extLst>
              <a:ext uri="{FF2B5EF4-FFF2-40B4-BE49-F238E27FC236}">
                <a16:creationId xmlns:a16="http://schemas.microsoft.com/office/drawing/2014/main" id="{9C21E2B8-D33C-4058-ADFD-EB192F73DDB6}"/>
              </a:ext>
            </a:extLst>
          </p:cNvPr>
          <p:cNvGraphicFramePr>
            <a:graphicFrameLocks noGrp="1"/>
          </p:cNvGraphicFramePr>
          <p:nvPr>
            <p:ph idx="1"/>
            <p:extLst>
              <p:ext uri="{D42A27DB-BD31-4B8C-83A1-F6EECF244321}">
                <p14:modId xmlns:p14="http://schemas.microsoft.com/office/powerpoint/2010/main" val="1026738599"/>
              </p:ext>
            </p:extLst>
          </p:nvPr>
        </p:nvGraphicFramePr>
        <p:xfrm>
          <a:off x="0" y="970670"/>
          <a:ext cx="12192000" cy="5887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078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EF2F-67A7-98A3-9D64-F69EDEEA42E0}"/>
              </a:ext>
            </a:extLst>
          </p:cNvPr>
          <p:cNvSpPr>
            <a:spLocks noGrp="1"/>
          </p:cNvSpPr>
          <p:nvPr>
            <p:ph type="title"/>
          </p:nvPr>
        </p:nvSpPr>
        <p:spPr>
          <a:xfrm>
            <a:off x="0" y="0"/>
            <a:ext cx="11353800" cy="844062"/>
          </a:xfrm>
        </p:spPr>
        <p:txBody>
          <a:bodyPr>
            <a:normAutofit/>
          </a:bodyPr>
          <a:lstStyle/>
          <a:p>
            <a:r>
              <a:rPr lang="en-US" b="1" dirty="0"/>
              <a:t>Total No of Car sold per regions</a:t>
            </a:r>
          </a:p>
        </p:txBody>
      </p:sp>
      <p:graphicFrame>
        <p:nvGraphicFramePr>
          <p:cNvPr id="4" name="Content Placeholder 3">
            <a:extLst>
              <a:ext uri="{FF2B5EF4-FFF2-40B4-BE49-F238E27FC236}">
                <a16:creationId xmlns:a16="http://schemas.microsoft.com/office/drawing/2014/main" id="{7643EDD5-D34C-4997-B234-1985ACEB8419}"/>
              </a:ext>
            </a:extLst>
          </p:cNvPr>
          <p:cNvGraphicFramePr>
            <a:graphicFrameLocks noGrp="1"/>
          </p:cNvGraphicFramePr>
          <p:nvPr>
            <p:ph idx="1"/>
            <p:extLst>
              <p:ext uri="{D42A27DB-BD31-4B8C-83A1-F6EECF244321}">
                <p14:modId xmlns:p14="http://schemas.microsoft.com/office/powerpoint/2010/main" val="2401999120"/>
              </p:ext>
            </p:extLst>
          </p:nvPr>
        </p:nvGraphicFramePr>
        <p:xfrm>
          <a:off x="0" y="1041010"/>
          <a:ext cx="11353800" cy="58169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56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CDE53F-625A-416A-015F-2EB9578EDF83}"/>
              </a:ext>
            </a:extLst>
          </p:cNvPr>
          <p:cNvSpPr>
            <a:spLocks noGrp="1"/>
          </p:cNvSpPr>
          <p:nvPr>
            <p:ph type="title"/>
          </p:nvPr>
        </p:nvSpPr>
        <p:spPr>
          <a:xfrm>
            <a:off x="0" y="1"/>
            <a:ext cx="11353800" cy="1167618"/>
          </a:xfrm>
        </p:spPr>
        <p:txBody>
          <a:bodyPr/>
          <a:lstStyle/>
          <a:p>
            <a:r>
              <a:rPr lang="en-US" b="1" dirty="0"/>
              <a:t>Conclusion</a:t>
            </a:r>
            <a:r>
              <a:rPr lang="en-US" dirty="0"/>
              <a:t> </a:t>
            </a:r>
          </a:p>
        </p:txBody>
      </p:sp>
      <p:sp>
        <p:nvSpPr>
          <p:cNvPr id="5" name="Content Placeholder 4">
            <a:extLst>
              <a:ext uri="{FF2B5EF4-FFF2-40B4-BE49-F238E27FC236}">
                <a16:creationId xmlns:a16="http://schemas.microsoft.com/office/drawing/2014/main" id="{EF187E8A-7CC5-A646-3777-427812CB3ECC}"/>
              </a:ext>
            </a:extLst>
          </p:cNvPr>
          <p:cNvSpPr>
            <a:spLocks noGrp="1"/>
          </p:cNvSpPr>
          <p:nvPr>
            <p:ph idx="1"/>
          </p:nvPr>
        </p:nvSpPr>
        <p:spPr>
          <a:xfrm>
            <a:off x="0" y="1350498"/>
            <a:ext cx="11592951" cy="5507502"/>
          </a:xfrm>
        </p:spPr>
        <p:txBody>
          <a:bodyPr/>
          <a:lstStyle/>
          <a:p>
            <a:pPr algn="just"/>
            <a:r>
              <a:rPr lang="en-US" i="0" dirty="0">
                <a:solidFill>
                  <a:srgbClr val="000000"/>
                </a:solidFill>
                <a:effectLst/>
                <a:latin typeface="Times New Roman" panose="02020603050405020304" pitchFamily="18" charset="0"/>
                <a:cs typeface="Times New Roman" panose="02020603050405020304" pitchFamily="18" charset="0"/>
              </a:rPr>
              <a:t>Determine the Target Audience</a:t>
            </a:r>
          </a:p>
          <a:p>
            <a:pPr algn="just"/>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company's marketing campaign strategy has a significant influence in 2023, as proven by the largest turnover for cars in every area of the car point.</a:t>
            </a:r>
          </a:p>
          <a:p>
            <a:pPr algn="just"/>
            <a:r>
              <a:rPr lang="en-US" altLang="en-US" dirty="0">
                <a:latin typeface="Times New Roman" panose="02020603050405020304" pitchFamily="18" charset="0"/>
                <a:cs typeface="Times New Roman" panose="02020603050405020304" pitchFamily="18" charset="0"/>
              </a:rPr>
              <a:t>Increase in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marketing campaign in other regions with lower sale.</a:t>
            </a:r>
          </a:p>
          <a:p>
            <a:endParaRPr lang="en-US" dirty="0"/>
          </a:p>
        </p:txBody>
      </p:sp>
      <p:sp>
        <p:nvSpPr>
          <p:cNvPr id="3" name="Rectangle 2">
            <a:extLst>
              <a:ext uri="{FF2B5EF4-FFF2-40B4-BE49-F238E27FC236}">
                <a16:creationId xmlns:a16="http://schemas.microsoft.com/office/drawing/2014/main" id="{1EBCAA3C-8F01-C6C5-7692-33AE86167AF5}"/>
              </a:ext>
            </a:extLst>
          </p:cNvPr>
          <p:cNvSpPr>
            <a:spLocks noChangeArrowheads="1"/>
          </p:cNvSpPr>
          <p:nvPr/>
        </p:nvSpPr>
        <p:spPr bwMode="auto">
          <a:xfrm>
            <a:off x="239150" y="160020"/>
            <a:ext cx="24337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584467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4762</TotalTime>
  <Words>171</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Times New Roman</vt:lpstr>
      <vt:lpstr>Wingdings</vt:lpstr>
      <vt:lpstr>Office Theme</vt:lpstr>
      <vt:lpstr>2022/2023 CAR POINT MARKETING CAMPAIGN</vt:lpstr>
      <vt:lpstr>Total sales per year</vt:lpstr>
      <vt:lpstr>Monthly sales per years</vt:lpstr>
      <vt:lpstr>Regional sales per Year </vt:lpstr>
      <vt:lpstr>Transmission and Body style sold per years </vt:lpstr>
      <vt:lpstr>Gender Preference’s sold per year(in Millions)</vt:lpstr>
      <vt:lpstr>Total No of Cars sold per Car Company’s </vt:lpstr>
      <vt:lpstr>Total No of Car sold per regions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CAR’S MARKETING CAMPAIGN</dc:title>
  <dc:creator>grace ajala</dc:creator>
  <cp:lastModifiedBy>grace ajala</cp:lastModifiedBy>
  <cp:revision>26</cp:revision>
  <dcterms:created xsi:type="dcterms:W3CDTF">2024-03-10T04:01:40Z</dcterms:created>
  <dcterms:modified xsi:type="dcterms:W3CDTF">2024-03-17T06:47:24Z</dcterms:modified>
</cp:coreProperties>
</file>