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jISp7h3vu2jNOaJbZ2R6P+RcDk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&#10;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aggle.com/competitions/playground-series-s4e1/overview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595871" y="2629037"/>
            <a:ext cx="11000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Classification with a Bank Churn Dataset</a:t>
            </a:r>
            <a:endParaRPr/>
          </a:p>
          <a:p>
            <a:pPr indent="0" lvl="0" marL="0" marR="0" rtl="0" algn="ct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 Competitions - Playground Series - Season 4, Episode 1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https://github.com/Gracee2024/5622-final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/>
        </p:nvSpPr>
        <p:spPr>
          <a:xfrm>
            <a:off x="301658" y="285285"/>
            <a:ext cx="70415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Distribution </a:t>
            </a:r>
            <a:endParaRPr/>
          </a:p>
        </p:txBody>
      </p:sp>
      <p:sp>
        <p:nvSpPr>
          <p:cNvPr id="155" name="Google Shape;155;p10"/>
          <p:cNvSpPr txBox="1"/>
          <p:nvPr/>
        </p:nvSpPr>
        <p:spPr>
          <a:xfrm>
            <a:off x="1476983" y="5722799"/>
            <a:ext cx="92380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distribution of categories for this variable is imbalanced, indicating a potential issue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 b="4043" l="11581" r="9210" t="6650"/>
          <a:stretch/>
        </p:blipFill>
        <p:spPr>
          <a:xfrm>
            <a:off x="1267408" y="1104905"/>
            <a:ext cx="9657184" cy="4584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/>
        </p:nvSpPr>
        <p:spPr>
          <a:xfrm>
            <a:off x="301658" y="285285"/>
            <a:ext cx="70415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Categorical Value Analysis</a:t>
            </a:r>
            <a:endParaRPr/>
          </a:p>
        </p:txBody>
      </p:sp>
      <p:pic>
        <p:nvPicPr>
          <p:cNvPr id="162" name="Google Shape;162;p11"/>
          <p:cNvPicPr preferRelativeResize="0"/>
          <p:nvPr/>
        </p:nvPicPr>
        <p:blipFill rotWithShape="1">
          <a:blip r:embed="rId3">
            <a:alphaModFix/>
          </a:blip>
          <a:srcRect b="61152" l="2612" r="5345" t="8599"/>
          <a:stretch/>
        </p:blipFill>
        <p:spPr>
          <a:xfrm>
            <a:off x="92695" y="870060"/>
            <a:ext cx="12006610" cy="507330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1"/>
          <p:cNvSpPr txBox="1"/>
          <p:nvPr/>
        </p:nvSpPr>
        <p:spPr>
          <a:xfrm>
            <a:off x="1559403" y="5664774"/>
            <a:ext cx="90731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distribution of the `Geography` and `Gender` attributes among churned users are inconsistent with those of non-churned users.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/>
        </p:nvSpPr>
        <p:spPr>
          <a:xfrm>
            <a:off x="301658" y="285285"/>
            <a:ext cx="70415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Categorical Value Analysis</a:t>
            </a:r>
            <a:endParaRPr/>
          </a:p>
        </p:txBody>
      </p:sp>
      <p:pic>
        <p:nvPicPr>
          <p:cNvPr id="169" name="Google Shape;169;p12"/>
          <p:cNvPicPr preferRelativeResize="0"/>
          <p:nvPr/>
        </p:nvPicPr>
        <p:blipFill rotWithShape="1">
          <a:blip r:embed="rId3">
            <a:alphaModFix/>
          </a:blip>
          <a:srcRect b="35388" l="6549" r="8401" t="37312"/>
          <a:stretch/>
        </p:blipFill>
        <p:spPr>
          <a:xfrm>
            <a:off x="642784" y="1178438"/>
            <a:ext cx="10906431" cy="450112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2"/>
          <p:cNvSpPr txBox="1"/>
          <p:nvPr/>
        </p:nvSpPr>
        <p:spPr>
          <a:xfrm>
            <a:off x="472221" y="5679561"/>
            <a:ext cx="112475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distribution of the `Tenure` attribute among churned users is essentially consistent with that of non-churned users, while the `NumOfProducts` attribute among churned users is inconsistent with that of non-churned users.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/>
        </p:nvSpPr>
        <p:spPr>
          <a:xfrm>
            <a:off x="301658" y="285285"/>
            <a:ext cx="70415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Categorical Value Analysis</a:t>
            </a:r>
            <a:endParaRPr/>
          </a:p>
        </p:txBody>
      </p:sp>
      <p:pic>
        <p:nvPicPr>
          <p:cNvPr id="176" name="Google Shape;176;p13"/>
          <p:cNvPicPr preferRelativeResize="0"/>
          <p:nvPr/>
        </p:nvPicPr>
        <p:blipFill rotWithShape="1">
          <a:blip r:embed="rId3">
            <a:alphaModFix/>
          </a:blip>
          <a:srcRect b="7999" l="5674" r="8666" t="64352"/>
          <a:stretch/>
        </p:blipFill>
        <p:spPr>
          <a:xfrm>
            <a:off x="801279" y="1259840"/>
            <a:ext cx="10589441" cy="439435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3"/>
          <p:cNvSpPr txBox="1"/>
          <p:nvPr/>
        </p:nvSpPr>
        <p:spPr>
          <a:xfrm>
            <a:off x="574600" y="5654195"/>
            <a:ext cx="110427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distribution of the `hascrcard` attribute among churned users is largely consistent with that of non-churned users, whereas the distribution of the `isActivate` attribute among churned users is inconsistent with that of non-churned users.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/>
        </p:nvSpPr>
        <p:spPr>
          <a:xfrm>
            <a:off x="301658" y="285285"/>
            <a:ext cx="70415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Value Analysis</a:t>
            </a:r>
            <a:endParaRPr/>
          </a:p>
        </p:txBody>
      </p:sp>
      <p:pic>
        <p:nvPicPr>
          <p:cNvPr id="183" name="Google Shape;183;p14"/>
          <p:cNvPicPr preferRelativeResize="0"/>
          <p:nvPr/>
        </p:nvPicPr>
        <p:blipFill rotWithShape="1">
          <a:blip r:embed="rId3">
            <a:alphaModFix/>
          </a:blip>
          <a:srcRect b="0" l="7595" r="8385" t="0"/>
          <a:stretch/>
        </p:blipFill>
        <p:spPr>
          <a:xfrm>
            <a:off x="1240778" y="870060"/>
            <a:ext cx="9710443" cy="256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4"/>
          <p:cNvPicPr preferRelativeResize="0"/>
          <p:nvPr/>
        </p:nvPicPr>
        <p:blipFill rotWithShape="1">
          <a:blip r:embed="rId4">
            <a:alphaModFix/>
          </a:blip>
          <a:srcRect b="0" l="7405" r="8574" t="0"/>
          <a:stretch/>
        </p:blipFill>
        <p:spPr>
          <a:xfrm>
            <a:off x="1240778" y="3419621"/>
            <a:ext cx="9710443" cy="256831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4"/>
          <p:cNvSpPr txBox="1"/>
          <p:nvPr/>
        </p:nvSpPr>
        <p:spPr>
          <a:xfrm>
            <a:off x="501470" y="5987940"/>
            <a:ext cx="111890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distribution of `age` and `Balance` attributes among churned users is differ from those of non-churned users.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5"/>
          <p:cNvPicPr preferRelativeResize="0"/>
          <p:nvPr/>
        </p:nvPicPr>
        <p:blipFill rotWithShape="1">
          <a:blip r:embed="rId3">
            <a:alphaModFix/>
          </a:blip>
          <a:srcRect b="0" l="8069" r="8956" t="0"/>
          <a:stretch/>
        </p:blipFill>
        <p:spPr>
          <a:xfrm>
            <a:off x="1191845" y="3361085"/>
            <a:ext cx="9808310" cy="26268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5"/>
          <p:cNvSpPr txBox="1"/>
          <p:nvPr/>
        </p:nvSpPr>
        <p:spPr>
          <a:xfrm>
            <a:off x="301658" y="285285"/>
            <a:ext cx="70415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Value Analysis</a:t>
            </a:r>
            <a:endParaRPr/>
          </a:p>
        </p:txBody>
      </p:sp>
      <p:pic>
        <p:nvPicPr>
          <p:cNvPr id="192" name="Google Shape;192;p15"/>
          <p:cNvPicPr preferRelativeResize="0"/>
          <p:nvPr/>
        </p:nvPicPr>
        <p:blipFill rotWithShape="1">
          <a:blip r:embed="rId4">
            <a:alphaModFix/>
          </a:blip>
          <a:srcRect b="0" l="8253" r="8772" t="0"/>
          <a:stretch/>
        </p:blipFill>
        <p:spPr>
          <a:xfrm>
            <a:off x="1191845" y="870061"/>
            <a:ext cx="9808310" cy="262685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5"/>
          <p:cNvSpPr txBox="1"/>
          <p:nvPr/>
        </p:nvSpPr>
        <p:spPr>
          <a:xfrm>
            <a:off x="1066703" y="5987939"/>
            <a:ext cx="100585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distribution of `CreditScore` and `EstimateSalary` attributes among churned users is consistent with that those of non-churned users.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/>
          <p:nvPr/>
        </p:nvSpPr>
        <p:spPr>
          <a:xfrm>
            <a:off x="301658" y="285285"/>
            <a:ext cx="70415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Matrix</a:t>
            </a:r>
            <a:endParaRPr/>
          </a:p>
        </p:txBody>
      </p:sp>
      <p:pic>
        <p:nvPicPr>
          <p:cNvPr id="199" name="Google Shape;199;p16"/>
          <p:cNvPicPr preferRelativeResize="0"/>
          <p:nvPr/>
        </p:nvPicPr>
        <p:blipFill rotWithShape="1">
          <a:blip r:embed="rId3">
            <a:alphaModFix/>
          </a:blip>
          <a:srcRect b="6928" l="5885" r="16076" t="10103"/>
          <a:stretch/>
        </p:blipFill>
        <p:spPr>
          <a:xfrm>
            <a:off x="1537578" y="870060"/>
            <a:ext cx="9116842" cy="484630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6"/>
          <p:cNvSpPr txBox="1"/>
          <p:nvPr/>
        </p:nvSpPr>
        <p:spPr>
          <a:xfrm>
            <a:off x="1240778" y="5987939"/>
            <a:ext cx="97104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variables `Age`, `Balance`, `NumOfProducts`, and `IsActiveMember` exhibit a significant linear relationship with Exited.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/>
          <p:nvPr/>
        </p:nvSpPr>
        <p:spPr>
          <a:xfrm>
            <a:off x="301659" y="285285"/>
            <a:ext cx="212103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301659" y="1012736"/>
            <a:ext cx="5492651" cy="4216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/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/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/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Modeling, Results and Analysis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/>
          <p:nvPr/>
        </p:nvSpPr>
        <p:spPr>
          <a:xfrm>
            <a:off x="301658" y="285285"/>
            <a:ext cx="70415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Features</a:t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301658" y="870060"/>
            <a:ext cx="11445583" cy="759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50" lIns="91425" spcFirstLastPara="1" rIns="91425" wrap="square" tIns="101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Times New Roman"/>
              <a:buNone/>
            </a:pPr>
            <a:r>
              <a:rPr i="1" lang="en-US" sz="1800" u="none" cap="none" strike="noStrike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 create_features</a:t>
            </a:r>
            <a:r>
              <a:rPr i="1" lang="en-US" sz="1800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800" u="none" cap="none" strike="noStrike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enhances a given DataFrame by </a:t>
            </a:r>
            <a:r>
              <a:rPr b="1" i="1" lang="en-US" sz="1800" u="none" cap="none" strike="noStrike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new features </a:t>
            </a:r>
            <a:r>
              <a:rPr i="1" lang="en-US" sz="1800" u="none" cap="none" strike="noStrike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existing ones. Here's a concise summary of the code:</a:t>
            </a:r>
            <a:endParaRPr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8"/>
          <p:cNvSpPr txBox="1"/>
          <p:nvPr/>
        </p:nvSpPr>
        <p:spPr>
          <a:xfrm>
            <a:off x="301658" y="3993474"/>
            <a:ext cx="9766073" cy="247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 Adds a binary column indicating whether a person is a senior (age 60 or above).</a:t>
            </a:r>
            <a:endParaRPr/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Active_by_CreditCard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 Multiplies the binary columns 'HasCrCard' and 'IsActiveMember' to create a new feature.</a:t>
            </a:r>
            <a:endParaRPr/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Products_Per_Tenure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 Calculates the ratio of 'Tenure' to 'NumOfProducts' and creates a new column.</a:t>
            </a:r>
            <a:endParaRPr/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AgeCat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 Divides ages by 20, rounds the result, and converts it to a categorical variable.</a:t>
            </a:r>
            <a:endParaRPr/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function then returns the modified DataFrame with these additional features.</a:t>
            </a:r>
            <a:endParaRPr/>
          </a:p>
        </p:txBody>
      </p:sp>
      <p:pic>
        <p:nvPicPr>
          <p:cNvPr id="214" name="Google Shape;2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7693" y="1629178"/>
            <a:ext cx="6556310" cy="2364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/>
        </p:nvSpPr>
        <p:spPr>
          <a:xfrm>
            <a:off x="301658" y="285285"/>
            <a:ext cx="70415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Transformation</a:t>
            </a:r>
            <a:endParaRPr/>
          </a:p>
        </p:txBody>
      </p:sp>
      <p:sp>
        <p:nvSpPr>
          <p:cNvPr id="220" name="Google Shape;220;p19"/>
          <p:cNvSpPr txBox="1"/>
          <p:nvPr/>
        </p:nvSpPr>
        <p:spPr>
          <a:xfrm>
            <a:off x="301658" y="870060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Min-Max Standardization</a:t>
            </a:r>
            <a:endParaRPr/>
          </a:p>
        </p:txBody>
      </p:sp>
      <p:pic>
        <p:nvPicPr>
          <p:cNvPr id="221" name="Google Shape;2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59" y="3330210"/>
            <a:ext cx="8235852" cy="136534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9"/>
          <p:cNvSpPr txBox="1"/>
          <p:nvPr/>
        </p:nvSpPr>
        <p:spPr>
          <a:xfrm>
            <a:off x="301658" y="2960878"/>
            <a:ext cx="24415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Ordinal Encoding</a:t>
            </a:r>
            <a:endParaRPr/>
          </a:p>
        </p:txBody>
      </p:sp>
      <p:sp>
        <p:nvSpPr>
          <p:cNvPr id="223" name="Google Shape;223;p19"/>
          <p:cNvSpPr txBox="1"/>
          <p:nvPr/>
        </p:nvSpPr>
        <p:spPr>
          <a:xfrm>
            <a:off x="301658" y="4695558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One-hot Encoding</a:t>
            </a:r>
            <a:endParaRPr/>
          </a:p>
        </p:txBody>
      </p:sp>
      <p:pic>
        <p:nvPicPr>
          <p:cNvPr id="224" name="Google Shape;22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659" y="5078938"/>
            <a:ext cx="8235852" cy="119083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9"/>
          <p:cNvSpPr txBox="1"/>
          <p:nvPr/>
        </p:nvSpPr>
        <p:spPr>
          <a:xfrm>
            <a:off x="8635480" y="1955270"/>
            <a:ext cx="32548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the numerical variables to the range [0, 1].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8635480" y="3722479"/>
            <a:ext cx="3255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categorical features into quantitative features.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9"/>
          <p:cNvSpPr txBox="1"/>
          <p:nvPr/>
        </p:nvSpPr>
        <p:spPr>
          <a:xfrm>
            <a:off x="8635481" y="5489689"/>
            <a:ext cx="25845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One-hot encoding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8" name="Google Shape;22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658" y="1326019"/>
            <a:ext cx="8235853" cy="1627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301659" y="285285"/>
            <a:ext cx="212103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301659" y="1012736"/>
            <a:ext cx="5492651" cy="4216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/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/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/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Modeling, Results and Analysis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/>
          <p:nvPr/>
        </p:nvSpPr>
        <p:spPr>
          <a:xfrm>
            <a:off x="301659" y="285285"/>
            <a:ext cx="212103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0"/>
          <p:cNvSpPr txBox="1"/>
          <p:nvPr/>
        </p:nvSpPr>
        <p:spPr>
          <a:xfrm>
            <a:off x="301659" y="1012736"/>
            <a:ext cx="5492651" cy="4216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/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/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/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Modeling, Results and Analysis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/>
        </p:nvSpPr>
        <p:spPr>
          <a:xfrm>
            <a:off x="301658" y="285285"/>
            <a:ext cx="70415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Train-Valid-Test Split</a:t>
            </a:r>
            <a:endParaRPr/>
          </a:p>
        </p:txBody>
      </p:sp>
      <p:pic>
        <p:nvPicPr>
          <p:cNvPr id="240" name="Google Shape;2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1250" y="1906409"/>
            <a:ext cx="8467725" cy="3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1"/>
          <p:cNvSpPr txBox="1"/>
          <p:nvPr/>
        </p:nvSpPr>
        <p:spPr>
          <a:xfrm>
            <a:off x="1701250" y="1324299"/>
            <a:ext cx="37851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ratio = 0.2, stratify=y_train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1"/>
          <p:cNvSpPr txBox="1"/>
          <p:nvPr/>
        </p:nvSpPr>
        <p:spPr>
          <a:xfrm>
            <a:off x="6096000" y="948787"/>
            <a:ext cx="5516724" cy="87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(Ensure that the distribution of the target variable in the valid set is consistent with that in the training set)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2"/>
          <p:cNvPicPr preferRelativeResize="0"/>
          <p:nvPr/>
        </p:nvPicPr>
        <p:blipFill rotWithShape="1">
          <a:blip r:embed="rId3">
            <a:alphaModFix/>
          </a:blip>
          <a:srcRect b="5708" l="7538" r="8788" t="5707"/>
          <a:stretch/>
        </p:blipFill>
        <p:spPr>
          <a:xfrm>
            <a:off x="8358507" y="-12082"/>
            <a:ext cx="3796197" cy="200947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2"/>
          <p:cNvSpPr txBox="1"/>
          <p:nvPr/>
        </p:nvSpPr>
        <p:spPr>
          <a:xfrm>
            <a:off x="301658" y="285285"/>
            <a:ext cx="79092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/>
          </a:p>
        </p:txBody>
      </p:sp>
      <p:pic>
        <p:nvPicPr>
          <p:cNvPr id="249" name="Google Shape;24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92" y="2215542"/>
            <a:ext cx="6418867" cy="27562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" name="Google Shape;250;p22"/>
          <p:cNvGrpSpPr/>
          <p:nvPr/>
        </p:nvGrpSpPr>
        <p:grpSpPr>
          <a:xfrm>
            <a:off x="6769641" y="2147415"/>
            <a:ext cx="4809774" cy="3352034"/>
            <a:chOff x="7137476" y="1885792"/>
            <a:chExt cx="4809774" cy="3352034"/>
          </a:xfrm>
        </p:grpSpPr>
        <p:sp>
          <p:nvSpPr>
            <p:cNvPr id="251" name="Google Shape;251;p22"/>
            <p:cNvSpPr/>
            <p:nvPr/>
          </p:nvSpPr>
          <p:spPr>
            <a:xfrm>
              <a:off x="7137476" y="1885792"/>
              <a:ext cx="1329158" cy="584775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E305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XGBoost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8877784" y="1885794"/>
              <a:ext cx="1329158" cy="584775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E305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LightGBM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10618092" y="1885793"/>
              <a:ext cx="1329158" cy="584775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E305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CatBoost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8877784" y="3373631"/>
              <a:ext cx="1329158" cy="584775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E305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Voter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8877784" y="4560878"/>
              <a:ext cx="1329157" cy="676948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Result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56" name="Google Shape;256;p22"/>
            <p:cNvCxnSpPr>
              <a:stCxn id="251" idx="2"/>
              <a:endCxn id="254" idx="0"/>
            </p:cNvCxnSpPr>
            <p:nvPr/>
          </p:nvCxnSpPr>
          <p:spPr>
            <a:xfrm flipH="1" rot="-5400000">
              <a:off x="8220705" y="2051917"/>
              <a:ext cx="903000" cy="1740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57" name="Google Shape;257;p22"/>
            <p:cNvCxnSpPr>
              <a:stCxn id="253" idx="2"/>
              <a:endCxn id="254" idx="0"/>
            </p:cNvCxnSpPr>
            <p:nvPr/>
          </p:nvCxnSpPr>
          <p:spPr>
            <a:xfrm rot="5400000">
              <a:off x="9961021" y="2051918"/>
              <a:ext cx="903000" cy="1740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58" name="Google Shape;258;p22"/>
            <p:cNvCxnSpPr>
              <a:stCxn id="252" idx="2"/>
              <a:endCxn id="254" idx="0"/>
            </p:cNvCxnSpPr>
            <p:nvPr/>
          </p:nvCxnSpPr>
          <p:spPr>
            <a:xfrm>
              <a:off x="9542363" y="2470569"/>
              <a:ext cx="0" cy="903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59" name="Google Shape;259;p22"/>
            <p:cNvCxnSpPr>
              <a:stCxn id="254" idx="2"/>
              <a:endCxn id="255" idx="0"/>
            </p:cNvCxnSpPr>
            <p:nvPr/>
          </p:nvCxnSpPr>
          <p:spPr>
            <a:xfrm>
              <a:off x="9542363" y="3958406"/>
              <a:ext cx="0" cy="602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60" name="Google Shape;260;p22"/>
          <p:cNvSpPr txBox="1"/>
          <p:nvPr/>
        </p:nvSpPr>
        <p:spPr>
          <a:xfrm>
            <a:off x="629635" y="1815432"/>
            <a:ext cx="53277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3 Results with different models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2"/>
          <p:cNvSpPr txBox="1"/>
          <p:nvPr/>
        </p:nvSpPr>
        <p:spPr>
          <a:xfrm>
            <a:off x="1246605" y="5874886"/>
            <a:ext cx="96987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performance of XGBoost, LightGBM, and CatBoost algorithms is quite similar. To further enhance the robustness of our models and reduce their variance,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utilized a voting method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/>
          <p:nvPr/>
        </p:nvSpPr>
        <p:spPr>
          <a:xfrm>
            <a:off x="301658" y="285285"/>
            <a:ext cx="79092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Importance</a:t>
            </a:r>
            <a:endParaRPr/>
          </a:p>
        </p:txBody>
      </p:sp>
      <p:pic>
        <p:nvPicPr>
          <p:cNvPr id="267" name="Google Shape;267;p23"/>
          <p:cNvPicPr preferRelativeResize="0"/>
          <p:nvPr/>
        </p:nvPicPr>
        <p:blipFill rotWithShape="1">
          <a:blip r:embed="rId3">
            <a:alphaModFix/>
          </a:blip>
          <a:srcRect b="0" l="911" r="0" t="0"/>
          <a:stretch/>
        </p:blipFill>
        <p:spPr>
          <a:xfrm>
            <a:off x="0" y="1428756"/>
            <a:ext cx="5987175" cy="385499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3"/>
          <p:cNvSpPr txBox="1"/>
          <p:nvPr/>
        </p:nvSpPr>
        <p:spPr>
          <a:xfrm>
            <a:off x="1466317" y="5519276"/>
            <a:ext cx="90417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Regarding feature importance rankings from LightGBM and XGBoost, as previously mentioned, the attribute of `NumOfProducts` is the most critical variable, followed by `Age` and so on.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9" name="Google Shape;26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7175" y="1428756"/>
            <a:ext cx="6133323" cy="3854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/>
          <p:nvPr/>
        </p:nvSpPr>
        <p:spPr>
          <a:xfrm>
            <a:off x="301659" y="285285"/>
            <a:ext cx="171375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pic>
        <p:nvPicPr>
          <p:cNvPr descr="背景图案&#10;&#10;低可信度描述已自动生成" id="275" name="Google Shape;2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6584" y="1066252"/>
            <a:ext cx="8238831" cy="20180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形用户界面&#10;&#10;中度可信度描述已自动生成" id="276" name="Google Shape;27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561675"/>
            <a:ext cx="7365637" cy="25498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形用户界面, 文本, 应用程序&#10;&#10;描述已自动生成" id="277" name="Google Shape;277;p24"/>
          <p:cNvPicPr preferRelativeResize="0"/>
          <p:nvPr/>
        </p:nvPicPr>
        <p:blipFill rotWithShape="1">
          <a:blip r:embed="rId5">
            <a:alphaModFix/>
          </a:blip>
          <a:srcRect b="0" l="0" r="4653" t="0"/>
          <a:stretch/>
        </p:blipFill>
        <p:spPr>
          <a:xfrm>
            <a:off x="5474331" y="3561675"/>
            <a:ext cx="6717669" cy="254987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4"/>
          <p:cNvSpPr txBox="1"/>
          <p:nvPr/>
        </p:nvSpPr>
        <p:spPr>
          <a:xfrm>
            <a:off x="0" y="3135719"/>
            <a:ext cx="9890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24"/>
          <p:cNvSpPr txBox="1"/>
          <p:nvPr/>
        </p:nvSpPr>
        <p:spPr>
          <a:xfrm>
            <a:off x="5474330" y="3138338"/>
            <a:ext cx="9890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"/>
          <p:cNvSpPr txBox="1"/>
          <p:nvPr/>
        </p:nvSpPr>
        <p:spPr>
          <a:xfrm>
            <a:off x="301658" y="285285"/>
            <a:ext cx="455025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 &amp; Conclusion</a:t>
            </a:r>
            <a:endParaRPr/>
          </a:p>
        </p:txBody>
      </p:sp>
      <p:sp>
        <p:nvSpPr>
          <p:cNvPr id="285" name="Google Shape;285;p25"/>
          <p:cNvSpPr txBox="1"/>
          <p:nvPr/>
        </p:nvSpPr>
        <p:spPr>
          <a:xfrm>
            <a:off x="301658" y="991358"/>
            <a:ext cx="115887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Gains: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applied several classification algorithms learned from the course, such as Logistic Regression, AdaBoost, and Random Forest, to real-world tasks.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also studied three common Boosting methods used in data mining competitions: XGBoost, LightGBM, and CatBoost, and mastered some basic feature engineering techniques, including one-hot encoding and scaling.</a:t>
            </a:r>
            <a:endParaRPr/>
          </a:p>
          <a:p>
            <a:pPr indent="-285750" lvl="0" marL="28575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Additionally, I experimented with applying SVM and KNN to our tasks. However,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the number of features and the volume of samples increased, the efficiency of these two algorithms plummeted, leading us to ultimately exclude them from consideration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At the same time,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attempted to use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encoding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feature construction, but the results indicated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this approach exacerbated model overfitting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0" marL="28575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Suggestions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Last but not least, it's worth considering the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TF-IDF method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handling textual features in the data, which could potentially enhance model performance further. More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 optimization techniques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applied to XGBoost, LightGBM, and CatBoost.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301658" y="285285"/>
            <a:ext cx="70415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301657" y="6180944"/>
            <a:ext cx="1140826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Data Source: Reade, W., &amp; Chow, A. (2024). Binary Classification with a Bank Churn Dataset. Kaggle. Retrieved from https://kaggle.com/competitions/playground-series-s4e1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301658" y="872373"/>
            <a:ext cx="114082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bank customer churn dataset contains information on bank customers who either left the bank or continue to be a customer.  The dataset includes the following attributes:</a:t>
            </a:r>
            <a:endParaRPr/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6783" y="1801281"/>
            <a:ext cx="8478433" cy="436727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 txBox="1"/>
          <p:nvPr/>
        </p:nvSpPr>
        <p:spPr>
          <a:xfrm>
            <a:off x="3004457" y="1500043"/>
            <a:ext cx="53277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1 Dataset Description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301658" y="285285"/>
            <a:ext cx="70415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/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58" y="4212209"/>
            <a:ext cx="11408261" cy="1923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658" y="1440781"/>
            <a:ext cx="11307233" cy="1842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 txBox="1"/>
          <p:nvPr/>
        </p:nvSpPr>
        <p:spPr>
          <a:xfrm>
            <a:off x="301658" y="1019459"/>
            <a:ext cx="33123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data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301658" y="3598118"/>
            <a:ext cx="33123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data (without target)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/>
        </p:nvSpPr>
        <p:spPr>
          <a:xfrm>
            <a:off x="301658" y="285285"/>
            <a:ext cx="70415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Descriptive Analysis</a:t>
            </a:r>
            <a:endParaRPr/>
          </a:p>
        </p:txBody>
      </p:sp>
      <p:sp>
        <p:nvSpPr>
          <p:cNvPr id="114" name="Google Shape;114;p5"/>
          <p:cNvSpPr txBox="1"/>
          <p:nvPr/>
        </p:nvSpPr>
        <p:spPr>
          <a:xfrm>
            <a:off x="301657" y="2204538"/>
            <a:ext cx="33123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data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301658" y="5178757"/>
            <a:ext cx="33123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data (without target)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2756" y="817903"/>
            <a:ext cx="8167585" cy="2998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4025" y="3998228"/>
            <a:ext cx="8276316" cy="2761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/>
        </p:nvSpPr>
        <p:spPr>
          <a:xfrm>
            <a:off x="247293" y="3429000"/>
            <a:ext cx="33123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distribution of the training data and the test data remains essentially consistent.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/>
        </p:nvSpPr>
        <p:spPr>
          <a:xfrm>
            <a:off x="301658" y="285285"/>
            <a:ext cx="70415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Descriptive Analysis</a:t>
            </a:r>
            <a:endParaRPr/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4268" y="1559394"/>
            <a:ext cx="6203464" cy="43364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3432110" y="1159284"/>
            <a:ext cx="53277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2 Variable Type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/>
        </p:nvSpPr>
        <p:spPr>
          <a:xfrm>
            <a:off x="301659" y="285285"/>
            <a:ext cx="212103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301659" y="1012736"/>
            <a:ext cx="5492651" cy="4216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/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/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/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Modeling, Results and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/>
        </p:nvSpPr>
        <p:spPr>
          <a:xfrm>
            <a:off x="301658" y="285285"/>
            <a:ext cx="70415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&amp; Duplicate Values</a:t>
            </a:r>
            <a:endParaRPr/>
          </a:p>
        </p:txBody>
      </p:sp>
      <p:sp>
        <p:nvSpPr>
          <p:cNvPr id="137" name="Google Shape;137;p8"/>
          <p:cNvSpPr txBox="1"/>
          <p:nvPr/>
        </p:nvSpPr>
        <p:spPr>
          <a:xfrm>
            <a:off x="301658" y="875172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values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6096000" y="1858206"/>
            <a:ext cx="60975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we can see there have </a:t>
            </a:r>
            <a:r>
              <a:rPr b="1"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null values </a:t>
            </a:r>
            <a:r>
              <a:rPr b="0"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both train and test data.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301658" y="3616939"/>
            <a:ext cx="2422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Duplicates Values</a:t>
            </a:r>
            <a:endParaRPr/>
          </a:p>
        </p:txBody>
      </p:sp>
      <p:pic>
        <p:nvPicPr>
          <p:cNvPr id="140" name="Google Shape;1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58" y="4021337"/>
            <a:ext cx="5701982" cy="2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658" y="1330022"/>
            <a:ext cx="5701982" cy="220139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8"/>
          <p:cNvSpPr txBox="1"/>
          <p:nvPr/>
        </p:nvSpPr>
        <p:spPr>
          <a:xfrm>
            <a:off x="6096000" y="4785345"/>
            <a:ext cx="60975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we can see there have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duplicate values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both train and test data.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/>
        </p:nvSpPr>
        <p:spPr>
          <a:xfrm>
            <a:off x="301658" y="285285"/>
            <a:ext cx="70415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 Outliers</a:t>
            </a:r>
            <a:endParaRPr/>
          </a:p>
        </p:txBody>
      </p:sp>
      <p:pic>
        <p:nvPicPr>
          <p:cNvPr id="148" name="Google Shape;14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242" y="870060"/>
            <a:ext cx="10271516" cy="458999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9"/>
          <p:cNvSpPr txBox="1"/>
          <p:nvPr/>
        </p:nvSpPr>
        <p:spPr>
          <a:xfrm>
            <a:off x="960242" y="5664774"/>
            <a:ext cx="102715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Despite the presence of numerous points that deviate from the quantiles in the graph, these data are consistent with reality and are not considered outliers.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PS">
  <a:themeElements>
    <a:clrScheme name="WP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2023-08-09T12:44:55Z</dcterms:created>
  <dc:creator>谢斌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