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9EA90B3-B6F0-4482-B453-03FAC75A86FD}" type="datetime1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48E-B424-4182-885C-08F32BE574F0}" type="datetime1">
              <a:rPr lang="en-US" smtClean="0"/>
              <a:pPr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D171-8C0D-45B6-A74B-F6FB009E77AB}" type="datetime1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048E-B424-4182-885C-08F32BE574F0}" type="datetime1">
              <a:rPr lang="en-US" smtClean="0"/>
              <a:pPr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CB79-EB3A-4894-A9F5-4925F8DA134F}" type="datetime1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53F9-B6C4-4064-88C8-7A62AD8AB72E}" type="datetime1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AC80-47F9-44C8-BBF9-E8B42FE88819}" type="datetime1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3DE9048E-B424-4182-885C-08F32BE574F0}" type="datetime1">
              <a:rPr lang="en-US" smtClean="0"/>
              <a:pPr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F67-A129-48AB-B602-5442E86EBBE8}" type="datetime1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D0DB-6B2D-470C-B580-50F23CD7DB2B}" type="datetime1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F155-ADEE-4564-AB23-828C3E96A8C7}" type="datetime1">
              <a:rPr lang="en-US" smtClean="0"/>
              <a:t>6/24/18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555D-5829-41B5-A4A6-E52DD6B7602A}" type="datetime1">
              <a:rPr lang="en-US" smtClean="0"/>
              <a:t>6/24/18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629A-38BF-4C22-A84A-5F1BF949F3DA}" type="datetime1">
              <a:rPr lang="en-US" smtClean="0"/>
              <a:t>6/24/18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76909-80D4-4FDA-B224-500F75CA6A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0607-0F22-484B-8BA6-8CA8E99FF2D8}" type="datetime1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3DE9048E-B424-4182-885C-08F32BE574F0}" type="datetime1">
              <a:rPr lang="en-US" smtClean="0"/>
              <a:pPr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0376909-80D4-4FDA-B224-500F75CA6A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/>
          <a:lstStyle/>
          <a:p>
            <a:r>
              <a:rPr/>
              <a:t>Creating and formatting PowerPoint documents from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/>
          <a:lstStyle/>
          <a:p>
            <a:r>
              <a:rPr/>
              <a:t>using officeR package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</p:spPr>
        <p:txBody>
          <a:bodyPr/>
          <a:lstStyle/>
          <a:p>
            <a:r>
              <a:rPr/>
              <a:t>officeR Cheat Sheet</a:t>
            </a:r>
          </a:p>
        </p:txBody>
      </p:sp>
      <p:pic>
        <p:nvPicPr>
          <p:cNvPr id="3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0112" y="2133601"/>
            <a:ext cx="6858000" cy="4114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762000" cy="271463"/>
          </a:xfrm>
        </p:spPr>
        <p:txBody>
          <a:bodyPr/>
          <a:lstStyle/>
          <a:p>
            <a:r>
              <a:rPr/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</p:spPr>
        <p:txBody>
          <a:bodyPr/>
          <a:lstStyle/>
          <a:p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345363" cy="3931920"/>
          </a:xfrm>
        </p:spPr>
        <p:txBody>
          <a:bodyPr/>
          <a:lstStyle/>
          <a:p>
            <a:r>
              <a:rPr/>
              <a:t>OfficeR became available in mid-2017, currently on version 0.3.1</a:t>
            </a:r>
          </a:p>
          <a:p>
            <a:r>
              <a:rPr/>
              <a:t>Previous option: ReporteRs, same author. Important drawback - Java requirement</a:t>
            </a:r>
          </a:p>
          <a:p>
            <a:r>
              <a:rPr/>
              <a:t>Important functionalities:</a:t>
            </a:r>
          </a:p>
          <a:p>
            <a:pPr lvl="1"/>
            <a:r>
              <a:rPr/>
              <a:t>Automates reporting, allows using MS templates</a:t>
            </a:r>
          </a:p>
          <a:p>
            <a:pPr lvl="1"/>
            <a:r>
              <a:rPr/>
              <a:t>Lets the user format any complex table</a:t>
            </a:r>
          </a:p>
          <a:p>
            <a:pPr lvl="1"/>
            <a:r>
              <a:rPr/>
              <a:t>Incorporates editable vector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762000" cy="271463"/>
          </a:xfrm>
        </p:spPr>
        <p:txBody>
          <a:bodyPr/>
          <a:lstStyle/>
          <a:p>
            <a:r>
              <a:rPr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</p:spPr>
        <p:txBody>
          <a:bodyPr/>
          <a:lstStyle/>
          <a:p>
            <a:r>
              <a:rPr/>
              <a:t>Getting Started</a:t>
            </a:r>
          </a:p>
        </p:txBody>
      </p:sp>
      <p:sp>
        <p:nvSpPr>
          <p:cNvPr id="3" name=" 2"/>
          <p:cNvSpPr>
            <a:spLocks noGrp="1"/>
          </p:cNvSpPr>
          <p:nvPr/>
        </p:nvSpPr>
        <p:spPr>
          <a:xfrm>
            <a:off x="900112" y="2133601"/>
            <a:ext cx="7345363" cy="3931920"/>
          </a:xfrm>
        </p:spPr>
        <p:txBody>
          <a:bodyPr/>
          <a:lstStyle/>
          <a:p>
            <a:r>
              <a:rPr dirty="0"/>
              <a:t>- Install R
 </a:t>
            </a:r>
          </a:p>
          <a:p>
            <a:r>
              <a:rPr dirty="0"/>
              <a:t>- [Install R Studio]
</a:t>
            </a:r>
          </a:p>
          <a:p>
            <a:r>
              <a:rPr dirty="0"/>
              <a:t>- Install and load the package:
</a:t>
            </a:r>
          </a:p>
          <a:p>
            <a:r>
              <a:rPr sz="1400" dirty="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install.packages('officer') 
 </a:t>
            </a:r>
            <a:r>
              <a:rPr sz="1400" dirty="0" smtClean="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library</a:t>
            </a:r>
            <a:r>
              <a:rPr sz="1400" dirty="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(officer) 
 </a:t>
            </a:r>
            <a:r>
              <a:rPr sz="1400" dirty="0" smtClean="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# </a:t>
            </a:r>
            <a:r>
              <a:rPr sz="1400" dirty="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Package `magrittr` makes 
 </a:t>
            </a:r>
            <a:r>
              <a:rPr sz="1400" dirty="0" smtClean="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# </a:t>
            </a:r>
            <a:r>
              <a:rPr sz="1400" dirty="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officer usage </a:t>
            </a:r>
            <a:r>
              <a:rPr sz="1400" dirty="0" smtClean="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easier</a:t>
            </a:r>
            <a:r>
              <a:rPr sz="1400" dirty="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
 </a:t>
            </a:r>
            <a:r>
              <a:rPr sz="1400" dirty="0" smtClean="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library</a:t>
            </a:r>
            <a:r>
              <a:rPr sz="1400" dirty="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(magrittr)</a:t>
            </a:r>
          </a:p>
        </p:txBody>
      </p:sp>
      <p:pic>
        <p:nvPicPr>
          <p:cNvPr id="4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8199" y="2147888"/>
            <a:ext cx="3566160" cy="39274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762000" cy="271463"/>
          </a:xfrm>
        </p:spPr>
        <p:txBody>
          <a:bodyPr/>
          <a:lstStyle/>
          <a:p>
            <a:r>
              <a:rPr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</p:spPr>
        <p:txBody>
          <a:bodyPr/>
          <a:lstStyle/>
          <a:p>
            <a:r>
              <a:rPr/>
              <a:t>Generating 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1828800"/>
            <a:ext cx="7315200" cy="3657600"/>
          </a:xfrm>
          <a:noFill/>
        </p:spPr>
        <p:txBody>
          <a:bodyPr/>
          <a:lstStyle/>
          <a:p>
            <a:pPr algn="l"/>
            <a:r>
              <a:rPr lang="en-US" sz="1400" dirty="0" err="1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officeR_example</a:t>
            </a:r>
            <a:r>
              <a:rPr lang="en-US" sz="1400" dirty="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&lt;- </a:t>
            </a:r>
            <a:r>
              <a:rPr lang="en-US" sz="1400" dirty="0" err="1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read_pptx</a:t>
            </a:r>
            <a:r>
              <a:rPr lang="en-US" sz="1400" dirty="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("</a:t>
            </a:r>
            <a:r>
              <a:rPr lang="en-US" sz="1400" dirty="0" err="1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blank.pptx</a:t>
            </a:r>
            <a:r>
              <a:rPr lang="en-US" sz="1400" dirty="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"</a:t>
            </a:r>
            <a:r>
              <a:rPr lang="en-US" sz="1400" dirty="0" smtClean="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)</a:t>
            </a:r>
          </a:p>
          <a:p>
            <a:pPr algn="l"/>
            <a:endParaRPr lang="en-US" sz="1400" dirty="0">
              <a:solidFill>
                <a:srgbClr val="000000">
                  <a:alpha val="100000"/>
                </a:srgbClr>
              </a:solidFill>
              <a:latin typeface="Consolas"/>
              <a:cs typeface="Consolas"/>
            </a:endParaRPr>
          </a:p>
          <a:p>
            <a:pPr algn="l"/>
            <a:r>
              <a:rPr sz="1400" dirty="0" smtClean="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#</a:t>
            </a:r>
            <a:r>
              <a:rPr sz="1400" dirty="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# Title slide
officeR_example &lt;- add_slide(officeR_example, 
                            layout='Title Slide', 
                            master='Capital')
 officeR_example &lt;- ph_with_text(officeR_example,
                            type = 'ctrTitle', 
                            str = 'Creating and formatting PowerPoint </a:t>
            </a:r>
            <a:r>
              <a:rPr lang="en-US" sz="1400" dirty="0" smtClean="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            			       </a:t>
            </a:r>
            <a:r>
              <a:rPr sz="1400" dirty="0" smtClean="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documents </a:t>
            </a:r>
            <a:r>
              <a:rPr sz="1400" dirty="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from R')
 officeR_example &lt;- ph_with_text(officeR_example, 
                            type = 'subTitle',
                            str = 'using officeR package')</a:t>
            </a:r>
          </a:p>
        </p:txBody>
      </p:sp>
      <p:pic>
        <p:nvPicPr>
          <p:cNvPr id="4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0" y="1828800"/>
            <a:ext cx="2286000" cy="1828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762000" cy="271463"/>
          </a:xfrm>
        </p:spPr>
        <p:txBody>
          <a:bodyPr/>
          <a:lstStyle/>
          <a:p>
            <a:r>
              <a:rPr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</p:spPr>
        <p:txBody>
          <a:bodyPr/>
          <a:lstStyle/>
          <a:p>
            <a:r>
              <a:rPr/>
              <a:t>Title Slide Using Piping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1954240"/>
            <a:ext cx="11254018" cy="2743200"/>
          </a:xfrm>
          <a:noFill/>
        </p:spPr>
        <p:txBody>
          <a:bodyPr/>
          <a:lstStyle/>
          <a:p>
            <a:pPr algn="l"/>
            <a:r>
              <a:rPr sz="1400" dirty="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library(magrittr</a:t>
            </a:r>
            <a:r>
              <a:rPr sz="1400" dirty="0" smtClean="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)</a:t>
            </a:r>
            <a:endParaRPr lang="en-US" sz="1400" dirty="0" smtClean="0">
              <a:solidFill>
                <a:srgbClr val="000000">
                  <a:alpha val="100000"/>
                </a:srgbClr>
              </a:solidFill>
              <a:latin typeface="Consolas"/>
              <a:cs typeface="Consolas"/>
            </a:endParaRPr>
          </a:p>
          <a:p>
            <a:pPr algn="l"/>
            <a:r>
              <a:rPr sz="1400" dirty="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
officeR_example &lt;- 
      officeR_example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%&gt;%</a:t>
            </a:r>
            <a:r>
              <a:rPr sz="1400" dirty="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
          add_slide(layout='Title Slide',
                   </a:t>
            </a:r>
            <a:r>
              <a:rPr lang="en-US" sz="1400" dirty="0" smtClean="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</a:t>
            </a:r>
            <a:r>
              <a:rPr sz="1400" dirty="0" smtClean="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master</a:t>
            </a:r>
            <a:r>
              <a:rPr sz="1400" dirty="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='Capital')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%&gt;%</a:t>
            </a:r>
            <a:r>
              <a:rPr sz="1400" dirty="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
      ph_with_text(type = 'ctrTitle',
                  str = 'Creating and formatting PowerPoint documents </a:t>
            </a:r>
            <a:r>
              <a:rPr sz="1400" dirty="0" smtClean="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from </a:t>
            </a:r>
            <a:r>
              <a:rPr sz="1400" dirty="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R')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%&gt;%</a:t>
            </a:r>
            <a:r>
              <a:rPr sz="1400" dirty="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
      ph_with_text(type = 'subTitle',
                  str = 'using officeR package')</a:t>
            </a:r>
          </a:p>
        </p:txBody>
      </p:sp>
      <p:pic>
        <p:nvPicPr>
          <p:cNvPr id="4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0" y="1828800"/>
            <a:ext cx="2286000" cy="1828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762000" cy="271463"/>
          </a:xfrm>
        </p:spPr>
        <p:txBody>
          <a:bodyPr/>
          <a:lstStyle/>
          <a:p>
            <a:r>
              <a:rPr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</p:spPr>
        <p:txBody>
          <a:bodyPr/>
          <a:lstStyle/>
          <a:p>
            <a:r>
              <a:rPr/>
              <a:t>Available layouts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00112" y="2133601"/>
          <a:ext cx="2379802" cy="4154292"/>
        </p:xfrm>
        <a:graphic>
          <a:graphicData uri="http://schemas.openxmlformats.org/drawingml/2006/table">
            <a:tbl>
              <a:tblPr/>
              <a:tblGrid>
                <a:gridCol w="1825304"/>
                <a:gridCol w="554498"/>
              </a:tblGrid>
              <a:tr h="276847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layout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master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Title Slide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Capital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Content, Picture, and Caption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Capital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Picture with Caption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Capital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Picture above Caption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Capital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Title and Vertical Text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Capital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Vertical Title and Text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Capital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Title and Content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Capital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Title Slide with Picture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Capital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Section Header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Capital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Two Content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Capital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Comparison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Capital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8434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Title Only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Capital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Blank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Capital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6847"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Content with Caption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 algn="r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Capital</a:t>
                      </a:r>
                    </a:p>
                  </a:txBody>
                  <a:tcPr marL="0" marR="0" marT="0" marB="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8199" y="2147888"/>
            <a:ext cx="3190635" cy="402999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762000" cy="271463"/>
          </a:xfrm>
        </p:spPr>
        <p:txBody>
          <a:bodyPr/>
          <a:lstStyle/>
          <a:p>
            <a:r>
              <a:rPr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12760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</p:spPr>
        <p:txBody>
          <a:bodyPr/>
          <a:lstStyle/>
          <a:p>
            <a:r>
              <a:rPr/>
              <a:t>Generating Overview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1828800"/>
            <a:ext cx="7315200" cy="3657600"/>
          </a:xfrm>
          <a:noFill/>
        </p:spPr>
        <p:txBody>
          <a:bodyPr/>
          <a:lstStyle/>
          <a:p>
            <a:pPr algn="l"/>
            <a:r>
              <a:rPr sz="1400" dirty="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officeR_example &lt;- officeR_example %&gt;% 
              add_slide(layout='Title and Content', 
                          master='Capital') %&gt;% 
              ph_with_text(type = 'title', str = 'Overview') %&gt;% 
              </a:t>
            </a:r>
            <a:r>
              <a:rPr sz="1400" dirty="0">
                <a:solidFill>
                  <a:srgbClr val="FF0000"/>
                </a:solidFill>
                <a:latin typeface="Consolas"/>
                <a:cs typeface="Consolas"/>
              </a:rPr>
              <a:t>ph_with_ul</a:t>
            </a:r>
            <a:r>
              <a:rPr sz="1400" dirty="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(type = 'body', 
              str_list = c('Bullet Point 1',
                           'Bullet Point 2',
                           'Bullet Point 3',
                           'Bullet Sub-Point 3.1',
                           'Bullet Sub-Point 3.2',
                           'Bullet Sub-Point 3.3'),
              level_list = c(1, 1, 1, 2, 2, 2)) %&gt;% 
              ph_with_text(type = 'sldNum', str = '2')</a:t>
            </a:r>
          </a:p>
        </p:txBody>
      </p:sp>
      <p:pic>
        <p:nvPicPr>
          <p:cNvPr id="4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0" y="3657600"/>
            <a:ext cx="2286000" cy="1828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762000" cy="271463"/>
          </a:xfrm>
        </p:spPr>
        <p:txBody>
          <a:bodyPr/>
          <a:lstStyle/>
          <a:p>
            <a:r>
              <a:rPr/>
              <a:t>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</p:spPr>
        <p:txBody>
          <a:bodyPr/>
          <a:lstStyle/>
          <a:p>
            <a:r>
              <a:rPr/>
              <a:t>Adding ggplot Object</a:t>
            </a:r>
          </a:p>
        </p:txBody>
      </p:sp>
      <p:grpSp>
        <p:nvGrpSpPr>
          <p:cNvPr id="3" name="grp2"/>
          <p:cNvGrpSpPr/>
          <p:nvPr/>
        </p:nvGrpSpPr>
        <p:grpSpPr>
          <a:xfrm>
            <a:off x="900112" y="2133601"/>
            <a:ext cx="7345363" cy="3931919"/>
            <a:chOff x="900112" y="2133601"/>
            <a:chExt cx="7345363" cy="3931919"/>
          </a:xfrm>
        </p:grpSpPr>
        <p:sp>
          <p:nvSpPr>
            <p:cNvPr id="4" name="rc3"/>
            <p:cNvSpPr/>
            <p:nvPr/>
          </p:nvSpPr>
          <p:spPr>
            <a:xfrm>
              <a:off x="900112" y="2133601"/>
              <a:ext cx="7345363" cy="39319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00112" y="2133601"/>
              <a:ext cx="7345363" cy="39319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511507" y="2538225"/>
              <a:ext cx="5638204" cy="3006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pl6"/>
            <p:cNvSpPr/>
            <p:nvPr/>
          </p:nvSpPr>
          <p:spPr>
            <a:xfrm>
              <a:off x="1511507" y="5159852"/>
              <a:ext cx="5638204" cy="0"/>
            </a:xfrm>
            <a:custGeom>
              <a:avLst/>
              <a:gdLst/>
              <a:ahLst/>
              <a:cxnLst/>
              <a:rect l="0" t="0" r="0" b="0"/>
              <a:pathLst>
                <a:path w="5638204">
                  <a:moveTo>
                    <a:pt x="0" y="0"/>
                  </a:moveTo>
                  <a:lnTo>
                    <a:pt x="5638204" y="0"/>
                  </a:lnTo>
                  <a:lnTo>
                    <a:pt x="563820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7"/>
            <p:cNvSpPr/>
            <p:nvPr/>
          </p:nvSpPr>
          <p:spPr>
            <a:xfrm>
              <a:off x="1511507" y="4579389"/>
              <a:ext cx="5638204" cy="0"/>
            </a:xfrm>
            <a:custGeom>
              <a:avLst/>
              <a:gdLst/>
              <a:ahLst/>
              <a:cxnLst/>
              <a:rect l="0" t="0" r="0" b="0"/>
              <a:pathLst>
                <a:path w="5638204">
                  <a:moveTo>
                    <a:pt x="0" y="0"/>
                  </a:moveTo>
                  <a:lnTo>
                    <a:pt x="5638204" y="0"/>
                  </a:lnTo>
                  <a:lnTo>
                    <a:pt x="563820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8"/>
            <p:cNvSpPr/>
            <p:nvPr/>
          </p:nvSpPr>
          <p:spPr>
            <a:xfrm>
              <a:off x="1511507" y="3998925"/>
              <a:ext cx="5638204" cy="0"/>
            </a:xfrm>
            <a:custGeom>
              <a:avLst/>
              <a:gdLst/>
              <a:ahLst/>
              <a:cxnLst/>
              <a:rect l="0" t="0" r="0" b="0"/>
              <a:pathLst>
                <a:path w="5638204">
                  <a:moveTo>
                    <a:pt x="0" y="0"/>
                  </a:moveTo>
                  <a:lnTo>
                    <a:pt x="5638204" y="0"/>
                  </a:lnTo>
                  <a:lnTo>
                    <a:pt x="563820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9"/>
            <p:cNvSpPr/>
            <p:nvPr/>
          </p:nvSpPr>
          <p:spPr>
            <a:xfrm>
              <a:off x="1511507" y="3418462"/>
              <a:ext cx="5638204" cy="0"/>
            </a:xfrm>
            <a:custGeom>
              <a:avLst/>
              <a:gdLst/>
              <a:ahLst/>
              <a:cxnLst/>
              <a:rect l="0" t="0" r="0" b="0"/>
              <a:pathLst>
                <a:path w="5638204">
                  <a:moveTo>
                    <a:pt x="0" y="0"/>
                  </a:moveTo>
                  <a:lnTo>
                    <a:pt x="5638204" y="0"/>
                  </a:lnTo>
                  <a:lnTo>
                    <a:pt x="563820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0"/>
            <p:cNvSpPr/>
            <p:nvPr/>
          </p:nvSpPr>
          <p:spPr>
            <a:xfrm>
              <a:off x="1511507" y="2837999"/>
              <a:ext cx="5638204" cy="0"/>
            </a:xfrm>
            <a:custGeom>
              <a:avLst/>
              <a:gdLst/>
              <a:ahLst/>
              <a:cxnLst/>
              <a:rect l="0" t="0" r="0" b="0"/>
              <a:pathLst>
                <a:path w="5638204">
                  <a:moveTo>
                    <a:pt x="0" y="0"/>
                  </a:moveTo>
                  <a:lnTo>
                    <a:pt x="5638204" y="0"/>
                  </a:lnTo>
                  <a:lnTo>
                    <a:pt x="563820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1"/>
            <p:cNvSpPr/>
            <p:nvPr/>
          </p:nvSpPr>
          <p:spPr>
            <a:xfrm>
              <a:off x="1511507" y="5450084"/>
              <a:ext cx="5638204" cy="0"/>
            </a:xfrm>
            <a:custGeom>
              <a:avLst/>
              <a:gdLst/>
              <a:ahLst/>
              <a:cxnLst/>
              <a:rect l="0" t="0" r="0" b="0"/>
              <a:pathLst>
                <a:path w="5638204">
                  <a:moveTo>
                    <a:pt x="0" y="0"/>
                  </a:moveTo>
                  <a:lnTo>
                    <a:pt x="5638204" y="0"/>
                  </a:lnTo>
                  <a:lnTo>
                    <a:pt x="563820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2"/>
            <p:cNvSpPr/>
            <p:nvPr/>
          </p:nvSpPr>
          <p:spPr>
            <a:xfrm>
              <a:off x="1511507" y="4869620"/>
              <a:ext cx="5638204" cy="0"/>
            </a:xfrm>
            <a:custGeom>
              <a:avLst/>
              <a:gdLst/>
              <a:ahLst/>
              <a:cxnLst/>
              <a:rect l="0" t="0" r="0" b="0"/>
              <a:pathLst>
                <a:path w="5638204">
                  <a:moveTo>
                    <a:pt x="0" y="0"/>
                  </a:moveTo>
                  <a:lnTo>
                    <a:pt x="5638204" y="0"/>
                  </a:lnTo>
                  <a:lnTo>
                    <a:pt x="563820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3"/>
            <p:cNvSpPr/>
            <p:nvPr/>
          </p:nvSpPr>
          <p:spPr>
            <a:xfrm>
              <a:off x="1511507" y="4289157"/>
              <a:ext cx="5638204" cy="0"/>
            </a:xfrm>
            <a:custGeom>
              <a:avLst/>
              <a:gdLst/>
              <a:ahLst/>
              <a:cxnLst/>
              <a:rect l="0" t="0" r="0" b="0"/>
              <a:pathLst>
                <a:path w="5638204">
                  <a:moveTo>
                    <a:pt x="0" y="0"/>
                  </a:moveTo>
                  <a:lnTo>
                    <a:pt x="5638204" y="0"/>
                  </a:lnTo>
                  <a:lnTo>
                    <a:pt x="563820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4"/>
            <p:cNvSpPr/>
            <p:nvPr/>
          </p:nvSpPr>
          <p:spPr>
            <a:xfrm>
              <a:off x="1511507" y="3708694"/>
              <a:ext cx="5638204" cy="0"/>
            </a:xfrm>
            <a:custGeom>
              <a:avLst/>
              <a:gdLst/>
              <a:ahLst/>
              <a:cxnLst/>
              <a:rect l="0" t="0" r="0" b="0"/>
              <a:pathLst>
                <a:path w="5638204">
                  <a:moveTo>
                    <a:pt x="0" y="0"/>
                  </a:moveTo>
                  <a:lnTo>
                    <a:pt x="5638204" y="0"/>
                  </a:lnTo>
                  <a:lnTo>
                    <a:pt x="563820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5"/>
            <p:cNvSpPr/>
            <p:nvPr/>
          </p:nvSpPr>
          <p:spPr>
            <a:xfrm>
              <a:off x="1511507" y="3128230"/>
              <a:ext cx="5638204" cy="0"/>
            </a:xfrm>
            <a:custGeom>
              <a:avLst/>
              <a:gdLst/>
              <a:ahLst/>
              <a:cxnLst/>
              <a:rect l="0" t="0" r="0" b="0"/>
              <a:pathLst>
                <a:path w="5638204">
                  <a:moveTo>
                    <a:pt x="0" y="0"/>
                  </a:moveTo>
                  <a:lnTo>
                    <a:pt x="5638204" y="0"/>
                  </a:lnTo>
                  <a:lnTo>
                    <a:pt x="563820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6"/>
            <p:cNvSpPr/>
            <p:nvPr/>
          </p:nvSpPr>
          <p:spPr>
            <a:xfrm>
              <a:off x="1511507" y="2547767"/>
              <a:ext cx="5638204" cy="0"/>
            </a:xfrm>
            <a:custGeom>
              <a:avLst/>
              <a:gdLst/>
              <a:ahLst/>
              <a:cxnLst/>
              <a:rect l="0" t="0" r="0" b="0"/>
              <a:pathLst>
                <a:path w="5638204">
                  <a:moveTo>
                    <a:pt x="0" y="0"/>
                  </a:moveTo>
                  <a:lnTo>
                    <a:pt x="5638204" y="0"/>
                  </a:lnTo>
                  <a:lnTo>
                    <a:pt x="563820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7"/>
            <p:cNvSpPr/>
            <p:nvPr/>
          </p:nvSpPr>
          <p:spPr>
            <a:xfrm>
              <a:off x="2568671" y="2538225"/>
              <a:ext cx="0" cy="3006634"/>
            </a:xfrm>
            <a:custGeom>
              <a:avLst/>
              <a:gdLst/>
              <a:ahLst/>
              <a:cxnLst/>
              <a:rect l="0" t="0" r="0" b="0"/>
              <a:pathLst>
                <a:path h="3006634">
                  <a:moveTo>
                    <a:pt x="0" y="3006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8"/>
            <p:cNvSpPr/>
            <p:nvPr/>
          </p:nvSpPr>
          <p:spPr>
            <a:xfrm>
              <a:off x="4330609" y="2538225"/>
              <a:ext cx="0" cy="3006634"/>
            </a:xfrm>
            <a:custGeom>
              <a:avLst/>
              <a:gdLst/>
              <a:ahLst/>
              <a:cxnLst/>
              <a:rect l="0" t="0" r="0" b="0"/>
              <a:pathLst>
                <a:path h="3006634">
                  <a:moveTo>
                    <a:pt x="0" y="3006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9"/>
            <p:cNvSpPr/>
            <p:nvPr/>
          </p:nvSpPr>
          <p:spPr>
            <a:xfrm>
              <a:off x="6092548" y="2538225"/>
              <a:ext cx="0" cy="3006634"/>
            </a:xfrm>
            <a:custGeom>
              <a:avLst/>
              <a:gdLst/>
              <a:ahLst/>
              <a:cxnLst/>
              <a:rect l="0" t="0" r="0" b="0"/>
              <a:pathLst>
                <a:path h="3006634">
                  <a:moveTo>
                    <a:pt x="0" y="30066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0"/>
            <p:cNvSpPr/>
            <p:nvPr/>
          </p:nvSpPr>
          <p:spPr>
            <a:xfrm>
              <a:off x="2568671" y="4115018"/>
              <a:ext cx="0" cy="359887"/>
            </a:xfrm>
            <a:custGeom>
              <a:avLst/>
              <a:gdLst/>
              <a:ahLst/>
              <a:cxnLst/>
              <a:rect l="0" t="0" r="0" b="0"/>
              <a:pathLst>
                <a:path h="359887">
                  <a:moveTo>
                    <a:pt x="0" y="3598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1"/>
            <p:cNvSpPr/>
            <p:nvPr/>
          </p:nvSpPr>
          <p:spPr>
            <a:xfrm>
              <a:off x="2568671" y="4927667"/>
              <a:ext cx="0" cy="475979"/>
            </a:xfrm>
            <a:custGeom>
              <a:avLst/>
              <a:gdLst/>
              <a:ahLst/>
              <a:cxnLst/>
              <a:rect l="0" t="0" r="0" b="0"/>
              <a:pathLst>
                <a:path h="475979">
                  <a:moveTo>
                    <a:pt x="0" y="0"/>
                  </a:moveTo>
                  <a:lnTo>
                    <a:pt x="0" y="47597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g22"/>
            <p:cNvSpPr/>
            <p:nvPr/>
          </p:nvSpPr>
          <p:spPr>
            <a:xfrm>
              <a:off x="1907943" y="4474905"/>
              <a:ext cx="1321454" cy="452761"/>
            </a:xfrm>
            <a:custGeom>
              <a:avLst/>
              <a:gdLst/>
              <a:ahLst/>
              <a:cxnLst/>
              <a:rect l="0" t="0" r="0" b="0"/>
              <a:pathLst>
                <a:path w="1321454" h="452761">
                  <a:moveTo>
                    <a:pt x="0" y="0"/>
                  </a:moveTo>
                  <a:lnTo>
                    <a:pt x="0" y="452761"/>
                  </a:lnTo>
                  <a:lnTo>
                    <a:pt x="1321454" y="452761"/>
                  </a:lnTo>
                  <a:lnTo>
                    <a:pt x="1321454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1907943" y="4811574"/>
              <a:ext cx="1321454" cy="0"/>
            </a:xfrm>
            <a:custGeom>
              <a:avLst/>
              <a:gdLst/>
              <a:ahLst/>
              <a:cxnLst/>
              <a:rect l="0" t="0" r="0" b="0"/>
              <a:pathLst>
                <a:path w="1321454">
                  <a:moveTo>
                    <a:pt x="0" y="0"/>
                  </a:moveTo>
                  <a:lnTo>
                    <a:pt x="132145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4330609" y="2675469"/>
              <a:ext cx="0" cy="676239"/>
            </a:xfrm>
            <a:custGeom>
              <a:avLst/>
              <a:gdLst/>
              <a:ahLst/>
              <a:cxnLst/>
              <a:rect l="0" t="0" r="0" b="0"/>
              <a:pathLst>
                <a:path h="676239">
                  <a:moveTo>
                    <a:pt x="0" y="6762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4330609" y="4173064"/>
              <a:ext cx="0" cy="371496"/>
            </a:xfrm>
            <a:custGeom>
              <a:avLst/>
              <a:gdLst/>
              <a:ahLst/>
              <a:cxnLst/>
              <a:rect l="0" t="0" r="0" b="0"/>
              <a:pathLst>
                <a:path h="371496">
                  <a:moveTo>
                    <a:pt x="0" y="0"/>
                  </a:moveTo>
                  <a:lnTo>
                    <a:pt x="0" y="3714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g26"/>
            <p:cNvSpPr/>
            <p:nvPr/>
          </p:nvSpPr>
          <p:spPr>
            <a:xfrm>
              <a:off x="3669882" y="3351709"/>
              <a:ext cx="1321454" cy="821355"/>
            </a:xfrm>
            <a:custGeom>
              <a:avLst/>
              <a:gdLst/>
              <a:ahLst/>
              <a:cxnLst/>
              <a:rect l="0" t="0" r="0" b="0"/>
              <a:pathLst>
                <a:path w="1321454" h="821355">
                  <a:moveTo>
                    <a:pt x="0" y="0"/>
                  </a:moveTo>
                  <a:lnTo>
                    <a:pt x="0" y="821355"/>
                  </a:lnTo>
                  <a:lnTo>
                    <a:pt x="1321454" y="821355"/>
                  </a:lnTo>
                  <a:lnTo>
                    <a:pt x="1321454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3669882" y="3964098"/>
              <a:ext cx="1321454" cy="0"/>
            </a:xfrm>
            <a:custGeom>
              <a:avLst/>
              <a:gdLst/>
              <a:ahLst/>
              <a:cxnLst/>
              <a:rect l="0" t="0" r="0" b="0"/>
              <a:pathLst>
                <a:path w="1321454">
                  <a:moveTo>
                    <a:pt x="0" y="0"/>
                  </a:moveTo>
                  <a:lnTo>
                    <a:pt x="132145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6092548" y="3081793"/>
              <a:ext cx="0" cy="510807"/>
            </a:xfrm>
            <a:custGeom>
              <a:avLst/>
              <a:gdLst/>
              <a:ahLst/>
              <a:cxnLst/>
              <a:rect l="0" t="0" r="0" b="0"/>
              <a:pathLst>
                <a:path h="510807">
                  <a:moveTo>
                    <a:pt x="0" y="5108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6092548" y="4776746"/>
              <a:ext cx="0" cy="92874"/>
            </a:xfrm>
            <a:custGeom>
              <a:avLst/>
              <a:gdLst/>
              <a:ahLst/>
              <a:cxnLst/>
              <a:rect l="0" t="0" r="0" b="0"/>
              <a:pathLst>
                <a:path h="92874">
                  <a:moveTo>
                    <a:pt x="0" y="0"/>
                  </a:moveTo>
                  <a:lnTo>
                    <a:pt x="0" y="9287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g30"/>
            <p:cNvSpPr/>
            <p:nvPr/>
          </p:nvSpPr>
          <p:spPr>
            <a:xfrm>
              <a:off x="5431821" y="3592601"/>
              <a:ext cx="1321454" cy="1184145"/>
            </a:xfrm>
            <a:custGeom>
              <a:avLst/>
              <a:gdLst/>
              <a:ahLst/>
              <a:cxnLst/>
              <a:rect l="0" t="0" r="0" b="0"/>
              <a:pathLst>
                <a:path w="1321454" h="1184145">
                  <a:moveTo>
                    <a:pt x="0" y="0"/>
                  </a:moveTo>
                  <a:lnTo>
                    <a:pt x="0" y="1184145"/>
                  </a:lnTo>
                  <a:lnTo>
                    <a:pt x="1321454" y="1184145"/>
                  </a:lnTo>
                  <a:lnTo>
                    <a:pt x="1321454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5431821" y="4323985"/>
              <a:ext cx="1321454" cy="0"/>
            </a:xfrm>
            <a:custGeom>
              <a:avLst/>
              <a:gdLst/>
              <a:ahLst/>
              <a:cxnLst/>
              <a:rect l="0" t="0" r="0" b="0"/>
              <a:pathLst>
                <a:path w="1321454">
                  <a:moveTo>
                    <a:pt x="0" y="0"/>
                  </a:moveTo>
                  <a:lnTo>
                    <a:pt x="132145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2"/>
            <p:cNvSpPr/>
            <p:nvPr/>
          </p:nvSpPr>
          <p:spPr>
            <a:xfrm>
              <a:off x="4664462" y="41487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3"/>
            <p:cNvSpPr/>
            <p:nvPr/>
          </p:nvSpPr>
          <p:spPr>
            <a:xfrm>
              <a:off x="4305454" y="41476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4"/>
            <p:cNvSpPr/>
            <p:nvPr/>
          </p:nvSpPr>
          <p:spPr>
            <a:xfrm>
              <a:off x="4738138" y="39385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5"/>
            <p:cNvSpPr/>
            <p:nvPr/>
          </p:nvSpPr>
          <p:spPr>
            <a:xfrm>
              <a:off x="3047379" y="41039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6"/>
            <p:cNvSpPr/>
            <p:nvPr/>
          </p:nvSpPr>
          <p:spPr>
            <a:xfrm>
              <a:off x="1905910" y="4411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7"/>
            <p:cNvSpPr/>
            <p:nvPr/>
          </p:nvSpPr>
          <p:spPr>
            <a:xfrm>
              <a:off x="2844794" y="44892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8"/>
            <p:cNvSpPr/>
            <p:nvPr/>
          </p:nvSpPr>
          <p:spPr>
            <a:xfrm>
              <a:off x="2561735" y="49284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39"/>
            <p:cNvSpPr/>
            <p:nvPr/>
          </p:nvSpPr>
          <p:spPr>
            <a:xfrm>
              <a:off x="4424075" y="37525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0"/>
            <p:cNvSpPr/>
            <p:nvPr/>
          </p:nvSpPr>
          <p:spPr>
            <a:xfrm>
              <a:off x="4819844" y="39427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1"/>
            <p:cNvSpPr/>
            <p:nvPr/>
          </p:nvSpPr>
          <p:spPr>
            <a:xfrm>
              <a:off x="4889257" y="43590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2"/>
            <p:cNvSpPr/>
            <p:nvPr/>
          </p:nvSpPr>
          <p:spPr>
            <a:xfrm>
              <a:off x="4616426" y="45230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3"/>
            <p:cNvSpPr/>
            <p:nvPr/>
          </p:nvSpPr>
          <p:spPr>
            <a:xfrm>
              <a:off x="2317189" y="46798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4"/>
            <p:cNvSpPr/>
            <p:nvPr/>
          </p:nvSpPr>
          <p:spPr>
            <a:xfrm>
              <a:off x="1995420" y="45767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5"/>
            <p:cNvSpPr/>
            <p:nvPr/>
          </p:nvSpPr>
          <p:spPr>
            <a:xfrm>
              <a:off x="3170450" y="48215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6"/>
            <p:cNvSpPr/>
            <p:nvPr/>
          </p:nvSpPr>
          <p:spPr>
            <a:xfrm>
              <a:off x="2407263" y="5375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7"/>
            <p:cNvSpPr/>
            <p:nvPr/>
          </p:nvSpPr>
          <p:spPr>
            <a:xfrm>
              <a:off x="1997437" y="53833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8"/>
            <p:cNvSpPr/>
            <p:nvPr/>
          </p:nvSpPr>
          <p:spPr>
            <a:xfrm>
              <a:off x="2530841" y="48793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49"/>
            <p:cNvSpPr/>
            <p:nvPr/>
          </p:nvSpPr>
          <p:spPr>
            <a:xfrm>
              <a:off x="3983197" y="28260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0"/>
            <p:cNvSpPr/>
            <p:nvPr/>
          </p:nvSpPr>
          <p:spPr>
            <a:xfrm>
              <a:off x="3941854" y="30546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1"/>
            <p:cNvSpPr/>
            <p:nvPr/>
          </p:nvSpPr>
          <p:spPr>
            <a:xfrm>
              <a:off x="4122901" y="2650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2"/>
            <p:cNvSpPr/>
            <p:nvPr/>
          </p:nvSpPr>
          <p:spPr>
            <a:xfrm>
              <a:off x="3133891" y="4088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3"/>
            <p:cNvSpPr/>
            <p:nvPr/>
          </p:nvSpPr>
          <p:spPr>
            <a:xfrm>
              <a:off x="2586445" y="4786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4"/>
            <p:cNvSpPr/>
            <p:nvPr/>
          </p:nvSpPr>
          <p:spPr>
            <a:xfrm>
              <a:off x="3107729" y="4817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5"/>
            <p:cNvSpPr/>
            <p:nvPr/>
          </p:nvSpPr>
          <p:spPr>
            <a:xfrm>
              <a:off x="2872875" y="50415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6"/>
            <p:cNvSpPr/>
            <p:nvPr/>
          </p:nvSpPr>
          <p:spPr>
            <a:xfrm>
              <a:off x="2986396" y="43532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7"/>
            <p:cNvSpPr/>
            <p:nvPr/>
          </p:nvSpPr>
          <p:spPr>
            <a:xfrm>
              <a:off x="3604465" y="34123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8"/>
            <p:cNvSpPr/>
            <p:nvPr/>
          </p:nvSpPr>
          <p:spPr>
            <a:xfrm>
              <a:off x="5559836" y="35677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59"/>
            <p:cNvSpPr/>
            <p:nvPr/>
          </p:nvSpPr>
          <p:spPr>
            <a:xfrm>
              <a:off x="6031888" y="30537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0"/>
            <p:cNvSpPr/>
            <p:nvPr/>
          </p:nvSpPr>
          <p:spPr>
            <a:xfrm>
              <a:off x="6283135" y="4752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1"/>
            <p:cNvSpPr/>
            <p:nvPr/>
          </p:nvSpPr>
          <p:spPr>
            <a:xfrm>
              <a:off x="5981220" y="43020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2"/>
            <p:cNvSpPr/>
            <p:nvPr/>
          </p:nvSpPr>
          <p:spPr>
            <a:xfrm>
              <a:off x="5958528" y="48490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3"/>
            <p:cNvSpPr/>
            <p:nvPr/>
          </p:nvSpPr>
          <p:spPr>
            <a:xfrm>
              <a:off x="4077719" y="40992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4"/>
            <p:cNvSpPr/>
            <p:nvPr/>
          </p:nvSpPr>
          <p:spPr>
            <a:xfrm>
              <a:off x="1511507" y="2538225"/>
              <a:ext cx="5638204" cy="300663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tx65"/>
            <p:cNvSpPr/>
            <p:nvPr/>
          </p:nvSpPr>
          <p:spPr>
            <a:xfrm>
              <a:off x="1256587" y="5393331"/>
              <a:ext cx="169515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56587" y="4812867"/>
              <a:ext cx="169515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56587" y="4232404"/>
              <a:ext cx="169515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56587" y="3651941"/>
              <a:ext cx="169515" cy="1113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56587" y="3071279"/>
              <a:ext cx="169515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56587" y="2490816"/>
              <a:ext cx="169515" cy="1115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72" name="pl71"/>
            <p:cNvSpPr/>
            <p:nvPr/>
          </p:nvSpPr>
          <p:spPr>
            <a:xfrm>
              <a:off x="1464060" y="5450084"/>
              <a:ext cx="47447" cy="0"/>
            </a:xfrm>
            <a:custGeom>
              <a:avLst/>
              <a:gdLst/>
              <a:ahLst/>
              <a:cxnLst/>
              <a:rect l="0" t="0" r="0" b="0"/>
              <a:pathLst>
                <a:path w="47447">
                  <a:moveTo>
                    <a:pt x="0" y="0"/>
                  </a:moveTo>
                  <a:lnTo>
                    <a:pt x="4744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2"/>
            <p:cNvSpPr/>
            <p:nvPr/>
          </p:nvSpPr>
          <p:spPr>
            <a:xfrm>
              <a:off x="1464060" y="4869620"/>
              <a:ext cx="47447" cy="0"/>
            </a:xfrm>
            <a:custGeom>
              <a:avLst/>
              <a:gdLst/>
              <a:ahLst/>
              <a:cxnLst/>
              <a:rect l="0" t="0" r="0" b="0"/>
              <a:pathLst>
                <a:path w="47447">
                  <a:moveTo>
                    <a:pt x="0" y="0"/>
                  </a:moveTo>
                  <a:lnTo>
                    <a:pt x="4744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3"/>
            <p:cNvSpPr/>
            <p:nvPr/>
          </p:nvSpPr>
          <p:spPr>
            <a:xfrm>
              <a:off x="1464060" y="4289157"/>
              <a:ext cx="47447" cy="0"/>
            </a:xfrm>
            <a:custGeom>
              <a:avLst/>
              <a:gdLst/>
              <a:ahLst/>
              <a:cxnLst/>
              <a:rect l="0" t="0" r="0" b="0"/>
              <a:pathLst>
                <a:path w="47447">
                  <a:moveTo>
                    <a:pt x="0" y="0"/>
                  </a:moveTo>
                  <a:lnTo>
                    <a:pt x="4744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4"/>
            <p:cNvSpPr/>
            <p:nvPr/>
          </p:nvSpPr>
          <p:spPr>
            <a:xfrm>
              <a:off x="1464060" y="3708694"/>
              <a:ext cx="47447" cy="0"/>
            </a:xfrm>
            <a:custGeom>
              <a:avLst/>
              <a:gdLst/>
              <a:ahLst/>
              <a:cxnLst/>
              <a:rect l="0" t="0" r="0" b="0"/>
              <a:pathLst>
                <a:path w="47447">
                  <a:moveTo>
                    <a:pt x="0" y="0"/>
                  </a:moveTo>
                  <a:lnTo>
                    <a:pt x="4744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5"/>
            <p:cNvSpPr/>
            <p:nvPr/>
          </p:nvSpPr>
          <p:spPr>
            <a:xfrm>
              <a:off x="1464060" y="3128230"/>
              <a:ext cx="47447" cy="0"/>
            </a:xfrm>
            <a:custGeom>
              <a:avLst/>
              <a:gdLst/>
              <a:ahLst/>
              <a:cxnLst/>
              <a:rect l="0" t="0" r="0" b="0"/>
              <a:pathLst>
                <a:path w="47447">
                  <a:moveTo>
                    <a:pt x="0" y="0"/>
                  </a:moveTo>
                  <a:lnTo>
                    <a:pt x="4744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6"/>
            <p:cNvSpPr/>
            <p:nvPr/>
          </p:nvSpPr>
          <p:spPr>
            <a:xfrm>
              <a:off x="1464060" y="2547767"/>
              <a:ext cx="47447" cy="0"/>
            </a:xfrm>
            <a:custGeom>
              <a:avLst/>
              <a:gdLst/>
              <a:ahLst/>
              <a:cxnLst/>
              <a:rect l="0" t="0" r="0" b="0"/>
              <a:pathLst>
                <a:path w="47447">
                  <a:moveTo>
                    <a:pt x="0" y="0"/>
                  </a:moveTo>
                  <a:lnTo>
                    <a:pt x="4744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7"/>
            <p:cNvSpPr/>
            <p:nvPr/>
          </p:nvSpPr>
          <p:spPr>
            <a:xfrm>
              <a:off x="2568671" y="5544860"/>
              <a:ext cx="0" cy="47447"/>
            </a:xfrm>
            <a:custGeom>
              <a:avLst/>
              <a:gdLst/>
              <a:ahLst/>
              <a:cxnLst/>
              <a:rect l="0" t="0" r="0" b="0"/>
              <a:pathLst>
                <a:path h="47447">
                  <a:moveTo>
                    <a:pt x="0" y="4744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8"/>
            <p:cNvSpPr/>
            <p:nvPr/>
          </p:nvSpPr>
          <p:spPr>
            <a:xfrm>
              <a:off x="4330609" y="5544860"/>
              <a:ext cx="0" cy="47447"/>
            </a:xfrm>
            <a:custGeom>
              <a:avLst/>
              <a:gdLst/>
              <a:ahLst/>
              <a:cxnLst/>
              <a:rect l="0" t="0" r="0" b="0"/>
              <a:pathLst>
                <a:path h="47447">
                  <a:moveTo>
                    <a:pt x="0" y="4744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79"/>
            <p:cNvSpPr/>
            <p:nvPr/>
          </p:nvSpPr>
          <p:spPr>
            <a:xfrm>
              <a:off x="6092548" y="5544860"/>
              <a:ext cx="0" cy="47447"/>
            </a:xfrm>
            <a:custGeom>
              <a:avLst/>
              <a:gdLst/>
              <a:ahLst/>
              <a:cxnLst/>
              <a:rect l="0" t="0" r="0" b="0"/>
              <a:pathLst>
                <a:path h="47447">
                  <a:moveTo>
                    <a:pt x="0" y="4744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tx80"/>
            <p:cNvSpPr/>
            <p:nvPr/>
          </p:nvSpPr>
          <p:spPr>
            <a:xfrm>
              <a:off x="2335680" y="5597721"/>
              <a:ext cx="465980" cy="1416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3gears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097619" y="5598118"/>
              <a:ext cx="465980" cy="141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4gears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5859558" y="5599706"/>
              <a:ext cx="46598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5gears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354837" y="3953238"/>
              <a:ext cx="1376381" cy="1766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Miles per Gallon</a:t>
              </a:r>
            </a:p>
          </p:txBody>
        </p:sp>
        <p:sp>
          <p:nvSpPr>
            <p:cNvPr id="85" name="rc84"/>
            <p:cNvSpPr/>
            <p:nvPr/>
          </p:nvSpPr>
          <p:spPr>
            <a:xfrm>
              <a:off x="7293711" y="3544764"/>
              <a:ext cx="856868" cy="99355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tx85"/>
            <p:cNvSpPr/>
            <p:nvPr/>
          </p:nvSpPr>
          <p:spPr>
            <a:xfrm>
              <a:off x="7365711" y="3612001"/>
              <a:ext cx="381279" cy="1410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gear</a:t>
              </a:r>
            </a:p>
          </p:txBody>
        </p:sp>
        <p:sp>
          <p:nvSpPr>
            <p:cNvPr id="87" name="rc86"/>
            <p:cNvSpPr/>
            <p:nvPr/>
          </p:nvSpPr>
          <p:spPr>
            <a:xfrm>
              <a:off x="7365711" y="380795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pl87"/>
            <p:cNvSpPr/>
            <p:nvPr/>
          </p:nvSpPr>
          <p:spPr>
            <a:xfrm>
              <a:off x="7475439" y="3972546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8"/>
            <p:cNvSpPr/>
            <p:nvPr/>
          </p:nvSpPr>
          <p:spPr>
            <a:xfrm>
              <a:off x="7475439" y="3829900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rc89"/>
            <p:cNvSpPr/>
            <p:nvPr/>
          </p:nvSpPr>
          <p:spPr>
            <a:xfrm>
              <a:off x="7393143" y="3862818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0"/>
            <p:cNvSpPr/>
            <p:nvPr/>
          </p:nvSpPr>
          <p:spPr>
            <a:xfrm>
              <a:off x="7393143" y="3917682"/>
              <a:ext cx="164591" cy="0"/>
            </a:xfrm>
            <a:custGeom>
              <a:avLst/>
              <a:gdLst/>
              <a:ahLst/>
              <a:cxnLst/>
              <a:rect l="0" t="0" r="0" b="0"/>
              <a:pathLst>
                <a:path w="164591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rc91"/>
            <p:cNvSpPr/>
            <p:nvPr/>
          </p:nvSpPr>
          <p:spPr>
            <a:xfrm>
              <a:off x="7365711" y="402741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" name="pl92"/>
            <p:cNvSpPr/>
            <p:nvPr/>
          </p:nvSpPr>
          <p:spPr>
            <a:xfrm>
              <a:off x="7475439" y="4192002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3"/>
            <p:cNvSpPr/>
            <p:nvPr/>
          </p:nvSpPr>
          <p:spPr>
            <a:xfrm>
              <a:off x="7475439" y="4049356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rc94"/>
            <p:cNvSpPr/>
            <p:nvPr/>
          </p:nvSpPr>
          <p:spPr>
            <a:xfrm>
              <a:off x="7393143" y="4082274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5"/>
            <p:cNvSpPr/>
            <p:nvPr/>
          </p:nvSpPr>
          <p:spPr>
            <a:xfrm>
              <a:off x="7393143" y="4137138"/>
              <a:ext cx="164591" cy="0"/>
            </a:xfrm>
            <a:custGeom>
              <a:avLst/>
              <a:gdLst/>
              <a:ahLst/>
              <a:cxnLst/>
              <a:rect l="0" t="0" r="0" b="0"/>
              <a:pathLst>
                <a:path w="164591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rc96"/>
            <p:cNvSpPr/>
            <p:nvPr/>
          </p:nvSpPr>
          <p:spPr>
            <a:xfrm>
              <a:off x="7365711" y="424686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" name="pl97"/>
            <p:cNvSpPr/>
            <p:nvPr/>
          </p:nvSpPr>
          <p:spPr>
            <a:xfrm>
              <a:off x="7475439" y="4411458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8"/>
            <p:cNvSpPr/>
            <p:nvPr/>
          </p:nvSpPr>
          <p:spPr>
            <a:xfrm>
              <a:off x="7475439" y="4268812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rc99"/>
            <p:cNvSpPr/>
            <p:nvPr/>
          </p:nvSpPr>
          <p:spPr>
            <a:xfrm>
              <a:off x="7393143" y="4301730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0"/>
            <p:cNvSpPr/>
            <p:nvPr/>
          </p:nvSpPr>
          <p:spPr>
            <a:xfrm>
              <a:off x="7393143" y="4356594"/>
              <a:ext cx="164591" cy="0"/>
            </a:xfrm>
            <a:custGeom>
              <a:avLst/>
              <a:gdLst/>
              <a:ahLst/>
              <a:cxnLst/>
              <a:rect l="0" t="0" r="0" b="0"/>
              <a:pathLst>
                <a:path w="164591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tx101"/>
            <p:cNvSpPr/>
            <p:nvPr/>
          </p:nvSpPr>
          <p:spPr>
            <a:xfrm>
              <a:off x="7612599" y="3830568"/>
              <a:ext cx="465980" cy="1416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3gears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612599" y="4050421"/>
              <a:ext cx="465980" cy="1412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4gears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612599" y="4271464"/>
              <a:ext cx="46598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5gears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511507" y="2177695"/>
              <a:ext cx="2553779" cy="2145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Mileage by Gear Number</a:t>
              </a:r>
            </a:p>
          </p:txBody>
        </p:sp>
      </p:grpSp>
      <p:sp>
        <p:nvSpPr>
          <p:cNvPr id="106" name="Slide Number Placeholder 105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762000" cy="271463"/>
          </a:xfrm>
        </p:spPr>
        <p:txBody>
          <a:bodyPr/>
          <a:lstStyle/>
          <a:p>
            <a:r>
              <a:rPr/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</p:spPr>
        <p:txBody>
          <a:bodyPr>
            <a:normAutofit fontScale="90000"/>
          </a:bodyPr>
          <a:lstStyle/>
          <a:p>
            <a:r>
              <a:rPr/>
              <a:t>Code for Adding ggplot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/>
          </p:nvPr>
        </p:nvSpPr>
        <p:spPr>
          <a:xfrm>
            <a:off x="457200" y="1828800"/>
            <a:ext cx="7315200" cy="2922212"/>
          </a:xfrm>
          <a:noFill/>
        </p:spPr>
        <p:txBody>
          <a:bodyPr>
            <a:normAutofit/>
          </a:bodyPr>
          <a:lstStyle/>
          <a:p>
            <a:pPr algn="l"/>
            <a:r>
              <a:rPr sz="1400" dirty="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# Create a my_gg_plot object first using my_gg_plot = ggplot([...])
officeR_example &lt;- officeR_example %&gt;% 
  add_slide(layout='Title and Content', 
            master</a:t>
            </a:r>
            <a:r>
              <a:rPr sz="1400" dirty="0" smtClean="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=</a:t>
            </a:r>
            <a:r>
              <a:rPr lang="en-US" sz="1400" dirty="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'Capital'</a:t>
            </a:r>
            <a:r>
              <a:rPr sz="1400" dirty="0" smtClean="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) %&gt;</a:t>
            </a:r>
            <a:r>
              <a:rPr sz="1400" dirty="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% 
  ph_with_text(type = 'title', </a:t>
            </a:r>
            <a:endParaRPr lang="en-US" sz="1400" dirty="0" smtClean="0">
              <a:solidFill>
                <a:srgbClr val="000000">
                  <a:alpha val="100000"/>
                </a:srgbClr>
              </a:solidFill>
              <a:latin typeface="Consolas"/>
              <a:cs typeface="Consolas"/>
            </a:endParaRPr>
          </a:p>
          <a:p>
            <a:pPr algn="l"/>
            <a:r>
              <a:rPr lang="en-US" sz="1400" dirty="0" smtClean="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	     </a:t>
            </a:r>
            <a:r>
              <a:rPr sz="1400" dirty="0" err="1" smtClean="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str</a:t>
            </a:r>
            <a:r>
              <a:rPr sz="1400" dirty="0" smtClean="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= 'Adding ggplot Object') %&gt;%
  ph_with_vg(code = print(my_gg_plot), 
             type = 'body')</a:t>
            </a:r>
          </a:p>
        </p:txBody>
      </p:sp>
      <p:pic>
        <p:nvPicPr>
          <p:cNvPr id="4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0" y="3657600"/>
            <a:ext cx="2286000" cy="1828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762000" cy="271463"/>
          </a:xfrm>
        </p:spPr>
        <p:txBody>
          <a:bodyPr/>
          <a:lstStyle/>
          <a:p>
            <a:r>
              <a:rPr/>
              <a:t>9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2670</TotalTime>
  <Words>211</Words>
  <Application>Microsoft Macintosh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Capital</vt:lpstr>
      <vt:lpstr>Creating and formatting PowerPoint documents from R</vt:lpstr>
      <vt:lpstr>Overview</vt:lpstr>
      <vt:lpstr>Getting Started</vt:lpstr>
      <vt:lpstr>Generating Title Slide</vt:lpstr>
      <vt:lpstr>Title Slide Using Piping</vt:lpstr>
      <vt:lpstr>Available layouts</vt:lpstr>
      <vt:lpstr>Generating Overview Slide</vt:lpstr>
      <vt:lpstr>Adding ggplot Object</vt:lpstr>
      <vt:lpstr>Code for Adding ggplot Object</vt:lpstr>
      <vt:lpstr>officeR Cheat Sheet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</dc:creator>
  <cp:lastModifiedBy>Viktoriia Liublinska</cp:lastModifiedBy>
  <cp:revision>16</cp:revision>
  <dcterms:created xsi:type="dcterms:W3CDTF">2017-09-23T18:29:06Z</dcterms:created>
  <dcterms:modified xsi:type="dcterms:W3CDTF">2018-06-26T15:42:34Z</dcterms:modified>
</cp:coreProperties>
</file>