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D8FC17-9282-45A5-A9E2-16A4F3B54F6B}" type="datetimeFigureOut">
              <a:rPr lang="zh-CN" altLang="en-US" smtClean="0"/>
              <a:pPr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56CF03-F541-446E-A977-AEEB86F56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6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D8FC17-9282-45A5-A9E2-16A4F3B54F6B}" type="datetimeFigureOut">
              <a:rPr lang="zh-CN" altLang="en-US" smtClean="0"/>
              <a:pPr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56CF03-F541-446E-A977-AEEB86F56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D8FC17-9282-45A5-A9E2-16A4F3B54F6B}" type="datetimeFigureOut">
              <a:rPr lang="zh-CN" altLang="en-US" smtClean="0"/>
              <a:pPr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56CF03-F541-446E-A977-AEEB86F56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8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D8FC17-9282-45A5-A9E2-16A4F3B54F6B}" type="datetimeFigureOut">
              <a:rPr lang="zh-CN" altLang="en-US" smtClean="0"/>
              <a:pPr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56CF03-F541-446E-A977-AEEB86F56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D8FC17-9282-45A5-A9E2-16A4F3B54F6B}" type="datetimeFigureOut">
              <a:rPr lang="zh-CN" altLang="en-US" smtClean="0"/>
              <a:pPr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56CF03-F541-446E-A977-AEEB86F56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D8FC17-9282-45A5-A9E2-16A4F3B54F6B}" type="datetimeFigureOut">
              <a:rPr lang="zh-CN" altLang="en-US" smtClean="0"/>
              <a:pPr/>
              <a:t>2018/11/3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56CF03-F541-446E-A977-AEEB86F56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2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D8FC17-9282-45A5-A9E2-16A4F3B54F6B}" type="datetimeFigureOut">
              <a:rPr lang="zh-CN" altLang="en-US" smtClean="0"/>
              <a:pPr/>
              <a:t>2018/11/3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56CF03-F541-446E-A977-AEEB86F56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8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D8FC17-9282-45A5-A9E2-16A4F3B54F6B}" type="datetimeFigureOut">
              <a:rPr lang="zh-CN" altLang="en-US" smtClean="0"/>
              <a:pPr/>
              <a:t>2018/11/3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56CF03-F541-446E-A977-AEEB86F56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FC17-9282-45A5-A9E2-16A4F3B54F6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CF03-F541-446E-A977-AEEB86F56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1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D8FC17-9282-45A5-A9E2-16A4F3B54F6B}" type="datetimeFigureOut">
              <a:rPr lang="zh-CN" altLang="en-US" smtClean="0"/>
              <a:pPr/>
              <a:t>2018/11/3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56CF03-F541-446E-A977-AEEB86F56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6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D8FC17-9282-45A5-A9E2-16A4F3B54F6B}" type="datetimeFigureOut">
              <a:rPr lang="zh-CN" altLang="en-US" smtClean="0"/>
              <a:pPr/>
              <a:t>2018/11/3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56CF03-F541-446E-A977-AEEB86F56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4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8FC17-9282-45A5-A9E2-16A4F3B54F6B}" type="datetimeFigureOut">
              <a:rPr lang="zh-CN" altLang="en-US" smtClean="0"/>
              <a:t>2018/11/3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CF03-F541-446E-A977-AEEB86F56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7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多维缩放</a:t>
            </a:r>
            <a:r>
              <a:rPr lang="en-US" altLang="zh-CN" dirty="0" smtClean="0"/>
              <a:t>MDS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9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771650"/>
            <a:ext cx="83915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MDS</a:t>
            </a:r>
            <a:r>
              <a:rPr lang="zh-CN" altLang="en-US" dirty="0"/>
              <a:t>降维条件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保持原始空间样本之间的距离和低维空间中的距离相等。这是</a:t>
            </a:r>
            <a:r>
              <a:rPr lang="en-US" altLang="zh-CN" dirty="0"/>
              <a:t>MDS</a:t>
            </a:r>
            <a:r>
              <a:rPr lang="zh-CN" altLang="en-US" dirty="0"/>
              <a:t>降维方法的前提和条件，但是在实际的应用中，在本文后面的分析中会发现，我们并不会保证样本之间距离在降维前后保持百分之百不变，而是使得降维前后样本距离大致一致。</a:t>
            </a:r>
          </a:p>
        </p:txBody>
      </p:sp>
    </p:spTree>
    <p:extLst>
      <p:ext uri="{BB962C8B-B14F-4D97-AF65-F5344CB8AC3E}">
        <p14:creationId xmlns:p14="http://schemas.microsoft.com/office/powerpoint/2010/main" val="21290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MDS</a:t>
            </a:r>
            <a:r>
              <a:rPr lang="zh-CN" altLang="en-US" dirty="0"/>
              <a:t>降维步骤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Step1</a:t>
            </a:r>
            <a:r>
              <a:rPr lang="zh-CN" altLang="en-US" b="1" i="1" dirty="0"/>
              <a:t>：对原始数据做归一化预处理</a:t>
            </a:r>
            <a:r>
              <a:rPr lang="zh-CN" altLang="en-US" b="1" i="1" dirty="0" smtClean="0"/>
              <a:t>。</a:t>
            </a:r>
            <a:endParaRPr lang="en-US" altLang="zh-CN" b="1" i="1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b="1" dirty="0">
                <a:solidFill>
                  <a:srgbClr val="FF1493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a=1:p</a:t>
            </a:r>
            <a:endParaRPr lang="zh-CN" altLang="zh-CN" sz="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max_val=</a:t>
            </a:r>
            <a:r>
              <a:rPr lang="zh-CN" altLang="zh-CN" sz="1600" b="1" dirty="0">
                <a:solidFill>
                  <a:srgbClr val="FF1493"/>
                </a:solidFill>
                <a:latin typeface="Consolas" panose="020B0609020204030204" pitchFamily="49" charset="0"/>
              </a:rPr>
              <a:t>max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(data(:,a));</a:t>
            </a:r>
            <a:endParaRPr lang="zh-CN" altLang="zh-CN" sz="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min_val=</a:t>
            </a:r>
            <a:r>
              <a:rPr lang="zh-CN" altLang="zh-CN" sz="1600" b="1" dirty="0">
                <a:solidFill>
                  <a:srgbClr val="FF1493"/>
                </a:solidFill>
                <a:latin typeface="Consolas" panose="020B0609020204030204" pitchFamily="49" charset="0"/>
              </a:rPr>
              <a:t>min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(data(:,a));</a:t>
            </a:r>
            <a:endParaRPr lang="zh-CN" altLang="zh-CN" sz="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range=max_val-min_val;</a:t>
            </a:r>
            <a:endParaRPr lang="zh-CN" altLang="zh-CN" sz="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 dirty="0">
                <a:solidFill>
                  <a:srgbClr val="FF1493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b=1:n</a:t>
            </a:r>
            <a:endParaRPr lang="zh-CN" altLang="zh-CN" sz="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data(b,a)=(data(b,a)-min_val)/range;</a:t>
            </a:r>
            <a:endParaRPr lang="zh-CN" altLang="zh-CN" sz="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sz="1600" b="1" dirty="0">
                <a:solidFill>
                  <a:srgbClr val="FF1493"/>
                </a:solidFill>
                <a:latin typeface="Consolas" panose="020B0609020204030204" pitchFamily="49" charset="0"/>
              </a:rPr>
              <a:t>end</a:t>
            </a:r>
            <a:endParaRPr lang="zh-CN" altLang="zh-CN" sz="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b="1" dirty="0">
                <a:solidFill>
                  <a:srgbClr val="FF1493"/>
                </a:solidFill>
                <a:latin typeface="Consolas" panose="020B0609020204030204" pitchFamily="49" charset="0"/>
              </a:rPr>
              <a:t>end</a:t>
            </a:r>
            <a:endParaRPr lang="zh-CN" altLang="zh-CN" sz="4000" dirty="0">
              <a:latin typeface="Arial" panose="020B0604020202020204" pitchFamily="34" charset="0"/>
            </a:endParaRPr>
          </a:p>
          <a:p>
            <a:r>
              <a:rPr lang="zh-CN" altLang="en-US" dirty="0"/>
              <a:t>对原始数据进行归一化后，保证所有属性的数据点全部落在</a:t>
            </a:r>
            <a:r>
              <a:rPr lang="en-US" altLang="zh-CN" dirty="0"/>
              <a:t>[0,1]</a:t>
            </a:r>
            <a:r>
              <a:rPr lang="zh-CN" altLang="en-US" dirty="0"/>
              <a:t>区间内，这样方便后面</a:t>
            </a:r>
            <a:r>
              <a:rPr lang="en-US" altLang="zh-CN" dirty="0"/>
              <a:t>MDS</a:t>
            </a:r>
            <a:r>
              <a:rPr lang="zh-CN" altLang="en-US" dirty="0"/>
              <a:t>算法处理。</a:t>
            </a:r>
          </a:p>
        </p:txBody>
      </p:sp>
    </p:spTree>
    <p:extLst>
      <p:ext uri="{BB962C8B-B14F-4D97-AF65-F5344CB8AC3E}">
        <p14:creationId xmlns:p14="http://schemas.microsoft.com/office/powerpoint/2010/main" val="1710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MDS</a:t>
            </a:r>
            <a:r>
              <a:rPr lang="zh-CN" altLang="en-US" dirty="0"/>
              <a:t>降维步骤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b="1" i="1" dirty="0"/>
                  <a:t>Step2</a:t>
                </a:r>
                <a:r>
                  <a:rPr lang="zh-CN" altLang="en-US" b="1" i="1" dirty="0"/>
                  <a:t>：首先需要计算每个样本之间的欧氏</a:t>
                </a:r>
                <a:r>
                  <a:rPr lang="zh-CN" altLang="en-US" b="1" i="1" dirty="0" smtClean="0"/>
                  <a:t>距离</a:t>
                </a:r>
                <a:endParaRPr lang="en-US" altLang="zh-CN" b="1" i="1" dirty="0" smtClean="0"/>
              </a:p>
              <a:p>
                <a:pPr marL="0" indent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da-DK" altLang="zh-CN" sz="1600" b="1" dirty="0">
                    <a:latin typeface="Consolas" panose="020B0609020204030204" pitchFamily="49" charset="0"/>
                  </a:rPr>
                  <a:t>D=</a:t>
                </a:r>
                <a:r>
                  <a:rPr lang="da-DK" altLang="zh-CN" sz="1600" b="1" dirty="0">
                    <a:solidFill>
                      <a:srgbClr val="FF1493"/>
                    </a:solidFill>
                    <a:latin typeface="Consolas" panose="020B0609020204030204" pitchFamily="49" charset="0"/>
                  </a:rPr>
                  <a:t>zeros</a:t>
                </a:r>
                <a:r>
                  <a:rPr lang="da-DK" altLang="zh-CN" sz="1600" b="1" dirty="0">
                    <a:latin typeface="Consolas" panose="020B0609020204030204" pitchFamily="49" charset="0"/>
                  </a:rPr>
                  <a:t>(n,n);</a:t>
                </a:r>
              </a:p>
              <a:p>
                <a:pPr marL="0" indent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da-DK" altLang="zh-CN" sz="1600" b="1" dirty="0">
                    <a:solidFill>
                      <a:srgbClr val="FF1493"/>
                    </a:solidFill>
                    <a:latin typeface="Consolas" panose="020B0609020204030204" pitchFamily="49" charset="0"/>
                  </a:rPr>
                  <a:t>for</a:t>
                </a:r>
                <a:r>
                  <a:rPr lang="da-DK" altLang="zh-CN" sz="1600" b="1" dirty="0">
                    <a:latin typeface="Consolas" panose="020B0609020204030204" pitchFamily="49" charset="0"/>
                  </a:rPr>
                  <a:t> i=1:m</a:t>
                </a:r>
              </a:p>
              <a:p>
                <a:pPr marL="0" indent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da-DK" altLang="zh-CN" sz="1600" b="1" dirty="0">
                    <a:latin typeface="Consolas" panose="020B0609020204030204" pitchFamily="49" charset="0"/>
                  </a:rPr>
                  <a:t>    </a:t>
                </a:r>
                <a:r>
                  <a:rPr lang="da-DK" altLang="zh-CN" sz="1600" b="1" dirty="0">
                    <a:solidFill>
                      <a:srgbClr val="FF1493"/>
                    </a:solidFill>
                    <a:latin typeface="Consolas" panose="020B0609020204030204" pitchFamily="49" charset="0"/>
                  </a:rPr>
                  <a:t>for</a:t>
                </a:r>
                <a:r>
                  <a:rPr lang="da-DK" altLang="zh-CN" sz="1600" b="1" dirty="0">
                    <a:latin typeface="Consolas" panose="020B0609020204030204" pitchFamily="49" charset="0"/>
                  </a:rPr>
                  <a:t> j=1:m</a:t>
                </a:r>
              </a:p>
              <a:p>
                <a:pPr marL="0" indent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da-DK" altLang="zh-CN" sz="1600" b="1" dirty="0">
                    <a:latin typeface="Consolas" panose="020B0609020204030204" pitchFamily="49" charset="0"/>
                  </a:rPr>
                  <a:t>        temp=0;</a:t>
                </a:r>
              </a:p>
              <a:p>
                <a:pPr marL="0" indent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da-DK" altLang="zh-CN" sz="1600" b="1" dirty="0">
                    <a:latin typeface="Consolas" panose="020B0609020204030204" pitchFamily="49" charset="0"/>
                  </a:rPr>
                  <a:t>        </a:t>
                </a:r>
                <a:r>
                  <a:rPr lang="da-DK" altLang="zh-CN" sz="1600" b="1" dirty="0">
                    <a:solidFill>
                      <a:srgbClr val="FF1493"/>
                    </a:solidFill>
                    <a:latin typeface="Consolas" panose="020B0609020204030204" pitchFamily="49" charset="0"/>
                  </a:rPr>
                  <a:t>for</a:t>
                </a:r>
                <a:r>
                  <a:rPr lang="da-DK" altLang="zh-CN" sz="1600" b="1" dirty="0">
                    <a:latin typeface="Consolas" panose="020B0609020204030204" pitchFamily="49" charset="0"/>
                  </a:rPr>
                  <a:t> k=1:d</a:t>
                </a:r>
              </a:p>
              <a:p>
                <a:pPr marL="0" indent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da-DK" altLang="zh-CN" sz="1600" b="1" dirty="0">
                    <a:latin typeface="Consolas" panose="020B0609020204030204" pitchFamily="49" charset="0"/>
                  </a:rPr>
                  <a:t>            temp=temp+(data(i,k)-data(j,k))^2;</a:t>
                </a:r>
              </a:p>
              <a:p>
                <a:pPr marL="0" indent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da-DK" altLang="zh-CN" sz="1600" b="1" dirty="0">
                    <a:latin typeface="Consolas" panose="020B0609020204030204" pitchFamily="49" charset="0"/>
                  </a:rPr>
                  <a:t>        </a:t>
                </a:r>
                <a:r>
                  <a:rPr lang="da-DK" altLang="zh-CN" sz="1600" b="1" dirty="0">
                    <a:solidFill>
                      <a:srgbClr val="FF1493"/>
                    </a:solidFill>
                    <a:latin typeface="Consolas" panose="020B0609020204030204" pitchFamily="49" charset="0"/>
                  </a:rPr>
                  <a:t>end</a:t>
                </a:r>
              </a:p>
              <a:p>
                <a:pPr marL="0" indent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da-DK" altLang="zh-CN" sz="1600" b="1" dirty="0">
                    <a:latin typeface="Consolas" panose="020B0609020204030204" pitchFamily="49" charset="0"/>
                  </a:rPr>
                  <a:t>        D(i,j)=</a:t>
                </a:r>
                <a:r>
                  <a:rPr lang="da-DK" altLang="zh-CN" sz="1600" b="1" dirty="0">
                    <a:solidFill>
                      <a:srgbClr val="FF1493"/>
                    </a:solidFill>
                    <a:latin typeface="Consolas" panose="020B0609020204030204" pitchFamily="49" charset="0"/>
                  </a:rPr>
                  <a:t>sqrt</a:t>
                </a:r>
                <a:r>
                  <a:rPr lang="da-DK" altLang="zh-CN" sz="1600" b="1" dirty="0">
                    <a:latin typeface="Consolas" panose="020B0609020204030204" pitchFamily="49" charset="0"/>
                  </a:rPr>
                  <a:t>(temp);</a:t>
                </a:r>
              </a:p>
              <a:p>
                <a:pPr marL="0" indent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da-DK" altLang="zh-CN" sz="1600" b="1" dirty="0">
                    <a:latin typeface="Consolas" panose="020B0609020204030204" pitchFamily="49" charset="0"/>
                  </a:rPr>
                  <a:t>    </a:t>
                </a:r>
                <a:r>
                  <a:rPr lang="da-DK" altLang="zh-CN" sz="1600" b="1" dirty="0">
                    <a:solidFill>
                      <a:srgbClr val="FF1493"/>
                    </a:solidFill>
                    <a:latin typeface="Consolas" panose="020B0609020204030204" pitchFamily="49" charset="0"/>
                  </a:rPr>
                  <a:t>end</a:t>
                </a:r>
              </a:p>
              <a:p>
                <a:pPr marL="0" indent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zh-CN" sz="1600" b="1" dirty="0" smtClean="0">
                    <a:solidFill>
                      <a:srgbClr val="FF1493"/>
                    </a:solidFill>
                    <a:latin typeface="Consolas" panose="020B0609020204030204" pitchFamily="49" charset="0"/>
                  </a:rPr>
                  <a:t>e</a:t>
                </a:r>
                <a:r>
                  <a:rPr lang="da-DK" altLang="zh-CN" sz="1600" b="1" dirty="0" smtClean="0">
                    <a:solidFill>
                      <a:srgbClr val="FF1493"/>
                    </a:solidFill>
                    <a:latin typeface="Consolas" panose="020B0609020204030204" pitchFamily="49" charset="0"/>
                  </a:rPr>
                  <a:t>nd</a:t>
                </a:r>
                <a:endParaRPr lang="da-DK" altLang="zh-CN" sz="1600" b="1" dirty="0">
                  <a:solidFill>
                    <a:srgbClr val="FF1493"/>
                  </a:solidFill>
                  <a:latin typeface="Consolas" panose="020B0609020204030204" pitchFamily="49" charset="0"/>
                </a:endParaRPr>
              </a:p>
              <a:p>
                <a:pPr marL="0" indent="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CN" altLang="en-US" dirty="0"/>
                  <a:t>使用两层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循环，对原始数据样本分别进行行和列遍历，最后得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个样本在原始空间的距离</a:t>
                </a:r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 smtClean="0"/>
                  <a:t> ，</a:t>
                </a:r>
                <a:r>
                  <a:rPr lang="zh-CN" altLang="en-US" dirty="0"/>
                  <a:t>现在我们的目标是获得样本在</a:t>
                </a:r>
                <a:r>
                  <a:rPr lang="en-US" altLang="zh-CN" dirty="0"/>
                  <a:t>d’</a:t>
                </a:r>
                <a:r>
                  <a:rPr lang="zh-CN" altLang="en-US" dirty="0"/>
                  <a:t>维空间中的</a:t>
                </a:r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，其中</a:t>
                </a:r>
                <a:r>
                  <a:rPr lang="en-US" altLang="zh-CN" dirty="0"/>
                  <a:t>d’&lt;=d</a:t>
                </a:r>
                <a:r>
                  <a:rPr lang="zh-CN" altLang="en-US" dirty="0"/>
                  <a:t>，并且两个样本在</a:t>
                </a:r>
                <a:r>
                  <a:rPr lang="en-US" altLang="zh-CN" dirty="0"/>
                  <a:t>d’</a:t>
                </a:r>
                <a:r>
                  <a:rPr lang="zh-CN" altLang="en-US" dirty="0"/>
                  <a:t>维空间中的欧氏距离等于原始空间中的距离。</a:t>
                </a:r>
                <a:endParaRPr lang="zh-CN" altLang="en-US" sz="1600" b="1" dirty="0">
                  <a:solidFill>
                    <a:srgbClr val="FF1493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94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4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MDS</a:t>
            </a:r>
            <a:r>
              <a:rPr lang="zh-CN" altLang="en-US" dirty="0"/>
              <a:t>降维步骤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i="1" dirty="0"/>
              <a:t>Step3</a:t>
            </a:r>
            <a:r>
              <a:rPr lang="zh-CN" altLang="en-US" b="1" i="1" dirty="0"/>
              <a:t>：计算降维后样本的内积矩阵</a:t>
            </a:r>
            <a:r>
              <a:rPr lang="en-US" altLang="zh-CN" b="1" i="1" dirty="0" smtClean="0"/>
              <a:t>B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200" b="1" dirty="0">
                <a:latin typeface="Consolas" panose="020B0609020204030204" pitchFamily="49" charset="0"/>
              </a:rPr>
              <a:t>B=</a:t>
            </a:r>
            <a:r>
              <a:rPr lang="zh-CN" altLang="zh-CN" sz="1200" b="1" dirty="0">
                <a:solidFill>
                  <a:srgbClr val="FF1493"/>
                </a:solidFill>
                <a:latin typeface="Consolas" panose="020B0609020204030204" pitchFamily="49" charset="0"/>
              </a:rPr>
              <a:t>zeros</a:t>
            </a:r>
            <a:r>
              <a:rPr lang="zh-CN" altLang="zh-CN" sz="1200" b="1" dirty="0">
                <a:latin typeface="Consolas" panose="020B0609020204030204" pitchFamily="49" charset="0"/>
              </a:rPr>
              <a:t>(n,n);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200" b="1" dirty="0">
                <a:solidFill>
                  <a:srgbClr val="FF1493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sz="1200" b="1" dirty="0">
                <a:latin typeface="Consolas" panose="020B0609020204030204" pitchFamily="49" charset="0"/>
              </a:rPr>
              <a:t> i=1:n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smtClean="0">
                <a:latin typeface="Consolas" panose="020B0609020204030204" pitchFamily="49" charset="0"/>
              </a:rPr>
              <a:t>  </a:t>
            </a:r>
            <a:r>
              <a:rPr lang="zh-CN" altLang="zh-CN" sz="1200" b="1" dirty="0">
                <a:solidFill>
                  <a:srgbClr val="FF1493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sz="1200" b="1" dirty="0" smtClean="0">
                <a:latin typeface="Consolas" panose="020B0609020204030204" pitchFamily="49" charset="0"/>
              </a:rPr>
              <a:t> </a:t>
            </a:r>
            <a:r>
              <a:rPr lang="zh-CN" altLang="zh-CN" sz="1200" b="1" dirty="0">
                <a:latin typeface="Consolas" panose="020B0609020204030204" pitchFamily="49" charset="0"/>
              </a:rPr>
              <a:t>j=1:n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b="1" dirty="0" smtClean="0">
                <a:latin typeface="Consolas" panose="020B0609020204030204" pitchFamily="49" charset="0"/>
              </a:rPr>
              <a:t>      </a:t>
            </a:r>
            <a:r>
              <a:rPr lang="zh-CN" altLang="zh-CN" sz="1200" b="1" dirty="0" smtClean="0">
                <a:latin typeface="Consolas" panose="020B0609020204030204" pitchFamily="49" charset="0"/>
              </a:rPr>
              <a:t>B</a:t>
            </a:r>
            <a:r>
              <a:rPr lang="zh-CN" altLang="zh-CN" sz="1200" b="1" dirty="0">
                <a:latin typeface="Consolas" panose="020B0609020204030204" pitchFamily="49" charset="0"/>
              </a:rPr>
              <a:t>(i,j)=-0.5*(D(i,j)^2 -1/n*D(i,:)*D(i,:)'-1/n*D(:,j)'*D(:,j)+1/n^2*sum(sum(D.^2)));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 b="1" dirty="0" smtClean="0">
                <a:latin typeface="Consolas" panose="020B0609020204030204" pitchFamily="49" charset="0"/>
              </a:rPr>
              <a:t>   </a:t>
            </a:r>
            <a:r>
              <a:rPr lang="en-US" altLang="zh-CN" sz="1200" b="1" dirty="0">
                <a:solidFill>
                  <a:srgbClr val="FF1493"/>
                </a:solidFill>
                <a:latin typeface="Consolas" panose="020B0609020204030204" pitchFamily="49" charset="0"/>
              </a:rPr>
              <a:t>e</a:t>
            </a:r>
            <a:r>
              <a:rPr lang="zh-CN" altLang="zh-CN" sz="1200" b="1" dirty="0">
                <a:solidFill>
                  <a:srgbClr val="FF1493"/>
                </a:solidFill>
                <a:latin typeface="Consolas" panose="020B0609020204030204" pitchFamily="49" charset="0"/>
              </a:rPr>
              <a:t>nd</a:t>
            </a:r>
            <a:endParaRPr lang="en-US" altLang="zh-CN" sz="1200" b="1" dirty="0">
              <a:solidFill>
                <a:srgbClr val="FF149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200" b="1" dirty="0">
                <a:solidFill>
                  <a:srgbClr val="FF1493"/>
                </a:solidFill>
                <a:latin typeface="Consolas" panose="020B0609020204030204" pitchFamily="49" charset="0"/>
              </a:rPr>
              <a:t>end</a:t>
            </a:r>
            <a:r>
              <a:rPr lang="zh-CN" altLang="zh-CN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 smtClean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1200" b="1" dirty="0">
              <a:latin typeface="Consolas" panose="020B0609020204030204" pitchFamily="49" charset="0"/>
            </a:endParaRPr>
          </a:p>
          <a:p>
            <a:r>
              <a:rPr lang="zh-CN" altLang="en-US" dirty="0"/>
              <a:t>首先构造</a:t>
            </a:r>
            <a:r>
              <a:rPr lang="zh-CN" altLang="en-US" dirty="0" smtClean="0"/>
              <a:t>矩阵                      ，</a:t>
            </a:r>
            <a:r>
              <a:rPr lang="zh-CN" altLang="en-US" dirty="0"/>
              <a:t>其中</a:t>
            </a: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/>
              <a:t>step2</a:t>
            </a:r>
            <a:r>
              <a:rPr lang="zh-CN" altLang="en-US" dirty="0"/>
              <a:t>中表示</a:t>
            </a:r>
            <a:r>
              <a:rPr lang="zh-CN" altLang="en-US" dirty="0" smtClean="0"/>
              <a:t>的</a:t>
            </a:r>
            <a:r>
              <a:rPr lang="zh-CN" altLang="en-US" dirty="0"/>
              <a:t>降维</a:t>
            </a:r>
            <a:r>
              <a:rPr lang="zh-CN" altLang="en-US" dirty="0" smtClean="0"/>
              <a:t>后</a:t>
            </a:r>
            <a:r>
              <a:rPr lang="zh-CN" altLang="en-US" dirty="0"/>
              <a:t>的样本矩阵。</a:t>
            </a:r>
            <a:r>
              <a:rPr lang="zh-CN" altLang="en-US" dirty="0" smtClean="0"/>
              <a:t>经过一系列</a:t>
            </a:r>
            <a:r>
              <a:rPr lang="zh-CN" altLang="en-US" dirty="0"/>
              <a:t>的推到过程，最后我们能够得到如下的计算公式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根据这个公式，我们就能够计算出矩阵</a:t>
            </a:r>
            <a:r>
              <a:rPr lang="en-US" altLang="zh-CN" dirty="0"/>
              <a:t>B</a:t>
            </a:r>
            <a:r>
              <a:rPr lang="zh-CN" altLang="en-US" dirty="0"/>
              <a:t>中每一个元素的值。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866" y="3433761"/>
            <a:ext cx="2276475" cy="44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52" y="4607624"/>
            <a:ext cx="3934015" cy="5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7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721" y="3318572"/>
            <a:ext cx="1609725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3741482"/>
            <a:ext cx="2962275" cy="34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4724" y="4105654"/>
            <a:ext cx="2476500" cy="333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678" y="4821872"/>
            <a:ext cx="2790825" cy="523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MDS</a:t>
            </a:r>
            <a:r>
              <a:rPr lang="zh-CN" altLang="en-US" dirty="0"/>
              <a:t>降维步骤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r>
                  <a:rPr lang="en-US" altLang="zh-CN" sz="11200" b="1" i="1" dirty="0" smtClean="0"/>
                  <a:t>Step4</a:t>
                </a:r>
                <a:r>
                  <a:rPr lang="zh-CN" altLang="en-US" sz="11200" b="1" i="1" dirty="0"/>
                  <a:t>：对上述矩阵内积矩阵</a:t>
                </a:r>
                <a:r>
                  <a:rPr lang="en-US" altLang="zh-CN" sz="11200" b="1" i="1" dirty="0"/>
                  <a:t>B</a:t>
                </a:r>
                <a:r>
                  <a:rPr lang="zh-CN" altLang="en-US" sz="11200" b="1" i="1" dirty="0"/>
                  <a:t>做特征值</a:t>
                </a:r>
                <a:r>
                  <a:rPr lang="zh-CN" altLang="en-US" sz="11200" b="1" i="1" dirty="0" smtClean="0"/>
                  <a:t>分解</a:t>
                </a:r>
                <a:endParaRPr lang="en-US" altLang="zh-CN" sz="11200" b="1" i="1" dirty="0" smtClean="0"/>
              </a:p>
              <a:p>
                <a:pPr marL="0" indent="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CN" sz="4800" b="1" dirty="0" smtClean="0">
                  <a:latin typeface="Consolas" panose="020B0609020204030204" pitchFamily="49" charset="0"/>
                </a:endParaRPr>
              </a:p>
              <a:p>
                <a:pPr marL="0" indent="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CN" altLang="zh-CN" sz="4800" b="1" dirty="0" smtClean="0">
                    <a:latin typeface="Consolas" panose="020B0609020204030204" pitchFamily="49" charset="0"/>
                  </a:rPr>
                  <a:t>[</a:t>
                </a:r>
                <a:r>
                  <a:rPr lang="zh-CN" altLang="zh-CN" sz="4800" b="1" dirty="0">
                    <a:latin typeface="Consolas" panose="020B0609020204030204" pitchFamily="49" charset="0"/>
                  </a:rPr>
                  <a:t>V A]=</a:t>
                </a:r>
                <a:r>
                  <a:rPr lang="zh-CN" altLang="zh-CN" sz="4800" b="1" dirty="0">
                    <a:solidFill>
                      <a:srgbClr val="FF1493"/>
                    </a:solidFill>
                    <a:latin typeface="Consolas" panose="020B0609020204030204" pitchFamily="49" charset="0"/>
                  </a:rPr>
                  <a:t>eig</a:t>
                </a:r>
                <a:r>
                  <a:rPr lang="zh-CN" altLang="zh-CN" sz="4800" b="1" dirty="0">
                    <a:latin typeface="Consolas" panose="020B0609020204030204" pitchFamily="49" charset="0"/>
                  </a:rPr>
                  <a:t>(B);</a:t>
                </a:r>
                <a:endParaRPr lang="en-US" altLang="zh-CN" sz="4800" b="1" dirty="0">
                  <a:latin typeface="Consolas" panose="020B0609020204030204" pitchFamily="49" charset="0"/>
                </a:endParaRPr>
              </a:p>
              <a:p>
                <a:pPr marL="0" indent="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CN" altLang="zh-CN" sz="4800" b="1" dirty="0">
                    <a:latin typeface="Consolas" panose="020B0609020204030204" pitchFamily="49" charset="0"/>
                  </a:rPr>
                  <a:t>num=3;</a:t>
                </a:r>
                <a:endParaRPr lang="en-US" altLang="zh-CN" sz="4800" b="1" dirty="0">
                  <a:latin typeface="Consolas" panose="020B0609020204030204" pitchFamily="49" charset="0"/>
                </a:endParaRPr>
              </a:p>
              <a:p>
                <a:pPr marL="0" indent="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CN" altLang="zh-CN" sz="4800" b="1" dirty="0">
                    <a:latin typeface="Consolas" panose="020B0609020204030204" pitchFamily="49" charset="0"/>
                  </a:rPr>
                  <a:t>Z=V(:,1:num)*A(1:num,1:num).^(1/2);</a:t>
                </a:r>
                <a:r>
                  <a:rPr lang="zh-CN" altLang="zh-CN" sz="4800" dirty="0"/>
                  <a:t> </a:t>
                </a:r>
                <a:endParaRPr lang="en-US" altLang="zh-CN" sz="4800" dirty="0" smtClean="0"/>
              </a:p>
              <a:p>
                <a:pPr marL="0" indent="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CN" sz="4000" dirty="0" smtClean="0"/>
              </a:p>
              <a:p>
                <a:pPr marL="0" lvl="0" indent="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zh-CN" sz="11200" dirty="0" smtClean="0"/>
              </a:p>
              <a:p>
                <a:pPr marL="0" lvl="0" indent="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CN" altLang="en-US" sz="11200" dirty="0" smtClean="0"/>
                  <a:t>对</a:t>
                </a:r>
                <a:r>
                  <a:rPr lang="en-US" altLang="zh-CN" sz="11200" dirty="0"/>
                  <a:t>step3</a:t>
                </a:r>
                <a:r>
                  <a:rPr lang="zh-CN" altLang="en-US" sz="11200" dirty="0"/>
                  <a:t>中得到的矩阵</a:t>
                </a:r>
                <a:r>
                  <a:rPr lang="en-US" altLang="zh-CN" sz="11200" dirty="0"/>
                  <a:t>B</a:t>
                </a:r>
                <a:r>
                  <a:rPr lang="zh-CN" altLang="en-US" sz="11200" dirty="0"/>
                  <a:t>做特征值</a:t>
                </a:r>
                <a:r>
                  <a:rPr lang="zh-CN" altLang="en-US" sz="11200" dirty="0" smtClean="0"/>
                  <a:t>分解                   </a:t>
                </a:r>
                <a:r>
                  <a:rPr lang="zh-CN" altLang="zh-CN" sz="11200" dirty="0" smtClean="0"/>
                  <a:t>，其中</a:t>
                </a:r>
                <a:r>
                  <a:rPr lang="en-US" altLang="zh-CN" sz="11200" dirty="0" smtClean="0"/>
                  <a:t>         </a:t>
                </a:r>
                <a:r>
                  <a:rPr lang="zh-CN" altLang="zh-CN" sz="11200" dirty="0" smtClean="0"/>
                  <a:t> </a:t>
                </a:r>
                <a:r>
                  <a:rPr lang="en-US" altLang="zh-CN" sz="11200" dirty="0" smtClean="0"/>
                  <a:t>                    </a:t>
                </a:r>
                <a:r>
                  <a:rPr lang="zh-CN" altLang="zh-CN" sz="11200" dirty="0" smtClean="0"/>
                  <a:t> </a:t>
                </a:r>
                <a:r>
                  <a:rPr lang="zh-CN" altLang="zh-CN" sz="11200" dirty="0"/>
                  <a:t>是特征值构成的对角矩阵，满足 </a:t>
                </a:r>
                <a:r>
                  <a:rPr lang="en-US" altLang="zh-CN" sz="11200" dirty="0" smtClean="0"/>
                  <a:t>                         </a:t>
                </a:r>
                <a:r>
                  <a:rPr lang="zh-CN" altLang="zh-CN" sz="11200" dirty="0" smtClean="0"/>
                  <a:t> </a:t>
                </a:r>
                <a:r>
                  <a:rPr lang="zh-CN" altLang="zh-CN" sz="11200" dirty="0"/>
                  <a:t>，V表示特征向量矩阵。如果特征值中有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1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11200" dirty="0" smtClean="0"/>
                  <a:t> </a:t>
                </a:r>
                <a:r>
                  <a:rPr lang="zh-CN" altLang="zh-CN" sz="11200" dirty="0"/>
                  <a:t>个非零特征值，那么我们将得到如下计算Z矩阵的表达式： </a:t>
                </a:r>
                <a:r>
                  <a:rPr lang="en-US" altLang="zh-CN" sz="11200" dirty="0" smtClean="0"/>
                  <a:t>                          </a:t>
                </a:r>
                <a:r>
                  <a:rPr lang="zh-CN" altLang="zh-CN" sz="11200" dirty="0" smtClean="0"/>
                  <a:t>  </a:t>
                </a:r>
                <a:endParaRPr lang="en-US" altLang="zh-CN" sz="11200" dirty="0"/>
              </a:p>
              <a:p>
                <a:pPr marL="0" lvl="0" indent="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zh-CN" altLang="en-US" sz="6400" dirty="0"/>
                  <a:t>在该式中，矩阵</a:t>
                </a:r>
                <a:r>
                  <a:rPr lang="en-US" altLang="zh-CN" sz="6400" dirty="0"/>
                  <a:t>Z</a:t>
                </a:r>
                <a:r>
                  <a:rPr lang="zh-CN" altLang="en-US" sz="6400" dirty="0"/>
                  <a:t>的每一列表示一个样本，每一行表示降维后在</a:t>
                </a:r>
                <a:r>
                  <a:rPr lang="en-US" altLang="zh-CN" sz="6400" dirty="0"/>
                  <a:t>d’</a:t>
                </a:r>
                <a:r>
                  <a:rPr lang="zh-CN" altLang="en-US" sz="6400" dirty="0"/>
                  <a:t>空间内的一个维度，由于</a:t>
                </a:r>
                <a:r>
                  <a:rPr lang="en-US" altLang="zh-CN" sz="6400" dirty="0"/>
                  <a:t>d’&lt;=d,</a:t>
                </a:r>
                <a:r>
                  <a:rPr lang="zh-CN" altLang="en-US" sz="6400" dirty="0"/>
                  <a:t>因此也就达到了降维的</a:t>
                </a:r>
                <a:r>
                  <a:rPr lang="zh-CN" altLang="en-US" sz="6400" dirty="0" smtClean="0"/>
                  <a:t>目的。后续</a:t>
                </a:r>
                <a:r>
                  <a:rPr lang="zh-CN" altLang="en-US" sz="6400" dirty="0"/>
                  <a:t>的分析中，我们只需要修改</a:t>
                </a:r>
                <a:r>
                  <a:rPr lang="en-US" altLang="zh-CN" sz="6400" dirty="0"/>
                  <a:t>d’</a:t>
                </a:r>
                <a:r>
                  <a:rPr lang="zh-CN" altLang="en-US" sz="6400" dirty="0"/>
                  <a:t>的值，就可以将原数据样本降维到我们想要的维度了。</a:t>
                </a:r>
                <a:endParaRPr lang="zh-CN" altLang="zh-CN" sz="6400" dirty="0" smtClean="0"/>
              </a:p>
              <a:p>
                <a:pPr marL="0" indent="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zh-CN" sz="6000" dirty="0">
                  <a:latin typeface="Arial" panose="020B060402020202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546" t="-4062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952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MDS</a:t>
            </a:r>
            <a:r>
              <a:rPr lang="zh-CN" altLang="en-US" dirty="0"/>
              <a:t>降维步骤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/>
              <a:t>Step5</a:t>
            </a:r>
            <a:r>
              <a:rPr lang="zh-CN" altLang="en-US" b="1" i="1" dirty="0"/>
              <a:t>：对降维后的数据进行</a:t>
            </a:r>
            <a:r>
              <a:rPr lang="zh-CN" altLang="en-US" b="1" i="1" dirty="0" smtClean="0"/>
              <a:t>可视化</a:t>
            </a:r>
            <a:endParaRPr lang="en-US" altLang="zh-CN" b="1" i="1" dirty="0" smtClean="0"/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zh-CN" sz="1200" b="1" dirty="0" smtClean="0">
                <a:solidFill>
                  <a:srgbClr val="FF1493"/>
                </a:solidFill>
                <a:latin typeface="Consolas" panose="020B0609020204030204" pitchFamily="49" charset="0"/>
              </a:rPr>
              <a:t>scatter3</a:t>
            </a:r>
            <a:r>
              <a:rPr lang="it-IT" altLang="zh-CN" sz="1200" b="1" dirty="0" smtClean="0">
                <a:latin typeface="Consolas" panose="020B0609020204030204" pitchFamily="49" charset="0"/>
              </a:rPr>
              <a:t>(Z</a:t>
            </a:r>
            <a:r>
              <a:rPr lang="it-IT" altLang="zh-CN" sz="1200" b="1" dirty="0">
                <a:latin typeface="Consolas" panose="020B0609020204030204" pitchFamily="49" charset="0"/>
              </a:rPr>
              <a:t>(:,1),Z(:,2),Z(:,3));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zh-CN" sz="1200" b="1" dirty="0" smtClean="0">
                <a:solidFill>
                  <a:srgbClr val="FF1493"/>
                </a:solidFill>
                <a:latin typeface="Consolas" panose="020B0609020204030204" pitchFamily="49" charset="0"/>
              </a:rPr>
              <a:t>xlabel</a:t>
            </a:r>
            <a:r>
              <a:rPr lang="it-IT" altLang="zh-CN" sz="1200" b="1" dirty="0">
                <a:latin typeface="Consolas" panose="020B0609020204030204" pitchFamily="49" charset="0"/>
              </a:rPr>
              <a:t>('dimension 1');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zh-CN" sz="1200" b="1" dirty="0" smtClean="0">
                <a:solidFill>
                  <a:srgbClr val="FF1493"/>
                </a:solidFill>
                <a:latin typeface="Consolas" panose="020B0609020204030204" pitchFamily="49" charset="0"/>
              </a:rPr>
              <a:t>ylabel</a:t>
            </a:r>
            <a:r>
              <a:rPr lang="it-IT" altLang="zh-CN" sz="1200" b="1" dirty="0">
                <a:latin typeface="Consolas" panose="020B0609020204030204" pitchFamily="49" charset="0"/>
              </a:rPr>
              <a:t>('dimension 2');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zh-CN" sz="1200" b="1" dirty="0" smtClean="0">
                <a:solidFill>
                  <a:srgbClr val="FF1493"/>
                </a:solidFill>
                <a:latin typeface="Consolas" panose="020B0609020204030204" pitchFamily="49" charset="0"/>
              </a:rPr>
              <a:t>zlabel</a:t>
            </a:r>
            <a:r>
              <a:rPr lang="it-IT" altLang="zh-CN" sz="1200" b="1" dirty="0">
                <a:latin typeface="Consolas" panose="020B0609020204030204" pitchFamily="49" charset="0"/>
              </a:rPr>
              <a:t>('dimension 3</a:t>
            </a:r>
            <a:r>
              <a:rPr lang="it-IT" altLang="zh-CN" sz="1200" b="1" dirty="0" smtClean="0">
                <a:latin typeface="Consolas" panose="020B0609020204030204" pitchFamily="49" charset="0"/>
              </a:rPr>
              <a:t>');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it-IT" altLang="zh-CN" sz="1200" b="1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/>
              <a:t>为了能够对降维后的数据进行可视化，因此可以选择降到</a:t>
            </a:r>
            <a:r>
              <a:rPr lang="en-US" altLang="zh-CN" dirty="0"/>
              <a:t>2</a:t>
            </a:r>
            <a:r>
              <a:rPr lang="zh-CN" altLang="en-US" dirty="0"/>
              <a:t>维或者降到</a:t>
            </a:r>
            <a:r>
              <a:rPr lang="en-US" altLang="zh-CN" dirty="0"/>
              <a:t>3</a:t>
            </a:r>
            <a:r>
              <a:rPr lang="zh-CN" altLang="en-US" dirty="0"/>
              <a:t>维。</a:t>
            </a:r>
            <a:endParaRPr lang="zh-CN" alt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在高维情形下出现的数据样本稀疏、距离计算困难等问题，是所有机器学习方法共同面临的严重障碍，被称为</a:t>
            </a:r>
            <a:r>
              <a:rPr lang="zh-CN" altLang="en-US" dirty="0">
                <a:solidFill>
                  <a:srgbClr val="FF0000"/>
                </a:solidFill>
              </a:rPr>
              <a:t>维数灾难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缓解维数灾难的一个重要途径是降维，亦称为维数约简，即通过某种数学变换将原始高维属性空间转变为一个低维子空间。在这个子空间中样本密度大幅提高，距离计算也更为容易。</a:t>
            </a:r>
          </a:p>
        </p:txBody>
      </p:sp>
    </p:spTree>
    <p:extLst>
      <p:ext uri="{BB962C8B-B14F-4D97-AF65-F5344CB8AC3E}">
        <p14:creationId xmlns:p14="http://schemas.microsoft.com/office/powerpoint/2010/main" val="3076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若要求原始空间中样本之间的距离在低维空间中得以保持，即多维缩放（</a:t>
            </a:r>
            <a:r>
              <a:rPr lang="en-US" altLang="zh-CN" dirty="0"/>
              <a:t>Multiple Dimensional </a:t>
            </a:r>
            <a:r>
              <a:rPr lang="en-US" altLang="zh-CN" dirty="0" err="1"/>
              <a:t>Scaling,MDS</a:t>
            </a:r>
            <a:r>
              <a:rPr lang="zh-CN" altLang="en-US" dirty="0"/>
              <a:t>）。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20" y="3220593"/>
            <a:ext cx="5914263" cy="317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假定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个样本在原始空间的距离矩阵为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，其第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行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列的元素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为样本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距离。我们的目标是获得样本在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zh-CN" altLang="en-US"/>
                      <m:t>维空间的表示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，且任意两个样本在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维空间中的欧式距离等于原始空间中的距离，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𝑑𝑖𝑠𝑡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1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8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2419350"/>
            <a:ext cx="89058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4599" r="3207"/>
          <a:stretch/>
        </p:blipFill>
        <p:spPr>
          <a:xfrm>
            <a:off x="36576" y="1799272"/>
            <a:ext cx="9079992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196"/>
            <a:ext cx="91440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925"/>
            <a:ext cx="9144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719387"/>
            <a:ext cx="9105900" cy="1419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3281"/>
            <a:ext cx="9144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620</Words>
  <Application>Microsoft Office PowerPoint</Application>
  <PresentationFormat>全屏显示(4:3)</PresentationFormat>
  <Paragraphs>71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Consolas</vt:lpstr>
      <vt:lpstr>Office 主题​​</vt:lpstr>
      <vt:lpstr>多维缩放MDS</vt:lpstr>
      <vt:lpstr>简介</vt:lpstr>
      <vt:lpstr>MDS</vt:lpstr>
      <vt:lpstr>MDS</vt:lpstr>
      <vt:lpstr>MDS</vt:lpstr>
      <vt:lpstr>MDS</vt:lpstr>
      <vt:lpstr>MDS</vt:lpstr>
      <vt:lpstr>MDS</vt:lpstr>
      <vt:lpstr>MDS</vt:lpstr>
      <vt:lpstr>PowerPoint 演示文稿</vt:lpstr>
      <vt:lpstr>MDS</vt:lpstr>
      <vt:lpstr>（1）MDS降维条件</vt:lpstr>
      <vt:lpstr>（2）MDS降维步骤</vt:lpstr>
      <vt:lpstr>（2）MDS降维步骤</vt:lpstr>
      <vt:lpstr>（2）MDS降维步骤</vt:lpstr>
      <vt:lpstr>（2）MDS降维步骤</vt:lpstr>
      <vt:lpstr>（2）MDS降维步骤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多维缩放MDS</dc:title>
  <dc:creator>Windows 用户</dc:creator>
  <cp:lastModifiedBy>Windows 用户</cp:lastModifiedBy>
  <cp:revision>23</cp:revision>
  <dcterms:created xsi:type="dcterms:W3CDTF">2018-11-03T01:31:51Z</dcterms:created>
  <dcterms:modified xsi:type="dcterms:W3CDTF">2018-11-03T04:08:51Z</dcterms:modified>
</cp:coreProperties>
</file>