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
      <p:font typeface="Maven Pro ExtraBold"/>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f83f9423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f83f9423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f83f9423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f83f9423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f83f9423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f83f9423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To begin exploring the data I made various graphs to show relationships between the features. This graph shows the age of the individuals groups by hypertension and stroke</a:t>
            </a:r>
            <a:endParaRPr sz="1050">
              <a:solidFill>
                <a:srgbClr val="212121"/>
              </a:solidFill>
              <a:highlight>
                <a:schemeClr val="lt1"/>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Just a slight difference between the two groups of negative and positive hypertension who have had strokes </a:t>
            </a:r>
            <a:endParaRPr sz="1050">
              <a:solidFill>
                <a:srgbClr val="212121"/>
              </a:solidFill>
              <a:highlight>
                <a:schemeClr val="lt1"/>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The younger people seem to be more healthy as they have no hypertension and have not had a stroke.</a:t>
            </a:r>
            <a:endParaRPr sz="1050">
              <a:solidFill>
                <a:srgbClr val="212121"/>
              </a:solidFill>
              <a:highlight>
                <a:schemeClr val="lt1"/>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Older people tend to either have had a stroke and/or hypertension</a:t>
            </a:r>
            <a:endParaRPr sz="1050">
              <a:solidFill>
                <a:srgbClr val="212121"/>
              </a:solidFill>
              <a:highlight>
                <a:schemeClr val="lt1"/>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Stakeholders should take caution insuring older clients, especially with hypertension</a:t>
            </a:r>
            <a:endParaRPr sz="1050">
              <a:solidFill>
                <a:srgbClr val="212121"/>
              </a:solidFill>
              <a:highlight>
                <a:schemeClr val="lt1"/>
              </a:highlight>
              <a:latin typeface="Courier New"/>
              <a:ea typeface="Courier New"/>
              <a:cs typeface="Courier New"/>
              <a:sym typeface="Courier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f83f9423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f83f9423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Those who have had heart disease all have higher glucose levels than their respective counterparts who have not</a:t>
            </a:r>
            <a:endParaRPr sz="1050">
              <a:solidFill>
                <a:srgbClr val="212121"/>
              </a:solidFill>
              <a:highlight>
                <a:schemeClr val="lt1"/>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212121"/>
              </a:buClr>
              <a:buSzPts val="1050"/>
              <a:buFont typeface="Courier New"/>
              <a:buChar char="●"/>
            </a:pPr>
            <a:r>
              <a:rPr lang="en" sz="1050">
                <a:solidFill>
                  <a:srgbClr val="212121"/>
                </a:solidFill>
                <a:highlight>
                  <a:schemeClr val="lt1"/>
                </a:highlight>
                <a:latin typeface="Courier New"/>
                <a:ea typeface="Courier New"/>
                <a:cs typeface="Courier New"/>
                <a:sym typeface="Courier New"/>
              </a:rPr>
              <a:t>Those who have had heart disease along with a significant high glucose level seem to get strokes</a:t>
            </a:r>
            <a:endParaRPr sz="1050">
              <a:solidFill>
                <a:srgbClr val="212121"/>
              </a:solidFill>
              <a:highlight>
                <a:schemeClr val="lt1"/>
              </a:highlight>
              <a:latin typeface="Courier New"/>
              <a:ea typeface="Courier New"/>
              <a:cs typeface="Courier New"/>
              <a:sym typeface="Courier Ne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1f5bbda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1f5bbda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Courier New"/>
              <a:buChar char="●"/>
            </a:pPr>
            <a:r>
              <a:rPr lang="en" sz="1300">
                <a:solidFill>
                  <a:srgbClr val="424242"/>
                </a:solidFill>
                <a:latin typeface="Courier New"/>
                <a:ea typeface="Courier New"/>
                <a:cs typeface="Courier New"/>
                <a:sym typeface="Courier New"/>
              </a:rPr>
              <a:t>Best model with stakeholders best interests in mind is one that identifies individuals to avoid</a:t>
            </a:r>
            <a:endParaRPr sz="1300">
              <a:solidFill>
                <a:srgbClr val="424242"/>
              </a:solidFill>
              <a:latin typeface="Courier New"/>
              <a:ea typeface="Courier New"/>
              <a:cs typeface="Courier New"/>
              <a:sym typeface="Courier New"/>
            </a:endParaRPr>
          </a:p>
          <a:p>
            <a:pPr indent="-311150" lvl="0" marL="457200" rtl="0" algn="l">
              <a:lnSpc>
                <a:spcPct val="115000"/>
              </a:lnSpc>
              <a:spcBef>
                <a:spcPts val="0"/>
              </a:spcBef>
              <a:spcAft>
                <a:spcPts val="0"/>
              </a:spcAft>
              <a:buClr>
                <a:srgbClr val="424242"/>
              </a:buClr>
              <a:buSzPts val="1300"/>
              <a:buFont typeface="Courier New"/>
              <a:buChar char="●"/>
            </a:pPr>
            <a:r>
              <a:rPr lang="en">
                <a:solidFill>
                  <a:srgbClr val="424242"/>
                </a:solidFill>
                <a:latin typeface="Courier New"/>
                <a:ea typeface="Courier New"/>
                <a:cs typeface="Courier New"/>
                <a:sym typeface="Courier New"/>
              </a:rPr>
              <a:t>The model I chose produced small false neg and high true positive rate</a:t>
            </a:r>
            <a:endParaRPr>
              <a:solidFill>
                <a:srgbClr val="424242"/>
              </a:solidFill>
              <a:latin typeface="Courier New"/>
              <a:ea typeface="Courier New"/>
              <a:cs typeface="Courier New"/>
              <a:sym typeface="Courier New"/>
            </a:endParaRPr>
          </a:p>
          <a:p>
            <a:pPr indent="-311150" lvl="0" marL="457200" rtl="0" algn="l">
              <a:lnSpc>
                <a:spcPct val="115000"/>
              </a:lnSpc>
              <a:spcBef>
                <a:spcPts val="0"/>
              </a:spcBef>
              <a:spcAft>
                <a:spcPts val="0"/>
              </a:spcAft>
              <a:buClr>
                <a:srgbClr val="424242"/>
              </a:buClr>
              <a:buSzPts val="1300"/>
              <a:buFont typeface="Courier New"/>
              <a:buChar char="●"/>
            </a:pPr>
            <a:r>
              <a:rPr lang="en">
                <a:solidFill>
                  <a:srgbClr val="424242"/>
                </a:solidFill>
                <a:latin typeface="Courier New"/>
                <a:ea typeface="Courier New"/>
                <a:cs typeface="Courier New"/>
                <a:sym typeface="Courier New"/>
              </a:rPr>
              <a:t>Best to avoid false negatives as it indicates individuals who have had strokes as not having strokes, leading to loss of profit</a:t>
            </a:r>
            <a:endParaRPr>
              <a:solidFill>
                <a:srgbClr val="424242"/>
              </a:solidFill>
              <a:latin typeface="Courier New"/>
              <a:ea typeface="Courier New"/>
              <a:cs typeface="Courier New"/>
              <a:sym typeface="Courier New"/>
            </a:endParaRPr>
          </a:p>
          <a:p>
            <a:pPr indent="-311150" lvl="0" marL="457200" rtl="0" algn="l">
              <a:lnSpc>
                <a:spcPct val="115000"/>
              </a:lnSpc>
              <a:spcBef>
                <a:spcPts val="0"/>
              </a:spcBef>
              <a:spcAft>
                <a:spcPts val="0"/>
              </a:spcAft>
              <a:buClr>
                <a:srgbClr val="424242"/>
              </a:buClr>
              <a:buSzPts val="1300"/>
              <a:buFont typeface="Courier New"/>
              <a:buChar char="●"/>
            </a:pPr>
            <a:r>
              <a:rPr lang="en">
                <a:solidFill>
                  <a:srgbClr val="424242"/>
                </a:solidFill>
                <a:latin typeface="Courier New"/>
                <a:ea typeface="Courier New"/>
                <a:cs typeface="Courier New"/>
                <a:sym typeface="Courier New"/>
              </a:rPr>
              <a:t>True positives are individuals indicated to have had strokes who have actually had strokes</a:t>
            </a:r>
            <a:endParaRPr>
              <a:solidFill>
                <a:srgbClr val="424242"/>
              </a:solidFill>
              <a:latin typeface="Courier New"/>
              <a:ea typeface="Courier New"/>
              <a:cs typeface="Courier New"/>
              <a:sym typeface="Courier New"/>
            </a:endParaRPr>
          </a:p>
          <a:p>
            <a:pPr indent="-311150" lvl="0" marL="457200" rtl="0" algn="l">
              <a:lnSpc>
                <a:spcPct val="115000"/>
              </a:lnSpc>
              <a:spcBef>
                <a:spcPts val="0"/>
              </a:spcBef>
              <a:spcAft>
                <a:spcPts val="0"/>
              </a:spcAft>
              <a:buClr>
                <a:srgbClr val="424242"/>
              </a:buClr>
              <a:buSzPts val="1300"/>
              <a:buFont typeface="Courier New"/>
              <a:buChar char="●"/>
            </a:pPr>
            <a:r>
              <a:rPr lang="en">
                <a:solidFill>
                  <a:srgbClr val="424242"/>
                </a:solidFill>
                <a:latin typeface="Courier New"/>
                <a:ea typeface="Courier New"/>
                <a:cs typeface="Courier New"/>
                <a:sym typeface="Courier New"/>
              </a:rPr>
              <a:t>True positives are those who truly have not had strokes</a:t>
            </a:r>
            <a:endParaRPr>
              <a:solidFill>
                <a:srgbClr val="424242"/>
              </a:solidFill>
              <a:latin typeface="Courier New"/>
              <a:ea typeface="Courier New"/>
              <a:cs typeface="Courier New"/>
              <a:sym typeface="Courier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f83f9423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f83f9423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into the pros and cons of our model</a:t>
            </a:r>
            <a:endParaRPr/>
          </a:p>
          <a:p>
            <a:pPr indent="0" lvl="0" marL="0" rtl="0" algn="l">
              <a:spcBef>
                <a:spcPts val="0"/>
              </a:spcBef>
              <a:spcAft>
                <a:spcPts val="0"/>
              </a:spcAft>
              <a:buNone/>
            </a:pPr>
            <a:r>
              <a:rPr lang="en"/>
              <a:t>The pros are that the model produced a false negative rate of 0.19 which is fairly low compared to the other models produced. And as a result it also produced a decent true positive rate of 0.81</a:t>
            </a:r>
            <a:endParaRPr/>
          </a:p>
          <a:p>
            <a:pPr indent="0" lvl="0" marL="0" rtl="0" algn="l">
              <a:spcBef>
                <a:spcPts val="0"/>
              </a:spcBef>
              <a:spcAft>
                <a:spcPts val="0"/>
              </a:spcAft>
              <a:buNone/>
            </a:pPr>
            <a:r>
              <a:rPr lang="en"/>
              <a:t>The cons, however, would be that the accuracy of 0.70 isnt as high as desired and the target class is extremely </a:t>
            </a:r>
            <a:r>
              <a:rPr lang="en"/>
              <a:t>imbalanced, but for an insurance company, avoiding false negatives is more prioritized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f83f9423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f83f9423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24242"/>
                </a:solidFill>
                <a:latin typeface="Courier New"/>
                <a:ea typeface="Courier New"/>
                <a:cs typeface="Courier New"/>
                <a:sym typeface="Courier New"/>
              </a:rPr>
              <a:t>To optimize profits, it would be beneficial to avoid signing clients that have heart disease along with high glucose. If the clients are of older age with hypertension the company should take caution in insuring them. From there we can use the conducted model for potential clients predicted to not have strokes and steering clear of those that would.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a:blip r:embed="rId2">
            <a:alphaModFix/>
          </a:blip>
          <a:stretch>
            <a:fillRect/>
          </a:stretch>
        </p:blipFill>
        <p:spPr>
          <a:xfrm>
            <a:off x="314425" y="173327"/>
            <a:ext cx="8515150" cy="47968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hyperlink" Target="https://www.statista.com/statistics/1254560/leading-causes-of-death-in-the-us-average-number-dail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thereaderwiki.com/en/Sensitivity_and_specific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1178700" y="698850"/>
            <a:ext cx="5819100" cy="18729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1"/>
                </a:solidFill>
              </a:rPr>
              <a:t>Potential Life Insurance Clients</a:t>
            </a:r>
            <a:endParaRPr>
              <a:solidFill>
                <a:schemeClr val="accent1"/>
              </a:solidFill>
            </a:endParaRPr>
          </a:p>
        </p:txBody>
      </p:sp>
      <p:sp>
        <p:nvSpPr>
          <p:cNvPr id="279" name="Google Shape;279;p13"/>
          <p:cNvSpPr txBox="1"/>
          <p:nvPr>
            <p:ph idx="1" type="subTitle"/>
          </p:nvPr>
        </p:nvSpPr>
        <p:spPr>
          <a:xfrm>
            <a:off x="4500225" y="2798175"/>
            <a:ext cx="4255500" cy="695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Grace Seo</a:t>
            </a:r>
            <a:endParaRPr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134500" y="574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0" lang="en" sz="2200">
                <a:solidFill>
                  <a:schemeClr val="accent1"/>
                </a:solidFill>
                <a:latin typeface="Maven Pro ExtraBold"/>
                <a:ea typeface="Maven Pro ExtraBold"/>
                <a:cs typeface="Maven Pro ExtraBold"/>
                <a:sym typeface="Maven Pro ExtraBold"/>
              </a:rPr>
              <a:t>Guardian Life Insurance</a:t>
            </a:r>
            <a:endParaRPr b="0" sz="2200">
              <a:solidFill>
                <a:schemeClr val="accent1"/>
              </a:solidFill>
              <a:latin typeface="Maven Pro ExtraBold"/>
              <a:ea typeface="Maven Pro ExtraBold"/>
              <a:cs typeface="Maven Pro ExtraBold"/>
              <a:sym typeface="Maven Pro ExtraBold"/>
            </a:endParaRPr>
          </a:p>
          <a:p>
            <a:pPr indent="0" lvl="0" marL="0" rtl="0" algn="l">
              <a:spcBef>
                <a:spcPts val="1500"/>
              </a:spcBef>
              <a:spcAft>
                <a:spcPts val="0"/>
              </a:spcAft>
              <a:buNone/>
            </a:pPr>
            <a:r>
              <a:t/>
            </a:r>
            <a:endParaRPr/>
          </a:p>
        </p:txBody>
      </p:sp>
      <p:sp>
        <p:nvSpPr>
          <p:cNvPr id="285" name="Google Shape;285;p14"/>
          <p:cNvSpPr txBox="1"/>
          <p:nvPr>
            <p:ph idx="1" type="body"/>
          </p:nvPr>
        </p:nvSpPr>
        <p:spPr>
          <a:xfrm>
            <a:off x="692375" y="14366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Insurance company that provides life insurance, along with dental, disability and other options of insurance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Stroke is one of the leading causes of death in the U.S.</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Helping the stakeholders avoid potential clients who may cost more down the road</a:t>
            </a:r>
            <a:endParaRPr>
              <a:latin typeface="Courier New"/>
              <a:ea typeface="Courier New"/>
              <a:cs typeface="Courier New"/>
              <a:sym typeface="Courier New"/>
            </a:endParaRPr>
          </a:p>
          <a:p>
            <a:pPr indent="-298450" lvl="2" marL="1371600" rtl="0" algn="l">
              <a:spcBef>
                <a:spcPts val="0"/>
              </a:spcBef>
              <a:spcAft>
                <a:spcPts val="0"/>
              </a:spcAft>
              <a:buSzPts val="1100"/>
              <a:buFont typeface="Courier New"/>
              <a:buChar char="■"/>
            </a:pPr>
            <a:r>
              <a:rPr lang="en">
                <a:latin typeface="Courier New"/>
                <a:ea typeface="Courier New"/>
                <a:cs typeface="Courier New"/>
                <a:sym typeface="Courier New"/>
              </a:rPr>
              <a:t>More at risk of getting strokes</a:t>
            </a:r>
            <a:endParaRPr>
              <a:latin typeface="Courier New"/>
              <a:ea typeface="Courier New"/>
              <a:cs typeface="Courier New"/>
              <a:sym typeface="Courier New"/>
            </a:endParaRPr>
          </a:p>
        </p:txBody>
      </p:sp>
      <p:pic>
        <p:nvPicPr>
          <p:cNvPr id="286" name="Google Shape;286;p14"/>
          <p:cNvPicPr preferRelativeResize="0"/>
          <p:nvPr/>
        </p:nvPicPr>
        <p:blipFill rotWithShape="1">
          <a:blip r:embed="rId3">
            <a:alphaModFix/>
          </a:blip>
          <a:srcRect b="0" l="0" r="0" t="14595"/>
          <a:stretch/>
        </p:blipFill>
        <p:spPr>
          <a:xfrm>
            <a:off x="7069350" y="0"/>
            <a:ext cx="2074650" cy="1179025"/>
          </a:xfrm>
          <a:prstGeom prst="rect">
            <a:avLst/>
          </a:prstGeom>
          <a:noFill/>
          <a:ln>
            <a:noFill/>
          </a:ln>
        </p:spPr>
      </p:pic>
      <p:pic>
        <p:nvPicPr>
          <p:cNvPr id="287" name="Google Shape;287;p14"/>
          <p:cNvPicPr preferRelativeResize="0"/>
          <p:nvPr/>
        </p:nvPicPr>
        <p:blipFill>
          <a:blip r:embed="rId4">
            <a:alphaModFix/>
          </a:blip>
          <a:stretch>
            <a:fillRect/>
          </a:stretch>
        </p:blipFill>
        <p:spPr>
          <a:xfrm>
            <a:off x="1283825" y="2809300"/>
            <a:ext cx="4206249" cy="2161375"/>
          </a:xfrm>
          <a:prstGeom prst="rect">
            <a:avLst/>
          </a:prstGeom>
          <a:noFill/>
          <a:ln>
            <a:noFill/>
          </a:ln>
        </p:spPr>
      </p:pic>
      <p:sp>
        <p:nvSpPr>
          <p:cNvPr id="288" name="Google Shape;288;p14"/>
          <p:cNvSpPr txBox="1"/>
          <p:nvPr/>
        </p:nvSpPr>
        <p:spPr>
          <a:xfrm>
            <a:off x="5490075" y="4180625"/>
            <a:ext cx="329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Nunito"/>
                <a:ea typeface="Nunito"/>
                <a:cs typeface="Nunito"/>
                <a:sym typeface="Nunito"/>
                <a:hlinkClick r:id="rId5"/>
              </a:rPr>
              <a:t>https://www.statista.com/statistics/1254560/leading-causes-of-death-in-the-us-average-number-daily/</a:t>
            </a:r>
            <a:endParaRPr sz="1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idx="1" type="body"/>
          </p:nvPr>
        </p:nvSpPr>
        <p:spPr>
          <a:xfrm>
            <a:off x="821400" y="15194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Dataset consisting of around 5000 patients with various parameters</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Target variable of stroke or no stroke</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Other features</a:t>
            </a:r>
            <a:endParaRPr>
              <a:latin typeface="Courier New"/>
              <a:ea typeface="Courier New"/>
              <a:cs typeface="Courier New"/>
              <a:sym typeface="Courier New"/>
            </a:endParaRPr>
          </a:p>
          <a:p>
            <a:pPr indent="-298450" lvl="2" marL="1371600" rtl="0" algn="l">
              <a:spcBef>
                <a:spcPts val="0"/>
              </a:spcBef>
              <a:spcAft>
                <a:spcPts val="0"/>
              </a:spcAft>
              <a:buSzPts val="1100"/>
              <a:buFont typeface="Courier New"/>
              <a:buChar char="■"/>
            </a:pPr>
            <a:r>
              <a:rPr lang="en">
                <a:latin typeface="Courier New"/>
                <a:ea typeface="Courier New"/>
                <a:cs typeface="Courier New"/>
                <a:sym typeface="Courier New"/>
              </a:rPr>
              <a:t>gender, age, various diseases, and smoking status</a:t>
            </a:r>
            <a:endParaRPr>
              <a:latin typeface="Courier New"/>
              <a:ea typeface="Courier New"/>
              <a:cs typeface="Courier New"/>
              <a:sym typeface="Courier New"/>
            </a:endParaRPr>
          </a:p>
        </p:txBody>
      </p:sp>
      <p:sp>
        <p:nvSpPr>
          <p:cNvPr id="294" name="Google Shape;294;p15"/>
          <p:cNvSpPr txBox="1"/>
          <p:nvPr/>
        </p:nvSpPr>
        <p:spPr>
          <a:xfrm>
            <a:off x="1117500" y="532850"/>
            <a:ext cx="4114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Intro to Data</a:t>
            </a:r>
            <a:endParaRPr sz="1900">
              <a:solidFill>
                <a:schemeClr val="accent1"/>
              </a:solidFill>
              <a:latin typeface="Maven Pro ExtraBold"/>
              <a:ea typeface="Maven Pro ExtraBold"/>
              <a:cs typeface="Maven Pro ExtraBold"/>
              <a:sym typeface="Maven Pro ExtraBold"/>
            </a:endParaRPr>
          </a:p>
        </p:txBody>
      </p:sp>
      <p:pic>
        <p:nvPicPr>
          <p:cNvPr id="295" name="Google Shape;295;p15"/>
          <p:cNvPicPr preferRelativeResize="0"/>
          <p:nvPr/>
        </p:nvPicPr>
        <p:blipFill>
          <a:blip r:embed="rId3">
            <a:alphaModFix/>
          </a:blip>
          <a:stretch>
            <a:fillRect/>
          </a:stretch>
        </p:blipFill>
        <p:spPr>
          <a:xfrm>
            <a:off x="5512813" y="2674825"/>
            <a:ext cx="3549025" cy="23617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909600" y="1560150"/>
            <a:ext cx="3765600" cy="2694600"/>
          </a:xfrm>
          <a:prstGeom prst="rect">
            <a:avLst/>
          </a:prstGeom>
        </p:spPr>
        <p:txBody>
          <a:bodyPr anchorCtr="0" anchor="t" bIns="91425" lIns="91425" spcFirstLastPara="1" rIns="91425" wrap="square" tIns="91425">
            <a:normAutofit lnSpcReduction="20000"/>
          </a:bodyPr>
          <a:lstStyle/>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Graph of age grouped by hypertension and stroke</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Slight difference between the two groups of pos and neg hypertension w/ stroke</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Younger people seem to be more healthy</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Older people tend to either have had a stroke and/or hypertension</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Stakeholders should take caution insuring older clients, especially with hypertension</a:t>
            </a:r>
            <a:endParaRPr sz="1050">
              <a:solidFill>
                <a:srgbClr val="212121"/>
              </a:solidFill>
              <a:highlight>
                <a:srgbClr val="FFFFFF"/>
              </a:highlight>
              <a:latin typeface="Courier New"/>
              <a:ea typeface="Courier New"/>
              <a:cs typeface="Courier New"/>
              <a:sym typeface="Courier New"/>
            </a:endParaRPr>
          </a:p>
        </p:txBody>
      </p:sp>
      <p:pic>
        <p:nvPicPr>
          <p:cNvPr id="301" name="Google Shape;301;p16"/>
          <p:cNvPicPr preferRelativeResize="0"/>
          <p:nvPr/>
        </p:nvPicPr>
        <p:blipFill>
          <a:blip r:embed="rId3">
            <a:alphaModFix/>
          </a:blip>
          <a:stretch>
            <a:fillRect/>
          </a:stretch>
        </p:blipFill>
        <p:spPr>
          <a:xfrm>
            <a:off x="5088600" y="1753225"/>
            <a:ext cx="3705225" cy="2647950"/>
          </a:xfrm>
          <a:prstGeom prst="rect">
            <a:avLst/>
          </a:prstGeom>
          <a:noFill/>
          <a:ln>
            <a:noFill/>
          </a:ln>
        </p:spPr>
      </p:pic>
      <p:sp>
        <p:nvSpPr>
          <p:cNvPr id="302" name="Google Shape;302;p16"/>
          <p:cNvSpPr txBox="1"/>
          <p:nvPr/>
        </p:nvSpPr>
        <p:spPr>
          <a:xfrm>
            <a:off x="1161925" y="510650"/>
            <a:ext cx="279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Age by Hypertension/Stroke</a:t>
            </a:r>
            <a:endParaRPr sz="1900">
              <a:solidFill>
                <a:schemeClr val="accent1"/>
              </a:solidFill>
              <a:latin typeface="Maven Pro ExtraBold"/>
              <a:ea typeface="Maven Pro ExtraBold"/>
              <a:cs typeface="Maven Pro ExtraBold"/>
              <a:sym typeface="Maven Pr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idx="1" type="body"/>
          </p:nvPr>
        </p:nvSpPr>
        <p:spPr>
          <a:xfrm>
            <a:off x="907925" y="1605188"/>
            <a:ext cx="4128300" cy="30795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Graph of average glucose level grouped by heart disease and stroke</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Those who have had heart disease have higher glucose levels</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Those with heart disease and high glucose level seem to get strokes</a:t>
            </a:r>
            <a:br>
              <a:rPr lang="en"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212121"/>
              </a:buClr>
              <a:buSzPts val="1050"/>
              <a:buFont typeface="Courier New"/>
              <a:buChar char="●"/>
            </a:pPr>
            <a:r>
              <a:rPr lang="en" sz="1050">
                <a:solidFill>
                  <a:srgbClr val="212121"/>
                </a:solidFill>
                <a:highlight>
                  <a:srgbClr val="FFFFFF"/>
                </a:highlight>
                <a:latin typeface="Courier New"/>
                <a:ea typeface="Courier New"/>
                <a:cs typeface="Courier New"/>
                <a:sym typeface="Courier New"/>
              </a:rPr>
              <a:t>Stakeholders should try to avoid clients with heart disease and high glucose levels</a:t>
            </a:r>
            <a:endParaRPr sz="1050">
              <a:solidFill>
                <a:srgbClr val="212121"/>
              </a:solidFill>
              <a:highlight>
                <a:srgbClr val="FFFFFF"/>
              </a:highlight>
              <a:latin typeface="Courier New"/>
              <a:ea typeface="Courier New"/>
              <a:cs typeface="Courier New"/>
              <a:sym typeface="Courier New"/>
            </a:endParaRPr>
          </a:p>
        </p:txBody>
      </p:sp>
      <p:pic>
        <p:nvPicPr>
          <p:cNvPr id="308" name="Google Shape;308;p17"/>
          <p:cNvPicPr preferRelativeResize="0"/>
          <p:nvPr/>
        </p:nvPicPr>
        <p:blipFill>
          <a:blip r:embed="rId3">
            <a:alphaModFix/>
          </a:blip>
          <a:stretch>
            <a:fillRect/>
          </a:stretch>
        </p:blipFill>
        <p:spPr>
          <a:xfrm>
            <a:off x="5265625" y="1842036"/>
            <a:ext cx="3646300" cy="2605825"/>
          </a:xfrm>
          <a:prstGeom prst="rect">
            <a:avLst/>
          </a:prstGeom>
          <a:noFill/>
          <a:ln>
            <a:noFill/>
          </a:ln>
        </p:spPr>
      </p:pic>
      <p:sp>
        <p:nvSpPr>
          <p:cNvPr id="309" name="Google Shape;309;p17"/>
          <p:cNvSpPr txBox="1"/>
          <p:nvPr/>
        </p:nvSpPr>
        <p:spPr>
          <a:xfrm>
            <a:off x="1147100" y="540250"/>
            <a:ext cx="2397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Glucose Level by Heart Disease/Stroke</a:t>
            </a:r>
            <a:endParaRPr sz="1900">
              <a:solidFill>
                <a:schemeClr val="accent1"/>
              </a:solidFill>
              <a:latin typeface="Maven Pro ExtraBold"/>
              <a:ea typeface="Maven Pro ExtraBold"/>
              <a:cs typeface="Maven Pro ExtraBold"/>
              <a:sym typeface="Maven Pro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body"/>
          </p:nvPr>
        </p:nvSpPr>
        <p:spPr>
          <a:xfrm>
            <a:off x="836300" y="1442400"/>
            <a:ext cx="4366500" cy="2813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Best model:identifies individuals to avoid</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Produces small false neg and high true pos rates</a:t>
            </a:r>
            <a:br>
              <a:rPr lang="en">
                <a:latin typeface="Courier New"/>
                <a:ea typeface="Courier New"/>
                <a:cs typeface="Courier New"/>
                <a:sym typeface="Courier New"/>
              </a:rPr>
            </a:b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Best to avoid false negatives: individuals who have had strokes as not having strokes, leading to loss of profit</a:t>
            </a:r>
            <a:br>
              <a:rPr lang="en">
                <a:latin typeface="Courier New"/>
                <a:ea typeface="Courier New"/>
                <a:cs typeface="Courier New"/>
                <a:sym typeface="Courier New"/>
              </a:rPr>
            </a:b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True positives: truly have not had strokes</a:t>
            </a:r>
            <a:br>
              <a:rPr lang="en">
                <a:latin typeface="Courier New"/>
                <a:ea typeface="Courier New"/>
                <a:cs typeface="Courier New"/>
                <a:sym typeface="Courier New"/>
              </a:rPr>
            </a:b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Model would hopefully predict best clients who would not have strokes</a:t>
            </a:r>
            <a:endParaRPr>
              <a:latin typeface="Courier New"/>
              <a:ea typeface="Courier New"/>
              <a:cs typeface="Courier New"/>
              <a:sym typeface="Courier New"/>
            </a:endParaRPr>
          </a:p>
        </p:txBody>
      </p:sp>
      <p:sp>
        <p:nvSpPr>
          <p:cNvPr id="315" name="Google Shape;315;p18"/>
          <p:cNvSpPr txBox="1"/>
          <p:nvPr/>
        </p:nvSpPr>
        <p:spPr>
          <a:xfrm>
            <a:off x="1147125" y="518050"/>
            <a:ext cx="293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Maven Pro ExtraBold"/>
                <a:ea typeface="Maven Pro ExtraBold"/>
                <a:cs typeface="Maven Pro ExtraBold"/>
                <a:sym typeface="Maven Pro ExtraBold"/>
              </a:rPr>
              <a:t>Intro to Model</a:t>
            </a:r>
            <a:endParaRPr sz="1900">
              <a:solidFill>
                <a:schemeClr val="accent1"/>
              </a:solidFill>
              <a:latin typeface="Maven Pro ExtraBold"/>
              <a:ea typeface="Maven Pro ExtraBold"/>
              <a:cs typeface="Maven Pro ExtraBold"/>
              <a:sym typeface="Maven Pro ExtraBold"/>
            </a:endParaRPr>
          </a:p>
        </p:txBody>
      </p:sp>
      <p:pic>
        <p:nvPicPr>
          <p:cNvPr id="316" name="Google Shape;316;p18"/>
          <p:cNvPicPr preferRelativeResize="0"/>
          <p:nvPr/>
        </p:nvPicPr>
        <p:blipFill>
          <a:blip r:embed="rId3">
            <a:alphaModFix/>
          </a:blip>
          <a:stretch>
            <a:fillRect/>
          </a:stretch>
        </p:blipFill>
        <p:spPr>
          <a:xfrm>
            <a:off x="5495800" y="1247725"/>
            <a:ext cx="3325574" cy="2260225"/>
          </a:xfrm>
          <a:prstGeom prst="rect">
            <a:avLst/>
          </a:prstGeom>
          <a:noFill/>
          <a:ln>
            <a:noFill/>
          </a:ln>
        </p:spPr>
      </p:pic>
      <p:sp>
        <p:nvSpPr>
          <p:cNvPr id="317" name="Google Shape;317;p18"/>
          <p:cNvSpPr txBox="1"/>
          <p:nvPr/>
        </p:nvSpPr>
        <p:spPr>
          <a:xfrm>
            <a:off x="5690875" y="3811375"/>
            <a:ext cx="313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https://thereaderwiki.com/en/Sensitivity_and_specificity</a:t>
            </a:r>
            <a:endParaRPr sz="9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178000" y="531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900">
                <a:solidFill>
                  <a:schemeClr val="accent1"/>
                </a:solidFill>
                <a:latin typeface="Maven Pro ExtraBold"/>
                <a:ea typeface="Maven Pro ExtraBold"/>
                <a:cs typeface="Maven Pro ExtraBold"/>
                <a:sym typeface="Maven Pro ExtraBold"/>
              </a:rPr>
              <a:t>Pros and Cons</a:t>
            </a:r>
            <a:endParaRPr b="0" sz="1900">
              <a:solidFill>
                <a:schemeClr val="accent1"/>
              </a:solidFill>
              <a:latin typeface="Maven Pro ExtraBold"/>
              <a:ea typeface="Maven Pro ExtraBold"/>
              <a:cs typeface="Maven Pro ExtraBold"/>
              <a:sym typeface="Maven Pro ExtraBold"/>
            </a:endParaRPr>
          </a:p>
        </p:txBody>
      </p:sp>
      <p:sp>
        <p:nvSpPr>
          <p:cNvPr id="323" name="Google Shape;323;p19"/>
          <p:cNvSpPr txBox="1"/>
          <p:nvPr/>
        </p:nvSpPr>
        <p:spPr>
          <a:xfrm>
            <a:off x="962100" y="1358000"/>
            <a:ext cx="3463500" cy="1123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ourier New"/>
              <a:buChar char="●"/>
            </a:pPr>
            <a:r>
              <a:rPr lang="en" sz="1300">
                <a:latin typeface="Courier New"/>
                <a:ea typeface="Courier New"/>
                <a:cs typeface="Courier New"/>
                <a:sym typeface="Courier New"/>
              </a:rPr>
              <a:t>Pros:</a:t>
            </a:r>
            <a:endParaRPr sz="13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False negative rate of 0.19 which is fairly low</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True positive rate of 0.81 being decently high</a:t>
            </a:r>
            <a:endParaRPr sz="1200">
              <a:latin typeface="Courier New"/>
              <a:ea typeface="Courier New"/>
              <a:cs typeface="Courier New"/>
              <a:sym typeface="Courier New"/>
            </a:endParaRPr>
          </a:p>
        </p:txBody>
      </p:sp>
      <p:pic>
        <p:nvPicPr>
          <p:cNvPr id="324" name="Google Shape;324;p19"/>
          <p:cNvPicPr preferRelativeResize="0"/>
          <p:nvPr/>
        </p:nvPicPr>
        <p:blipFill>
          <a:blip r:embed="rId3">
            <a:alphaModFix/>
          </a:blip>
          <a:stretch>
            <a:fillRect/>
          </a:stretch>
        </p:blipFill>
        <p:spPr>
          <a:xfrm>
            <a:off x="5007225" y="1461625"/>
            <a:ext cx="3962400" cy="3190875"/>
          </a:xfrm>
          <a:prstGeom prst="rect">
            <a:avLst/>
          </a:prstGeom>
          <a:noFill/>
          <a:ln>
            <a:noFill/>
          </a:ln>
        </p:spPr>
      </p:pic>
      <p:sp>
        <p:nvSpPr>
          <p:cNvPr id="325" name="Google Shape;325;p19"/>
          <p:cNvSpPr txBox="1"/>
          <p:nvPr/>
        </p:nvSpPr>
        <p:spPr>
          <a:xfrm>
            <a:off x="1108500" y="2571750"/>
            <a:ext cx="3463500" cy="1862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ourier New"/>
              <a:buChar char="●"/>
            </a:pPr>
            <a:r>
              <a:rPr lang="en" sz="1300">
                <a:latin typeface="Courier New"/>
                <a:ea typeface="Courier New"/>
                <a:cs typeface="Courier New"/>
                <a:sym typeface="Courier New"/>
              </a:rPr>
              <a:t>Cons</a:t>
            </a: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Accuracy of 0.70 </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Avoiding false negatives is slightly more prioritized </a:t>
            </a:r>
            <a:endParaRPr sz="1200">
              <a:latin typeface="Courier New"/>
              <a:ea typeface="Courier New"/>
              <a:cs typeface="Courier New"/>
              <a:sym typeface="Courier New"/>
            </a:endParaRPr>
          </a:p>
          <a:p>
            <a:pPr indent="-304800" lvl="1" marL="914400" rtl="0" algn="l">
              <a:spcBef>
                <a:spcPts val="0"/>
              </a:spcBef>
              <a:spcAft>
                <a:spcPts val="0"/>
              </a:spcAft>
              <a:buSzPts val="1200"/>
              <a:buFont typeface="Courier New"/>
              <a:buChar char="○"/>
            </a:pPr>
            <a:r>
              <a:rPr lang="en" sz="1200">
                <a:latin typeface="Courier New"/>
                <a:ea typeface="Courier New"/>
                <a:cs typeface="Courier New"/>
                <a:sym typeface="Courier New"/>
              </a:rPr>
              <a:t>Extremely </a:t>
            </a:r>
            <a:r>
              <a:rPr lang="en" sz="1200">
                <a:latin typeface="Courier New"/>
                <a:ea typeface="Courier New"/>
                <a:cs typeface="Courier New"/>
                <a:sym typeface="Courier New"/>
              </a:rPr>
              <a:t>imbalanced </a:t>
            </a:r>
            <a:r>
              <a:rPr lang="en" sz="1200">
                <a:latin typeface="Courier New"/>
                <a:ea typeface="Courier New"/>
                <a:cs typeface="Courier New"/>
                <a:sym typeface="Courier New"/>
              </a:rPr>
              <a:t>data</a:t>
            </a:r>
            <a:endParaRPr sz="1200">
              <a:latin typeface="Courier New"/>
              <a:ea typeface="Courier New"/>
              <a:cs typeface="Courier New"/>
              <a:sym typeface="Courier New"/>
            </a:endParaRPr>
          </a:p>
          <a:p>
            <a:pPr indent="-304800" lvl="2" marL="1371600" rtl="0" algn="l">
              <a:spcBef>
                <a:spcPts val="0"/>
              </a:spcBef>
              <a:spcAft>
                <a:spcPts val="0"/>
              </a:spcAft>
              <a:buSzPts val="1200"/>
              <a:buFont typeface="Courier New"/>
              <a:buChar char="■"/>
            </a:pPr>
            <a:r>
              <a:rPr lang="en" sz="1200">
                <a:latin typeface="Courier New"/>
                <a:ea typeface="Courier New"/>
                <a:cs typeface="Courier New"/>
                <a:sym typeface="Courier New"/>
              </a:rPr>
              <a:t>Identify </a:t>
            </a:r>
            <a:r>
              <a:rPr lang="en" sz="1200">
                <a:latin typeface="Courier New"/>
                <a:ea typeface="Courier New"/>
                <a:cs typeface="Courier New"/>
                <a:sym typeface="Courier New"/>
              </a:rPr>
              <a:t>issue</a:t>
            </a:r>
            <a:r>
              <a:rPr lang="en" sz="1200">
                <a:latin typeface="Courier New"/>
                <a:ea typeface="Courier New"/>
                <a:cs typeface="Courier New"/>
                <a:sym typeface="Courier New"/>
              </a:rPr>
              <a:t> sampling methods</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244600" y="5831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0" lang="en" sz="2100">
                <a:solidFill>
                  <a:schemeClr val="accent1"/>
                </a:solidFill>
                <a:latin typeface="Maven Pro ExtraBold"/>
                <a:ea typeface="Maven Pro ExtraBold"/>
                <a:cs typeface="Maven Pro ExtraBold"/>
                <a:sym typeface="Maven Pro ExtraBold"/>
              </a:rPr>
              <a:t>Final Recommendations</a:t>
            </a:r>
            <a:r>
              <a:rPr b="0" lang="en" sz="1200">
                <a:solidFill>
                  <a:srgbClr val="000000"/>
                </a:solidFill>
                <a:latin typeface="Maven Pro ExtraBold"/>
                <a:ea typeface="Maven Pro ExtraBold"/>
                <a:cs typeface="Maven Pro ExtraBold"/>
                <a:sym typeface="Maven Pro ExtraBold"/>
              </a:rPr>
              <a:t> </a:t>
            </a:r>
            <a:endParaRPr b="0" sz="1200">
              <a:solidFill>
                <a:srgbClr val="000000"/>
              </a:solidFill>
              <a:latin typeface="Maven Pro ExtraBold"/>
              <a:ea typeface="Maven Pro ExtraBold"/>
              <a:cs typeface="Maven Pro ExtraBold"/>
              <a:sym typeface="Maven Pro ExtraBold"/>
            </a:endParaRPr>
          </a:p>
          <a:p>
            <a:pPr indent="0" lvl="0" marL="0" rtl="0" algn="l">
              <a:spcBef>
                <a:spcPts val="1500"/>
              </a:spcBef>
              <a:spcAft>
                <a:spcPts val="0"/>
              </a:spcAft>
              <a:buNone/>
            </a:pPr>
            <a:r>
              <a:t/>
            </a:r>
            <a:endParaRPr/>
          </a:p>
        </p:txBody>
      </p:sp>
      <p:sp>
        <p:nvSpPr>
          <p:cNvPr id="331" name="Google Shape;331;p20"/>
          <p:cNvSpPr txBox="1"/>
          <p:nvPr>
            <p:ph idx="1" type="body"/>
          </p:nvPr>
        </p:nvSpPr>
        <p:spPr>
          <a:xfrm>
            <a:off x="918975" y="1501000"/>
            <a:ext cx="4624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To optimize profits:</a:t>
            </a:r>
            <a:endParaRPr>
              <a:latin typeface="Courier New"/>
              <a:ea typeface="Courier New"/>
              <a:cs typeface="Courier New"/>
              <a:sym typeface="Courier New"/>
            </a:endParaRPr>
          </a:p>
          <a:p>
            <a:pPr indent="-311150" lvl="0" marL="457200" rtl="0" algn="l">
              <a:spcBef>
                <a:spcPts val="1200"/>
              </a:spcBef>
              <a:spcAft>
                <a:spcPts val="0"/>
              </a:spcAft>
              <a:buSzPts val="1300"/>
              <a:buFont typeface="Courier New"/>
              <a:buChar char="●"/>
            </a:pPr>
            <a:r>
              <a:rPr lang="en">
                <a:latin typeface="Courier New"/>
                <a:ea typeface="Courier New"/>
                <a:cs typeface="Courier New"/>
                <a:sym typeface="Courier New"/>
              </a:rPr>
              <a:t>Avoid those with heart disease and high glucose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If of older age with hypertension, should take caution</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Utilize model for potential clients predicted to not have strokes who won’t cost the company</a:t>
            </a:r>
            <a:endParaRPr>
              <a:latin typeface="Courier New"/>
              <a:ea typeface="Courier New"/>
              <a:cs typeface="Courier New"/>
              <a:sym typeface="Courier New"/>
            </a:endParaRPr>
          </a:p>
        </p:txBody>
      </p:sp>
      <p:pic>
        <p:nvPicPr>
          <p:cNvPr id="332" name="Google Shape;332;p20"/>
          <p:cNvPicPr preferRelativeResize="0"/>
          <p:nvPr/>
        </p:nvPicPr>
        <p:blipFill rotWithShape="1">
          <a:blip r:embed="rId3">
            <a:alphaModFix/>
          </a:blip>
          <a:srcRect b="0" l="0" r="0" t="6173"/>
          <a:stretch/>
        </p:blipFill>
        <p:spPr>
          <a:xfrm>
            <a:off x="5424225" y="1132175"/>
            <a:ext cx="3719775" cy="193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