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99" r:id="rId6"/>
    <p:sldId id="305" r:id="rId7"/>
    <p:sldId id="266" r:id="rId8"/>
    <p:sldId id="300" r:id="rId9"/>
    <p:sldId id="302" r:id="rId10"/>
    <p:sldId id="303" r:id="rId11"/>
    <p:sldId id="304" r:id="rId12"/>
    <p:sldId id="306" r:id="rId13"/>
    <p:sldId id="288"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37C89A-2623-45B6-848F-F330F3DB1B39}">
          <p14:sldIdLst>
            <p14:sldId id="256"/>
            <p14:sldId id="299"/>
            <p14:sldId id="305"/>
          </p14:sldIdLst>
        </p14:section>
        <p14:section name="Untitled Section" id="{4B497A54-8F39-4E3A-BC3C-AD5E46B31BDB}">
          <p14:sldIdLst>
            <p14:sldId id="266"/>
            <p14:sldId id="300"/>
            <p14:sldId id="302"/>
            <p14:sldId id="303"/>
            <p14:sldId id="304"/>
            <p14:sldId id="306"/>
            <p14:sldId id="288"/>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111" d="100"/>
          <a:sy n="111" d="100"/>
        </p:scale>
        <p:origin x="270" y="9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11/13/2023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8:23.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25,'420'0,"-401"-1,0-1,32-8,32-2,213 13,-275-1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8:28.8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2,'58'0,"-19"-2,0 3,0 1,69 12,-66-7,1-2,-1-2,1-2,47-5,10 1,170 3,-249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8:33.3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1,'28'1,"0"2,28 6,-28-4,54 3,339-9,-397 0,0-1,31-8,38-2,-72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8:36.8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26,'667'0,"-648"-1,-1-1,34-8,-33 6,1 0,24 0,5 3,-28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11/13/2023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11/13/2023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11/13/2023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11/13/2023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11/13/2023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11/13/2023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11/13/2023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11/13/2023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11/13/2023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11/13/2023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11/13/2023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11/13/2023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11/13/2023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marketwatch.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customXml" Target="../ink/ink2.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92459" y="933448"/>
            <a:ext cx="5170317" cy="2173433"/>
          </a:xfrm>
        </p:spPr>
        <p:txBody>
          <a:bodyPr vert="horz" lIns="109728" tIns="109728" rIns="109728" bIns="91440" rtlCol="0" anchor="ctr">
            <a:normAutofit fontScale="90000"/>
          </a:bodyPr>
          <a:lstStyle/>
          <a:p>
            <a:r>
              <a:rPr lang="en-US" dirty="0"/>
              <a:t>Project 1:</a:t>
            </a:r>
            <a:br>
              <a:rPr lang="en-US" dirty="0"/>
            </a:br>
            <a:r>
              <a:rPr lang="en-US" dirty="0"/>
              <a:t>Asset Analysis</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110935" y="3751120"/>
            <a:ext cx="4985065" cy="1606163"/>
          </a:xfrm>
        </p:spPr>
        <p:txBody>
          <a:bodyPr vert="horz" lIns="109728" tIns="109728" rIns="109728" bIns="91440" rtlCol="0" anchor="t">
            <a:normAutofit fontScale="85000" lnSpcReduction="10000"/>
          </a:bodyPr>
          <a:lstStyle/>
          <a:p>
            <a:r>
              <a:rPr lang="en-US" dirty="0"/>
              <a:t>Grace Mwangi</a:t>
            </a:r>
          </a:p>
          <a:p>
            <a:r>
              <a:rPr lang="en-US" dirty="0"/>
              <a:t>	&amp;</a:t>
            </a:r>
          </a:p>
          <a:p>
            <a:r>
              <a:rPr lang="en-US" dirty="0"/>
              <a:t>Tyler Johnson</a:t>
            </a:r>
          </a:p>
        </p:txBody>
      </p:sp>
      <p:sp>
        <p:nvSpPr>
          <p:cNvPr id="4" name="TextBox 3">
            <a:extLst>
              <a:ext uri="{FF2B5EF4-FFF2-40B4-BE49-F238E27FC236}">
                <a16:creationId xmlns:a16="http://schemas.microsoft.com/office/drawing/2014/main" id="{8AC2FDCA-A76B-6723-320B-5A0F2E025EDB}"/>
              </a:ext>
            </a:extLst>
          </p:cNvPr>
          <p:cNvSpPr txBox="1"/>
          <p:nvPr/>
        </p:nvSpPr>
        <p:spPr>
          <a:xfrm>
            <a:off x="1092459" y="3059668"/>
            <a:ext cx="4168783" cy="369332"/>
          </a:xfrm>
          <a:prstGeom prst="rect">
            <a:avLst/>
          </a:prstGeom>
          <a:noFill/>
        </p:spPr>
        <p:txBody>
          <a:bodyPr wrap="square" rtlCol="0">
            <a:spAutoFit/>
          </a:bodyPr>
          <a:lstStyle/>
          <a:p>
            <a:r>
              <a:rPr lang="en-US" dirty="0">
                <a:solidFill>
                  <a:schemeClr val="bg1"/>
                </a:solidFill>
              </a:rPr>
              <a:t>2023-2024 ASU FinTech Bootcamp</a:t>
            </a:r>
          </a:p>
        </p:txBody>
      </p:sp>
      <p:pic>
        <p:nvPicPr>
          <p:cNvPr id="45" name="Picture Placeholder 44" descr="A yellow and white hexagon with purple ribbons&#10;&#10;Description automatically generated">
            <a:extLst>
              <a:ext uri="{FF2B5EF4-FFF2-40B4-BE49-F238E27FC236}">
                <a16:creationId xmlns:a16="http://schemas.microsoft.com/office/drawing/2014/main" id="{F47677E6-AD10-441B-C486-C188BCAB3D64}"/>
              </a:ext>
            </a:extLst>
          </p:cNvPr>
          <p:cNvPicPr>
            <a:picLocks noGrp="1" noChangeAspect="1"/>
          </p:cNvPicPr>
          <p:nvPr>
            <p:ph type="pic" sz="quarter" idx="13"/>
          </p:nvPr>
        </p:nvPicPr>
        <p:blipFill rotWithShape="1">
          <a:blip r:embed="rId2"/>
          <a:srcRect l="-22189" t="-18881" r="-32461" b="-26724"/>
          <a:stretch/>
        </p:blipFill>
        <p:spPr>
          <a:xfrm>
            <a:off x="6096000" y="0"/>
            <a:ext cx="7283570" cy="6858000"/>
          </a:xfr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4613543" y="651840"/>
            <a:ext cx="7578457" cy="945633"/>
          </a:xfrm>
        </p:spPr>
        <p:txBody>
          <a:bodyPr>
            <a:normAutofit/>
          </a:bodyPr>
          <a:lstStyle/>
          <a:p>
            <a:pPr algn="ctr"/>
            <a:r>
              <a:rPr lang="en-US" sz="2800" dirty="0"/>
              <a:t>Results and Future Development</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143111" y="1714643"/>
            <a:ext cx="6519321" cy="4823317"/>
          </a:xfrm>
        </p:spPr>
        <p:txBody>
          <a:bodyPr>
            <a:normAutofit lnSpcReduction="10000"/>
          </a:bodyPr>
          <a:lstStyle/>
          <a:p>
            <a:pPr marL="285750" indent="-285750">
              <a:buFont typeface="Arial" panose="020B0604020202020204" pitchFamily="34" charset="0"/>
              <a:buChar char="•"/>
            </a:pPr>
            <a:r>
              <a:rPr lang="en-US" sz="1400" dirty="0"/>
              <a:t>Bitcoin’s cumulative returns are over 6000% during the period analyzed, and the next highest is the NASDAQ around 8%.</a:t>
            </a:r>
          </a:p>
          <a:p>
            <a:pPr marL="285750" indent="-285750">
              <a:buFont typeface="Arial" panose="020B0604020202020204" pitchFamily="34" charset="0"/>
              <a:buChar char="•"/>
            </a:pPr>
            <a:r>
              <a:rPr lang="en-US" sz="1400" dirty="0"/>
              <a:t>Bitcoin clearly has the highest standard deviation, but it was surprising that the 10yr Treasury (“risk-free rate”) had the next highest standard deviation.</a:t>
            </a:r>
          </a:p>
          <a:p>
            <a:pPr marL="285750" indent="-285750">
              <a:buFont typeface="Arial" panose="020B0604020202020204" pitchFamily="34" charset="0"/>
              <a:buChar char="•"/>
            </a:pPr>
            <a:r>
              <a:rPr lang="en-US" sz="1400" dirty="0"/>
              <a:t>The only assets that had a negative correlation were the 10yr Treasury and Gold and the 10yr Treasury and Silver.</a:t>
            </a:r>
          </a:p>
          <a:p>
            <a:pPr marL="285750" indent="-285750">
              <a:buFont typeface="Arial" panose="020B0604020202020204" pitchFamily="34" charset="0"/>
              <a:buChar char="•"/>
            </a:pPr>
            <a:r>
              <a:rPr lang="en-US" sz="1400" dirty="0"/>
              <a:t>Bitcoin is the only asset analyzed that has a positive Sharpe Ratio (risk-adjusted return).</a:t>
            </a:r>
          </a:p>
          <a:p>
            <a:pPr marL="285750" indent="-285750">
              <a:buFont typeface="Arial" panose="020B0604020202020204" pitchFamily="34" charset="0"/>
              <a:buChar char="•"/>
            </a:pPr>
            <a:r>
              <a:rPr lang="en-US" sz="1400" dirty="0"/>
              <a:t>We will use this data to perform Monte Carlo simulations in the future, weighting portfolios based on different risk tolerances.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2" name="TextBox 1">
            <a:extLst>
              <a:ext uri="{FF2B5EF4-FFF2-40B4-BE49-F238E27FC236}">
                <a16:creationId xmlns:a16="http://schemas.microsoft.com/office/drawing/2014/main" id="{B618303E-F9A3-DA03-A0DB-4A664264C320}"/>
              </a:ext>
            </a:extLst>
          </p:cNvPr>
          <p:cNvSpPr txBox="1"/>
          <p:nvPr/>
        </p:nvSpPr>
        <p:spPr>
          <a:xfrm>
            <a:off x="7319981" y="4805557"/>
            <a:ext cx="4229100" cy="707886"/>
          </a:xfrm>
          <a:prstGeom prst="rect">
            <a:avLst/>
          </a:prstGeom>
          <a:noFill/>
        </p:spPr>
        <p:txBody>
          <a:bodyPr wrap="square" rtlCol="0">
            <a:spAutoFit/>
          </a:bodyPr>
          <a:lstStyle/>
          <a:p>
            <a:r>
              <a:rPr lang="en-US" sz="4000" dirty="0"/>
              <a:t>Any Questions?</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Summary/Overview</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normAutofit/>
          </a:bodyPr>
          <a:lstStyle/>
          <a:p>
            <a:pPr rtl="0">
              <a:spcBef>
                <a:spcPts val="0"/>
              </a:spcBef>
              <a:spcAft>
                <a:spcPts val="0"/>
              </a:spcAft>
            </a:pPr>
            <a:r>
              <a:rPr lang="en-US" sz="1700" b="0" i="0" u="none" strike="noStrike" dirty="0">
                <a:solidFill>
                  <a:srgbClr val="000000"/>
                </a:solidFill>
                <a:effectLst/>
                <a:latin typeface="Times New Roman" panose="02020603050405020304" pitchFamily="18" charset="0"/>
              </a:rPr>
              <a:t>The goal of our project was to analyze data for various assets over the past 15 years and calculate the historical risk and returns of these assets. We analyzed 10 assets within 5 different asset classes; we acquired the data, analyzed it, and created visualizations to help us compare the risk and returns. This</a:t>
            </a:r>
            <a:r>
              <a:rPr lang="en-US" sz="1700" dirty="0">
                <a:solidFill>
                  <a:srgbClr val="000000"/>
                </a:solidFill>
                <a:latin typeface="Times New Roman" panose="02020603050405020304" pitchFamily="18" charset="0"/>
              </a:rPr>
              <a:t> </a:t>
            </a:r>
            <a:r>
              <a:rPr lang="en-US" sz="1700" b="0" i="0" u="none" strike="noStrike" dirty="0">
                <a:solidFill>
                  <a:srgbClr val="000000"/>
                </a:solidFill>
                <a:effectLst/>
                <a:latin typeface="Times New Roman" panose="02020603050405020304" pitchFamily="18" charset="0"/>
              </a:rPr>
              <a:t>analysis will allow us to better advise clients on how to invest their money based on their age, risk tolerance, and investment goals. </a:t>
            </a:r>
            <a:endParaRPr lang="en-US" sz="1700" b="0" dirty="0">
              <a:effectLst/>
            </a:endParaRP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pic>
        <p:nvPicPr>
          <p:cNvPr id="4" name="Picture Placeholder 28" descr="Dashboard Digital Finance">
            <a:extLst>
              <a:ext uri="{FF2B5EF4-FFF2-40B4-BE49-F238E27FC236}">
                <a16:creationId xmlns:a16="http://schemas.microsoft.com/office/drawing/2014/main" id="{1CCCEA2C-D00D-E306-0E33-8672A424CE4F}"/>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20793" b="20793"/>
          <a:stretch/>
        </p:blipFill>
        <p:spPr>
          <a:xfrm>
            <a:off x="0" y="0"/>
            <a:ext cx="4613275" cy="3397250"/>
          </a:xfrm>
        </p:spPr>
      </p:pic>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DDE0-FAA0-6E45-FCE7-AE5CC92AE109}"/>
              </a:ext>
            </a:extLst>
          </p:cNvPr>
          <p:cNvSpPr>
            <a:spLocks noGrp="1"/>
          </p:cNvSpPr>
          <p:nvPr>
            <p:ph type="title"/>
          </p:nvPr>
        </p:nvSpPr>
        <p:spPr/>
        <p:txBody>
          <a:bodyPr/>
          <a:lstStyle/>
          <a:p>
            <a:r>
              <a:rPr lang="en-US" dirty="0"/>
              <a:t>Assets We Chose To Analyze</a:t>
            </a:r>
          </a:p>
        </p:txBody>
      </p:sp>
      <p:sp>
        <p:nvSpPr>
          <p:cNvPr id="5" name="Slide Number Placeholder 4">
            <a:extLst>
              <a:ext uri="{FF2B5EF4-FFF2-40B4-BE49-F238E27FC236}">
                <a16:creationId xmlns:a16="http://schemas.microsoft.com/office/drawing/2014/main" id="{352F3111-901D-710F-1043-1EECE8EDAD11}"/>
              </a:ext>
            </a:extLst>
          </p:cNvPr>
          <p:cNvSpPr>
            <a:spLocks noGrp="1"/>
          </p:cNvSpPr>
          <p:nvPr>
            <p:ph type="sldNum" sz="quarter" idx="12"/>
          </p:nvPr>
        </p:nvSpPr>
        <p:spPr/>
        <p:txBody>
          <a:bodyPr/>
          <a:lstStyle/>
          <a:p>
            <a:fld id="{FAEF9944-A4F6-4C59-AEBD-678D6480B8EA}" type="slidenum">
              <a:rPr lang="en-US" smtClean="0"/>
              <a:t>3</a:t>
            </a:fld>
            <a:endParaRPr lang="en-US" dirty="0"/>
          </a:p>
        </p:txBody>
      </p:sp>
      <p:sp>
        <p:nvSpPr>
          <p:cNvPr id="6" name="TextBox 5">
            <a:extLst>
              <a:ext uri="{FF2B5EF4-FFF2-40B4-BE49-F238E27FC236}">
                <a16:creationId xmlns:a16="http://schemas.microsoft.com/office/drawing/2014/main" id="{D9CBCDA8-6B00-D2F7-A465-B8CE9D7D6940}"/>
              </a:ext>
            </a:extLst>
          </p:cNvPr>
          <p:cNvSpPr txBox="1"/>
          <p:nvPr/>
        </p:nvSpPr>
        <p:spPr>
          <a:xfrm>
            <a:off x="1535371" y="2467153"/>
            <a:ext cx="8514403" cy="4324261"/>
          </a:xfrm>
          <a:prstGeom prst="rect">
            <a:avLst/>
          </a:prstGeom>
          <a:noFill/>
        </p:spPr>
        <p:txBody>
          <a:bodyPr wrap="square" rtlCol="0">
            <a:spAutoFit/>
          </a:bodyPr>
          <a:lstStyle/>
          <a:p>
            <a:pPr rtl="0" fontAlgn="base">
              <a:spcBef>
                <a:spcPts val="0"/>
              </a:spcBef>
              <a:spcAft>
                <a:spcPts val="0"/>
              </a:spcAft>
            </a:pPr>
            <a:r>
              <a:rPr lang="en-US" sz="1600" b="1" u="sng" dirty="0">
                <a:solidFill>
                  <a:srgbClr val="000000"/>
                </a:solidFill>
                <a:latin typeface="Times New Roman" panose="02020603050405020304" pitchFamily="18" charset="0"/>
              </a:rPr>
              <a:t>Equities</a:t>
            </a:r>
            <a:r>
              <a:rPr lang="en-US" sz="1600" b="1" i="0" u="sng" strike="noStrike" dirty="0">
                <a:solidFill>
                  <a:srgbClr val="000000"/>
                </a:solidFill>
                <a:effectLst/>
                <a:latin typeface="Times New Roman" panose="02020603050405020304" pitchFamily="18" charset="0"/>
              </a:rPr>
              <a:t>:</a:t>
            </a:r>
          </a:p>
          <a:p>
            <a:pPr fontAlgn="base"/>
            <a:r>
              <a:rPr lang="en-US" sz="1400" b="1" dirty="0">
                <a:solidFill>
                  <a:srgbClr val="000000"/>
                </a:solidFill>
                <a:latin typeface="Times New Roman" panose="02020603050405020304" pitchFamily="18" charset="0"/>
              </a:rPr>
              <a:t>	</a:t>
            </a:r>
            <a:r>
              <a:rPr lang="en-US" sz="1300" dirty="0">
                <a:solidFill>
                  <a:srgbClr val="000000"/>
                </a:solidFill>
                <a:latin typeface="Times New Roman" panose="02020603050405020304" pitchFamily="18" charset="0"/>
              </a:rPr>
              <a:t>1. S&amp;P 500 (Large cap companies) – SPX</a:t>
            </a:r>
          </a:p>
          <a:p>
            <a:pPr fontAlgn="base"/>
            <a:r>
              <a:rPr lang="en-US" sz="1300" dirty="0">
                <a:solidFill>
                  <a:srgbClr val="000000"/>
                </a:solidFill>
                <a:latin typeface="Times New Roman" panose="02020603050405020304" pitchFamily="18" charset="0"/>
              </a:rPr>
              <a:t>	2. S&amp;P 400 </a:t>
            </a:r>
            <a:r>
              <a:rPr lang="en-US" sz="1300" dirty="0" err="1">
                <a:solidFill>
                  <a:srgbClr val="000000"/>
                </a:solidFill>
                <a:latin typeface="Times New Roman" panose="02020603050405020304" pitchFamily="18" charset="0"/>
              </a:rPr>
              <a:t>MidCap</a:t>
            </a:r>
            <a:r>
              <a:rPr lang="en-US" sz="1300" dirty="0">
                <a:solidFill>
                  <a:srgbClr val="000000"/>
                </a:solidFill>
                <a:latin typeface="Times New Roman" panose="02020603050405020304" pitchFamily="18" charset="0"/>
              </a:rPr>
              <a:t> Index (Mid cap companies) – MID</a:t>
            </a:r>
          </a:p>
          <a:p>
            <a:pPr fontAlgn="base"/>
            <a:r>
              <a:rPr lang="en-US" sz="1300" dirty="0">
                <a:solidFill>
                  <a:srgbClr val="000000"/>
                </a:solidFill>
                <a:latin typeface="Times New Roman" panose="02020603050405020304" pitchFamily="18" charset="0"/>
              </a:rPr>
              <a:t>	3. S&amp;P SmallCap 600 (Small cap companies) – SML</a:t>
            </a:r>
          </a:p>
          <a:p>
            <a:pPr fontAlgn="base"/>
            <a:r>
              <a:rPr lang="en-US" sz="1300" dirty="0">
                <a:solidFill>
                  <a:srgbClr val="000000"/>
                </a:solidFill>
                <a:latin typeface="Times New Roman" panose="02020603050405020304" pitchFamily="18" charset="0"/>
              </a:rPr>
              <a:t>	4. Nasdaq Composite (Technology sector) – COMP</a:t>
            </a:r>
          </a:p>
          <a:p>
            <a:pPr rtl="0" fontAlgn="base">
              <a:spcBef>
                <a:spcPts val="0"/>
              </a:spcBef>
              <a:spcAft>
                <a:spcPts val="0"/>
              </a:spcAft>
            </a:pPr>
            <a:endParaRPr lang="en-US" sz="1100" b="0" i="0" u="none" strike="noStrike" dirty="0">
              <a:solidFill>
                <a:srgbClr val="000000"/>
              </a:solidFill>
              <a:effectLst/>
              <a:latin typeface="Times New Roman" panose="02020603050405020304" pitchFamily="18" charset="0"/>
            </a:endParaRPr>
          </a:p>
          <a:p>
            <a:pPr fontAlgn="base"/>
            <a:r>
              <a:rPr lang="en-US" sz="1600" b="1" u="sng" dirty="0">
                <a:solidFill>
                  <a:srgbClr val="000000"/>
                </a:solidFill>
                <a:latin typeface="Times New Roman" panose="02020603050405020304" pitchFamily="18" charset="0"/>
              </a:rPr>
              <a:t>Bonds:</a:t>
            </a:r>
          </a:p>
          <a:p>
            <a:pPr fontAlgn="base"/>
            <a:r>
              <a:rPr lang="en-US" sz="1400" b="1" i="0" u="none" strike="noStrike" dirty="0">
                <a:solidFill>
                  <a:srgbClr val="000000"/>
                </a:solidFill>
                <a:effectLst/>
                <a:latin typeface="Times New Roman" panose="02020603050405020304" pitchFamily="18" charset="0"/>
              </a:rPr>
              <a:t>	</a:t>
            </a:r>
            <a:r>
              <a:rPr lang="en-US" sz="1300" dirty="0">
                <a:solidFill>
                  <a:srgbClr val="000000"/>
                </a:solidFill>
                <a:latin typeface="Times New Roman" panose="02020603050405020304" pitchFamily="18" charset="0"/>
              </a:rPr>
              <a:t>5. 10 Year Treasury Rate</a:t>
            </a:r>
          </a:p>
          <a:p>
            <a:pPr fontAlgn="base"/>
            <a:r>
              <a:rPr lang="en-US" sz="1300" dirty="0">
                <a:solidFill>
                  <a:srgbClr val="000000"/>
                </a:solidFill>
                <a:latin typeface="Times New Roman" panose="02020603050405020304" pitchFamily="18" charset="0"/>
              </a:rPr>
              <a:t>	6. iShares High Yield Corporate Bond ETF – HYG</a:t>
            </a:r>
          </a:p>
          <a:p>
            <a:pPr rtl="0" fontAlgn="base">
              <a:spcBef>
                <a:spcPts val="0"/>
              </a:spcBef>
              <a:spcAft>
                <a:spcPts val="0"/>
              </a:spcAft>
            </a:pPr>
            <a:endParaRPr lang="en-US" sz="1100" b="0" i="0" u="none" strike="noStrike" dirty="0">
              <a:solidFill>
                <a:srgbClr val="000000"/>
              </a:solidFill>
              <a:effectLst/>
              <a:latin typeface="Times New Roman" panose="02020603050405020304" pitchFamily="18" charset="0"/>
            </a:endParaRPr>
          </a:p>
          <a:p>
            <a:pPr fontAlgn="base"/>
            <a:r>
              <a:rPr lang="en-US" sz="1600" b="1" u="sng" dirty="0">
                <a:solidFill>
                  <a:srgbClr val="000000"/>
                </a:solidFill>
                <a:latin typeface="Times New Roman" panose="02020603050405020304" pitchFamily="18" charset="0"/>
              </a:rPr>
              <a:t>Commodities:</a:t>
            </a:r>
          </a:p>
          <a:p>
            <a:pPr fontAlgn="base"/>
            <a:r>
              <a:rPr lang="en-US" sz="1400" b="1" i="0" u="none" strike="noStrike" dirty="0">
                <a:solidFill>
                  <a:srgbClr val="000000"/>
                </a:solidFill>
                <a:effectLst/>
                <a:latin typeface="Times New Roman" panose="02020603050405020304" pitchFamily="18" charset="0"/>
              </a:rPr>
              <a:t>	</a:t>
            </a:r>
            <a:r>
              <a:rPr lang="en-US" sz="1300" dirty="0">
                <a:solidFill>
                  <a:srgbClr val="000000"/>
                </a:solidFill>
                <a:latin typeface="Times New Roman" panose="02020603050405020304" pitchFamily="18" charset="0"/>
              </a:rPr>
              <a:t>7. Gold</a:t>
            </a:r>
          </a:p>
          <a:p>
            <a:pPr fontAlgn="base"/>
            <a:r>
              <a:rPr lang="en-US" sz="1300" dirty="0">
                <a:solidFill>
                  <a:srgbClr val="000000"/>
                </a:solidFill>
                <a:latin typeface="Times New Roman" panose="02020603050405020304" pitchFamily="18" charset="0"/>
              </a:rPr>
              <a:t>	8. Silver</a:t>
            </a:r>
          </a:p>
          <a:p>
            <a:pPr rtl="0" fontAlgn="base">
              <a:spcBef>
                <a:spcPts val="0"/>
              </a:spcBef>
              <a:spcAft>
                <a:spcPts val="0"/>
              </a:spcAft>
            </a:pPr>
            <a:endParaRPr lang="en-US" sz="1100" b="0" i="0" u="none" strike="noStrike" dirty="0">
              <a:solidFill>
                <a:srgbClr val="000000"/>
              </a:solidFill>
              <a:effectLst/>
              <a:latin typeface="Times New Roman" panose="02020603050405020304" pitchFamily="18" charset="0"/>
            </a:endParaRPr>
          </a:p>
          <a:p>
            <a:pPr fontAlgn="base"/>
            <a:r>
              <a:rPr lang="en-US" sz="1600" b="1" u="sng" dirty="0">
                <a:solidFill>
                  <a:srgbClr val="000000"/>
                </a:solidFill>
                <a:latin typeface="Times New Roman" panose="02020603050405020304" pitchFamily="18" charset="0"/>
              </a:rPr>
              <a:t>Real Estate:</a:t>
            </a:r>
          </a:p>
          <a:p>
            <a:pPr rtl="0" fontAlgn="base">
              <a:spcBef>
                <a:spcPts val="0"/>
              </a:spcBef>
              <a:spcAft>
                <a:spcPts val="0"/>
              </a:spcAft>
            </a:pPr>
            <a:r>
              <a:rPr lang="en-US" sz="1400" b="1" dirty="0">
                <a:solidFill>
                  <a:srgbClr val="000000"/>
                </a:solidFill>
                <a:latin typeface="Times New Roman" panose="02020603050405020304" pitchFamily="18" charset="0"/>
              </a:rPr>
              <a:t>	</a:t>
            </a:r>
            <a:r>
              <a:rPr lang="en-US" sz="1300" dirty="0">
                <a:solidFill>
                  <a:srgbClr val="000000"/>
                </a:solidFill>
                <a:latin typeface="Times New Roman" panose="02020603050405020304" pitchFamily="18" charset="0"/>
              </a:rPr>
              <a:t>9. S&amp;P 500 Real Estate Sector Index</a:t>
            </a:r>
          </a:p>
          <a:p>
            <a:pPr rtl="0" fontAlgn="base">
              <a:spcBef>
                <a:spcPts val="0"/>
              </a:spcBef>
              <a:spcAft>
                <a:spcPts val="0"/>
              </a:spcAft>
            </a:pPr>
            <a:endParaRPr lang="en-US" sz="1100" b="0" i="0" u="none" strike="noStrike" dirty="0">
              <a:solidFill>
                <a:srgbClr val="000000"/>
              </a:solidFill>
              <a:effectLst/>
              <a:latin typeface="Times New Roman" panose="02020603050405020304" pitchFamily="18" charset="0"/>
            </a:endParaRPr>
          </a:p>
          <a:p>
            <a:pPr fontAlgn="base"/>
            <a:r>
              <a:rPr lang="en-US" sz="1600" b="1" u="sng" dirty="0">
                <a:solidFill>
                  <a:srgbClr val="000000"/>
                </a:solidFill>
                <a:latin typeface="Times New Roman" panose="02020603050405020304" pitchFamily="18" charset="0"/>
              </a:rPr>
              <a:t>Cryptocurrency:</a:t>
            </a:r>
          </a:p>
          <a:p>
            <a:pPr fontAlgn="base"/>
            <a:r>
              <a:rPr lang="en-US" sz="1400" b="1" dirty="0">
                <a:solidFill>
                  <a:srgbClr val="000000"/>
                </a:solidFill>
                <a:latin typeface="Times New Roman" panose="02020603050405020304" pitchFamily="18" charset="0"/>
              </a:rPr>
              <a:t>	</a:t>
            </a:r>
            <a:r>
              <a:rPr lang="en-US" sz="1300" dirty="0">
                <a:solidFill>
                  <a:srgbClr val="000000"/>
                </a:solidFill>
                <a:latin typeface="Times New Roman" panose="02020603050405020304" pitchFamily="18" charset="0"/>
              </a:rPr>
              <a:t>10. Bitcoin </a:t>
            </a:r>
          </a:p>
          <a:p>
            <a:endParaRPr lang="en-US" dirty="0"/>
          </a:p>
        </p:txBody>
      </p:sp>
    </p:spTree>
    <p:extLst>
      <p:ext uri="{BB962C8B-B14F-4D97-AF65-F5344CB8AC3E}">
        <p14:creationId xmlns:p14="http://schemas.microsoft.com/office/powerpoint/2010/main" val="372930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ormAutofit fontScale="90000"/>
          </a:bodyPr>
          <a:lstStyle/>
          <a:p>
            <a:r>
              <a:rPr lang="en-US" dirty="0"/>
              <a:t>Data Collection and Cleanup</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64812" y="1783564"/>
            <a:ext cx="3872898" cy="632481"/>
          </a:xfrm>
        </p:spPr>
        <p:txBody>
          <a:bodyPr>
            <a:normAutofit/>
          </a:bodyPr>
          <a:lstStyle/>
          <a:p>
            <a:pPr marL="0" indent="0">
              <a:buNone/>
            </a:pPr>
            <a:r>
              <a:rPr lang="en-US" sz="1100" b="1" dirty="0"/>
              <a:t>Step 1:</a:t>
            </a:r>
            <a:r>
              <a:rPr lang="en-US" sz="1100" dirty="0"/>
              <a:t> Find the data </a:t>
            </a:r>
            <a:r>
              <a:rPr lang="en-US" sz="800" dirty="0"/>
              <a:t>(</a:t>
            </a:r>
            <a:r>
              <a:rPr lang="en-US" sz="800" dirty="0">
                <a:hlinkClick r:id="rId3"/>
              </a:rPr>
              <a:t>https://www.marketwatch.com/</a:t>
            </a:r>
            <a:r>
              <a:rPr lang="en-US" sz="800" dirty="0"/>
              <a:t>)</a:t>
            </a:r>
          </a:p>
        </p:txBody>
      </p:sp>
      <p:sp>
        <p:nvSpPr>
          <p:cNvPr id="11" name="Content Placeholder 10">
            <a:extLst>
              <a:ext uri="{FF2B5EF4-FFF2-40B4-BE49-F238E27FC236}">
                <a16:creationId xmlns:a16="http://schemas.microsoft.com/office/drawing/2014/main" id="{618513E6-4A22-BEEE-E90E-3E5E69D5BC54}"/>
              </a:ext>
            </a:extLst>
          </p:cNvPr>
          <p:cNvSpPr>
            <a:spLocks noGrp="1"/>
          </p:cNvSpPr>
          <p:nvPr>
            <p:ph idx="16"/>
          </p:nvPr>
        </p:nvSpPr>
        <p:spPr>
          <a:xfrm>
            <a:off x="7956758" y="2411751"/>
            <a:ext cx="3872898" cy="465155"/>
          </a:xfrm>
        </p:spPr>
        <p:txBody>
          <a:bodyPr/>
          <a:lstStyle/>
          <a:p>
            <a:r>
              <a:rPr lang="en-US" sz="1200" u="sng" dirty="0">
                <a:solidFill>
                  <a:srgbClr val="FF0000"/>
                </a:solidFill>
              </a:rPr>
              <a:t>Function We Attempted To Use:</a:t>
            </a:r>
          </a:p>
        </p:txBody>
      </p:sp>
      <p:pic>
        <p:nvPicPr>
          <p:cNvPr id="15" name="Content Placeholder 14">
            <a:extLst>
              <a:ext uri="{FF2B5EF4-FFF2-40B4-BE49-F238E27FC236}">
                <a16:creationId xmlns:a16="http://schemas.microsoft.com/office/drawing/2014/main" id="{7D1C1BA2-439D-4E8C-2766-90E1EAA65E88}"/>
              </a:ext>
            </a:extLst>
          </p:cNvPr>
          <p:cNvPicPr>
            <a:picLocks noGrp="1" noChangeAspect="1"/>
          </p:cNvPicPr>
          <p:nvPr>
            <p:ph idx="15"/>
          </p:nvPr>
        </p:nvPicPr>
        <p:blipFill>
          <a:blip r:embed="rId4"/>
          <a:stretch>
            <a:fillRect/>
          </a:stretch>
        </p:blipFill>
        <p:spPr>
          <a:xfrm>
            <a:off x="7634188" y="1485956"/>
            <a:ext cx="4518038" cy="820891"/>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p:txBody>
          <a:bodyPr/>
          <a:lstStyle/>
          <a:p>
            <a:fld id="{FAEF9944-A4F6-4C59-AEBD-678D6480B8EA}" type="slidenum">
              <a:rPr lang="en-US" smtClean="0"/>
              <a:pPr/>
              <a:t>4</a:t>
            </a:fld>
            <a:endParaRPr lang="en-US" dirty="0"/>
          </a:p>
        </p:txBody>
      </p:sp>
      <p:cxnSp>
        <p:nvCxnSpPr>
          <p:cNvPr id="25" name="Straight Connector 24">
            <a:extLst>
              <a:ext uri="{FF2B5EF4-FFF2-40B4-BE49-F238E27FC236}">
                <a16:creationId xmlns:a16="http://schemas.microsoft.com/office/drawing/2014/main" id="{230D9892-3632-07C1-1607-43E07F4DECAA}"/>
              </a:ext>
            </a:extLst>
          </p:cNvPr>
          <p:cNvCxnSpPr>
            <a:cxnSpLocks/>
          </p:cNvCxnSpPr>
          <p:nvPr/>
        </p:nvCxnSpPr>
        <p:spPr>
          <a:xfrm>
            <a:off x="7668883" y="2406770"/>
            <a:ext cx="0" cy="37007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7D0B6E-C979-D682-6A33-38B0F2683CF6}"/>
              </a:ext>
            </a:extLst>
          </p:cNvPr>
          <p:cNvCxnSpPr>
            <a:cxnSpLocks/>
          </p:cNvCxnSpPr>
          <p:nvPr/>
        </p:nvCxnSpPr>
        <p:spPr>
          <a:xfrm>
            <a:off x="7668883" y="2406770"/>
            <a:ext cx="452311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DE755A8-7F25-1CDF-B9E4-313F1A461E2E}"/>
              </a:ext>
            </a:extLst>
          </p:cNvPr>
          <p:cNvSpPr txBox="1"/>
          <p:nvPr/>
        </p:nvSpPr>
        <p:spPr>
          <a:xfrm>
            <a:off x="64812" y="2683376"/>
            <a:ext cx="3872897" cy="707886"/>
          </a:xfrm>
          <a:prstGeom prst="rect">
            <a:avLst/>
          </a:prstGeom>
          <a:noFill/>
        </p:spPr>
        <p:txBody>
          <a:bodyPr wrap="square" rtlCol="0">
            <a:spAutoFit/>
          </a:bodyPr>
          <a:lstStyle/>
          <a:p>
            <a:r>
              <a:rPr lang="en-US" sz="1100" b="1" spc="150" dirty="0">
                <a:solidFill>
                  <a:prstClr val="black">
                    <a:lumMod val="75000"/>
                    <a:lumOff val="25000"/>
                  </a:prstClr>
                </a:solidFill>
                <a:latin typeface="Meiryo"/>
              </a:rPr>
              <a:t>Step 2:</a:t>
            </a:r>
            <a:r>
              <a:rPr lang="en-US" sz="1100" spc="150" dirty="0">
                <a:solidFill>
                  <a:prstClr val="black">
                    <a:lumMod val="75000"/>
                    <a:lumOff val="25000"/>
                  </a:prstClr>
                </a:solidFill>
                <a:latin typeface="Meiryo"/>
              </a:rPr>
              <a:t> Concat the CSV files for each asset </a:t>
            </a:r>
            <a:r>
              <a:rPr lang="en-US" sz="900" spc="150" dirty="0">
                <a:solidFill>
                  <a:prstClr val="black">
                    <a:lumMod val="75000"/>
                    <a:lumOff val="25000"/>
                  </a:prstClr>
                </a:solidFill>
                <a:latin typeface="Meiryo"/>
              </a:rPr>
              <a:t>(cat *.csv &gt; combined.csv)</a:t>
            </a:r>
          </a:p>
          <a:p>
            <a:endParaRPr lang="en-US" dirty="0"/>
          </a:p>
        </p:txBody>
      </p:sp>
      <p:sp>
        <p:nvSpPr>
          <p:cNvPr id="40" name="TextBox 39">
            <a:extLst>
              <a:ext uri="{FF2B5EF4-FFF2-40B4-BE49-F238E27FC236}">
                <a16:creationId xmlns:a16="http://schemas.microsoft.com/office/drawing/2014/main" id="{2B71A254-0984-F40B-70CB-14D291A7A80D}"/>
              </a:ext>
            </a:extLst>
          </p:cNvPr>
          <p:cNvSpPr txBox="1"/>
          <p:nvPr/>
        </p:nvSpPr>
        <p:spPr>
          <a:xfrm>
            <a:off x="64812" y="3346200"/>
            <a:ext cx="2907102" cy="312393"/>
          </a:xfrm>
          <a:prstGeom prst="rect">
            <a:avLst/>
          </a:prstGeom>
          <a:noFill/>
        </p:spPr>
        <p:txBody>
          <a:bodyPr wrap="square" rtlCol="0">
            <a:spAutoFit/>
          </a:bodyPr>
          <a:lstStyle/>
          <a:p>
            <a:pPr marR="0" lvl="0" algn="l" defTabSz="914400" rtl="0" eaLnBrk="1" fontAlgn="auto" latinLnBrk="0" hangingPunct="1">
              <a:lnSpc>
                <a:spcPct val="140000"/>
              </a:lnSpc>
              <a:spcBef>
                <a:spcPts val="930"/>
              </a:spcBef>
              <a:spcAft>
                <a:spcPts val="0"/>
              </a:spcAft>
              <a:buClrTx/>
              <a:buSzTx/>
              <a:tabLst/>
              <a:defRPr/>
            </a:pPr>
            <a:r>
              <a:rPr kumimoji="0" lang="en-US" sz="1100" b="1" i="0" u="none" strike="noStrike" kern="1200" cap="none" spc="150" normalizeH="0" baseline="0" noProof="0" dirty="0">
                <a:ln>
                  <a:noFill/>
                </a:ln>
                <a:solidFill>
                  <a:prstClr val="black">
                    <a:lumMod val="75000"/>
                    <a:lumOff val="25000"/>
                  </a:prstClr>
                </a:solidFill>
                <a:effectLst/>
                <a:uLnTx/>
                <a:uFillTx/>
                <a:latin typeface="Meiryo"/>
                <a:ea typeface="+mn-ea"/>
                <a:cs typeface="+mn-cs"/>
              </a:rPr>
              <a:t>Step 3:</a:t>
            </a:r>
            <a:r>
              <a:rPr kumimoji="0" lang="en-US" sz="1100" b="0" i="0" u="none" strike="noStrike" kern="1200" cap="none" spc="150" normalizeH="0" baseline="0" noProof="0" dirty="0">
                <a:ln>
                  <a:noFill/>
                </a:ln>
                <a:solidFill>
                  <a:prstClr val="black">
                    <a:lumMod val="75000"/>
                    <a:lumOff val="25000"/>
                  </a:prstClr>
                </a:solidFill>
                <a:effectLst/>
                <a:uLnTx/>
                <a:uFillTx/>
                <a:latin typeface="Meiryo"/>
                <a:ea typeface="+mn-ea"/>
                <a:cs typeface="+mn-cs"/>
              </a:rPr>
              <a:t> Read in the CSV files</a:t>
            </a:r>
          </a:p>
        </p:txBody>
      </p:sp>
      <p:sp>
        <p:nvSpPr>
          <p:cNvPr id="41" name="TextBox 40">
            <a:extLst>
              <a:ext uri="{FF2B5EF4-FFF2-40B4-BE49-F238E27FC236}">
                <a16:creationId xmlns:a16="http://schemas.microsoft.com/office/drawing/2014/main" id="{77494D3F-4418-E7B9-19DA-09C0F97131BF}"/>
              </a:ext>
            </a:extLst>
          </p:cNvPr>
          <p:cNvSpPr txBox="1"/>
          <p:nvPr/>
        </p:nvSpPr>
        <p:spPr>
          <a:xfrm>
            <a:off x="64812" y="3944743"/>
            <a:ext cx="3872897" cy="312393"/>
          </a:xfrm>
          <a:prstGeom prst="rect">
            <a:avLst/>
          </a:prstGeom>
          <a:noFill/>
        </p:spPr>
        <p:txBody>
          <a:bodyPr wrap="square" rtlCol="0">
            <a:spAutoFit/>
          </a:bodyPr>
          <a:lstStyle/>
          <a:p>
            <a:pPr marR="0" lvl="0" algn="l" defTabSz="914400" rtl="0" eaLnBrk="1" fontAlgn="auto" latinLnBrk="0" hangingPunct="1">
              <a:lnSpc>
                <a:spcPct val="140000"/>
              </a:lnSpc>
              <a:spcBef>
                <a:spcPts val="930"/>
              </a:spcBef>
              <a:spcAft>
                <a:spcPts val="0"/>
              </a:spcAft>
              <a:buClrTx/>
              <a:buSzTx/>
              <a:tabLst/>
              <a:defRPr/>
            </a:pPr>
            <a:r>
              <a:rPr kumimoji="0" lang="en-US" sz="1100" b="1" i="0" u="none" strike="noStrike" kern="1200" cap="none" spc="150" normalizeH="0" baseline="0" noProof="0" dirty="0">
                <a:ln>
                  <a:noFill/>
                </a:ln>
                <a:solidFill>
                  <a:prstClr val="black">
                    <a:lumMod val="75000"/>
                    <a:lumOff val="25000"/>
                  </a:prstClr>
                </a:solidFill>
                <a:effectLst/>
                <a:uLnTx/>
                <a:uFillTx/>
                <a:latin typeface="Meiryo"/>
                <a:ea typeface="+mn-ea"/>
                <a:cs typeface="+mn-cs"/>
              </a:rPr>
              <a:t>Step 4:</a:t>
            </a:r>
            <a:r>
              <a:rPr kumimoji="0" lang="en-US" sz="1100" b="0" i="0" u="none" strike="noStrike" kern="1200" cap="none" spc="150" normalizeH="0" baseline="0" noProof="0" dirty="0">
                <a:ln>
                  <a:noFill/>
                </a:ln>
                <a:solidFill>
                  <a:prstClr val="black">
                    <a:lumMod val="75000"/>
                    <a:lumOff val="25000"/>
                  </a:prstClr>
                </a:solidFill>
                <a:effectLst/>
                <a:uLnTx/>
                <a:uFillTx/>
                <a:latin typeface="Meiryo"/>
                <a:ea typeface="+mn-ea"/>
                <a:cs typeface="+mn-cs"/>
              </a:rPr>
              <a:t> Clean/reformat the data</a:t>
            </a:r>
          </a:p>
        </p:txBody>
      </p:sp>
      <p:sp>
        <p:nvSpPr>
          <p:cNvPr id="42" name="TextBox 41">
            <a:extLst>
              <a:ext uri="{FF2B5EF4-FFF2-40B4-BE49-F238E27FC236}">
                <a16:creationId xmlns:a16="http://schemas.microsoft.com/office/drawing/2014/main" id="{BEC10F38-AA03-354A-E426-7A33B92CB25C}"/>
              </a:ext>
            </a:extLst>
          </p:cNvPr>
          <p:cNvSpPr txBox="1"/>
          <p:nvPr/>
        </p:nvSpPr>
        <p:spPr>
          <a:xfrm>
            <a:off x="64813" y="4538969"/>
            <a:ext cx="3495133" cy="786369"/>
          </a:xfrm>
          <a:prstGeom prst="rect">
            <a:avLst/>
          </a:prstGeom>
          <a:noFill/>
        </p:spPr>
        <p:txBody>
          <a:bodyPr wrap="square" rtlCol="0">
            <a:spAutoFit/>
          </a:bodyPr>
          <a:lstStyle/>
          <a:p>
            <a:pPr marR="0" lvl="0" algn="l" defTabSz="914400" rtl="0" eaLnBrk="1" fontAlgn="auto" latinLnBrk="0" hangingPunct="1">
              <a:lnSpc>
                <a:spcPct val="140000"/>
              </a:lnSpc>
              <a:spcBef>
                <a:spcPts val="930"/>
              </a:spcBef>
              <a:spcAft>
                <a:spcPts val="0"/>
              </a:spcAft>
              <a:buClrTx/>
              <a:buSzTx/>
              <a:tabLst/>
              <a:defRPr/>
            </a:pPr>
            <a:r>
              <a:rPr kumimoji="0" lang="en-US" sz="1100" b="1" i="0" u="none" strike="noStrike" kern="1200" cap="none" spc="150" normalizeH="0" baseline="0" noProof="0" dirty="0">
                <a:ln>
                  <a:noFill/>
                </a:ln>
                <a:solidFill>
                  <a:prstClr val="black">
                    <a:lumMod val="75000"/>
                    <a:lumOff val="25000"/>
                  </a:prstClr>
                </a:solidFill>
                <a:effectLst/>
                <a:uLnTx/>
                <a:uFillTx/>
                <a:latin typeface="Meiryo"/>
                <a:ea typeface="+mn-ea"/>
                <a:cs typeface="+mn-cs"/>
              </a:rPr>
              <a:t>Step 5:</a:t>
            </a:r>
            <a:r>
              <a:rPr kumimoji="0" lang="en-US" sz="1100" b="0" i="0" u="none" strike="noStrike" kern="1200" cap="none" spc="150" normalizeH="0" baseline="0" noProof="0" dirty="0">
                <a:ln>
                  <a:noFill/>
                </a:ln>
                <a:solidFill>
                  <a:prstClr val="black">
                    <a:lumMod val="75000"/>
                    <a:lumOff val="25000"/>
                  </a:prstClr>
                </a:solidFill>
                <a:effectLst/>
                <a:uLnTx/>
                <a:uFillTx/>
                <a:latin typeface="Meiryo"/>
                <a:ea typeface="+mn-ea"/>
                <a:cs typeface="+mn-cs"/>
              </a:rPr>
              <a:t> Create a function to limit code and use DRY (don’t repeat yourself) principles</a:t>
            </a:r>
          </a:p>
        </p:txBody>
      </p:sp>
      <p:sp>
        <p:nvSpPr>
          <p:cNvPr id="43" name="Multiplication Sign 42">
            <a:extLst>
              <a:ext uri="{FF2B5EF4-FFF2-40B4-BE49-F238E27FC236}">
                <a16:creationId xmlns:a16="http://schemas.microsoft.com/office/drawing/2014/main" id="{AF9C8FDA-32D7-D7FA-B477-7FDE7E73C02D}"/>
              </a:ext>
            </a:extLst>
          </p:cNvPr>
          <p:cNvSpPr/>
          <p:nvPr/>
        </p:nvSpPr>
        <p:spPr>
          <a:xfrm>
            <a:off x="8555859" y="1440851"/>
            <a:ext cx="911311" cy="88224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ication Sign 45">
            <a:extLst>
              <a:ext uri="{FF2B5EF4-FFF2-40B4-BE49-F238E27FC236}">
                <a16:creationId xmlns:a16="http://schemas.microsoft.com/office/drawing/2014/main" id="{3EE423AE-7D93-9E4E-C937-8580ADDBB395}"/>
              </a:ext>
            </a:extLst>
          </p:cNvPr>
          <p:cNvSpPr/>
          <p:nvPr/>
        </p:nvSpPr>
        <p:spPr>
          <a:xfrm>
            <a:off x="10371088" y="1455277"/>
            <a:ext cx="911311" cy="88224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ication Sign 46">
            <a:extLst>
              <a:ext uri="{FF2B5EF4-FFF2-40B4-BE49-F238E27FC236}">
                <a16:creationId xmlns:a16="http://schemas.microsoft.com/office/drawing/2014/main" id="{E8F5F447-AACB-066D-11C8-B1C23561E4EC}"/>
              </a:ext>
            </a:extLst>
          </p:cNvPr>
          <p:cNvSpPr/>
          <p:nvPr/>
        </p:nvSpPr>
        <p:spPr>
          <a:xfrm>
            <a:off x="9459777" y="1442985"/>
            <a:ext cx="911311" cy="88224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07AC5EA2-BA68-5FAE-C629-57C0C436CF58}"/>
              </a:ext>
            </a:extLst>
          </p:cNvPr>
          <p:cNvPicPr>
            <a:picLocks noChangeAspect="1"/>
          </p:cNvPicPr>
          <p:nvPr/>
        </p:nvPicPr>
        <p:blipFill>
          <a:blip r:embed="rId5"/>
          <a:stretch>
            <a:fillRect/>
          </a:stretch>
        </p:blipFill>
        <p:spPr>
          <a:xfrm>
            <a:off x="3491788" y="1485956"/>
            <a:ext cx="3878886" cy="4492149"/>
          </a:xfrm>
          <a:prstGeom prst="rect">
            <a:avLst/>
          </a:prstGeom>
        </p:spPr>
      </p:pic>
      <p:cxnSp>
        <p:nvCxnSpPr>
          <p:cNvPr id="36" name="Straight Arrow Connector 35">
            <a:extLst>
              <a:ext uri="{FF2B5EF4-FFF2-40B4-BE49-F238E27FC236}">
                <a16:creationId xmlns:a16="http://schemas.microsoft.com/office/drawing/2014/main" id="{08445D25-DB58-BD24-BB0F-23590C8C35F3}"/>
              </a:ext>
            </a:extLst>
          </p:cNvPr>
          <p:cNvCxnSpPr>
            <a:cxnSpLocks/>
          </p:cNvCxnSpPr>
          <p:nvPr/>
        </p:nvCxnSpPr>
        <p:spPr>
          <a:xfrm flipV="1">
            <a:off x="7170219" y="2065733"/>
            <a:ext cx="992160" cy="45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DD033CC8-1FDE-CDAD-58A4-573D6CFDBCA7}"/>
              </a:ext>
            </a:extLst>
          </p:cNvPr>
          <p:cNvPicPr>
            <a:picLocks noChangeAspect="1"/>
          </p:cNvPicPr>
          <p:nvPr/>
        </p:nvPicPr>
        <p:blipFill>
          <a:blip r:embed="rId6"/>
          <a:stretch>
            <a:fillRect/>
          </a:stretch>
        </p:blipFill>
        <p:spPr>
          <a:xfrm>
            <a:off x="7967094" y="2790383"/>
            <a:ext cx="3514664" cy="3197551"/>
          </a:xfrm>
          <a:prstGeom prst="rect">
            <a:avLst/>
          </a:prstGeom>
        </p:spPr>
      </p:pic>
    </p:spTree>
    <p:extLst>
      <p:ext uri="{BB962C8B-B14F-4D97-AF65-F5344CB8AC3E}">
        <p14:creationId xmlns:p14="http://schemas.microsoft.com/office/powerpoint/2010/main" val="331829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build="p"/>
      <p:bldP spid="39" grpId="0"/>
      <p:bldP spid="40" grpId="0"/>
      <p:bldP spid="41" grpId="0"/>
      <p:bldP spid="42" grpId="0"/>
      <p:bldP spid="43"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E67981-079D-4463-B997-67E6CA039B58}"/>
              </a:ext>
            </a:extLst>
          </p:cNvPr>
          <p:cNvSpPr>
            <a:spLocks noGrp="1"/>
          </p:cNvSpPr>
          <p:nvPr>
            <p:ph type="title"/>
          </p:nvPr>
        </p:nvSpPr>
        <p:spPr>
          <a:xfrm>
            <a:off x="427723" y="424601"/>
            <a:ext cx="3758096" cy="1031927"/>
          </a:xfrm>
        </p:spPr>
        <p:txBody>
          <a:bodyPr/>
          <a:lstStyle/>
          <a:p>
            <a:r>
              <a:rPr lang="en-US" dirty="0"/>
              <a:t>Daily Returns</a:t>
            </a:r>
          </a:p>
        </p:txBody>
      </p:sp>
      <p:sp>
        <p:nvSpPr>
          <p:cNvPr id="5" name="Slide Number Placeholder 4">
            <a:extLst>
              <a:ext uri="{FF2B5EF4-FFF2-40B4-BE49-F238E27FC236}">
                <a16:creationId xmlns:a16="http://schemas.microsoft.com/office/drawing/2014/main" id="{EF3BF995-3A96-4426-B458-AE23D8310BF0}"/>
              </a:ext>
            </a:extLst>
          </p:cNvPr>
          <p:cNvSpPr>
            <a:spLocks noGrp="1"/>
          </p:cNvSpPr>
          <p:nvPr>
            <p:ph type="sldNum" sz="quarter" idx="12"/>
          </p:nvPr>
        </p:nvSpPr>
        <p:spPr/>
        <p:txBody>
          <a:bodyPr/>
          <a:lstStyle/>
          <a:p>
            <a:fld id="{FAEF9944-A4F6-4C59-AEBD-678D6480B8EA}" type="slidenum">
              <a:rPr lang="en-US" smtClean="0"/>
              <a:pPr/>
              <a:t>5</a:t>
            </a:fld>
            <a:endParaRPr lang="en-US" dirty="0"/>
          </a:p>
        </p:txBody>
      </p:sp>
      <p:pic>
        <p:nvPicPr>
          <p:cNvPr id="7" name="Picture 6">
            <a:extLst>
              <a:ext uri="{FF2B5EF4-FFF2-40B4-BE49-F238E27FC236}">
                <a16:creationId xmlns:a16="http://schemas.microsoft.com/office/drawing/2014/main" id="{5DFF8E73-36FD-3BE7-65CE-04245333BF29}"/>
              </a:ext>
            </a:extLst>
          </p:cNvPr>
          <p:cNvPicPr>
            <a:picLocks noChangeAspect="1"/>
          </p:cNvPicPr>
          <p:nvPr/>
        </p:nvPicPr>
        <p:blipFill>
          <a:blip r:embed="rId2"/>
          <a:stretch>
            <a:fillRect/>
          </a:stretch>
        </p:blipFill>
        <p:spPr>
          <a:xfrm>
            <a:off x="427723" y="2310264"/>
            <a:ext cx="3648364" cy="2237472"/>
          </a:xfrm>
          <a:prstGeom prst="rect">
            <a:avLst/>
          </a:prstGeom>
        </p:spPr>
      </p:pic>
      <p:pic>
        <p:nvPicPr>
          <p:cNvPr id="29" name="Picture 28">
            <a:extLst>
              <a:ext uri="{FF2B5EF4-FFF2-40B4-BE49-F238E27FC236}">
                <a16:creationId xmlns:a16="http://schemas.microsoft.com/office/drawing/2014/main" id="{BF5B4B79-1B92-29DA-8B96-382F53715469}"/>
              </a:ext>
            </a:extLst>
          </p:cNvPr>
          <p:cNvPicPr>
            <a:picLocks noChangeAspect="1"/>
          </p:cNvPicPr>
          <p:nvPr/>
        </p:nvPicPr>
        <p:blipFill>
          <a:blip r:embed="rId3"/>
          <a:stretch>
            <a:fillRect/>
          </a:stretch>
        </p:blipFill>
        <p:spPr>
          <a:xfrm>
            <a:off x="257997" y="4607866"/>
            <a:ext cx="4097548" cy="2250134"/>
          </a:xfrm>
          <a:prstGeom prst="rect">
            <a:avLst/>
          </a:prstGeom>
        </p:spPr>
      </p:pic>
      <p:pic>
        <p:nvPicPr>
          <p:cNvPr id="31" name="Picture 30">
            <a:extLst>
              <a:ext uri="{FF2B5EF4-FFF2-40B4-BE49-F238E27FC236}">
                <a16:creationId xmlns:a16="http://schemas.microsoft.com/office/drawing/2014/main" id="{B9E2212B-8229-E461-C30F-01628B5C9BC6}"/>
              </a:ext>
            </a:extLst>
          </p:cNvPr>
          <p:cNvPicPr>
            <a:picLocks noChangeAspect="1"/>
          </p:cNvPicPr>
          <p:nvPr/>
        </p:nvPicPr>
        <p:blipFill>
          <a:blip r:embed="rId4"/>
          <a:stretch>
            <a:fillRect/>
          </a:stretch>
        </p:blipFill>
        <p:spPr>
          <a:xfrm>
            <a:off x="6333083" y="2012261"/>
            <a:ext cx="4250803" cy="4330461"/>
          </a:xfrm>
          <a:prstGeom prst="rect">
            <a:avLst/>
          </a:prstGeom>
        </p:spPr>
      </p:pic>
      <p:pic>
        <p:nvPicPr>
          <p:cNvPr id="33" name="Picture 32">
            <a:extLst>
              <a:ext uri="{FF2B5EF4-FFF2-40B4-BE49-F238E27FC236}">
                <a16:creationId xmlns:a16="http://schemas.microsoft.com/office/drawing/2014/main" id="{F9E9B21F-9FF7-6DAE-244E-BAEDB213B41C}"/>
              </a:ext>
            </a:extLst>
          </p:cNvPr>
          <p:cNvPicPr>
            <a:picLocks noChangeAspect="1"/>
          </p:cNvPicPr>
          <p:nvPr/>
        </p:nvPicPr>
        <p:blipFill>
          <a:blip r:embed="rId5"/>
          <a:stretch>
            <a:fillRect/>
          </a:stretch>
        </p:blipFill>
        <p:spPr>
          <a:xfrm>
            <a:off x="4846094" y="382394"/>
            <a:ext cx="7230887" cy="1444827"/>
          </a:xfrm>
          <a:prstGeom prst="rect">
            <a:avLst/>
          </a:prstGeom>
        </p:spPr>
      </p:pic>
    </p:spTree>
    <p:extLst>
      <p:ext uri="{BB962C8B-B14F-4D97-AF65-F5344CB8AC3E}">
        <p14:creationId xmlns:p14="http://schemas.microsoft.com/office/powerpoint/2010/main" val="33450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4294967295"/>
          </p:nvPr>
        </p:nvSpPr>
        <p:spPr>
          <a:xfrm>
            <a:off x="11212513" y="6308725"/>
            <a:ext cx="979487" cy="457200"/>
          </a:xfrm>
        </p:spPr>
        <p:txBody>
          <a:bodyPr/>
          <a:lstStyle/>
          <a:p>
            <a:fld id="{FAEF9944-A4F6-4C59-AEBD-678D6480B8EA}" type="slidenum">
              <a:rPr lang="en-US" smtClean="0"/>
              <a:pPr/>
              <a:t>6</a:t>
            </a:fld>
            <a:endParaRPr lang="en-US" dirty="0"/>
          </a:p>
        </p:txBody>
      </p:sp>
      <p:sp>
        <p:nvSpPr>
          <p:cNvPr id="7" name="TextBox 6">
            <a:extLst>
              <a:ext uri="{FF2B5EF4-FFF2-40B4-BE49-F238E27FC236}">
                <a16:creationId xmlns:a16="http://schemas.microsoft.com/office/drawing/2014/main" id="{43BFBD16-C74B-248B-2676-320B47F3D8CC}"/>
              </a:ext>
            </a:extLst>
          </p:cNvPr>
          <p:cNvSpPr txBox="1"/>
          <p:nvPr/>
        </p:nvSpPr>
        <p:spPr>
          <a:xfrm>
            <a:off x="141246" y="69011"/>
            <a:ext cx="5793727" cy="854080"/>
          </a:xfrm>
          <a:prstGeom prst="rect">
            <a:avLst/>
          </a:prstGeom>
          <a:noFill/>
        </p:spPr>
        <p:txBody>
          <a:bodyPr wrap="square" rtlCol="0">
            <a:spAutoFit/>
          </a:bodyPr>
          <a:lstStyle/>
          <a:p>
            <a:pPr>
              <a:lnSpc>
                <a:spcPct val="150000"/>
              </a:lnSpc>
              <a:spcBef>
                <a:spcPct val="0"/>
              </a:spcBef>
            </a:pPr>
            <a:r>
              <a:rPr lang="en-US" sz="3600" b="1" spc="150" dirty="0">
                <a:solidFill>
                  <a:schemeClr val="tx1">
                    <a:lumMod val="75000"/>
                    <a:lumOff val="25000"/>
                  </a:schemeClr>
                </a:solidFill>
                <a:latin typeface="+mj-lt"/>
                <a:ea typeface="+mj-ea"/>
                <a:cs typeface="+mj-cs"/>
              </a:rPr>
              <a:t>Cumulative Returns</a:t>
            </a:r>
          </a:p>
        </p:txBody>
      </p:sp>
      <p:pic>
        <p:nvPicPr>
          <p:cNvPr id="14" name="Picture 13">
            <a:extLst>
              <a:ext uri="{FF2B5EF4-FFF2-40B4-BE49-F238E27FC236}">
                <a16:creationId xmlns:a16="http://schemas.microsoft.com/office/drawing/2014/main" id="{B066D5C2-495B-FB45-CF70-3E40F9C8085E}"/>
              </a:ext>
            </a:extLst>
          </p:cNvPr>
          <p:cNvPicPr>
            <a:picLocks noChangeAspect="1"/>
          </p:cNvPicPr>
          <p:nvPr/>
        </p:nvPicPr>
        <p:blipFill>
          <a:blip r:embed="rId2"/>
          <a:stretch>
            <a:fillRect/>
          </a:stretch>
        </p:blipFill>
        <p:spPr>
          <a:xfrm>
            <a:off x="7729503" y="1764023"/>
            <a:ext cx="4148995" cy="1209769"/>
          </a:xfrm>
          <a:prstGeom prst="rect">
            <a:avLst/>
          </a:prstGeom>
        </p:spPr>
      </p:pic>
      <p:sp>
        <p:nvSpPr>
          <p:cNvPr id="15" name="TextBox 14">
            <a:extLst>
              <a:ext uri="{FF2B5EF4-FFF2-40B4-BE49-F238E27FC236}">
                <a16:creationId xmlns:a16="http://schemas.microsoft.com/office/drawing/2014/main" id="{846777C1-8FB0-98D1-89EF-06628A1AD804}"/>
              </a:ext>
            </a:extLst>
          </p:cNvPr>
          <p:cNvSpPr txBox="1"/>
          <p:nvPr/>
        </p:nvSpPr>
        <p:spPr>
          <a:xfrm>
            <a:off x="7729503" y="1394691"/>
            <a:ext cx="3631224" cy="369332"/>
          </a:xfrm>
          <a:prstGeom prst="rect">
            <a:avLst/>
          </a:prstGeom>
          <a:noFill/>
        </p:spPr>
        <p:txBody>
          <a:bodyPr wrap="square" rtlCol="0">
            <a:spAutoFit/>
          </a:bodyPr>
          <a:lstStyle/>
          <a:p>
            <a:r>
              <a:rPr lang="en-US" u="sng" dirty="0"/>
              <a:t>Code for Cumulative Return:</a:t>
            </a:r>
          </a:p>
        </p:txBody>
      </p:sp>
      <p:pic>
        <p:nvPicPr>
          <p:cNvPr id="18" name="Picture 17">
            <a:extLst>
              <a:ext uri="{FF2B5EF4-FFF2-40B4-BE49-F238E27FC236}">
                <a16:creationId xmlns:a16="http://schemas.microsoft.com/office/drawing/2014/main" id="{4315C0DC-F7CD-46CD-F244-7C194A417C41}"/>
              </a:ext>
            </a:extLst>
          </p:cNvPr>
          <p:cNvPicPr>
            <a:picLocks noChangeAspect="1"/>
          </p:cNvPicPr>
          <p:nvPr/>
        </p:nvPicPr>
        <p:blipFill>
          <a:blip r:embed="rId3"/>
          <a:stretch>
            <a:fillRect/>
          </a:stretch>
        </p:blipFill>
        <p:spPr>
          <a:xfrm>
            <a:off x="141246" y="1608014"/>
            <a:ext cx="7225712" cy="3675210"/>
          </a:xfrm>
          <a:prstGeom prst="rect">
            <a:avLst/>
          </a:prstGeom>
        </p:spPr>
      </p:pic>
      <p:pic>
        <p:nvPicPr>
          <p:cNvPr id="20" name="Picture 19">
            <a:extLst>
              <a:ext uri="{FF2B5EF4-FFF2-40B4-BE49-F238E27FC236}">
                <a16:creationId xmlns:a16="http://schemas.microsoft.com/office/drawing/2014/main" id="{BE58BB19-158F-DE28-20C0-BC83532453E9}"/>
              </a:ext>
            </a:extLst>
          </p:cNvPr>
          <p:cNvPicPr>
            <a:picLocks noChangeAspect="1"/>
          </p:cNvPicPr>
          <p:nvPr/>
        </p:nvPicPr>
        <p:blipFill>
          <a:blip r:embed="rId4"/>
          <a:stretch>
            <a:fillRect/>
          </a:stretch>
        </p:blipFill>
        <p:spPr>
          <a:xfrm>
            <a:off x="141246" y="1608014"/>
            <a:ext cx="7225712" cy="3783374"/>
          </a:xfrm>
          <a:prstGeom prst="rect">
            <a:avLst/>
          </a:prstGeom>
        </p:spPr>
      </p:pic>
      <p:sp>
        <p:nvSpPr>
          <p:cNvPr id="21" name="TextBox 20">
            <a:extLst>
              <a:ext uri="{FF2B5EF4-FFF2-40B4-BE49-F238E27FC236}">
                <a16:creationId xmlns:a16="http://schemas.microsoft.com/office/drawing/2014/main" id="{9EA41941-DF3E-487A-E6AD-D97DE71C95C1}"/>
              </a:ext>
            </a:extLst>
          </p:cNvPr>
          <p:cNvSpPr txBox="1"/>
          <p:nvPr/>
        </p:nvSpPr>
        <p:spPr>
          <a:xfrm>
            <a:off x="362309" y="1207698"/>
            <a:ext cx="2009955" cy="367078"/>
          </a:xfrm>
          <a:prstGeom prst="rect">
            <a:avLst/>
          </a:prstGeom>
          <a:noFill/>
        </p:spPr>
        <p:txBody>
          <a:bodyPr wrap="square" rtlCol="0">
            <a:spAutoFit/>
          </a:bodyPr>
          <a:lstStyle/>
          <a:p>
            <a:r>
              <a:rPr lang="en-US" dirty="0"/>
              <a:t>Without Bitcoin:</a:t>
            </a:r>
          </a:p>
        </p:txBody>
      </p:sp>
      <p:sp>
        <p:nvSpPr>
          <p:cNvPr id="22" name="TextBox 21">
            <a:extLst>
              <a:ext uri="{FF2B5EF4-FFF2-40B4-BE49-F238E27FC236}">
                <a16:creationId xmlns:a16="http://schemas.microsoft.com/office/drawing/2014/main" id="{1C80516D-7766-331C-6219-3366A652CD7A}"/>
              </a:ext>
            </a:extLst>
          </p:cNvPr>
          <p:cNvSpPr txBox="1"/>
          <p:nvPr/>
        </p:nvSpPr>
        <p:spPr>
          <a:xfrm>
            <a:off x="362309" y="1210850"/>
            <a:ext cx="2743436" cy="367078"/>
          </a:xfrm>
          <a:prstGeom prst="rect">
            <a:avLst/>
          </a:prstGeom>
          <a:noFill/>
        </p:spPr>
        <p:txBody>
          <a:bodyPr wrap="square" rtlCol="0">
            <a:spAutoFit/>
          </a:bodyPr>
          <a:lstStyle/>
          <a:p>
            <a:r>
              <a:rPr lang="en-US" dirty="0"/>
              <a:t>With Bitcoin:</a:t>
            </a:r>
          </a:p>
        </p:txBody>
      </p:sp>
    </p:spTree>
    <p:extLst>
      <p:ext uri="{BB962C8B-B14F-4D97-AF65-F5344CB8AC3E}">
        <p14:creationId xmlns:p14="http://schemas.microsoft.com/office/powerpoint/2010/main" val="20590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1" grpId="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p:txBody>
          <a:bodyPr>
            <a:noAutofit/>
          </a:bodyPr>
          <a:lstStyle/>
          <a:p>
            <a:r>
              <a:rPr lang="en-US" dirty="0"/>
              <a:t>Risk Analysis</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4"/>
          </p:nvPr>
        </p:nvSpPr>
        <p:spPr>
          <a:xfrm>
            <a:off x="4491584" y="1601426"/>
            <a:ext cx="3519028" cy="465155"/>
          </a:xfrm>
        </p:spPr>
        <p:txBody>
          <a:bodyPr>
            <a:noAutofit/>
          </a:bodyPr>
          <a:lstStyle/>
          <a:p>
            <a:r>
              <a:rPr lang="en-US" u="sng" dirty="0"/>
              <a:t>180-day Rolling STD:</a:t>
            </a:r>
          </a:p>
        </p:txBody>
      </p:sp>
      <p:sp>
        <p:nvSpPr>
          <p:cNvPr id="18" name="Content Placeholder 17">
            <a:extLst>
              <a:ext uri="{FF2B5EF4-FFF2-40B4-BE49-F238E27FC236}">
                <a16:creationId xmlns:a16="http://schemas.microsoft.com/office/drawing/2014/main" id="{9778C9A0-4E87-6455-72C0-907943A088C1}"/>
              </a:ext>
            </a:extLst>
          </p:cNvPr>
          <p:cNvSpPr>
            <a:spLocks noGrp="1"/>
          </p:cNvSpPr>
          <p:nvPr>
            <p:ph idx="18"/>
          </p:nvPr>
        </p:nvSpPr>
        <p:spPr>
          <a:xfrm>
            <a:off x="0" y="1601427"/>
            <a:ext cx="4181390" cy="465155"/>
          </a:xfrm>
        </p:spPr>
        <p:txBody>
          <a:bodyPr/>
          <a:lstStyle/>
          <a:p>
            <a:r>
              <a:rPr lang="en-US" sz="1800" u="sng" dirty="0"/>
              <a:t>Daily Standard Deviations:</a:t>
            </a:r>
          </a:p>
        </p:txBody>
      </p:sp>
      <p:sp>
        <p:nvSpPr>
          <p:cNvPr id="14" name="Content Placeholder 13">
            <a:extLst>
              <a:ext uri="{FF2B5EF4-FFF2-40B4-BE49-F238E27FC236}">
                <a16:creationId xmlns:a16="http://schemas.microsoft.com/office/drawing/2014/main" id="{BF407A46-BA63-0873-F5B4-947DB34D5316}"/>
              </a:ext>
            </a:extLst>
          </p:cNvPr>
          <p:cNvSpPr>
            <a:spLocks noGrp="1"/>
          </p:cNvSpPr>
          <p:nvPr>
            <p:ph idx="16"/>
          </p:nvPr>
        </p:nvSpPr>
        <p:spPr>
          <a:xfrm>
            <a:off x="8633460" y="1601426"/>
            <a:ext cx="3420794" cy="465155"/>
          </a:xfrm>
        </p:spPr>
        <p:txBody>
          <a:bodyPr/>
          <a:lstStyle/>
          <a:p>
            <a:r>
              <a:rPr lang="en-US" u="sng" dirty="0"/>
              <a:t>Normal Distribution: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p:txBody>
          <a:bodyPr/>
          <a:lstStyle/>
          <a:p>
            <a:fld id="{FAEF9944-A4F6-4C59-AEBD-678D6480B8EA}" type="slidenum">
              <a:rPr lang="en-US" smtClean="0"/>
              <a:pPr/>
              <a:t>7</a:t>
            </a:fld>
            <a:endParaRPr lang="en-US" dirty="0"/>
          </a:p>
        </p:txBody>
      </p:sp>
      <p:pic>
        <p:nvPicPr>
          <p:cNvPr id="20" name="Picture 19">
            <a:extLst>
              <a:ext uri="{FF2B5EF4-FFF2-40B4-BE49-F238E27FC236}">
                <a16:creationId xmlns:a16="http://schemas.microsoft.com/office/drawing/2014/main" id="{8ED041E1-77B0-E720-6D60-A7250E95E24F}"/>
              </a:ext>
            </a:extLst>
          </p:cNvPr>
          <p:cNvPicPr>
            <a:picLocks noChangeAspect="1"/>
          </p:cNvPicPr>
          <p:nvPr/>
        </p:nvPicPr>
        <p:blipFill>
          <a:blip r:embed="rId3"/>
          <a:stretch>
            <a:fillRect/>
          </a:stretch>
        </p:blipFill>
        <p:spPr>
          <a:xfrm>
            <a:off x="4013042" y="2312371"/>
            <a:ext cx="4181390" cy="2702863"/>
          </a:xfrm>
          <a:prstGeom prst="rect">
            <a:avLst/>
          </a:prstGeom>
        </p:spPr>
      </p:pic>
      <p:pic>
        <p:nvPicPr>
          <p:cNvPr id="22" name="Picture 21">
            <a:extLst>
              <a:ext uri="{FF2B5EF4-FFF2-40B4-BE49-F238E27FC236}">
                <a16:creationId xmlns:a16="http://schemas.microsoft.com/office/drawing/2014/main" id="{05D574E2-56D2-841E-E739-6024477D0D09}"/>
              </a:ext>
            </a:extLst>
          </p:cNvPr>
          <p:cNvPicPr>
            <a:picLocks noChangeAspect="1"/>
          </p:cNvPicPr>
          <p:nvPr/>
        </p:nvPicPr>
        <p:blipFill>
          <a:blip r:embed="rId4"/>
          <a:stretch>
            <a:fillRect/>
          </a:stretch>
        </p:blipFill>
        <p:spPr>
          <a:xfrm>
            <a:off x="8260794" y="2312371"/>
            <a:ext cx="3888151" cy="3144094"/>
          </a:xfrm>
          <a:prstGeom prst="rect">
            <a:avLst/>
          </a:prstGeom>
        </p:spPr>
      </p:pic>
      <p:pic>
        <p:nvPicPr>
          <p:cNvPr id="26" name="Picture 25">
            <a:extLst>
              <a:ext uri="{FF2B5EF4-FFF2-40B4-BE49-F238E27FC236}">
                <a16:creationId xmlns:a16="http://schemas.microsoft.com/office/drawing/2014/main" id="{C1425684-7029-BDA7-9404-01E09A537CB9}"/>
              </a:ext>
            </a:extLst>
          </p:cNvPr>
          <p:cNvPicPr>
            <a:picLocks noChangeAspect="1"/>
          </p:cNvPicPr>
          <p:nvPr/>
        </p:nvPicPr>
        <p:blipFill>
          <a:blip r:embed="rId5"/>
          <a:stretch>
            <a:fillRect/>
          </a:stretch>
        </p:blipFill>
        <p:spPr>
          <a:xfrm>
            <a:off x="43055" y="2312371"/>
            <a:ext cx="3858163" cy="2505425"/>
          </a:xfrm>
          <a:prstGeom prst="rect">
            <a:avLst/>
          </a:prstGeom>
        </p:spPr>
      </p:pic>
    </p:spTree>
    <p:extLst>
      <p:ext uri="{BB962C8B-B14F-4D97-AF65-F5344CB8AC3E}">
        <p14:creationId xmlns:p14="http://schemas.microsoft.com/office/powerpoint/2010/main" val="29609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8"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a:noAutofit/>
          </a:bodyPr>
          <a:lstStyle/>
          <a:p>
            <a:r>
              <a:rPr lang="en-US" dirty="0"/>
              <a:t>Correlation</a:t>
            </a:r>
          </a:p>
        </p:txBody>
      </p:sp>
      <p:sp>
        <p:nvSpPr>
          <p:cNvPr id="6" name="Slide Number Placeholder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24" name="Picture 23">
            <a:extLst>
              <a:ext uri="{FF2B5EF4-FFF2-40B4-BE49-F238E27FC236}">
                <a16:creationId xmlns:a16="http://schemas.microsoft.com/office/drawing/2014/main" id="{06D541D5-4795-61E9-FE1F-E5B9A1BA9726}"/>
              </a:ext>
            </a:extLst>
          </p:cNvPr>
          <p:cNvPicPr>
            <a:picLocks noChangeAspect="1"/>
          </p:cNvPicPr>
          <p:nvPr/>
        </p:nvPicPr>
        <p:blipFill>
          <a:blip r:embed="rId2"/>
          <a:stretch>
            <a:fillRect/>
          </a:stretch>
        </p:blipFill>
        <p:spPr>
          <a:xfrm>
            <a:off x="135075" y="1647414"/>
            <a:ext cx="7517478" cy="3696943"/>
          </a:xfrm>
          <a:prstGeom prst="rect">
            <a:avLst/>
          </a:prstGeom>
        </p:spPr>
      </p:pic>
      <p:pic>
        <p:nvPicPr>
          <p:cNvPr id="28" name="Picture 27">
            <a:extLst>
              <a:ext uri="{FF2B5EF4-FFF2-40B4-BE49-F238E27FC236}">
                <a16:creationId xmlns:a16="http://schemas.microsoft.com/office/drawing/2014/main" id="{49298108-9A11-007B-1A7D-BD140A20CFBD}"/>
              </a:ext>
            </a:extLst>
          </p:cNvPr>
          <p:cNvPicPr>
            <a:picLocks noChangeAspect="1"/>
          </p:cNvPicPr>
          <p:nvPr/>
        </p:nvPicPr>
        <p:blipFill>
          <a:blip r:embed="rId3"/>
          <a:stretch>
            <a:fillRect/>
          </a:stretch>
        </p:blipFill>
        <p:spPr>
          <a:xfrm>
            <a:off x="7652553" y="1647414"/>
            <a:ext cx="4529706" cy="4092798"/>
          </a:xfrm>
          <a:prstGeom prst="rect">
            <a:avLst/>
          </a:prstGeom>
        </p:spPr>
      </p:pic>
      <mc:AlternateContent xmlns:mc="http://schemas.openxmlformats.org/markup-compatibility/2006">
        <mc:Choice xmlns:p14="http://schemas.microsoft.com/office/powerpoint/2010/main" Requires="p14">
          <p:contentPart p14:bwMode="auto" r:id="rId4">
            <p14:nvContentPartPr>
              <p14:cNvPr id="29" name="Ink 28">
                <a:extLst>
                  <a:ext uri="{FF2B5EF4-FFF2-40B4-BE49-F238E27FC236}">
                    <a16:creationId xmlns:a16="http://schemas.microsoft.com/office/drawing/2014/main" id="{0C8F6315-4E4D-9177-5F15-7783732332F4}"/>
                  </a:ext>
                </a:extLst>
              </p14:cNvPr>
              <p14:cNvContentPartPr/>
              <p14:nvPr/>
            </p14:nvContentPartPr>
            <p14:xfrm>
              <a:off x="1935178" y="3542082"/>
              <a:ext cx="327600" cy="9360"/>
            </p14:xfrm>
          </p:contentPart>
        </mc:Choice>
        <mc:Fallback>
          <p:pic>
            <p:nvPicPr>
              <p:cNvPr id="29" name="Ink 28">
                <a:extLst>
                  <a:ext uri="{FF2B5EF4-FFF2-40B4-BE49-F238E27FC236}">
                    <a16:creationId xmlns:a16="http://schemas.microsoft.com/office/drawing/2014/main" id="{0C8F6315-4E4D-9177-5F15-7783732332F4}"/>
                  </a:ext>
                </a:extLst>
              </p:cNvPr>
              <p:cNvPicPr/>
              <p:nvPr/>
            </p:nvPicPr>
            <p:blipFill>
              <a:blip r:embed="rId5"/>
              <a:stretch>
                <a:fillRect/>
              </a:stretch>
            </p:blipFill>
            <p:spPr>
              <a:xfrm>
                <a:off x="1881538" y="3434082"/>
                <a:ext cx="4352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EBFACD7B-90C8-88D5-5F87-C93ADB4C6FF6}"/>
                  </a:ext>
                </a:extLst>
              </p14:cNvPr>
              <p14:cNvContentPartPr/>
              <p14:nvPr/>
            </p14:nvContentPartPr>
            <p14:xfrm>
              <a:off x="1944178" y="3834402"/>
              <a:ext cx="336600" cy="12240"/>
            </p14:xfrm>
          </p:contentPart>
        </mc:Choice>
        <mc:Fallback>
          <p:pic>
            <p:nvPicPr>
              <p:cNvPr id="30" name="Ink 29">
                <a:extLst>
                  <a:ext uri="{FF2B5EF4-FFF2-40B4-BE49-F238E27FC236}">
                    <a16:creationId xmlns:a16="http://schemas.microsoft.com/office/drawing/2014/main" id="{EBFACD7B-90C8-88D5-5F87-C93ADB4C6FF6}"/>
                  </a:ext>
                </a:extLst>
              </p:cNvPr>
              <p:cNvPicPr/>
              <p:nvPr/>
            </p:nvPicPr>
            <p:blipFill>
              <a:blip r:embed="rId7"/>
              <a:stretch>
                <a:fillRect/>
              </a:stretch>
            </p:blipFill>
            <p:spPr>
              <a:xfrm>
                <a:off x="1890178" y="3726402"/>
                <a:ext cx="444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a:extLst>
                  <a:ext uri="{FF2B5EF4-FFF2-40B4-BE49-F238E27FC236}">
                    <a16:creationId xmlns:a16="http://schemas.microsoft.com/office/drawing/2014/main" id="{0B1514E4-54E1-F40E-DA6F-AA36AA1D3FEE}"/>
                  </a:ext>
                </a:extLst>
              </p14:cNvPr>
              <p14:cNvContentPartPr/>
              <p14:nvPr/>
            </p14:nvContentPartPr>
            <p14:xfrm>
              <a:off x="2831938" y="2991282"/>
              <a:ext cx="309960" cy="10080"/>
            </p14:xfrm>
          </p:contentPart>
        </mc:Choice>
        <mc:Fallback>
          <p:pic>
            <p:nvPicPr>
              <p:cNvPr id="31" name="Ink 30">
                <a:extLst>
                  <a:ext uri="{FF2B5EF4-FFF2-40B4-BE49-F238E27FC236}">
                    <a16:creationId xmlns:a16="http://schemas.microsoft.com/office/drawing/2014/main" id="{0B1514E4-54E1-F40E-DA6F-AA36AA1D3FEE}"/>
                  </a:ext>
                </a:extLst>
              </p:cNvPr>
              <p:cNvPicPr/>
              <p:nvPr/>
            </p:nvPicPr>
            <p:blipFill>
              <a:blip r:embed="rId9"/>
              <a:stretch>
                <a:fillRect/>
              </a:stretch>
            </p:blipFill>
            <p:spPr>
              <a:xfrm>
                <a:off x="2777938" y="2883282"/>
                <a:ext cx="4176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D80ECCCB-EDC5-B046-C004-178841DC533A}"/>
                  </a:ext>
                </a:extLst>
              </p14:cNvPr>
              <p14:cNvContentPartPr/>
              <p14:nvPr/>
            </p14:nvContentPartPr>
            <p14:xfrm>
              <a:off x="3302098" y="2991282"/>
              <a:ext cx="327600" cy="9720"/>
            </p14:xfrm>
          </p:contentPart>
        </mc:Choice>
        <mc:Fallback>
          <p:pic>
            <p:nvPicPr>
              <p:cNvPr id="32" name="Ink 31">
                <a:extLst>
                  <a:ext uri="{FF2B5EF4-FFF2-40B4-BE49-F238E27FC236}">
                    <a16:creationId xmlns:a16="http://schemas.microsoft.com/office/drawing/2014/main" id="{D80ECCCB-EDC5-B046-C004-178841DC533A}"/>
                  </a:ext>
                </a:extLst>
              </p:cNvPr>
              <p:cNvPicPr/>
              <p:nvPr/>
            </p:nvPicPr>
            <p:blipFill>
              <a:blip r:embed="rId11"/>
              <a:stretch>
                <a:fillRect/>
              </a:stretch>
            </p:blipFill>
            <p:spPr>
              <a:xfrm>
                <a:off x="3248458" y="2883282"/>
                <a:ext cx="435240" cy="225360"/>
              </a:xfrm>
              <a:prstGeom prst="rect">
                <a:avLst/>
              </a:prstGeom>
            </p:spPr>
          </p:pic>
        </mc:Fallback>
      </mc:AlternateContent>
    </p:spTree>
    <p:extLst>
      <p:ext uri="{BB962C8B-B14F-4D97-AF65-F5344CB8AC3E}">
        <p14:creationId xmlns:p14="http://schemas.microsoft.com/office/powerpoint/2010/main" val="281054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8A4162-19D7-5FD5-29BD-5DC1388E4331}"/>
              </a:ext>
            </a:extLst>
          </p:cNvPr>
          <p:cNvSpPr>
            <a:spLocks noGrp="1"/>
          </p:cNvSpPr>
          <p:nvPr>
            <p:ph type="ctrTitle"/>
          </p:nvPr>
        </p:nvSpPr>
        <p:spPr>
          <a:xfrm>
            <a:off x="7766114" y="176752"/>
            <a:ext cx="3754671" cy="809045"/>
          </a:xfrm>
        </p:spPr>
        <p:txBody>
          <a:bodyPr/>
          <a:lstStyle/>
          <a:p>
            <a:r>
              <a:rPr lang="en-US" dirty="0">
                <a:solidFill>
                  <a:schemeClr val="bg1"/>
                </a:solidFill>
              </a:rPr>
              <a:t>Beta</a:t>
            </a:r>
          </a:p>
        </p:txBody>
      </p:sp>
      <p:sp>
        <p:nvSpPr>
          <p:cNvPr id="5" name="Slide Number Placeholder 4">
            <a:extLst>
              <a:ext uri="{FF2B5EF4-FFF2-40B4-BE49-F238E27FC236}">
                <a16:creationId xmlns:a16="http://schemas.microsoft.com/office/drawing/2014/main" id="{39B24B76-AA69-EC5C-81E2-6284A1D43479}"/>
              </a:ext>
            </a:extLst>
          </p:cNvPr>
          <p:cNvSpPr>
            <a:spLocks noGrp="1"/>
          </p:cNvSpPr>
          <p:nvPr>
            <p:ph type="sldNum" sz="quarter" idx="4294967295"/>
          </p:nvPr>
        </p:nvSpPr>
        <p:spPr>
          <a:xfrm>
            <a:off x="11212513" y="6308725"/>
            <a:ext cx="979487" cy="457200"/>
          </a:xfrm>
        </p:spPr>
        <p:txBody>
          <a:bodyPr/>
          <a:lstStyle/>
          <a:p>
            <a:fld id="{FAEF9944-A4F6-4C59-AEBD-678D6480B8EA}" type="slidenum">
              <a:rPr lang="en-US" smtClean="0"/>
              <a:t>9</a:t>
            </a:fld>
            <a:endParaRPr lang="en-US" dirty="0"/>
          </a:p>
        </p:txBody>
      </p:sp>
      <p:pic>
        <p:nvPicPr>
          <p:cNvPr id="16" name="Picture 15">
            <a:extLst>
              <a:ext uri="{FF2B5EF4-FFF2-40B4-BE49-F238E27FC236}">
                <a16:creationId xmlns:a16="http://schemas.microsoft.com/office/drawing/2014/main" id="{0EF9220C-C095-9EE0-EC64-CEE705BAECBB}"/>
              </a:ext>
            </a:extLst>
          </p:cNvPr>
          <p:cNvPicPr>
            <a:picLocks noChangeAspect="1"/>
          </p:cNvPicPr>
          <p:nvPr/>
        </p:nvPicPr>
        <p:blipFill>
          <a:blip r:embed="rId2"/>
          <a:stretch>
            <a:fillRect/>
          </a:stretch>
        </p:blipFill>
        <p:spPr>
          <a:xfrm>
            <a:off x="7766114" y="1153450"/>
            <a:ext cx="4055082" cy="4901009"/>
          </a:xfrm>
          <a:prstGeom prst="rect">
            <a:avLst/>
          </a:prstGeom>
        </p:spPr>
      </p:pic>
      <p:sp>
        <p:nvSpPr>
          <p:cNvPr id="21" name="TextBox 20">
            <a:extLst>
              <a:ext uri="{FF2B5EF4-FFF2-40B4-BE49-F238E27FC236}">
                <a16:creationId xmlns:a16="http://schemas.microsoft.com/office/drawing/2014/main" id="{7003CF01-1CCC-FCAA-9EDC-31750DB388F1}"/>
              </a:ext>
            </a:extLst>
          </p:cNvPr>
          <p:cNvSpPr txBox="1"/>
          <p:nvPr/>
        </p:nvSpPr>
        <p:spPr>
          <a:xfrm>
            <a:off x="193430" y="339466"/>
            <a:ext cx="5064370" cy="646331"/>
          </a:xfrm>
          <a:prstGeom prst="rect">
            <a:avLst/>
          </a:prstGeom>
          <a:noFill/>
        </p:spPr>
        <p:txBody>
          <a:bodyPr wrap="square" rtlCol="0">
            <a:spAutoFit/>
          </a:bodyPr>
          <a:lstStyle/>
          <a:p>
            <a:r>
              <a:rPr lang="en-US" sz="3600" b="1" spc="150" dirty="0">
                <a:latin typeface="+mj-lt"/>
                <a:ea typeface="+mj-ea"/>
                <a:cs typeface="+mj-cs"/>
              </a:rPr>
              <a:t>Sharpe</a:t>
            </a:r>
            <a:r>
              <a:rPr lang="en-US" dirty="0"/>
              <a:t> </a:t>
            </a:r>
            <a:r>
              <a:rPr lang="en-US" sz="3600" b="1" spc="150" dirty="0">
                <a:latin typeface="+mj-lt"/>
                <a:ea typeface="+mj-ea"/>
                <a:cs typeface="+mj-cs"/>
              </a:rPr>
              <a:t>Ratios</a:t>
            </a:r>
          </a:p>
        </p:txBody>
      </p:sp>
      <p:pic>
        <p:nvPicPr>
          <p:cNvPr id="23" name="Picture 22">
            <a:extLst>
              <a:ext uri="{FF2B5EF4-FFF2-40B4-BE49-F238E27FC236}">
                <a16:creationId xmlns:a16="http://schemas.microsoft.com/office/drawing/2014/main" id="{9EFA01AE-7E1E-7611-C1EB-360F76C5BF70}"/>
              </a:ext>
            </a:extLst>
          </p:cNvPr>
          <p:cNvPicPr>
            <a:picLocks noChangeAspect="1"/>
          </p:cNvPicPr>
          <p:nvPr/>
        </p:nvPicPr>
        <p:blipFill>
          <a:blip r:embed="rId3"/>
          <a:stretch>
            <a:fillRect/>
          </a:stretch>
        </p:blipFill>
        <p:spPr>
          <a:xfrm>
            <a:off x="0" y="1082132"/>
            <a:ext cx="7517423" cy="2197400"/>
          </a:xfrm>
          <a:prstGeom prst="rect">
            <a:avLst/>
          </a:prstGeom>
        </p:spPr>
      </p:pic>
      <p:pic>
        <p:nvPicPr>
          <p:cNvPr id="25" name="Picture 24">
            <a:extLst>
              <a:ext uri="{FF2B5EF4-FFF2-40B4-BE49-F238E27FC236}">
                <a16:creationId xmlns:a16="http://schemas.microsoft.com/office/drawing/2014/main" id="{9F358F6B-0E4A-DAC8-8861-4AACE6DBF9E1}"/>
              </a:ext>
            </a:extLst>
          </p:cNvPr>
          <p:cNvPicPr>
            <a:picLocks noChangeAspect="1"/>
          </p:cNvPicPr>
          <p:nvPr/>
        </p:nvPicPr>
        <p:blipFill>
          <a:blip r:embed="rId4"/>
          <a:stretch>
            <a:fillRect/>
          </a:stretch>
        </p:blipFill>
        <p:spPr>
          <a:xfrm>
            <a:off x="2718381" y="1790302"/>
            <a:ext cx="4799042" cy="5067697"/>
          </a:xfrm>
          <a:prstGeom prst="rect">
            <a:avLst/>
          </a:prstGeom>
        </p:spPr>
      </p:pic>
    </p:spTree>
    <p:extLst>
      <p:ext uri="{BB962C8B-B14F-4D97-AF65-F5344CB8AC3E}">
        <p14:creationId xmlns:p14="http://schemas.microsoft.com/office/powerpoint/2010/main" val="21595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Lst>
  </p:timing>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694</TotalTime>
  <Words>459</Words>
  <Application>Microsoft Office PowerPoint</Application>
  <PresentationFormat>Widescreen</PresentationFormat>
  <Paragraphs>69</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Calibri</vt:lpstr>
      <vt:lpstr>Corbel</vt:lpstr>
      <vt:lpstr>Times New Roman</vt:lpstr>
      <vt:lpstr>ShojiVTI</vt:lpstr>
      <vt:lpstr>Project 1: Asset Analysis</vt:lpstr>
      <vt:lpstr>Summary/Overview</vt:lpstr>
      <vt:lpstr>Assets We Chose To Analyze</vt:lpstr>
      <vt:lpstr>Data Collection and Cleanup</vt:lpstr>
      <vt:lpstr>Daily Returns</vt:lpstr>
      <vt:lpstr>PowerPoint Presentation</vt:lpstr>
      <vt:lpstr>Risk Analysis</vt:lpstr>
      <vt:lpstr>Correlation</vt:lpstr>
      <vt:lpstr>Beta</vt:lpstr>
      <vt:lpstr>Results and 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Asset Analysis</dc:title>
  <dc:creator>Tyler Johnson</dc:creator>
  <cp:lastModifiedBy>Tyler Johnson</cp:lastModifiedBy>
  <cp:revision>6</cp:revision>
  <dcterms:created xsi:type="dcterms:W3CDTF">2023-11-13T15:47:26Z</dcterms:created>
  <dcterms:modified xsi:type="dcterms:W3CDTF">2023-11-14T03:22:05Z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