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8" r:id="rId6"/>
    <p:sldId id="259" r:id="rId7"/>
    <p:sldId id="26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syedanwarafridi/vehicle-sales-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45AB735A-A649-88B2-A078-38E4269C3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0" r="-1" b="780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7AB59-36F8-CBE4-052F-5FB58D21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C01E6-F9A0-F582-2946-23435A6A7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BY: Dillon MAY &amp; gRACE MWANGI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C95B4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3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9C58B2-31FE-32AA-DF27-03E9FA6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Possible future development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Light bulb on yellow background with sketched light beams and cord">
            <a:extLst>
              <a:ext uri="{FF2B5EF4-FFF2-40B4-BE49-F238E27FC236}">
                <a16:creationId xmlns:a16="http://schemas.microsoft.com/office/drawing/2014/main" id="{ED34499E-84AC-6DE1-BA03-EE75CFBC9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6" r="-1" b="-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0627-12B6-61D0-055C-167A6734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use feature importance to add/remove variables to will enhance the model accuracy.</a:t>
            </a:r>
          </a:p>
          <a:p>
            <a:r>
              <a:rPr lang="en-US" b="0" i="0" u="none" strike="noStrike" dirty="0">
                <a:effectLst/>
                <a:latin typeface="Söhne"/>
              </a:rPr>
              <a:t>We can investigate the impact of the "seller" variable on the variation in selling prices across different car models.</a:t>
            </a:r>
          </a:p>
          <a:p>
            <a:r>
              <a:rPr lang="en-US" dirty="0">
                <a:latin typeface="Söhne"/>
              </a:rPr>
              <a:t>Look into the state variable and see how different models sell in each state. Are some states more expensive? Can you buy/sell the same model for a better price in certain states?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2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A4024459-F52E-F09C-A4C7-C16C26AD7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2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4A539-658C-AE03-0548-BABAC1E2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7936-314A-B648-2778-CDB2C577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511" y="4669144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FFFFFE"/>
                </a:solidFill>
              </a:rPr>
              <a:t>Any Questions?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FFE10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1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8FBC-342D-20CF-A8B4-13EC2321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5564-9B76-920E-F09C-1364C17C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</a:rPr>
              <a:t>The goal of our project is to develop a web app that leverages machine learning to predict car prices. The web app aims to empower consumers with data-driven insights, assisting them in making informed decisions when buying or selling cars. 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DE890A-4398-762D-24C0-C211CCC44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5" r="7728" b="2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25E62F-6666-576D-9243-8533B600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144" y="1202444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3136FDF-DF53-23F4-E577-E95126B7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563" y="1002524"/>
            <a:ext cx="9018571" cy="6139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300" u="sng" dirty="0"/>
          </a:p>
          <a:p>
            <a:pPr marL="0" indent="0">
              <a:buNone/>
            </a:pPr>
            <a:endParaRPr lang="en-US" sz="2300" u="sng" dirty="0"/>
          </a:p>
          <a:p>
            <a:pPr marL="0" indent="0">
              <a:buNone/>
            </a:pPr>
            <a:r>
              <a:rPr lang="en-US" sz="2300" u="sng" dirty="0"/>
              <a:t>Variables</a:t>
            </a:r>
          </a:p>
          <a:p>
            <a:pPr marL="0" indent="0">
              <a:buNone/>
            </a:pPr>
            <a:r>
              <a:rPr lang="en-US" sz="1600" dirty="0"/>
              <a:t>-Year	-Vin	-Body</a:t>
            </a:r>
          </a:p>
          <a:p>
            <a:pPr marL="0" indent="0">
              <a:buNone/>
            </a:pPr>
            <a:r>
              <a:rPr lang="en-US" sz="1600" dirty="0"/>
              <a:t>-Make	-State</a:t>
            </a:r>
          </a:p>
          <a:p>
            <a:pPr marL="0" indent="0">
              <a:buNone/>
            </a:pPr>
            <a:r>
              <a:rPr lang="en-US" sz="1600" dirty="0"/>
              <a:t>-Model	 -Condition</a:t>
            </a:r>
          </a:p>
          <a:p>
            <a:pPr marL="0" indent="0">
              <a:buNone/>
            </a:pPr>
            <a:r>
              <a:rPr lang="en-US" sz="1600" dirty="0"/>
              <a:t>-Trim	-Odometer</a:t>
            </a:r>
          </a:p>
          <a:p>
            <a:pPr marL="0" indent="0">
              <a:buNone/>
            </a:pPr>
            <a:r>
              <a:rPr lang="en-US" sz="1600" dirty="0"/>
              <a:t>-Color	-Interior</a:t>
            </a:r>
          </a:p>
          <a:p>
            <a:pPr marL="0" indent="0">
              <a:buNone/>
            </a:pPr>
            <a:r>
              <a:rPr lang="en-US" sz="1600" dirty="0"/>
              <a:t>-Seller	-Sellingprice</a:t>
            </a:r>
          </a:p>
          <a:p>
            <a:pPr marL="0" indent="0">
              <a:buNone/>
            </a:pPr>
            <a:r>
              <a:rPr lang="en-US" sz="1600" dirty="0"/>
              <a:t>-Mmr	-saledate</a:t>
            </a:r>
            <a:endParaRPr lang="en-US" sz="1800" u="sng" dirty="0"/>
          </a:p>
          <a:p>
            <a:pPr marL="0" indent="0">
              <a:buNone/>
            </a:pPr>
            <a:endParaRPr lang="en-US" sz="1800" u="sng" dirty="0">
              <a:hlinkClick r:id="rId2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B35EB9-C45B-F9BD-5E26-D35F213E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524986"/>
            <a:ext cx="4074836" cy="2404152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75ED3A-9E31-DFE5-D527-ABF269B69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4" y="3182363"/>
            <a:ext cx="4074836" cy="24041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1C1207-AE80-A98A-674A-4628F4D2D42E}"/>
              </a:ext>
            </a:extLst>
          </p:cNvPr>
          <p:cNvSpPr txBox="1"/>
          <p:nvPr/>
        </p:nvSpPr>
        <p:spPr>
          <a:xfrm>
            <a:off x="6374130" y="5773991"/>
            <a:ext cx="581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b="0" i="0" u="sng" dirty="0">
                <a:solidFill>
                  <a:schemeClr val="bg1"/>
                </a:solidFill>
                <a:effectLst/>
                <a:latin typeface="Slack-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https://www.kaggle.com/datasets/syedanwarafridi/vehicle-sales-data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1A99D-56CC-CCE6-50EC-977FA0160502}"/>
              </a:ext>
            </a:extLst>
          </p:cNvPr>
          <p:cNvSpPr txBox="1"/>
          <p:nvPr/>
        </p:nvSpPr>
        <p:spPr>
          <a:xfrm>
            <a:off x="4915178" y="2282807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 = Sellingprice</a:t>
            </a:r>
          </a:p>
        </p:txBody>
      </p:sp>
    </p:spTree>
    <p:extLst>
      <p:ext uri="{BB962C8B-B14F-4D97-AF65-F5344CB8AC3E}">
        <p14:creationId xmlns:p14="http://schemas.microsoft.com/office/powerpoint/2010/main" val="361343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E512-970D-7589-E7DF-FAA75844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68" y="1207427"/>
            <a:ext cx="9603275" cy="1049235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42833-8D47-F7B7-9E0B-386F0036D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7" y="3429000"/>
            <a:ext cx="11851933" cy="14279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FAF7A-9B16-E403-057F-EB62355D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7" y="5336694"/>
            <a:ext cx="12042557" cy="139610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951887-B1D6-174E-79B1-A17CC9286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639" y="3256"/>
            <a:ext cx="2358992" cy="33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8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E7F2-01FE-1F03-BDD1-28F0B5A7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49" y="343213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continued</a:t>
            </a:r>
          </a:p>
        </p:txBody>
      </p:sp>
      <p:sp>
        <p:nvSpPr>
          <p:cNvPr id="52" name="Content Placeholder 26">
            <a:extLst>
              <a:ext uri="{FF2B5EF4-FFF2-40B4-BE49-F238E27FC236}">
                <a16:creationId xmlns:a16="http://schemas.microsoft.com/office/drawing/2014/main" id="{E3A157B8-5238-2A85-0072-69F04873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040" y="1439815"/>
            <a:ext cx="3191857" cy="57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Non-Luxury Cars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2EC18A-F783-6D5C-8492-B7ABC59D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4" y="1004406"/>
            <a:ext cx="3053113" cy="2740167"/>
          </a:xfrm>
          <a:prstGeom prst="rect">
            <a:avLst/>
          </a:prstGeom>
        </p:spPr>
      </p:pic>
      <p:pic>
        <p:nvPicPr>
          <p:cNvPr id="7" name="Content Placeholder 6" descr="A graph of a number of green and blue dots&#10;&#10;Description automatically generated with medium confidence">
            <a:extLst>
              <a:ext uri="{FF2B5EF4-FFF2-40B4-BE49-F238E27FC236}">
                <a16:creationId xmlns:a16="http://schemas.microsoft.com/office/drawing/2014/main" id="{95E64C4F-A30E-E4B2-7567-69A4F0D8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38" y="1814914"/>
            <a:ext cx="8575932" cy="2015343"/>
          </a:xfrm>
          <a:prstGeom prst="rect">
            <a:avLst/>
          </a:prstGeom>
        </p:spPr>
      </p:pic>
      <p:pic>
        <p:nvPicPr>
          <p:cNvPr id="11" name="Picture 10" descr="A graph of a number of green and blue lines&#10;&#10;Description automatically generated with medium confidence">
            <a:extLst>
              <a:ext uri="{FF2B5EF4-FFF2-40B4-BE49-F238E27FC236}">
                <a16:creationId xmlns:a16="http://schemas.microsoft.com/office/drawing/2014/main" id="{F0D1BC16-8CDB-FB1F-C091-0F234705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63" y="4495985"/>
            <a:ext cx="8668148" cy="2015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70CC37-1337-6F0A-27AA-4564B22EBE1B}"/>
              </a:ext>
            </a:extLst>
          </p:cNvPr>
          <p:cNvSpPr txBox="1"/>
          <p:nvPr/>
        </p:nvSpPr>
        <p:spPr>
          <a:xfrm>
            <a:off x="6589879" y="3982738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Luxury Cars</a:t>
            </a:r>
          </a:p>
        </p:txBody>
      </p:sp>
      <p:pic>
        <p:nvPicPr>
          <p:cNvPr id="15" name="Picture 14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255886DD-2AAB-BF8C-FD5D-91A593CF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9" y="4097667"/>
            <a:ext cx="3239215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9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92F0448-E3EB-43E2-A7BE-0767BBFAC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450B77-9635-4D12-A13F-BD687A0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BA9FE-F0B8-0FB4-0293-F4D620D8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PREPROCESSING</a:t>
            </a:r>
            <a:br>
              <a:rPr lang="en-US" sz="2800"/>
            </a:br>
            <a:endParaRPr lang="en-US" sz="28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AEC439-0F1D-4A17-BFD6-D1B5C0D0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418" y="477854"/>
            <a:ext cx="3690924" cy="1899398"/>
            <a:chOff x="7807230" y="2012810"/>
            <a:chExt cx="3251252" cy="34598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6FCC67-2214-4BE2-9F21-F49F4C236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6CE4255-9F6B-41BF-9501-B899244C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2B7D62-5A16-7293-4B2A-0D929A78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8859" y="939459"/>
            <a:ext cx="3360091" cy="974426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113F62F-D278-402A-8D44-9436FBDDE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D14D26D-FA2C-4871-965F-AF84BF27D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132" y="5447610"/>
            <a:ext cx="163726" cy="164592"/>
          </a:xfrm>
          <a:prstGeom prst="rect">
            <a:avLst/>
          </a:prstGeom>
          <a:solidFill>
            <a:srgbClr val="FF26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C1468-C83E-4DF0-AFC4-12F245CD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509" y="2542318"/>
            <a:ext cx="3690924" cy="3074978"/>
            <a:chOff x="7807230" y="2012810"/>
            <a:chExt cx="3251252" cy="34598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E08E73-922F-4869-89A7-AC072C1D1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6C6EE4-1C42-4228-BF45-D59469A7B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C3C5EA-0E40-5908-C8D1-9805DA1D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9" y="3569385"/>
            <a:ext cx="3357848" cy="101574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3D4A2946-485C-49BF-94BB-D9D9FBC48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1429" y="472933"/>
            <a:ext cx="3690924" cy="3074978"/>
            <a:chOff x="7807230" y="2012810"/>
            <a:chExt cx="3251252" cy="345986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B6FEC13-B4A8-4F3B-A04B-D374B62F9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97E0C27-BECF-43D8-97F1-F118ED9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4C64F99-14F7-CA45-D7E5-13A2819F0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779" y="1512592"/>
            <a:ext cx="3357848" cy="99056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D0B9AD04-3903-4A8C-8ADF-1C5565AD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6017" y="3709644"/>
            <a:ext cx="3690924" cy="1899398"/>
            <a:chOff x="7807230" y="2012810"/>
            <a:chExt cx="3251252" cy="345986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E2944F0-51D4-4652-A3C2-49992A6B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3F763EE-62BD-49BF-B944-5AC2E130E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B8E159-5ED4-56AB-4871-D93684C3D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458" y="4221650"/>
            <a:ext cx="3360091" cy="87362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7D4C8B4-0BAB-48B7-9D89-C26EAAAE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47D456C-D333-4F88-931F-EC1EB764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010F9C-48E6-BF9B-8487-5E11CC800C98}"/>
              </a:ext>
            </a:extLst>
          </p:cNvPr>
          <p:cNvSpPr txBox="1"/>
          <p:nvPr/>
        </p:nvSpPr>
        <p:spPr>
          <a:xfrm>
            <a:off x="9269730" y="3886200"/>
            <a:ext cx="226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6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0B71149-EF12-409B-9E8F-12D4AD67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C566F3-C07E-4D3A-BBEB-E92FCDC70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FF8A4-A4AA-1008-43C9-2961884C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71" y="2732190"/>
            <a:ext cx="5215239" cy="7429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Preprocessing CONT.</a:t>
            </a:r>
          </a:p>
        </p:txBody>
      </p:sp>
      <p:pic>
        <p:nvPicPr>
          <p:cNvPr id="5" name="Content Placeholder 4" descr="A diagram of a heatmap&#10;&#10;Description automatically generated">
            <a:extLst>
              <a:ext uri="{FF2B5EF4-FFF2-40B4-BE49-F238E27FC236}">
                <a16:creationId xmlns:a16="http://schemas.microsoft.com/office/drawing/2014/main" id="{43F17754-BA2C-B9E9-D0A0-EC9569D4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7813" y="142449"/>
            <a:ext cx="6190616" cy="309530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628083-088A-4340-9F78-79BB3B77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EDC24AE5-05D1-54BA-9F24-1A8671AB0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8" y="3921023"/>
            <a:ext cx="10391141" cy="20772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19E7FDC-6797-4817-820D-2594ED938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DF5848-4888-4C68-B050-02B3D10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4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440A-3972-A15B-2A4C-34DE214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2031-D3C5-9BFA-8643-4BF7CA77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19" y="1952435"/>
            <a:ext cx="2960401" cy="30861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Lasso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/>
              <a:t>Mean Absolute Error: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1030.0036412381942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R2 score:</a:t>
            </a:r>
            <a:r>
              <a:rPr lang="en-US" dirty="0"/>
              <a:t> 0.9662719462364295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C064C-6182-1A15-90BB-346C3C361F4E}"/>
              </a:ext>
            </a:extLst>
          </p:cNvPr>
          <p:cNvSpPr txBox="1"/>
          <p:nvPr/>
        </p:nvSpPr>
        <p:spPr>
          <a:xfrm>
            <a:off x="4743450" y="1975293"/>
            <a:ext cx="296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Linear Regression</a:t>
            </a:r>
          </a:p>
          <a:p>
            <a:endParaRPr lang="en-US" sz="2000" u="sng" dirty="0"/>
          </a:p>
          <a:p>
            <a:r>
              <a:rPr lang="en-US" sz="2000" u="sng" dirty="0"/>
              <a:t>Mean Absolute Error: </a:t>
            </a:r>
            <a:r>
              <a:rPr lang="en-US" sz="2000" dirty="0"/>
              <a:t>1030.003265618789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u="sng" dirty="0"/>
              <a:t>R2 score: </a:t>
            </a:r>
            <a:r>
              <a:rPr lang="en-US" sz="2000" dirty="0"/>
              <a:t>0.966272087314783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88611-11D2-C1E8-92FF-E7427D48C693}"/>
              </a:ext>
            </a:extLst>
          </p:cNvPr>
          <p:cNvSpPr txBox="1"/>
          <p:nvPr/>
        </p:nvSpPr>
        <p:spPr>
          <a:xfrm>
            <a:off x="8456436" y="0"/>
            <a:ext cx="259841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Principal Component Analysis</a:t>
            </a:r>
          </a:p>
          <a:p>
            <a:endParaRPr lang="en-US" sz="2000" b="1" dirty="0"/>
          </a:p>
          <a:p>
            <a:r>
              <a:rPr lang="en-US" sz="2000" u="sng" dirty="0"/>
              <a:t>Explained Variance Ratio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First Principal Component (PC1):</a:t>
            </a:r>
            <a:r>
              <a:rPr lang="en-US" sz="1600" b="0" i="0" u="none" strike="noStrike" dirty="0">
                <a:effectLst/>
                <a:latin typeface="Söhne"/>
              </a:rPr>
              <a:t> 96.37%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Second Principal Component (PC2):</a:t>
            </a:r>
            <a:r>
              <a:rPr lang="en-US" sz="1600" b="0" i="0" u="none" strike="noStrike" dirty="0">
                <a:effectLst/>
                <a:latin typeface="Söhne"/>
              </a:rPr>
              <a:t> 3.58%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Third Principal Component (PC3):</a:t>
            </a:r>
            <a:r>
              <a:rPr lang="en-US" sz="1600" b="0" i="0" u="none" strike="noStrike" dirty="0">
                <a:effectLst/>
                <a:latin typeface="Söhne"/>
              </a:rPr>
              <a:t> 0.05%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Fourth Principal Component (PC4):</a:t>
            </a:r>
            <a:r>
              <a:rPr lang="en-US" sz="1600" b="0" i="0" u="none" strike="noStrike" dirty="0">
                <a:effectLst/>
                <a:latin typeface="Söhne"/>
              </a:rPr>
              <a:t> 0.0005%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Fifth Principal Component (PC5):</a:t>
            </a:r>
            <a:r>
              <a:rPr lang="en-US" sz="1600" b="0" i="0" u="none" strike="noStrike" dirty="0">
                <a:effectLst/>
                <a:latin typeface="Söhne"/>
              </a:rPr>
              <a:t> 0.000005%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Sixth Principal Component (PC6):</a:t>
            </a:r>
            <a:r>
              <a:rPr lang="en-US" sz="1600" b="0" i="0" u="none" strike="noStrike" dirty="0">
                <a:effectLst/>
                <a:latin typeface="Söhne"/>
              </a:rPr>
              <a:t> 0.0000000526%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Seventh Principal Component (PC7):</a:t>
            </a:r>
            <a:r>
              <a:rPr lang="en-US" sz="1600" b="0" i="0" u="none" strike="noStrike" dirty="0">
                <a:effectLst/>
                <a:latin typeface="Söhne"/>
              </a:rPr>
              <a:t> 0.0000000387%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Eighth Principal Component (PC8):</a:t>
            </a:r>
            <a:r>
              <a:rPr lang="en-US" sz="1600" b="0" i="0" u="none" strike="noStrike" dirty="0">
                <a:effectLst/>
                <a:latin typeface="Söhne"/>
              </a:rPr>
              <a:t> 0.0000000158%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Söhne"/>
              </a:rPr>
              <a:t>Ninth Principal Component (PC9):</a:t>
            </a:r>
            <a:r>
              <a:rPr lang="en-US" sz="1600" b="0" i="0" u="none" strike="noStrike" dirty="0">
                <a:effectLst/>
                <a:latin typeface="Söhne"/>
              </a:rPr>
              <a:t> 0.00000000668%</a:t>
            </a:r>
          </a:p>
        </p:txBody>
      </p:sp>
    </p:spTree>
    <p:extLst>
      <p:ext uri="{BB962C8B-B14F-4D97-AF65-F5344CB8AC3E}">
        <p14:creationId xmlns:p14="http://schemas.microsoft.com/office/powerpoint/2010/main" val="243279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46DC-C255-4A37-3BE5-09EB00A5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Let’s go check out the web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495A-8F93-BA31-0767-4E7B92DC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car with yellow arrows pointing to the top of it&#10;&#10;Description automatically generated">
            <a:extLst>
              <a:ext uri="{FF2B5EF4-FFF2-40B4-BE49-F238E27FC236}">
                <a16:creationId xmlns:a16="http://schemas.microsoft.com/office/drawing/2014/main" id="{12A8A06A-A5DA-E488-8F22-59D579C60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86" b="-1"/>
          <a:stretch/>
        </p:blipFill>
        <p:spPr>
          <a:xfrm>
            <a:off x="6253216" y="2177401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64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1904</TotalTime>
  <Words>326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Slack-Lato</vt:lpstr>
      <vt:lpstr>Söhne</vt:lpstr>
      <vt:lpstr>Times New Roman</vt:lpstr>
      <vt:lpstr>Gallery</vt:lpstr>
      <vt:lpstr>capstone PROJECT</vt:lpstr>
      <vt:lpstr>Overview</vt:lpstr>
      <vt:lpstr>About the dataset</vt:lpstr>
      <vt:lpstr>EXPLORATORY DATA ANALYSIS</vt:lpstr>
      <vt:lpstr>Exploratory Data Analysis continued</vt:lpstr>
      <vt:lpstr>PREPROCESSING </vt:lpstr>
      <vt:lpstr>Preprocessing CONT.</vt:lpstr>
      <vt:lpstr>Machine Learning</vt:lpstr>
      <vt:lpstr>Let’s go check out the web app</vt:lpstr>
      <vt:lpstr>Possible future development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JACKSON MAINA</dc:creator>
  <cp:lastModifiedBy>JACKSON MAINA</cp:lastModifiedBy>
  <cp:revision>20</cp:revision>
  <dcterms:created xsi:type="dcterms:W3CDTF">2024-03-11T17:38:37Z</dcterms:created>
  <dcterms:modified xsi:type="dcterms:W3CDTF">2024-03-13T04:18:26Z</dcterms:modified>
</cp:coreProperties>
</file>