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Loan Application Process Analysis 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Bottlenecks and Solutions 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Conclusion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Key Takeaways: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1. Major bottlenecks identified in:</a:t>
            </a:r>
          </a:p>
          <a:p>
            <a:pPr>
              <a:defRPr sz="1800"/>
            </a:pPr>
            <a:r>
              <a:t>   • Documentation collection</a:t>
            </a:r>
          </a:p>
          <a:p>
            <a:pPr>
              <a:defRPr sz="1800"/>
            </a:pPr>
            <a:r>
              <a:t>   • Credit assessment</a:t>
            </a:r>
          </a:p>
          <a:p>
            <a:pPr>
              <a:defRPr sz="1800"/>
            </a:pPr>
            <a:r>
              <a:t>   • Property evaluation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Solutions focused on:</a:t>
            </a:r>
          </a:p>
          <a:p>
            <a:pPr>
              <a:defRPr sz="1800"/>
            </a:pPr>
            <a:r>
              <a:t>   • Digital transformation</a:t>
            </a:r>
          </a:p>
          <a:p>
            <a:pPr>
              <a:defRPr sz="1800"/>
            </a:pPr>
            <a:r>
              <a:t>   • Process automation</a:t>
            </a:r>
          </a:p>
          <a:p>
            <a:pPr>
              <a:defRPr sz="1800"/>
            </a:pPr>
            <a:r>
              <a:t>   • Customer experience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Expected outcomes:</a:t>
            </a:r>
          </a:p>
          <a:p>
            <a:pPr>
              <a:defRPr sz="1800"/>
            </a:pPr>
            <a:r>
              <a:t>   • Higher completion rates</a:t>
            </a:r>
          </a:p>
          <a:p>
            <a:pPr>
              <a:defRPr sz="1800"/>
            </a:pPr>
            <a:r>
              <a:t>   • Faster processing</a:t>
            </a:r>
          </a:p>
          <a:p>
            <a:pPr>
              <a:defRPr sz="1800"/>
            </a:pPr>
            <a:r>
              <a:t>   • Improved satisfaction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Application Steps 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Key Process Steps: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1. Initial Application</a:t>
            </a:r>
          </a:p>
          <a:p>
            <a:pPr>
              <a:defRPr sz="1800"/>
            </a:pPr>
            <a:r>
              <a:t>   • Basic personal information</a:t>
            </a:r>
          </a:p>
          <a:p>
            <a:pPr>
              <a:defRPr sz="1800"/>
            </a:pPr>
            <a:r>
              <a:t>   • Loan amount and purpose</a:t>
            </a:r>
          </a:p>
          <a:p>
            <a:pPr>
              <a:defRPr sz="1800"/>
            </a:pPr>
            <a:r>
              <a:t>   • Initial eligibility check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Documentation</a:t>
            </a:r>
          </a:p>
          <a:p>
            <a:pPr>
              <a:defRPr sz="1800"/>
            </a:pPr>
            <a:r>
              <a:t>   • Income verification</a:t>
            </a:r>
          </a:p>
          <a:p>
            <a:pPr>
              <a:defRPr sz="1800"/>
            </a:pPr>
            <a:r>
              <a:t>   • Employment history</a:t>
            </a:r>
          </a:p>
          <a:p>
            <a:pPr>
              <a:defRPr sz="1800"/>
            </a:pPr>
            <a:r>
              <a:t>   • Bank statements</a:t>
            </a:r>
          </a:p>
          <a:p>
            <a:pPr>
              <a:defRPr sz="1800"/>
            </a:pPr>
            <a:r>
              <a:t>   • Tax returns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Credit Assessment</a:t>
            </a:r>
          </a:p>
          <a:p>
            <a:pPr>
              <a:defRPr sz="1800"/>
            </a:pPr>
            <a:r>
              <a:t>   • Credit score check</a:t>
            </a:r>
          </a:p>
          <a:p>
            <a:pPr>
              <a:defRPr sz="1800"/>
            </a:pPr>
            <a:r>
              <a:t>   • Debt-to-income ratio</a:t>
            </a:r>
          </a:p>
          <a:p>
            <a:pPr>
              <a:defRPr sz="1800"/>
            </a:pPr>
            <a:r>
              <a:t>   • Payment history analysis</a:t>
            </a:r>
          </a:p>
          <a:p>
            <a:pPr>
              <a:defRPr sz="1800"/>
            </a:pPr>
            <a:r>
              <a:t>   • Risk assessment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Application Steps (continued) 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4. Property Evaluation</a:t>
            </a:r>
          </a:p>
          <a:p>
            <a:pPr>
              <a:defRPr sz="1800"/>
            </a:pPr>
            <a:r>
              <a:t>   • Property documentation</a:t>
            </a:r>
          </a:p>
          <a:p>
            <a:pPr>
              <a:defRPr sz="1800"/>
            </a:pPr>
            <a:r>
              <a:t>   • Appraisal process</a:t>
            </a:r>
          </a:p>
          <a:p>
            <a:pPr>
              <a:defRPr sz="1800"/>
            </a:pPr>
            <a:r>
              <a:t>   • Title search</a:t>
            </a:r>
          </a:p>
          <a:p>
            <a:pPr>
              <a:defRPr sz="1800"/>
            </a:pPr>
            <a:r>
              <a:t>   • Insurance requirements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Final Review</a:t>
            </a:r>
          </a:p>
          <a:p>
            <a:pPr>
              <a:defRPr sz="1800"/>
            </a:pPr>
            <a:r>
              <a:t>   • Underwriting process</a:t>
            </a:r>
          </a:p>
          <a:p>
            <a:pPr>
              <a:defRPr sz="1800"/>
            </a:pPr>
            <a:r>
              <a:t>   • Terms finalization</a:t>
            </a:r>
          </a:p>
          <a:p>
            <a:pPr>
              <a:defRPr sz="1800"/>
            </a:pPr>
            <a:r>
              <a:t>   • Approval/rejection decision</a:t>
            </a:r>
          </a:p>
          <a:p>
            <a:pPr>
              <a:defRPr sz="1800"/>
            </a:pPr>
            <a:r>
              <a:t>   • Offer presentation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Major Bottlenecks 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Critical Pain Points: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1. Documentation Phase (40% Drop-off)</a:t>
            </a:r>
          </a:p>
          <a:p>
            <a:pPr>
              <a:defRPr sz="1800"/>
            </a:pPr>
            <a:r>
              <a:t>   • Excessive document requirements</a:t>
            </a:r>
          </a:p>
          <a:p>
            <a:pPr>
              <a:defRPr sz="1800"/>
            </a:pPr>
            <a:r>
              <a:t>   • Complex submission process</a:t>
            </a:r>
          </a:p>
          <a:p>
            <a:pPr>
              <a:defRPr sz="1800"/>
            </a:pPr>
            <a:r>
              <a:t>   • Multiple format requirements</a:t>
            </a:r>
          </a:p>
          <a:p>
            <a:pPr>
              <a:defRPr sz="1800"/>
            </a:pPr>
            <a:r>
              <a:t>   • Time-consuming gathering process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Credit Assessment (25% Drop-off)</a:t>
            </a:r>
          </a:p>
          <a:p>
            <a:pPr>
              <a:defRPr sz="1800"/>
            </a:pPr>
            <a:r>
              <a:t>   • Long waiting periods</a:t>
            </a:r>
          </a:p>
          <a:p>
            <a:pPr>
              <a:defRPr sz="1800"/>
            </a:pPr>
            <a:r>
              <a:t>   • Lack of transparency</a:t>
            </a:r>
          </a:p>
          <a:p>
            <a:pPr>
              <a:defRPr sz="1800"/>
            </a:pPr>
            <a:r>
              <a:t>   • Unclear requirements</a:t>
            </a:r>
          </a:p>
          <a:p>
            <a:pPr>
              <a:defRPr sz="1800"/>
            </a:pPr>
            <a:r>
              <a:t>   • Poor communication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Property Evaluation (20% Drop-off)</a:t>
            </a:r>
          </a:p>
          <a:p>
            <a:pPr>
              <a:defRPr sz="1800"/>
            </a:pPr>
            <a:r>
              <a:t>   • Scheduling delays</a:t>
            </a:r>
          </a:p>
          <a:p>
            <a:pPr>
              <a:defRPr sz="1800"/>
            </a:pPr>
            <a:r>
              <a:t>   • Coordination issues</a:t>
            </a:r>
          </a:p>
          <a:p>
            <a:pPr>
              <a:defRPr sz="1800"/>
            </a:pPr>
            <a:r>
              <a:t>   • Multiple visits required</a:t>
            </a:r>
          </a:p>
          <a:p>
            <a:pPr>
              <a:defRPr sz="1800"/>
            </a:pPr>
            <a:r>
              <a:t>   • Price negotiations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Impact Analysis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Drop-off Statistics: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Initial Application:</a:t>
            </a:r>
          </a:p>
          <a:p>
            <a:pPr>
              <a:defRPr sz="1800"/>
            </a:pPr>
            <a:r>
              <a:t>• 100% start the process</a:t>
            </a:r>
          </a:p>
          <a:p>
            <a:pPr>
              <a:defRPr sz="1800"/>
            </a:pPr>
            <a:r>
              <a:t>• 85% complete basic information</a:t>
            </a:r>
          </a:p>
          <a:p>
            <a:pPr>
              <a:defRPr sz="1800"/>
            </a:pPr>
            <a:r>
              <a:t>• 60% reach documentation phase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Documentation Phase:</a:t>
            </a:r>
          </a:p>
          <a:p>
            <a:pPr>
              <a:defRPr sz="1800"/>
            </a:pPr>
            <a:r>
              <a:t>• 60% start documentation</a:t>
            </a:r>
          </a:p>
          <a:p>
            <a:pPr>
              <a:defRPr sz="1800"/>
            </a:pPr>
            <a:r>
              <a:t>• Only 36% complete all documents</a:t>
            </a:r>
          </a:p>
          <a:p>
            <a:pPr>
              <a:defRPr sz="1800"/>
            </a:pPr>
            <a:r>
              <a:t>• 20% drop due to complexity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Final Stages:</a:t>
            </a:r>
          </a:p>
          <a:p>
            <a:pPr>
              <a:defRPr sz="1800"/>
            </a:pPr>
            <a:r>
              <a:t>• 35% reach final review</a:t>
            </a:r>
          </a:p>
          <a:p>
            <a:pPr>
              <a:defRPr sz="1800"/>
            </a:pPr>
            <a:r>
              <a:t>• 25% receive approval</a:t>
            </a:r>
          </a:p>
          <a:p>
            <a:pPr>
              <a:defRPr sz="1800"/>
            </a:pPr>
            <a:r>
              <a:t>• 20% complete the process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Root Causes 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Key Issues Identified: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Documentation Challenges:</a:t>
            </a:r>
          </a:p>
          <a:p>
            <a:pPr>
              <a:defRPr sz="1800"/>
            </a:pPr>
            <a:r>
              <a:t>• Multiple document formats</a:t>
            </a:r>
          </a:p>
          <a:p>
            <a:pPr>
              <a:defRPr sz="1800"/>
            </a:pPr>
            <a:r>
              <a:t>• Repetitive information requests</a:t>
            </a:r>
          </a:p>
          <a:p>
            <a:pPr>
              <a:defRPr sz="1800"/>
            </a:pPr>
            <a:r>
              <a:t>• Unclear requirements</a:t>
            </a:r>
          </a:p>
          <a:p>
            <a:pPr>
              <a:defRPr sz="1800"/>
            </a:pPr>
            <a:r>
              <a:t>• Manual verification processes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Process Issues:</a:t>
            </a:r>
          </a:p>
          <a:p>
            <a:pPr>
              <a:defRPr sz="1800"/>
            </a:pPr>
            <a:r>
              <a:t>• Long waiting times</a:t>
            </a:r>
          </a:p>
          <a:p>
            <a:pPr>
              <a:defRPr sz="1800"/>
            </a:pPr>
            <a:r>
              <a:t>• Poor communication</a:t>
            </a:r>
          </a:p>
          <a:p>
            <a:pPr>
              <a:defRPr sz="1800"/>
            </a:pPr>
            <a:r>
              <a:t>• Complex requirements</a:t>
            </a:r>
          </a:p>
          <a:p>
            <a:pPr>
              <a:defRPr sz="1800"/>
            </a:pPr>
            <a:r>
              <a:t>• Limited digital integration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Customer Experience:</a:t>
            </a:r>
          </a:p>
          <a:p>
            <a:pPr>
              <a:defRPr sz="1800"/>
            </a:pPr>
            <a:r>
              <a:t>• Lack of transparency</a:t>
            </a:r>
          </a:p>
          <a:p>
            <a:pPr>
              <a:defRPr sz="1800"/>
            </a:pPr>
            <a:r>
              <a:t>• Multiple touchpoints</a:t>
            </a:r>
          </a:p>
          <a:p>
            <a:pPr>
              <a:defRPr sz="1800"/>
            </a:pPr>
            <a:r>
              <a:t>• Inconsistent information</a:t>
            </a:r>
          </a:p>
          <a:p>
            <a:pPr>
              <a:defRPr sz="1800"/>
            </a:pPr>
            <a:r>
              <a:t>• Limited self-service options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Proposed Solutions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Digital Transformation: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1. Smart Documentation</a:t>
            </a:r>
          </a:p>
          <a:p>
            <a:pPr>
              <a:defRPr sz="1800"/>
            </a:pPr>
            <a:r>
              <a:t>   • Digital document upload</a:t>
            </a:r>
          </a:p>
          <a:p>
            <a:pPr>
              <a:defRPr sz="1800"/>
            </a:pPr>
            <a:r>
              <a:t>   • Auto-format conversion</a:t>
            </a:r>
          </a:p>
          <a:p>
            <a:pPr>
              <a:defRPr sz="1800"/>
            </a:pPr>
            <a:r>
              <a:t>   • Real-time validation</a:t>
            </a:r>
          </a:p>
          <a:p>
            <a:pPr>
              <a:defRPr sz="1800"/>
            </a:pPr>
            <a:r>
              <a:t>   • Document pre-filling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Process Automation</a:t>
            </a:r>
          </a:p>
          <a:p>
            <a:pPr>
              <a:defRPr sz="1800"/>
            </a:pPr>
            <a:r>
              <a:t>   • Automated eligibility checks</a:t>
            </a:r>
          </a:p>
          <a:p>
            <a:pPr>
              <a:defRPr sz="1800"/>
            </a:pPr>
            <a:r>
              <a:t>   • Real-time status updates</a:t>
            </a:r>
          </a:p>
          <a:p>
            <a:pPr>
              <a:defRPr sz="1800"/>
            </a:pPr>
            <a:r>
              <a:t>   • Integrated credit checks</a:t>
            </a:r>
          </a:p>
          <a:p>
            <a:pPr>
              <a:defRPr sz="1800"/>
            </a:pPr>
            <a:r>
              <a:t>   • Smart underwriting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Customer Experience</a:t>
            </a:r>
          </a:p>
          <a:p>
            <a:pPr>
              <a:defRPr sz="1800"/>
            </a:pPr>
            <a:r>
              <a:t>   • Mobile-first approach</a:t>
            </a:r>
          </a:p>
          <a:p>
            <a:pPr>
              <a:defRPr sz="1800"/>
            </a:pPr>
            <a:r>
              <a:t>   • Progress tracking</a:t>
            </a:r>
          </a:p>
          <a:p>
            <a:pPr>
              <a:defRPr sz="1800"/>
            </a:pPr>
            <a:r>
              <a:t>   • Interactive guides</a:t>
            </a:r>
          </a:p>
          <a:p>
            <a:pPr>
              <a:defRPr sz="1800"/>
            </a:pPr>
            <a:r>
              <a:t>   • Chat support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Implementation Plan 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Phased Approach: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Phase 1: Digital Foundation</a:t>
            </a:r>
          </a:p>
          <a:p>
            <a:pPr>
              <a:defRPr sz="1800"/>
            </a:pPr>
            <a:r>
              <a:t>• Mobile application platform</a:t>
            </a:r>
          </a:p>
          <a:p>
            <a:pPr>
              <a:defRPr sz="1800"/>
            </a:pPr>
            <a:r>
              <a:t>• Document upload system</a:t>
            </a:r>
          </a:p>
          <a:p>
            <a:pPr>
              <a:defRPr sz="1800"/>
            </a:pPr>
            <a:r>
              <a:t>• Basic automation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Phase 2: Process Enhancement</a:t>
            </a:r>
          </a:p>
          <a:p>
            <a:pPr>
              <a:defRPr sz="1800"/>
            </a:pPr>
            <a:r>
              <a:t>• Automated assessments</a:t>
            </a:r>
          </a:p>
          <a:p>
            <a:pPr>
              <a:defRPr sz="1800"/>
            </a:pPr>
            <a:r>
              <a:t>• Integration with credit bureaus</a:t>
            </a:r>
          </a:p>
          <a:p>
            <a:pPr>
              <a:defRPr sz="1800"/>
            </a:pPr>
            <a:r>
              <a:t>• Real-time status tracking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Phase 3: Advanced Features</a:t>
            </a:r>
          </a:p>
          <a:p>
            <a:pPr>
              <a:defRPr sz="1800"/>
            </a:pPr>
            <a:r>
              <a:t>• AI-powered pre-approval</a:t>
            </a:r>
          </a:p>
          <a:p>
            <a:pPr>
              <a:defRPr sz="1800"/>
            </a:pPr>
            <a:r>
              <a:t>• Predictive analytics</a:t>
            </a:r>
          </a:p>
          <a:p>
            <a:pPr>
              <a:defRPr sz="1800"/>
            </a:pPr>
            <a:r>
              <a:t>• Full process automation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Expected Improvements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Key Metrics: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Completion Rates:</a:t>
            </a:r>
          </a:p>
          <a:p>
            <a:pPr>
              <a:defRPr sz="1800"/>
            </a:pPr>
            <a:r>
              <a:t>• Documentation: +40%</a:t>
            </a:r>
          </a:p>
          <a:p>
            <a:pPr>
              <a:defRPr sz="1800"/>
            </a:pPr>
            <a:r>
              <a:t>• Credit Assessment: +30%</a:t>
            </a:r>
          </a:p>
          <a:p>
            <a:pPr>
              <a:defRPr sz="1800"/>
            </a:pPr>
            <a:r>
              <a:t>• Overall Process: +35%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Time Reduction:</a:t>
            </a:r>
          </a:p>
          <a:p>
            <a:pPr>
              <a:defRPr sz="1800"/>
            </a:pPr>
            <a:r>
              <a:t>• Application: -50%</a:t>
            </a:r>
          </a:p>
          <a:p>
            <a:pPr>
              <a:defRPr sz="1800"/>
            </a:pPr>
            <a:r>
              <a:t>• Processing: -60%</a:t>
            </a:r>
          </a:p>
          <a:p>
            <a:pPr>
              <a:defRPr sz="1800"/>
            </a:pPr>
            <a:r>
              <a:t>• Total Time: -55%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Customer Satisfaction:</a:t>
            </a:r>
          </a:p>
          <a:p>
            <a:pPr>
              <a:defRPr sz="1800"/>
            </a:pPr>
            <a:r>
              <a:t>• Experience: +45%</a:t>
            </a:r>
          </a:p>
          <a:p>
            <a:pPr>
              <a:defRPr sz="1800"/>
            </a:pPr>
            <a:r>
              <a:t>• Recommendation: +50%</a:t>
            </a:r>
          </a:p>
          <a:p>
            <a:pPr>
              <a:defRPr sz="1800"/>
            </a:pPr>
            <a:r>
              <a:t>• Retention: +40%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