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400" b="1"/>
            </a:pPr>
            <a:r>
              <a:t>Kundenservice-Operationsanalyse 🎯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2400"/>
            </a:pPr>
            <a:r>
              <a:t>Zeitraum: 15. September - 15. Oktober 2022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/>
            </a:pPr>
            <a:r>
              <a:t>Optimierungsvorschläge ✨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</a:p>
          <a:p>
            <a:pPr>
              <a:defRPr sz="1800"/>
            </a:pPr>
            <a:r>
              <a:t>1. Arbeitsausgleich</a:t>
            </a:r>
          </a:p>
          <a:p>
            <a:pPr>
              <a:defRPr sz="1800"/>
            </a:pPr>
            <a:r>
              <a:t>   • Umverteilung der Aufgaben</a:t>
            </a:r>
          </a:p>
          <a:p>
            <a:pPr>
              <a:defRPr sz="1800"/>
            </a:pPr>
            <a:r>
              <a:t>   • Rotationssystem einführen</a:t>
            </a:r>
          </a:p>
          <a:p>
            <a:pPr>
              <a:defRPr sz="1800"/>
            </a:pPr>
            <a:r>
              <a:t>   • Lastausgleich implementieren</a:t>
            </a:r>
          </a:p>
          <a:p>
            <a:pPr>
              <a:defRPr sz="1800"/>
            </a:pPr>
          </a:p>
          <a:p>
            <a:pPr>
              <a:defRPr sz="1800"/>
            </a:pPr>
            <a:r>
              <a:t>2. Zeitplanoptimierung</a:t>
            </a:r>
          </a:p>
          <a:p>
            <a:pPr>
              <a:defRPr sz="1800"/>
            </a:pPr>
            <a:r>
              <a:t>   • Stoßzeiten-Besetzung erhöhen</a:t>
            </a:r>
          </a:p>
          <a:p>
            <a:pPr>
              <a:defRPr sz="1800"/>
            </a:pPr>
            <a:r>
              <a:t>   • Schichtplan anpassen</a:t>
            </a:r>
          </a:p>
          <a:p>
            <a:pPr>
              <a:defRPr sz="1800"/>
            </a:pPr>
            <a:r>
              <a:t>   • Flexible Arbeitszeiten</a:t>
            </a:r>
          </a:p>
          <a:p>
            <a:pPr>
              <a:defRPr sz="1800"/>
            </a:pPr>
          </a:p>
          <a:p>
            <a:pPr>
              <a:defRPr sz="1800"/>
            </a:pPr>
            <a:r>
              <a:t>3. Kompetenzentwicklung</a:t>
            </a:r>
          </a:p>
          <a:p>
            <a:pPr>
              <a:defRPr sz="1800"/>
            </a:pPr>
            <a:r>
              <a:t>   • Übergreifende Schulungen</a:t>
            </a:r>
          </a:p>
          <a:p>
            <a:pPr>
              <a:defRPr sz="1800"/>
            </a:pPr>
            <a:r>
              <a:t>   • Backup-Fähigkeiten</a:t>
            </a:r>
          </a:p>
          <a:p>
            <a:pPr>
              <a:defRPr sz="1800"/>
            </a:pPr>
            <a:r>
              <a:t>   • Leistungsmonitoring</a:t>
            </a:r>
          </a:p>
          <a:p>
            <a:pPr>
              <a:defRPr sz="1800"/>
            </a:p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/>
            </a:pPr>
            <a:r>
              <a:t>Fazit 🎯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</a:p>
          <a:p>
            <a:pPr>
              <a:defRPr sz="1800"/>
            </a:pPr>
            <a:r>
              <a:t>Haupterkenntnisse:</a:t>
            </a:r>
          </a:p>
          <a:p>
            <a:pPr>
              <a:defRPr sz="1800"/>
            </a:pPr>
            <a:r>
              <a:t>• Deutliche Arbeitsbelastungsunterschiede</a:t>
            </a:r>
          </a:p>
          <a:p>
            <a:pPr>
              <a:defRPr sz="1800"/>
            </a:pPr>
            <a:r>
              <a:t>• Klare zeitliche Muster</a:t>
            </a:r>
          </a:p>
          <a:p>
            <a:pPr>
              <a:defRPr sz="1800"/>
            </a:pPr>
            <a:r>
              <a:t>• Spezialisierungspotenzial</a:t>
            </a:r>
          </a:p>
          <a:p>
            <a:pPr>
              <a:defRPr sz="1800"/>
            </a:pPr>
          </a:p>
          <a:p>
            <a:pPr>
              <a:defRPr sz="1800"/>
            </a:pPr>
            <a:r>
              <a:t>Nächste Schritte:</a:t>
            </a:r>
          </a:p>
          <a:p>
            <a:pPr>
              <a:defRPr sz="1800"/>
            </a:pPr>
            <a:r>
              <a:t>1. Aufgabenverteilung optimieren</a:t>
            </a:r>
          </a:p>
          <a:p>
            <a:pPr>
              <a:defRPr sz="1800"/>
            </a:pPr>
            <a:r>
              <a:t>2. Zeitpläne anpassen</a:t>
            </a:r>
          </a:p>
          <a:p>
            <a:pPr>
              <a:defRPr sz="1800"/>
            </a:pPr>
            <a:r>
              <a:t>3. Team weiterentwickeln</a:t>
            </a:r>
          </a:p>
          <a:p>
            <a:pPr>
              <a:defRPr sz="1800"/>
            </a:p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/>
            </a:pPr>
            <a:r>
              <a:t>Fragen &amp; Diskussion ❓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</a:p>
          <a:p>
            <a:pPr>
              <a:defRPr sz="1800"/>
            </a:pPr>
            <a:r>
              <a:t>Für weitere Fragen und Diskussionen:</a:t>
            </a:r>
          </a:p>
          <a:p>
            <a:pPr>
              <a:defRPr sz="1800"/>
            </a:pPr>
          </a:p>
          <a:p>
            <a:pPr>
              <a:defRPr sz="1800"/>
            </a:pPr>
            <a:r>
              <a:t>• E-Mail: support@kundenservice.de</a:t>
            </a:r>
          </a:p>
          <a:p>
            <a:pPr>
              <a:defRPr sz="1800"/>
            </a:pPr>
            <a:r>
              <a:t>• Telefon: +49 123 456789</a:t>
            </a:r>
          </a:p>
          <a:p>
            <a:pPr>
              <a:defRPr sz="1800"/>
            </a:pPr>
            <a:r>
              <a:t>• Intranet: kundenservice.intern</a:t>
            </a:r>
          </a:p>
          <a:p>
            <a:pPr>
              <a:defRPr sz="1800"/>
            </a:p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/>
            </a:pPr>
            <a:r>
              <a:t>Übersicht 📊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</a:p>
          <a:p>
            <a:pPr>
              <a:defRPr sz="1800"/>
            </a:pPr>
            <a:r>
              <a:t>• Gesamtinteraktionen: 10.906</a:t>
            </a:r>
          </a:p>
          <a:p>
            <a:pPr>
              <a:defRPr sz="1800"/>
            </a:pPr>
            <a:r>
              <a:t>• Anzahl der Agenten: 5</a:t>
            </a:r>
          </a:p>
          <a:p>
            <a:pPr>
              <a:defRPr sz="1800"/>
            </a:pPr>
            <a:r>
              <a:t>• Analysezeitraum: 30 Tage</a:t>
            </a:r>
          </a:p>
          <a:p>
            <a:pPr>
              <a:defRPr sz="1800"/>
            </a:pPr>
          </a:p>
          <a:p>
            <a:pPr>
              <a:defRPr sz="1800"/>
            </a:pPr>
            <a:r>
              <a:t>Hauptziele:</a:t>
            </a:r>
          </a:p>
          <a:p>
            <a:pPr>
              <a:defRPr sz="1800"/>
            </a:pPr>
            <a:r>
              <a:t>• Analyse der Kundenservice-Aktivitäten</a:t>
            </a:r>
          </a:p>
          <a:p>
            <a:pPr>
              <a:defRPr sz="1800"/>
            </a:pPr>
            <a:r>
              <a:t>• Identifikation von Optimierungspotentialen</a:t>
            </a:r>
          </a:p>
          <a:p>
            <a:pPr>
              <a:defRPr sz="1800"/>
            </a:pPr>
            <a:r>
              <a:t>• Entwicklung von Handlungsempfehlungen</a:t>
            </a:r>
          </a:p>
          <a:p>
            <a:pPr>
              <a:defRPr sz="1800"/>
            </a:p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/>
            </a:pPr>
            <a:r>
              <a:t>Tägliche Muster 📈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daily_workloa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3657600" cy="365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486400" y="1828800"/>
            <a:ext cx="3657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/>
            </a:pPr>
          </a:p>
          <a:p>
            <a:pPr>
              <a:defRPr sz="1800"/>
            </a:pPr>
            <a:r>
              <a:t>Kennzahlen:</a:t>
            </a:r>
          </a:p>
          <a:p>
            <a:pPr>
              <a:defRPr sz="1800"/>
            </a:pPr>
            <a:r>
              <a:t>• Durchschnitt: 389,5 Interaktionen/Tag</a:t>
            </a:r>
          </a:p>
          <a:p>
            <a:pPr>
              <a:defRPr sz="1800"/>
            </a:pPr>
            <a:r>
              <a:t>• Maximum: 801 Interaktionen (28. Sept)</a:t>
            </a:r>
          </a:p>
          <a:p>
            <a:pPr>
              <a:defRPr sz="1800"/>
            </a:pPr>
            <a:r>
              <a:t>• Minimum: 1 Interaktion (18. Sept)</a:t>
            </a:r>
          </a:p>
          <a:p>
            <a:pPr>
              <a:defRPr sz="1800"/>
            </a:p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/>
            </a:pPr>
            <a:r>
              <a:t>Stündliches Aktivitätsmuster 🕒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hourly_patter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3657600" cy="365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486400" y="1828800"/>
            <a:ext cx="3657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/>
            </a:pPr>
          </a:p>
          <a:p>
            <a:pPr>
              <a:defRPr sz="1800"/>
            </a:pPr>
            <a:r>
              <a:t>Hauptzeiten:</a:t>
            </a:r>
          </a:p>
          <a:p>
            <a:pPr>
              <a:defRPr sz="1800"/>
            </a:pPr>
            <a:r>
              <a:t>• Morgenpeak: 12:00 Uhr (Bestellungen)</a:t>
            </a:r>
          </a:p>
          <a:p>
            <a:pPr>
              <a:defRPr sz="1800"/>
            </a:pPr>
            <a:r>
              <a:t>• Nachmittagspeak: 15:00-17:00 Uhr (Anrufe)</a:t>
            </a:r>
          </a:p>
          <a:p>
            <a:pPr>
              <a:defRPr sz="1800"/>
            </a:pPr>
            <a:r>
              <a:t>• Abendaktivität: 21:00 Uhr (Schriftverkehr)</a:t>
            </a:r>
          </a:p>
          <a:p>
            <a:pPr>
              <a:defRPr sz="1800"/>
            </a:p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/>
            </a:pPr>
            <a:r>
              <a:t>Wöchentliche Arbeitsbelastung 📅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weekly_workloa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3657600" cy="365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486400" y="1828800"/>
            <a:ext cx="3657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/>
            </a:pPr>
          </a:p>
          <a:p>
            <a:pPr>
              <a:defRPr sz="1800"/>
            </a:pPr>
            <a:r>
              <a:t>Erkenntnisse:</a:t>
            </a:r>
          </a:p>
          <a:p>
            <a:pPr>
              <a:defRPr sz="1800"/>
            </a:pPr>
            <a:r>
              <a:t>• Freitag ist der geschäftigste Tag</a:t>
            </a:r>
          </a:p>
          <a:p>
            <a:pPr>
              <a:defRPr sz="1800"/>
            </a:pPr>
            <a:r>
              <a:t>• Deutliche Unterschiede zwischen Werktagen und Wochenenden</a:t>
            </a:r>
          </a:p>
          <a:p>
            <a:pPr>
              <a:defRPr sz="1800"/>
            </a:pPr>
            <a:r>
              <a:t>• Regelmäßige Wochenmuster erkennbar</a:t>
            </a:r>
          </a:p>
          <a:p>
            <a:pPr>
              <a:defRPr sz="1800"/>
            </a:p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/>
            </a:pPr>
            <a:r>
              <a:t>Aufgabenverteilung 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weekly_task_distribu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3657600" cy="365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486400" y="1828800"/>
            <a:ext cx="3657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/>
            </a:pPr>
          </a:p>
          <a:p>
            <a:pPr>
              <a:defRPr sz="1800"/>
            </a:pPr>
            <a:r>
              <a:t>Prozentuale Aufteilung:</a:t>
            </a:r>
          </a:p>
          <a:p>
            <a:pPr>
              <a:defRPr sz="1800"/>
            </a:pPr>
            <a:r>
              <a:t>• Bestellungen: 45,8% (4.990)</a:t>
            </a:r>
          </a:p>
          <a:p>
            <a:pPr>
              <a:defRPr sz="1800"/>
            </a:pPr>
            <a:r>
              <a:t>• Ausgehende: 37,1% (4.050)</a:t>
            </a:r>
          </a:p>
          <a:p>
            <a:pPr>
              <a:defRPr sz="1800"/>
            </a:pPr>
            <a:r>
              <a:t>• Eingehende: 13,2% (1.443)</a:t>
            </a:r>
          </a:p>
          <a:p>
            <a:pPr>
              <a:defRPr sz="1800"/>
            </a:pPr>
            <a:r>
              <a:t>• SMS: 2,0% (218)</a:t>
            </a:r>
          </a:p>
          <a:p>
            <a:pPr>
              <a:defRPr sz="1800"/>
            </a:pPr>
            <a:r>
              <a:t>• E-Mail: 1,9% (205)</a:t>
            </a:r>
          </a:p>
          <a:p>
            <a:pPr>
              <a:defRPr sz="1800"/>
            </a:p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/>
            </a:pPr>
            <a:r>
              <a:t>Spitzenzeiten-Analyse 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peak_hours_analysi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3657600" cy="365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486400" y="1828800"/>
            <a:ext cx="3657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/>
            </a:pPr>
          </a:p>
          <a:p>
            <a:pPr>
              <a:defRPr sz="1800"/>
            </a:pPr>
            <a:r>
              <a:t>Haupterkenntnisse:</a:t>
            </a:r>
          </a:p>
          <a:p>
            <a:pPr>
              <a:defRPr sz="1800"/>
            </a:pPr>
            <a:r>
              <a:t>• Höchste Aktivität: 12:00-17:00 Uhr</a:t>
            </a:r>
          </a:p>
          <a:p>
            <a:pPr>
              <a:defRPr sz="1800"/>
            </a:pPr>
            <a:r>
              <a:t>• Deutliche Mittagsspitze</a:t>
            </a:r>
          </a:p>
          <a:p>
            <a:pPr>
              <a:defRPr sz="1800"/>
            </a:pPr>
            <a:r>
              <a:t>• Abendliches Aktivitätsmuster</a:t>
            </a:r>
          </a:p>
          <a:p>
            <a:pPr>
              <a:defRPr sz="1800"/>
            </a:pPr>
            <a:r>
              <a:t>• Wichtig für Personalplanung</a:t>
            </a:r>
          </a:p>
          <a:p>
            <a:pPr>
              <a:defRPr sz="1800"/>
            </a:p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/>
            </a:pPr>
            <a:r>
              <a:t>Geografische Verteilung 🌍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ountry_distribu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3657600" cy="365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486400" y="1828800"/>
            <a:ext cx="3657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/>
            </a:pPr>
          </a:p>
          <a:p>
            <a:pPr>
              <a:defRPr sz="1800"/>
            </a:pPr>
            <a:r>
              <a:t>Verteilungsmuster:</a:t>
            </a:r>
          </a:p>
          <a:p>
            <a:pPr>
              <a:defRPr sz="1800"/>
            </a:pPr>
            <a:r>
              <a:t>• Internationale Reichweite</a:t>
            </a:r>
          </a:p>
          <a:p>
            <a:pPr>
              <a:defRPr sz="1800"/>
            </a:pPr>
            <a:r>
              <a:t>• Regionale Schwerpunkte</a:t>
            </a:r>
          </a:p>
          <a:p>
            <a:pPr>
              <a:defRPr sz="1800"/>
            </a:pPr>
            <a:r>
              <a:t>• Sprachliche Anforderungen</a:t>
            </a:r>
          </a:p>
          <a:p>
            <a:pPr>
              <a:defRPr sz="1800"/>
            </a:p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/>
            </a:pPr>
            <a:r>
              <a:t>Agent Performance 👥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</a:p>
          <a:p>
            <a:pPr>
              <a:defRPr sz="1800"/>
            </a:pPr>
            <a:r>
              <a:t>Leistungsübersicht:</a:t>
            </a:r>
          </a:p>
          <a:p>
            <a:pPr>
              <a:defRPr sz="1800"/>
            </a:pPr>
            <a:r>
              <a:t>• Agent 1: 3.400 Aktionen - Höchste Arbeitsbelastung</a:t>
            </a:r>
          </a:p>
          <a:p>
            <a:pPr>
              <a:defRPr sz="1800"/>
            </a:pPr>
            <a:r>
              <a:t>• Agent 2: 797 Aktionen - SMS-Fokus</a:t>
            </a:r>
          </a:p>
          <a:p>
            <a:pPr>
              <a:defRPr sz="1800"/>
            </a:pPr>
            <a:r>
              <a:t>• Agent 3: 1.850 Aktionen - Bestellungsspezialist</a:t>
            </a:r>
          </a:p>
          <a:p>
            <a:pPr>
              <a:defRPr sz="1800"/>
            </a:pPr>
            <a:r>
              <a:t>• Agent 4: 2.100 Aktionen - Ausgewogenes Profil</a:t>
            </a:r>
          </a:p>
          <a:p>
            <a:pPr>
              <a:defRPr sz="1800"/>
            </a:pPr>
            <a:r>
              <a:t>• Agent 5: 2.759 Aktionen - Anruf-Fokus</a:t>
            </a:r>
          </a:p>
          <a:p>
            <a:pPr>
              <a:defRPr sz="1800"/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