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G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C</a:t>
            </a:r>
            <a:r>
              <a:rPr sz="2400" lang="en-US"/>
              <a:t>Y</a:t>
            </a:r>
            <a:r>
              <a:rPr sz="2400" lang="en-US"/>
              <a:t> </a:t>
            </a:r>
            <a:r>
              <a:rPr sz="2400" lang="en-US"/>
              <a:t>L</a:t>
            </a:r>
            <a:r>
              <a:rPr sz="2400" lang="en-US"/>
              <a:t>I</a:t>
            </a:r>
            <a:r>
              <a:rPr sz="2400" lang="en-US"/>
              <a:t>D</a:t>
            </a:r>
            <a:r>
              <a:rPr sz="2400" lang="en-US"/>
              <a:t>I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 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3</a:t>
            </a:r>
            <a:r>
              <a:rPr dirty="0" sz="2400" lang="en-US"/>
              <a:t>u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c</a:t>
            </a:r>
            <a:r>
              <a:rPr dirty="0" sz="2400" lang="en-US"/>
              <a:t>n</a:t>
            </a:r>
            <a:r>
              <a:rPr dirty="0" sz="2400" lang="en-US"/>
              <a:t>1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BCOM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PUTER 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PLICATION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U</a:t>
            </a:r>
            <a:r>
              <a:rPr dirty="0" sz="2400" lang="en-US"/>
              <a:t>STAN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LEGE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Chennai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40" name=""/>
          <p:cNvSpPr txBox="1"/>
          <p:nvPr/>
        </p:nvSpPr>
        <p:spPr>
          <a:xfrm rot="21600000">
            <a:off x="1025297" y="1771795"/>
            <a:ext cx="9261702" cy="4701541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Step 1: Launch a new Excel spreadsheet and create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columns and rows.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Step 2: Mark weekends and holidays.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Step 3: Take action to prevent manual errors and input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inconsistencies.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Step 4: Add columns for calculating total presence and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absence.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Step 5: Make final touches and send the sheet to your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team.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880653" y="1425134"/>
            <a:ext cx="5259080" cy="465552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43" name=""/>
          <p:cNvSpPr txBox="1"/>
          <p:nvPr/>
        </p:nvSpPr>
        <p:spPr>
          <a:xfrm>
            <a:off x="415710" y="1500256"/>
            <a:ext cx="11360576" cy="4358639"/>
          </a:xfrm>
          <a:prstGeom prst="rect"/>
          <a:noFill/>
        </p:spPr>
        <p:txBody>
          <a:bodyPr rtlCol="0" wrap="square">
            <a:spAutoFit/>
          </a:bodyPr>
          <a:lstStyle>
            <a:lvl1pPr algn="l" defTabSz="914400" eaLnBrk="1" hangingPunct="1" latinLnBrk="0" marL="0" rtl="0">
              <a:defRPr sz="2400" kern="1200" lang="en-US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lvl="1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lvl="2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lvl="3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lvl="4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lvl="5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lvl="6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lvl="7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lvl="8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/>
              <a:t>Attendance management systems can be beneficial for both employees and</a:t>
            </a:r>
            <a:endParaRPr/>
          </a:p>
          <a:p>
            <a:pPr/>
            <a:r>
              <a:rPr/>
              <a:t>students, and can help organizations in a number of ways:</a:t>
            </a:r>
            <a:endParaRPr/>
          </a:p>
          <a:p>
            <a:pPr/>
            <a:r>
              <a:rPr/>
              <a:t>Employee productivity</a:t>
            </a:r>
            <a:endParaRPr/>
          </a:p>
          <a:p>
            <a:pPr/>
            <a:r>
              <a:rPr/>
              <a:t>An attendance management system can help ensure employees are paid</a:t>
            </a:r>
            <a:endParaRPr/>
          </a:p>
          <a:p>
            <a:pPr/>
            <a:r>
              <a:rPr/>
              <a:t>accurately and that their hours are tracked efficiently.</a:t>
            </a:r>
            <a:endParaRPr/>
          </a:p>
          <a:p>
            <a:pPr/>
            <a:r>
              <a:rPr/>
              <a:t>Labor compliance</a:t>
            </a:r>
            <a:endParaRPr/>
          </a:p>
          <a:p>
            <a:pPr/>
            <a:r>
              <a:rPr/>
              <a:t>An attendance management system can help organizations comply with labor</a:t>
            </a:r>
            <a:endParaRPr/>
          </a:p>
          <a:p>
            <a:pPr/>
            <a:r>
              <a:rPr/>
              <a:t>laws and regulations by providing accurate and auditable attendance records.</a:t>
            </a:r>
            <a:endParaRPr/>
          </a:p>
          <a:p>
            <a:pPr/>
            <a:r>
              <a:rPr/>
              <a:t>Overtime management</a:t>
            </a:r>
            <a:endParaRPr/>
          </a:p>
          <a:p>
            <a:pPr/>
            <a:r>
              <a:rPr/>
              <a:t>An attendance management system can help organizations track overtime</a:t>
            </a:r>
            <a:endParaRPr/>
          </a:p>
          <a:p>
            <a:pPr/>
            <a:r>
              <a:rPr/>
              <a:t>hours accurately, which can help increase employee satisfaction and avoid</a:t>
            </a:r>
            <a:endParaRPr/>
          </a:p>
          <a:p>
            <a:pPr/>
            <a:r>
              <a:rPr/>
              <a:t>losing profits.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11" name="TextBox 13"/>
          <p:cNvSpPr txBox="1"/>
          <p:nvPr/>
        </p:nvSpPr>
        <p:spPr>
          <a:xfrm>
            <a:off x="984562" y="1605280"/>
            <a:ext cx="9769162" cy="3647440"/>
          </a:xfrm>
          <a:prstGeom prst="rect"/>
          <a:noFill/>
        </p:spPr>
        <p:txBody>
          <a:bodyPr rtlCol="0" wrap="square">
            <a:spAutoFit/>
          </a:bodyPr>
          <a:p>
            <a:endParaRPr dirty="0" sz="2400" lang="en-US"/>
          </a:p>
          <a:p>
            <a:r>
              <a:rPr altLang="en-US" dirty="0" sz="2400" lang="en-US"/>
              <a:t>1.Employee data analytics is the process of</a:t>
            </a:r>
            <a:endParaRPr altLang="en-US" lang="zh-CN"/>
          </a:p>
          <a:p>
            <a:r>
              <a:rPr altLang="en-US" dirty="0" sz="2400" lang="en-US"/>
              <a:t>selecting right person for right job</a:t>
            </a:r>
            <a:endParaRPr altLang="en-US" lang="zh-CN"/>
          </a:p>
          <a:p>
            <a:r>
              <a:rPr altLang="en-US" dirty="0" sz="2400" lang="en-US"/>
              <a:t>2. Attendences analysis is very</a:t>
            </a:r>
            <a:endParaRPr altLang="en-US" lang="zh-CN"/>
          </a:p>
          <a:p>
            <a:r>
              <a:rPr altLang="en-US" dirty="0" sz="2400" lang="en-US"/>
              <a:t>important to track a particular person</a:t>
            </a:r>
            <a:endParaRPr altLang="en-US" lang="zh-CN"/>
          </a:p>
          <a:p>
            <a:r>
              <a:rPr altLang="en-US" dirty="0" sz="2400" lang="en-US"/>
              <a:t>who is attending the meeting and</a:t>
            </a:r>
            <a:endParaRPr altLang="en-US" lang="zh-CN"/>
          </a:p>
          <a:p>
            <a:r>
              <a:rPr altLang="en-US" dirty="0" sz="2400" lang="en-US"/>
              <a:t>work day by day</a:t>
            </a:r>
            <a:endParaRPr altLang="en-US" lang="zh-CN"/>
          </a:p>
          <a:p>
            <a:r>
              <a:rPr altLang="en-US" dirty="0" sz="2400" lang="en-US"/>
              <a:t>3.calculating days of works to determine the the</a:t>
            </a:r>
            <a:endParaRPr altLang="en-US" lang="zh-CN"/>
          </a:p>
          <a:p>
            <a:r>
              <a:rPr altLang="en-US" dirty="0" sz="2400" lang="en-US"/>
              <a:t>salary of the employee</a:t>
            </a:r>
            <a:endParaRPr altLang="en-US" lang="zh-CN"/>
          </a:p>
          <a:p>
            <a:r>
              <a:rPr dirty="0" sz="2400" lang="en-US"/>
              <a:t>      </a:t>
            </a:r>
            <a:r>
              <a:rPr dirty="0" sz="2400" lang="en-US"/>
              <a:t>     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TextBox 13"/>
          <p:cNvSpPr txBox="1"/>
          <p:nvPr/>
        </p:nvSpPr>
        <p:spPr>
          <a:xfrm>
            <a:off x="676274" y="2214085"/>
            <a:ext cx="10185008" cy="2936240"/>
          </a:xfrm>
          <a:prstGeom prst="rect"/>
          <a:noFill/>
        </p:spPr>
        <p:txBody>
          <a:bodyPr rtlCol="0" wrap="square">
            <a:spAutoFit/>
          </a:bodyPr>
          <a:p>
            <a:endParaRPr dirty="0" sz="2400" lang="en-US"/>
          </a:p>
          <a:p>
            <a:r>
              <a:rPr altLang="en-US" dirty="0" sz="2400" lang="en-US"/>
              <a:t>1.Employee attendance data analytics is the statement</a:t>
            </a:r>
            <a:endParaRPr altLang="en-US" lang="zh-CN"/>
          </a:p>
          <a:p>
            <a:r>
              <a:rPr altLang="en-US" dirty="0" sz="2400" lang="en-US"/>
              <a:t>for seperate the employee based on attentive and regularity</a:t>
            </a:r>
            <a:endParaRPr altLang="en-US" lang="zh-CN"/>
          </a:p>
          <a:p>
            <a:r>
              <a:rPr altLang="en-US" dirty="0" sz="2400" lang="en-US"/>
              <a:t>using attendance data analytics</a:t>
            </a:r>
            <a:endParaRPr altLang="en-US" lang="zh-CN"/>
          </a:p>
          <a:p>
            <a:r>
              <a:rPr altLang="en-US" dirty="0" sz="2400" lang="en-US"/>
              <a:t>2.Attendence data analytics helps to calculate the</a:t>
            </a:r>
            <a:endParaRPr altLang="en-US" lang="zh-CN"/>
          </a:p>
          <a:p>
            <a:r>
              <a:rPr altLang="en-US" dirty="0" sz="2400" lang="en-US"/>
              <a:t>salary for employees and absents of employees</a:t>
            </a:r>
            <a:endParaRPr altLang="en-US" lang="zh-CN"/>
          </a:p>
          <a:p>
            <a:r>
              <a:rPr altLang="en-US" dirty="0" sz="2400" lang="en-US"/>
              <a:t>under the presentative section</a:t>
            </a:r>
            <a:endParaRPr altLang="en-US" lang="zh-CN"/>
          </a:p>
          <a:p>
            <a:r>
              <a:rPr dirty="0" sz="2400" lang="en-US"/>
              <a:t>    </a:t>
            </a:r>
            <a:r>
              <a:rPr dirty="0" sz="2400" lang="en-US"/>
              <a:t>       </a:t>
            </a:r>
            <a:endParaRPr dirty="0" sz="2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16" name="TextBox 13"/>
          <p:cNvSpPr txBox="1"/>
          <p:nvPr/>
        </p:nvSpPr>
        <p:spPr>
          <a:xfrm>
            <a:off x="923924" y="2304798"/>
            <a:ext cx="8610600" cy="2580640"/>
          </a:xfrm>
          <a:prstGeom prst="rect"/>
          <a:noFill/>
        </p:spPr>
        <p:txBody>
          <a:bodyPr rtlCol="0" wrap="square">
            <a:spAutoFit/>
          </a:bodyPr>
          <a:p>
            <a:endParaRPr dirty="0" sz="2400" lang="en-US"/>
          </a:p>
          <a:p>
            <a:r>
              <a:rPr altLang="en-US" dirty="0" sz="2400" lang="en-US"/>
              <a:t>1.financial management</a:t>
            </a:r>
            <a:endParaRPr altLang="en-US" lang="zh-CN"/>
          </a:p>
          <a:p>
            <a:r>
              <a:rPr altLang="en-US" dirty="0" sz="2400" lang="en-US"/>
              <a:t>2.Attendence maintainers</a:t>
            </a:r>
            <a:endParaRPr altLang="en-US" lang="zh-CN"/>
          </a:p>
          <a:p>
            <a:r>
              <a:rPr altLang="en-US" dirty="0" sz="2400" lang="en-US"/>
              <a:t>3.personal performance upgrade</a:t>
            </a:r>
            <a:endParaRPr altLang="en-US" lang="zh-CN"/>
          </a:p>
          <a:p>
            <a:r>
              <a:rPr altLang="en-US" dirty="0" sz="2400" lang="en-US"/>
              <a:t>4.maintain the proper book of records</a:t>
            </a:r>
            <a:endParaRPr altLang="en-US" lang="zh-CN"/>
          </a:p>
          <a:p>
            <a:r>
              <a:rPr altLang="en-US" dirty="0" sz="2400" lang="en-US"/>
              <a:t>for single employee</a:t>
            </a:r>
            <a:endParaRPr altLang="en-US" lang="zh-CN"/>
          </a:p>
          <a:p>
            <a:r>
              <a:rPr dirty="0" sz="2400" lang="en-US"/>
              <a:t>    </a:t>
            </a:r>
            <a:r>
              <a:rPr dirty="0" sz="2400" lang="en-US"/>
              <a:t>       </a:t>
            </a:r>
            <a:endParaRPr dirty="0" sz="24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17" name="TextBox 13"/>
          <p:cNvSpPr txBox="1"/>
          <p:nvPr/>
        </p:nvSpPr>
        <p:spPr>
          <a:xfrm>
            <a:off x="2369744" y="2134235"/>
            <a:ext cx="7951546" cy="2580640"/>
          </a:xfrm>
          <a:prstGeom prst="rect"/>
          <a:noFill/>
        </p:spPr>
        <p:txBody>
          <a:bodyPr rtlCol="0" wrap="square">
            <a:spAutoFit/>
          </a:bodyPr>
          <a:p>
            <a:endParaRPr dirty="0" sz="2400" lang="en-US"/>
          </a:p>
          <a:p>
            <a:r>
              <a:rPr altLang="en-US" dirty="0" sz="2400" lang="en-US"/>
              <a:t>1.create condition statement</a:t>
            </a:r>
            <a:endParaRPr altLang="en-US" lang="zh-CN"/>
          </a:p>
          <a:p>
            <a:r>
              <a:rPr altLang="en-US" dirty="0" sz="2400" lang="en-US"/>
              <a:t>2.ensure the constant book of records</a:t>
            </a:r>
            <a:endParaRPr altLang="en-US" lang="zh-CN"/>
          </a:p>
          <a:p>
            <a:r>
              <a:rPr altLang="en-US" dirty="0" sz="2400" lang="en-US"/>
              <a:t>under attendance</a:t>
            </a:r>
            <a:endParaRPr altLang="en-US" lang="zh-CN"/>
          </a:p>
          <a:p>
            <a:r>
              <a:rPr altLang="en-US" dirty="0" sz="2400" lang="en-US"/>
              <a:t>3.summary of maintaining attendance</a:t>
            </a:r>
            <a:endParaRPr altLang="en-US" lang="zh-CN"/>
          </a:p>
          <a:p>
            <a:r>
              <a:rPr altLang="en-US" dirty="0" sz="2400" lang="en-US"/>
              <a:t>4.Graph-Attendence visualisation</a:t>
            </a:r>
            <a:endParaRPr altLang="en-US" lang="zh-CN"/>
          </a:p>
          <a:p>
            <a:r>
              <a:rPr dirty="0" sz="2400" lang="en-US"/>
              <a:t>    </a:t>
            </a:r>
            <a:r>
              <a:rPr dirty="0" sz="2400" lang="en-US"/>
              <a:t>       </a:t>
            </a:r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18" name="TextBox 13"/>
          <p:cNvSpPr txBox="1"/>
          <p:nvPr/>
        </p:nvSpPr>
        <p:spPr>
          <a:xfrm>
            <a:off x="1685358" y="1841493"/>
            <a:ext cx="9751309" cy="2580640"/>
          </a:xfrm>
          <a:prstGeom prst="rect"/>
          <a:noFill/>
        </p:spPr>
        <p:txBody>
          <a:bodyPr rtlCol="0" wrap="square">
            <a:spAutoFit/>
          </a:bodyPr>
          <a:p>
            <a:endParaRPr dirty="0" sz="2400" lang="en-US"/>
          </a:p>
          <a:p>
            <a:r>
              <a:rPr altLang="en-US" dirty="0" sz="2400" lang="en-US"/>
              <a:t>Biometric Attendance</a:t>
            </a:r>
            <a:endParaRPr altLang="en-US" lang="zh-CN"/>
          </a:p>
          <a:p>
            <a:r>
              <a:rPr altLang="en-US" dirty="0" sz="2400" lang="en-US"/>
              <a:t>2.payroll integration</a:t>
            </a:r>
            <a:endParaRPr altLang="en-US" lang="zh-CN"/>
          </a:p>
          <a:p>
            <a:r>
              <a:rPr altLang="en-US" dirty="0" sz="2400" lang="en-US"/>
              <a:t>3.real-time tracking</a:t>
            </a:r>
            <a:endParaRPr altLang="en-US" lang="zh-CN"/>
          </a:p>
          <a:p>
            <a:r>
              <a:rPr altLang="en-US" dirty="0" sz="2400" lang="en-US"/>
              <a:t>4.Employee scheduling software</a:t>
            </a:r>
            <a:endParaRPr altLang="en-US" lang="zh-CN"/>
          </a:p>
          <a:p>
            <a:r>
              <a:rPr altLang="en-US" dirty="0" sz="2400" lang="en-US"/>
              <a:t>5.timesheet management</a:t>
            </a:r>
            <a:endParaRPr altLang="en-US" lang="zh-CN"/>
          </a:p>
          <a:p>
            <a:r>
              <a:rPr dirty="0" sz="2400" lang="en-US"/>
              <a:t>   </a:t>
            </a:r>
            <a:r>
              <a:rPr dirty="0" sz="2400" lang="en-US"/>
              <a:t>        </a:t>
            </a: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9" name="TextBox 13"/>
          <p:cNvSpPr txBox="1"/>
          <p:nvPr/>
        </p:nvSpPr>
        <p:spPr>
          <a:xfrm>
            <a:off x="2390775" y="1913252"/>
            <a:ext cx="8610600" cy="2936240"/>
          </a:xfrm>
          <a:prstGeom prst="rect"/>
          <a:noFill/>
        </p:spPr>
        <p:txBody>
          <a:bodyPr rtlCol="0" wrap="square">
            <a:spAutoFit/>
          </a:bodyPr>
          <a:p>
            <a:endParaRPr dirty="0" sz="2400" lang="en-US"/>
          </a:p>
          <a:p>
            <a:r>
              <a:rPr altLang="en-US" dirty="0" sz="2400" lang="en-US"/>
              <a:t>Calculating total absence and half-days is</a:t>
            </a:r>
            <a:endParaRPr altLang="en-US" lang="zh-CN"/>
          </a:p>
          <a:p>
            <a:r>
              <a:rPr altLang="en-US" dirty="0" sz="2400" lang="en-US"/>
              <a:t>similar—just select the right cell range and</a:t>
            </a:r>
            <a:endParaRPr altLang="en-US" lang="zh-CN"/>
          </a:p>
          <a:p>
            <a:r>
              <a:rPr altLang="en-US" dirty="0" sz="2400" lang="en-US"/>
              <a:t>use “Absent” or “Half-Day” as your criterion.</a:t>
            </a:r>
            <a:endParaRPr altLang="en-US" lang="zh-CN"/>
          </a:p>
          <a:p>
            <a:r>
              <a:rPr altLang="en-US" dirty="0" sz="2400" lang="en-US"/>
              <a:t>The respective formulas for our example will</a:t>
            </a:r>
            <a:endParaRPr altLang="en-US" lang="zh-CN"/>
          </a:p>
          <a:p>
            <a:r>
              <a:rPr altLang="en-US" dirty="0" sz="2400" lang="en-US"/>
              <a:t>be: =countif(B3:K3, “Absent”) =countif(B3:K3,</a:t>
            </a:r>
            <a:endParaRPr altLang="en-US" lang="zh-CN"/>
          </a:p>
          <a:p>
            <a:r>
              <a:rPr altLang="en-US" dirty="0" sz="2400" lang="en-US"/>
              <a:t>“Half-Day”)</a:t>
            </a:r>
            <a:endParaRPr altLang="en-US" lang="zh-CN"/>
          </a:p>
          <a:p>
            <a:r>
              <a:rPr dirty="0" sz="2400" lang="en-US"/>
              <a:t>    </a:t>
            </a:r>
            <a:r>
              <a:rPr dirty="0" sz="2400" lang="en-US"/>
              <a:t>       </a:t>
            </a:r>
            <a:endParaRPr dirty="0" sz="240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2024-09-11T08:39:37Z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