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73" r:id="rId11"/>
    <p:sldId id="2146847063" r:id="rId12"/>
    <p:sldId id="2146847062" r:id="rId13"/>
    <p:sldId id="267" r:id="rId14"/>
    <p:sldId id="2146847071" r:id="rId15"/>
    <p:sldId id="2146847064" r:id="rId16"/>
    <p:sldId id="2146847066" r:id="rId17"/>
    <p:sldId id="2146847067" r:id="rId18"/>
    <p:sldId id="2146847072" r:id="rId19"/>
    <p:sldId id="2146847068" r:id="rId20"/>
    <p:sldId id="268" r:id="rId21"/>
    <p:sldId id="2146847074"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varScale="1">
        <p:scale>
          <a:sx n="78" d="100"/>
          <a:sy n="78" d="100"/>
        </p:scale>
        <p:origin x="11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Gracy Ananthika D</a:t>
            </a:r>
          </a:p>
          <a:p>
            <a:r>
              <a:rPr lang="en-US" sz="2000" b="1" dirty="0">
                <a:solidFill>
                  <a:schemeClr val="accent1">
                    <a:lumMod val="75000"/>
                  </a:schemeClr>
                </a:solidFill>
                <a:latin typeface="Arial"/>
                <a:cs typeface="Arial"/>
              </a:rPr>
              <a:t>VIT Chennai</a:t>
            </a:r>
          </a:p>
          <a:p>
            <a:r>
              <a:rPr lang="en-US" sz="2000" b="1" dirty="0">
                <a:solidFill>
                  <a:schemeClr val="accent1">
                    <a:lumMod val="75000"/>
                  </a:schemeClr>
                </a:solidFill>
                <a:latin typeface="Arial"/>
                <a:cs typeface="Arial"/>
              </a:rPr>
              <a:t>MTech Integrated Software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7906210F-BC13-958D-69AF-22AA9B19D2BF}"/>
              </a:ext>
            </a:extLst>
          </p:cNvPr>
          <p:cNvPicPr>
            <a:picLocks noGrp="1" noChangeAspect="1"/>
          </p:cNvPicPr>
          <p:nvPr>
            <p:ph idx="1"/>
          </p:nvPr>
        </p:nvPicPr>
        <p:blipFill>
          <a:blip r:embed="rId2"/>
          <a:stretch>
            <a:fillRect/>
          </a:stretch>
        </p:blipFill>
        <p:spPr>
          <a:xfrm>
            <a:off x="1429702" y="1301750"/>
            <a:ext cx="9332595" cy="4673600"/>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0C5383B-DC4E-D449-1516-B7F8CFA99099}"/>
              </a:ext>
            </a:extLst>
          </p:cNvPr>
          <p:cNvPicPr>
            <a:picLocks noGrp="1" noChangeAspect="1"/>
          </p:cNvPicPr>
          <p:nvPr>
            <p:ph idx="1"/>
          </p:nvPr>
        </p:nvPicPr>
        <p:blipFill>
          <a:blip r:embed="rId2"/>
          <a:stretch>
            <a:fillRect/>
          </a:stretch>
        </p:blipFill>
        <p:spPr>
          <a:xfrm>
            <a:off x="958774" y="1102032"/>
            <a:ext cx="10274452" cy="4673600"/>
          </a:xfrm>
        </p:spPr>
      </p:pic>
    </p:spTree>
    <p:extLst>
      <p:ext uri="{BB962C8B-B14F-4D97-AF65-F5344CB8AC3E}">
        <p14:creationId xmlns:p14="http://schemas.microsoft.com/office/powerpoint/2010/main" val="196295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406BEF-5DBC-3BE2-764F-88E1A47B3BC0}"/>
              </a:ext>
            </a:extLst>
          </p:cNvPr>
          <p:cNvPicPr>
            <a:picLocks noChangeAspect="1"/>
          </p:cNvPicPr>
          <p:nvPr/>
        </p:nvPicPr>
        <p:blipFill>
          <a:blip r:embed="rId2"/>
          <a:stretch>
            <a:fillRect/>
          </a:stretch>
        </p:blipFill>
        <p:spPr>
          <a:xfrm>
            <a:off x="425717" y="1267743"/>
            <a:ext cx="11340565" cy="3196102"/>
          </a:xfrm>
          <a:prstGeom prst="rect">
            <a:avLst/>
          </a:prstGeom>
        </p:spPr>
      </p:pic>
    </p:spTree>
    <p:extLst>
      <p:ext uri="{BB962C8B-B14F-4D97-AF65-F5344CB8AC3E}">
        <p14:creationId xmlns:p14="http://schemas.microsoft.com/office/powerpoint/2010/main" val="224026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C7B5-A58C-0C52-ECD0-3C2A62820BC7}"/>
              </a:ext>
            </a:extLst>
          </p:cNvPr>
          <p:cNvSpPr>
            <a:spLocks noGrp="1"/>
          </p:cNvSpPr>
          <p:nvPr>
            <p:ph type="title"/>
          </p:nvPr>
        </p:nvSpPr>
        <p:spPr/>
        <p:txBody>
          <a:bodyPr/>
          <a:lstStyle/>
          <a:p>
            <a:endParaRPr lang="en-IN"/>
          </a:p>
        </p:txBody>
      </p:sp>
      <p:pic>
        <p:nvPicPr>
          <p:cNvPr id="9" name="Picture 8">
            <a:extLst>
              <a:ext uri="{FF2B5EF4-FFF2-40B4-BE49-F238E27FC236}">
                <a16:creationId xmlns:a16="http://schemas.microsoft.com/office/drawing/2014/main" id="{6785CB59-3191-D446-87A4-43440E71CDE5}"/>
              </a:ext>
            </a:extLst>
          </p:cNvPr>
          <p:cNvPicPr>
            <a:picLocks noChangeAspect="1"/>
          </p:cNvPicPr>
          <p:nvPr/>
        </p:nvPicPr>
        <p:blipFill>
          <a:blip r:embed="rId2"/>
          <a:stretch>
            <a:fillRect/>
          </a:stretch>
        </p:blipFill>
        <p:spPr>
          <a:xfrm>
            <a:off x="1813915" y="2119129"/>
            <a:ext cx="8564170" cy="2619741"/>
          </a:xfrm>
          <a:prstGeom prst="rect">
            <a:avLst/>
          </a:prstGeom>
        </p:spPr>
      </p:pic>
    </p:spTree>
    <p:extLst>
      <p:ext uri="{BB962C8B-B14F-4D97-AF65-F5344CB8AC3E}">
        <p14:creationId xmlns:p14="http://schemas.microsoft.com/office/powerpoint/2010/main" val="65319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8CD927A-8903-B33C-9BEB-6F30F2E7E3C1}"/>
              </a:ext>
            </a:extLst>
          </p:cNvPr>
          <p:cNvPicPr>
            <a:picLocks noGrp="1" noChangeAspect="1"/>
          </p:cNvPicPr>
          <p:nvPr>
            <p:ph idx="1"/>
          </p:nvPr>
        </p:nvPicPr>
        <p:blipFill>
          <a:blip r:embed="rId2"/>
          <a:stretch>
            <a:fillRect/>
          </a:stretch>
        </p:blipFill>
        <p:spPr>
          <a:xfrm>
            <a:off x="715151" y="1482244"/>
            <a:ext cx="6935715" cy="4673600"/>
          </a:xfrm>
          <a:prstGeom prst="rect">
            <a:avLst/>
          </a:prstGeom>
        </p:spPr>
      </p:pic>
      <p:pic>
        <p:nvPicPr>
          <p:cNvPr id="11" name="Picture 10">
            <a:extLst>
              <a:ext uri="{FF2B5EF4-FFF2-40B4-BE49-F238E27FC236}">
                <a16:creationId xmlns:a16="http://schemas.microsoft.com/office/drawing/2014/main" id="{B53F6CB4-F671-766E-1F1C-4DE9E35A3550}"/>
              </a:ext>
            </a:extLst>
          </p:cNvPr>
          <p:cNvPicPr>
            <a:picLocks noChangeAspect="1"/>
          </p:cNvPicPr>
          <p:nvPr/>
        </p:nvPicPr>
        <p:blipFill>
          <a:blip r:embed="rId3"/>
          <a:stretch>
            <a:fillRect/>
          </a:stretch>
        </p:blipFill>
        <p:spPr>
          <a:xfrm>
            <a:off x="7546694" y="1232452"/>
            <a:ext cx="3362794" cy="4673600"/>
          </a:xfrm>
          <a:prstGeom prst="rect">
            <a:avLst/>
          </a:prstGeom>
        </p:spPr>
      </p:pic>
    </p:spTree>
    <p:extLst>
      <p:ext uri="{BB962C8B-B14F-4D97-AF65-F5344CB8AC3E}">
        <p14:creationId xmlns:p14="http://schemas.microsoft.com/office/powerpoint/2010/main" val="390445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53E39-3CDA-C9ED-4EDF-C50DE0E8D75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F8CA21B-64EF-2267-26A8-7C43CEC560C2}"/>
              </a:ext>
            </a:extLst>
          </p:cNvPr>
          <p:cNvPicPr>
            <a:picLocks noChangeAspect="1"/>
          </p:cNvPicPr>
          <p:nvPr/>
        </p:nvPicPr>
        <p:blipFill>
          <a:blip r:embed="rId2"/>
          <a:stretch>
            <a:fillRect/>
          </a:stretch>
        </p:blipFill>
        <p:spPr>
          <a:xfrm>
            <a:off x="581192" y="882650"/>
            <a:ext cx="10686675" cy="4997565"/>
          </a:xfrm>
          <a:prstGeom prst="rect">
            <a:avLst/>
          </a:prstGeom>
        </p:spPr>
      </p:pic>
    </p:spTree>
    <p:extLst>
      <p:ext uri="{BB962C8B-B14F-4D97-AF65-F5344CB8AC3E}">
        <p14:creationId xmlns:p14="http://schemas.microsoft.com/office/powerpoint/2010/main" val="374412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1FC0E5-7423-3B41-29D5-C356F737BC24}"/>
              </a:ext>
            </a:extLst>
          </p:cNvPr>
          <p:cNvPicPr>
            <a:picLocks noChangeAspect="1"/>
          </p:cNvPicPr>
          <p:nvPr/>
        </p:nvPicPr>
        <p:blipFill>
          <a:blip r:embed="rId2"/>
          <a:stretch>
            <a:fillRect/>
          </a:stretch>
        </p:blipFill>
        <p:spPr>
          <a:xfrm>
            <a:off x="1293569" y="1557949"/>
            <a:ext cx="8581951" cy="4248491"/>
          </a:xfrm>
          <a:prstGeom prst="rect">
            <a:avLst/>
          </a:prstGeom>
        </p:spPr>
      </p:pic>
    </p:spTree>
    <p:extLst>
      <p:ext uri="{BB962C8B-B14F-4D97-AF65-F5344CB8AC3E}">
        <p14:creationId xmlns:p14="http://schemas.microsoft.com/office/powerpoint/2010/main" val="4277090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The implementation of a machine learning model using IBM </a:t>
            </a:r>
            <a:r>
              <a:rPr lang="en-US" sz="2000" dirty="0" err="1"/>
              <a:t>AutoAI</a:t>
            </a:r>
            <a:r>
              <a:rPr lang="en-US" sz="2000" dirty="0"/>
              <a:t> for power system fault detection and classification has demonstrated an efficient, accurate, and scalable approach to maintaining grid stability. By leveraging voltage and current phasor data, the model successfully distinguishes between normal conditions and various types of faults such as line-to-ground, line-to-line, and three-phase faults. The use of IBM </a:t>
            </a:r>
            <a:r>
              <a:rPr lang="en-US" sz="2000" dirty="0" err="1"/>
              <a:t>AutoAI</a:t>
            </a:r>
            <a:r>
              <a:rPr lang="en-US" sz="2000" dirty="0"/>
              <a:t> streamlined the entire pipeline  from data preprocessing to model training and deployment enabling rapid development without requiring in-depth manual tuning. The final deployed model, accessible through a REST API on IBM Watson Machine Learning, offers a reliable solution for real-time monitoring and quick decision-making, ultimately supporting a more resilient and responsive power distribution system.</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18CA-CB74-A75B-E6AC-79B888F6D4A4}"/>
              </a:ext>
            </a:extLst>
          </p:cNvPr>
          <p:cNvSpPr>
            <a:spLocks noGrp="1"/>
          </p:cNvSpPr>
          <p:nvPr>
            <p:ph type="title"/>
          </p:nvPr>
        </p:nvSpPr>
        <p:spPr/>
        <p:txBody>
          <a:bodyPr>
            <a:noAutofit/>
          </a:bodyPr>
          <a:lstStyle/>
          <a:p>
            <a:r>
              <a:rPr lang="en-US" sz="4000" dirty="0">
                <a:solidFill>
                  <a:schemeClr val="accent1"/>
                </a:solidFill>
              </a:rPr>
              <a:t>Future scope</a:t>
            </a:r>
            <a:endParaRPr lang="en-IN" sz="4000" dirty="0">
              <a:solidFill>
                <a:schemeClr val="accent1"/>
              </a:solidFill>
            </a:endParaRPr>
          </a:p>
        </p:txBody>
      </p:sp>
      <p:sp>
        <p:nvSpPr>
          <p:cNvPr id="4" name="Rectangle 1">
            <a:extLst>
              <a:ext uri="{FF2B5EF4-FFF2-40B4-BE49-F238E27FC236}">
                <a16:creationId xmlns:a16="http://schemas.microsoft.com/office/drawing/2014/main" id="{C7274A89-DAAF-A37A-8492-CD9EC5B02424}"/>
              </a:ext>
            </a:extLst>
          </p:cNvPr>
          <p:cNvSpPr>
            <a:spLocks noGrp="1" noChangeArrowheads="1"/>
          </p:cNvSpPr>
          <p:nvPr>
            <p:ph idx="1"/>
          </p:nvPr>
        </p:nvSpPr>
        <p:spPr bwMode="auto">
          <a:xfrm>
            <a:off x="581192" y="1838989"/>
            <a:ext cx="107090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the future, the model can be enhanced by integrating real-time IoT sensor data for live fault detection</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prediction. Additionally, incorporating advanced deep learning models could improve accuracy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complex fault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005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4FBEB7A-5871-AE96-AC9F-13DF8360F647}"/>
              </a:ext>
            </a:extLst>
          </p:cNvPr>
          <p:cNvPicPr>
            <a:picLocks noGrp="1" noChangeAspect="1"/>
          </p:cNvPicPr>
          <p:nvPr>
            <p:ph idx="1"/>
          </p:nvPr>
        </p:nvPicPr>
        <p:blipFill>
          <a:blip r:embed="rId2"/>
          <a:stretch>
            <a:fillRect/>
          </a:stretch>
        </p:blipFill>
        <p:spPr>
          <a:xfrm>
            <a:off x="2118167" y="1301750"/>
            <a:ext cx="7046595"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Future Scope</a:t>
            </a:r>
            <a:endParaRPr lang="en-US" dirty="0">
              <a:latin typeface="Arial"/>
              <a:cs typeface="Arial"/>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5A3C535-040F-1231-A6FD-038C257F2BBB}"/>
              </a:ext>
            </a:extLst>
          </p:cNvPr>
          <p:cNvPicPr>
            <a:picLocks noGrp="1" noChangeAspect="1"/>
          </p:cNvPicPr>
          <p:nvPr>
            <p:ph idx="1"/>
          </p:nvPr>
        </p:nvPicPr>
        <p:blipFill>
          <a:blip r:embed="rId2"/>
          <a:stretch>
            <a:fillRect/>
          </a:stretch>
        </p:blipFill>
        <p:spPr>
          <a:xfrm>
            <a:off x="1932972" y="1482244"/>
            <a:ext cx="7142297"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1141AAC-CA10-46AB-91A1-5D0315D901F2}"/>
              </a:ext>
            </a:extLst>
          </p:cNvPr>
          <p:cNvPicPr>
            <a:picLocks noGrp="1" noChangeAspect="1"/>
          </p:cNvPicPr>
          <p:nvPr>
            <p:ph idx="1"/>
          </p:nvPr>
        </p:nvPicPr>
        <p:blipFill>
          <a:blip r:embed="rId2"/>
          <a:stretch>
            <a:fillRect/>
          </a:stretch>
        </p:blipFill>
        <p:spPr>
          <a:xfrm>
            <a:off x="1597306" y="1301750"/>
            <a:ext cx="8382748"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800" b="1" dirty="0">
                <a:latin typeface="Calibri"/>
                <a:ea typeface="+mn-lt"/>
                <a:cs typeface="+mn-lt"/>
              </a:rPr>
              <a:t>Data Collection:</a:t>
            </a:r>
            <a:endParaRPr lang="en-IN" sz="1800" b="1" dirty="0">
              <a:latin typeface="Calibri"/>
              <a:cs typeface="Calibri"/>
            </a:endParaRPr>
          </a:p>
          <a:p>
            <a:pPr marL="629920" lvl="1" indent="-305435"/>
            <a:r>
              <a:rPr lang="en-IN" sz="1800" b="1" dirty="0">
                <a:latin typeface="Calibri"/>
                <a:ea typeface="+mn-lt"/>
                <a:cs typeface="+mn-lt"/>
              </a:rPr>
              <a:t>Gather ‘Power System Fault Dataset’ from Kaggle</a:t>
            </a:r>
          </a:p>
          <a:p>
            <a:pPr marL="629920" lvl="1" indent="-305435"/>
            <a:r>
              <a:rPr lang="en-IN" sz="1800" b="1" dirty="0">
                <a:latin typeface="Calibri"/>
                <a:ea typeface="+mn-lt"/>
                <a:cs typeface="+mn-lt"/>
              </a:rPr>
              <a:t>Upload into IBM cloud as a csv file.</a:t>
            </a:r>
            <a:endParaRPr lang="en-IN" sz="1800" b="1" dirty="0">
              <a:latin typeface="Calibri"/>
              <a:cs typeface="Calibri"/>
            </a:endParaRPr>
          </a:p>
          <a:p>
            <a:pPr marL="305435" indent="-305435"/>
            <a:r>
              <a:rPr lang="en-IN" sz="1800" b="1" dirty="0">
                <a:latin typeface="Calibri"/>
                <a:ea typeface="+mn-lt"/>
                <a:cs typeface="+mn-lt"/>
              </a:rPr>
              <a:t>Data Preprocessing:</a:t>
            </a:r>
            <a:endParaRPr lang="en-IN" sz="1800" b="1" dirty="0">
              <a:latin typeface="Calibri"/>
              <a:cs typeface="Calibri"/>
            </a:endParaRPr>
          </a:p>
          <a:p>
            <a:pPr marL="629920" lvl="1" indent="-305435"/>
            <a:r>
              <a:rPr lang="en-IN" sz="1800" b="1" dirty="0">
                <a:latin typeface="Calibri"/>
                <a:ea typeface="+mn-lt"/>
                <a:cs typeface="+mn-lt"/>
              </a:rPr>
              <a:t>Auto AI automatically cleans the data</a:t>
            </a:r>
            <a:endParaRPr lang="en-IN" sz="1800" b="1" dirty="0">
              <a:latin typeface="Calibri"/>
              <a:cs typeface="Calibri"/>
            </a:endParaRPr>
          </a:p>
          <a:p>
            <a:pPr marL="629920" lvl="1" indent="-305435"/>
            <a:r>
              <a:rPr lang="en-IN" sz="1800" b="1" dirty="0">
                <a:latin typeface="Calibri"/>
                <a:ea typeface="+mn-lt"/>
                <a:cs typeface="+mn-lt"/>
              </a:rPr>
              <a:t>Normalization is done to the numerical values and performs Hyperparameter optimization</a:t>
            </a:r>
            <a:endParaRPr lang="en-IN" sz="1800" b="1" dirty="0">
              <a:latin typeface="Calibri"/>
              <a:cs typeface="Calibri"/>
            </a:endParaRPr>
          </a:p>
          <a:p>
            <a:pPr marL="305435" indent="-305435"/>
            <a:r>
              <a:rPr lang="en-IN" sz="1800" b="1" dirty="0">
                <a:latin typeface="Calibri"/>
                <a:ea typeface="+mn-lt"/>
                <a:cs typeface="+mn-lt"/>
              </a:rPr>
              <a:t>Machine Learning Algorithm:</a:t>
            </a:r>
            <a:endParaRPr lang="en-IN" sz="1800" b="1" dirty="0">
              <a:latin typeface="Calibri"/>
              <a:cs typeface="Calibri"/>
            </a:endParaRPr>
          </a:p>
          <a:p>
            <a:pPr marL="629920" lvl="1" indent="-305435"/>
            <a:r>
              <a:rPr lang="en-IN" sz="1800" b="1" dirty="0">
                <a:latin typeface="Calibri"/>
                <a:ea typeface="+mn-lt"/>
                <a:cs typeface="+mn-lt"/>
              </a:rPr>
              <a:t>After data preprocessing Watson.ai studio tries different models such as Random Forest, Gradient Boosting etc.</a:t>
            </a:r>
          </a:p>
          <a:p>
            <a:pPr marL="629920" lvl="1" indent="-305435"/>
            <a:r>
              <a:rPr lang="en-IN" sz="1800" b="1" dirty="0">
                <a:latin typeface="Calibri"/>
                <a:ea typeface="+mn-lt"/>
                <a:cs typeface="+mn-lt"/>
              </a:rPr>
              <a:t>Then ranks the models by the performance</a:t>
            </a:r>
            <a:endParaRPr lang="en-IN" sz="1800" b="1" dirty="0">
              <a:latin typeface="Calibri"/>
              <a:cs typeface="Calibri"/>
            </a:endParaRPr>
          </a:p>
          <a:p>
            <a:pPr marL="305435" indent="-305435"/>
            <a:r>
              <a:rPr lang="en-IN" sz="1800" b="1" dirty="0">
                <a:latin typeface="Calibri"/>
                <a:ea typeface="+mn-lt"/>
                <a:cs typeface="+mn-lt"/>
              </a:rPr>
              <a:t>Deployment:</a:t>
            </a:r>
            <a:endParaRPr lang="en-IN" sz="1800" b="1" dirty="0">
              <a:latin typeface="Calibri"/>
              <a:cs typeface="Calibri"/>
            </a:endParaRPr>
          </a:p>
          <a:p>
            <a:pPr marL="629920" lvl="1" indent="-305435"/>
            <a:r>
              <a:rPr lang="en-IN" sz="1800" b="1" dirty="0">
                <a:latin typeface="Calibri"/>
                <a:ea typeface="+mn-lt"/>
                <a:cs typeface="+mn-lt"/>
              </a:rPr>
              <a:t>Select the best pipeline using Watson Machine Learning</a:t>
            </a:r>
          </a:p>
          <a:p>
            <a:pPr marL="629920" lvl="1" indent="-305435"/>
            <a:endParaRPr lang="en-IN" sz="1200" b="1" dirty="0">
              <a:latin typeface="Calibri"/>
              <a:ea typeface="+mn-lt"/>
              <a:cs typeface="+mn-lt"/>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b="1" dirty="0">
                <a:latin typeface="Arial" panose="020B0604020202020204" pitchFamily="34" charset="0"/>
                <a:cs typeface="Arial" panose="020B0604020202020204" pitchFamily="34" charset="0"/>
              </a:rPr>
              <a:t>System Requirements</a:t>
            </a:r>
          </a:p>
          <a:p>
            <a:r>
              <a:rPr lang="en-IN" b="1" dirty="0">
                <a:latin typeface="Arial" panose="020B0604020202020204" pitchFamily="34" charset="0"/>
                <a:cs typeface="Arial" panose="020B0604020202020204" pitchFamily="34" charset="0"/>
              </a:rPr>
              <a:t>Operating System</a:t>
            </a:r>
            <a:r>
              <a:rPr lang="en-IN" dirty="0">
                <a:latin typeface="Arial" panose="020B0604020202020204" pitchFamily="34" charset="0"/>
                <a:cs typeface="Arial" panose="020B0604020202020204" pitchFamily="34" charset="0"/>
              </a:rPr>
              <a:t>: Windows 10/11 or Ubuntu/Linux</a:t>
            </a:r>
          </a:p>
          <a:p>
            <a:r>
              <a:rPr lang="en-IN" b="1" dirty="0">
                <a:latin typeface="Arial" panose="020B0604020202020204" pitchFamily="34" charset="0"/>
                <a:cs typeface="Arial" panose="020B0604020202020204" pitchFamily="34" charset="0"/>
              </a:rPr>
              <a:t>Processor</a:t>
            </a:r>
            <a:r>
              <a:rPr lang="en-IN" dirty="0">
                <a:latin typeface="Arial" panose="020B0604020202020204" pitchFamily="34" charset="0"/>
                <a:cs typeface="Arial" panose="020B0604020202020204" pitchFamily="34" charset="0"/>
              </a:rPr>
              <a:t>: Intel i5 or higher</a:t>
            </a:r>
          </a:p>
          <a:p>
            <a:r>
              <a:rPr lang="en-IN" b="1" dirty="0">
                <a:latin typeface="Arial" panose="020B0604020202020204" pitchFamily="34" charset="0"/>
                <a:cs typeface="Arial" panose="020B0604020202020204" pitchFamily="34" charset="0"/>
              </a:rPr>
              <a:t>RAM</a:t>
            </a:r>
            <a:r>
              <a:rPr lang="en-IN" dirty="0">
                <a:latin typeface="Arial" panose="020B0604020202020204" pitchFamily="34" charset="0"/>
                <a:cs typeface="Arial" panose="020B0604020202020204" pitchFamily="34" charset="0"/>
              </a:rPr>
              <a:t>: Minimum 8 GB</a:t>
            </a:r>
          </a:p>
          <a:p>
            <a:r>
              <a:rPr lang="en-IN" b="1" dirty="0">
                <a:latin typeface="Arial" panose="020B0604020202020204" pitchFamily="34" charset="0"/>
                <a:cs typeface="Arial" panose="020B0604020202020204" pitchFamily="34" charset="0"/>
              </a:rPr>
              <a:t>Storage</a:t>
            </a:r>
            <a:r>
              <a:rPr lang="en-IN" dirty="0">
                <a:latin typeface="Arial" panose="020B0604020202020204" pitchFamily="34" charset="0"/>
                <a:cs typeface="Arial" panose="020B0604020202020204" pitchFamily="34" charset="0"/>
              </a:rPr>
              <a:t>: At least 2 GB free disk space</a:t>
            </a:r>
          </a:p>
          <a:p>
            <a:r>
              <a:rPr lang="en-IN" b="1" dirty="0">
                <a:latin typeface="Arial" panose="020B0604020202020204" pitchFamily="34" charset="0"/>
                <a:cs typeface="Arial" panose="020B0604020202020204" pitchFamily="34" charset="0"/>
              </a:rPr>
              <a:t>Internet</a:t>
            </a:r>
            <a:r>
              <a:rPr lang="en-IN" dirty="0">
                <a:latin typeface="Arial" panose="020B0604020202020204" pitchFamily="34" charset="0"/>
                <a:cs typeface="Arial" panose="020B0604020202020204" pitchFamily="34" charset="0"/>
              </a:rPr>
              <a:t>: Required for IBM Cloud access and dataset upload</a:t>
            </a:r>
          </a:p>
          <a:p>
            <a:r>
              <a:rPr lang="en-IN" b="1" dirty="0">
                <a:latin typeface="Arial" panose="020B0604020202020204" pitchFamily="34" charset="0"/>
                <a:cs typeface="Arial" panose="020B0604020202020204" pitchFamily="34" charset="0"/>
              </a:rPr>
              <a:t>IBM Cloud Services</a:t>
            </a:r>
            <a:r>
              <a:rPr lang="en-IN" dirty="0">
                <a:latin typeface="Arial" panose="020B0604020202020204" pitchFamily="34" charset="0"/>
                <a:cs typeface="Arial" panose="020B0604020202020204" pitchFamily="34" charset="0"/>
              </a:rPr>
              <a:t>:</a:t>
            </a:r>
          </a:p>
          <a:p>
            <a:pPr lvl="1"/>
            <a:r>
              <a:rPr lang="en-IN" dirty="0">
                <a:latin typeface="Arial" panose="020B0604020202020204" pitchFamily="34" charset="0"/>
                <a:cs typeface="Arial" panose="020B0604020202020204" pitchFamily="34" charset="0"/>
              </a:rPr>
              <a:t>IBM Cloud Object Storage </a:t>
            </a:r>
          </a:p>
          <a:p>
            <a:pPr lvl="1"/>
            <a:r>
              <a:rPr lang="en-IN" dirty="0">
                <a:latin typeface="Arial" panose="020B0604020202020204" pitchFamily="34" charset="0"/>
                <a:cs typeface="Arial" panose="020B0604020202020204" pitchFamily="34" charset="0"/>
              </a:rPr>
              <a:t>IBM Watson Studio </a:t>
            </a:r>
          </a:p>
          <a:p>
            <a:pPr lvl="1"/>
            <a:r>
              <a:rPr lang="en-IN" dirty="0">
                <a:latin typeface="Arial" panose="020B0604020202020204" pitchFamily="34" charset="0"/>
                <a:cs typeface="Arial" panose="020B0604020202020204" pitchFamily="34" charset="0"/>
              </a:rPr>
              <a:t>IBM Watson Machine Learning</a:t>
            </a: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AF94C070-0D80-400F-7E3A-F77F41F28A07}"/>
              </a:ext>
            </a:extLst>
          </p:cNvPr>
          <p:cNvSpPr txBox="1"/>
          <p:nvPr/>
        </p:nvSpPr>
        <p:spPr>
          <a:xfrm>
            <a:off x="751840" y="1554480"/>
            <a:ext cx="10200640" cy="3139321"/>
          </a:xfrm>
          <a:prstGeom prst="rect">
            <a:avLst/>
          </a:prstGeom>
          <a:noFill/>
        </p:spPr>
        <p:txBody>
          <a:bodyPr wrap="square" rtlCol="0">
            <a:spAutoFit/>
          </a:bodyPr>
          <a:lstStyle/>
          <a:p>
            <a:r>
              <a:rPr lang="en-US" b="1" dirty="0"/>
              <a:t>Algorithm Selection:</a:t>
            </a:r>
          </a:p>
          <a:p>
            <a:r>
              <a:rPr lang="en-US" dirty="0"/>
              <a:t>For detecting and classifying faults in a power distribution system, </a:t>
            </a:r>
            <a:r>
              <a:rPr lang="en-US" b="1" dirty="0"/>
              <a:t>IBM </a:t>
            </a:r>
            <a:r>
              <a:rPr lang="en-US" b="1" dirty="0" err="1"/>
              <a:t>AutoAI</a:t>
            </a:r>
            <a:r>
              <a:rPr lang="en-US" dirty="0"/>
              <a:t> is used. </a:t>
            </a:r>
            <a:r>
              <a:rPr lang="en-US" dirty="0" err="1"/>
              <a:t>AutoAI</a:t>
            </a:r>
            <a:r>
              <a:rPr lang="en-US" dirty="0"/>
              <a:t> is a tool within IBM Watson Studio that automates the end-to-end machine learning process — from data preparation to model selection, training, and hyperparameter optimization. It evaluates multiple algorithms like </a:t>
            </a:r>
            <a:r>
              <a:rPr lang="en-US" b="1" dirty="0"/>
              <a:t>Logistic Regression</a:t>
            </a:r>
            <a:r>
              <a:rPr lang="en-US" dirty="0"/>
              <a:t>, </a:t>
            </a:r>
            <a:r>
              <a:rPr lang="en-US" b="1" dirty="0"/>
              <a:t>Random Forest</a:t>
            </a:r>
            <a:r>
              <a:rPr lang="en-US" dirty="0"/>
              <a:t>, </a:t>
            </a:r>
            <a:r>
              <a:rPr lang="en-US" b="1" dirty="0"/>
              <a:t>Gradient Boosting</a:t>
            </a:r>
            <a:r>
              <a:rPr lang="en-US" dirty="0"/>
              <a:t>, and </a:t>
            </a:r>
            <a:r>
              <a:rPr lang="en-US" b="1" dirty="0" err="1"/>
              <a:t>XGBoost</a:t>
            </a:r>
            <a:r>
              <a:rPr lang="en-US" dirty="0"/>
              <a:t>, then selects and ranks the best-performing pipeline based on accuracy and other metrics. </a:t>
            </a:r>
            <a:r>
              <a:rPr lang="en-US" dirty="0" err="1"/>
              <a:t>AutoAI</a:t>
            </a:r>
            <a:r>
              <a:rPr lang="en-US" dirty="0"/>
              <a:t> is ideal for this problem due to its ability to handle structured data (phasor measurements) and produce high-accuracy models without manual tuning.</a:t>
            </a:r>
          </a:p>
          <a:p>
            <a:endParaRPr lang="en-US" dirty="0"/>
          </a:p>
          <a:p>
            <a:endParaRPr lang="en-US" dirty="0"/>
          </a:p>
          <a:p>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014EC-152F-C7A2-537F-8AB7B22B94EA}"/>
              </a:ext>
            </a:extLst>
          </p:cNvPr>
          <p:cNvSpPr>
            <a:spLocks noGrp="1"/>
          </p:cNvSpPr>
          <p:nvPr>
            <p:ph idx="1"/>
          </p:nvPr>
        </p:nvSpPr>
        <p:spPr>
          <a:xfrm>
            <a:off x="580104" y="993058"/>
            <a:ext cx="11030704" cy="4982292"/>
          </a:xfrm>
        </p:spPr>
        <p:txBody>
          <a:bodyPr>
            <a:normAutofit fontScale="92500" lnSpcReduction="20000"/>
          </a:bodyPr>
          <a:lstStyle/>
          <a:p>
            <a:pPr marL="0" indent="0">
              <a:buNone/>
            </a:pPr>
            <a:r>
              <a:rPr lang="en-IN" sz="2400" b="1" dirty="0"/>
              <a:t>Data Input</a:t>
            </a:r>
          </a:p>
          <a:p>
            <a:r>
              <a:rPr lang="en-IN" b="1" dirty="0"/>
              <a:t>Fault ID</a:t>
            </a:r>
            <a:endParaRPr lang="en-IN" dirty="0"/>
          </a:p>
          <a:p>
            <a:r>
              <a:rPr lang="en-IN" b="1" dirty="0"/>
              <a:t>Fault Type</a:t>
            </a:r>
            <a:r>
              <a:rPr lang="en-IN" dirty="0"/>
              <a:t> </a:t>
            </a:r>
            <a:r>
              <a:rPr lang="en-IN" i="1" dirty="0"/>
              <a:t>(target variable for classification)</a:t>
            </a:r>
            <a:endParaRPr lang="en-IN" dirty="0"/>
          </a:p>
          <a:p>
            <a:r>
              <a:rPr lang="en-IN" b="1" dirty="0"/>
              <a:t>Fault Location</a:t>
            </a:r>
            <a:r>
              <a:rPr lang="en-IN" dirty="0"/>
              <a:t> </a:t>
            </a:r>
            <a:r>
              <a:rPr lang="en-IN" i="1" dirty="0"/>
              <a:t>(Latitude, Longitude)</a:t>
            </a:r>
            <a:endParaRPr lang="en-IN" dirty="0"/>
          </a:p>
          <a:p>
            <a:r>
              <a:rPr lang="en-IN" b="1" dirty="0"/>
              <a:t>Voltage (V)</a:t>
            </a:r>
            <a:endParaRPr lang="en-IN" dirty="0"/>
          </a:p>
          <a:p>
            <a:r>
              <a:rPr lang="en-IN" b="1" dirty="0"/>
              <a:t>Current (A)</a:t>
            </a:r>
            <a:endParaRPr lang="en-IN" dirty="0"/>
          </a:p>
          <a:p>
            <a:r>
              <a:rPr lang="en-IN" b="1" dirty="0"/>
              <a:t>Power Load (MW)</a:t>
            </a:r>
            <a:endParaRPr lang="en-IN" dirty="0"/>
          </a:p>
          <a:p>
            <a:r>
              <a:rPr lang="en-IN" b="1" dirty="0"/>
              <a:t>Temperature (°C)</a:t>
            </a:r>
            <a:endParaRPr lang="en-IN" dirty="0"/>
          </a:p>
          <a:p>
            <a:r>
              <a:rPr lang="en-IN" b="1" dirty="0"/>
              <a:t>Wind Speed (km/h)</a:t>
            </a:r>
            <a:endParaRPr lang="en-IN" dirty="0"/>
          </a:p>
          <a:p>
            <a:r>
              <a:rPr lang="en-IN" b="1" dirty="0"/>
              <a:t>Weather Condition</a:t>
            </a:r>
            <a:endParaRPr lang="en-IN" dirty="0"/>
          </a:p>
          <a:p>
            <a:r>
              <a:rPr lang="en-IN" b="1" dirty="0"/>
              <a:t>Maintenance Status</a:t>
            </a:r>
            <a:endParaRPr lang="en-IN" dirty="0"/>
          </a:p>
          <a:p>
            <a:r>
              <a:rPr lang="en-IN" b="1" dirty="0"/>
              <a:t>Component Health</a:t>
            </a:r>
            <a:endParaRPr lang="en-IN" dirty="0"/>
          </a:p>
          <a:p>
            <a:r>
              <a:rPr lang="en-IN" b="1" dirty="0"/>
              <a:t>Duration of Fault (hrs)</a:t>
            </a:r>
            <a:endParaRPr lang="en-IN" dirty="0"/>
          </a:p>
          <a:p>
            <a:r>
              <a:rPr lang="en-IN" b="1" dirty="0"/>
              <a:t>Down Time (hrs)</a:t>
            </a:r>
            <a:endParaRPr lang="en-IN" dirty="0"/>
          </a:p>
          <a:p>
            <a:endParaRPr lang="en-IN" dirty="0"/>
          </a:p>
        </p:txBody>
      </p:sp>
    </p:spTree>
    <p:extLst>
      <p:ext uri="{BB962C8B-B14F-4D97-AF65-F5344CB8AC3E}">
        <p14:creationId xmlns:p14="http://schemas.microsoft.com/office/powerpoint/2010/main" val="118001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FBD2E-1CA7-A2B5-B703-5FDB5E572C9E}"/>
              </a:ext>
            </a:extLst>
          </p:cNvPr>
          <p:cNvSpPr txBox="1"/>
          <p:nvPr/>
        </p:nvSpPr>
        <p:spPr>
          <a:xfrm>
            <a:off x="581192" y="1493520"/>
            <a:ext cx="11029616" cy="4031873"/>
          </a:xfrm>
          <a:prstGeom prst="rect">
            <a:avLst/>
          </a:prstGeom>
          <a:noFill/>
        </p:spPr>
        <p:txBody>
          <a:bodyPr wrap="square" rtlCol="0">
            <a:spAutoFit/>
          </a:bodyPr>
          <a:lstStyle/>
          <a:p>
            <a:r>
              <a:rPr lang="en-US" sz="2000" b="1" dirty="0"/>
              <a:t>Training Process:</a:t>
            </a:r>
          </a:p>
          <a:p>
            <a:r>
              <a:rPr lang="en-US" dirty="0"/>
              <a:t>Once the dataset is uploaded to IBM Cloud Object Storage, it is connected to an </a:t>
            </a:r>
            <a:r>
              <a:rPr lang="en-US" dirty="0" err="1"/>
              <a:t>AutoAI</a:t>
            </a:r>
            <a:r>
              <a:rPr lang="en-US" dirty="0"/>
              <a:t> experiment in IBM Watson Studio. </a:t>
            </a:r>
            <a:r>
              <a:rPr lang="en-US" dirty="0" err="1"/>
              <a:t>AutoAI</a:t>
            </a:r>
            <a:r>
              <a:rPr lang="en-US" dirty="0"/>
              <a:t>:</a:t>
            </a:r>
          </a:p>
          <a:p>
            <a:pPr marL="285750" indent="-285750">
              <a:buFont typeface="Arial" panose="020B0604020202020204" pitchFamily="34" charset="0"/>
              <a:buChar char="•"/>
            </a:pPr>
            <a:r>
              <a:rPr lang="en-US" dirty="0"/>
              <a:t>Splits the dataset into training and test sets.</a:t>
            </a:r>
          </a:p>
          <a:p>
            <a:pPr marL="285750" indent="-285750">
              <a:buFont typeface="Arial" panose="020B0604020202020204" pitchFamily="34" charset="0"/>
              <a:buChar char="•"/>
            </a:pPr>
            <a:r>
              <a:rPr lang="en-US" dirty="0"/>
              <a:t>Performs data cleaning, transformation, and normalization.</a:t>
            </a:r>
          </a:p>
          <a:p>
            <a:pPr marL="285750" indent="-285750">
              <a:buFont typeface="Arial" panose="020B0604020202020204" pitchFamily="34" charset="0"/>
              <a:buChar char="•"/>
            </a:pPr>
            <a:r>
              <a:rPr lang="en-US" dirty="0"/>
              <a:t>Generates multiple pipelines with different algorithm combinations.</a:t>
            </a:r>
          </a:p>
          <a:p>
            <a:pPr marL="285750" indent="-285750">
              <a:buFont typeface="Arial" panose="020B0604020202020204" pitchFamily="34" charset="0"/>
              <a:buChar char="•"/>
            </a:pPr>
            <a:r>
              <a:rPr lang="en-US" dirty="0"/>
              <a:t>Uses cross-validation to evaluate each model.</a:t>
            </a:r>
          </a:p>
          <a:p>
            <a:pPr marL="285750" indent="-285750">
              <a:buFont typeface="Arial" panose="020B0604020202020204" pitchFamily="34" charset="0"/>
              <a:buChar char="•"/>
            </a:pPr>
            <a:r>
              <a:rPr lang="en-US" dirty="0"/>
              <a:t>Automatically tunes hyperparameters for the best-performing pipelines.</a:t>
            </a:r>
          </a:p>
          <a:p>
            <a:pPr marL="285750" indent="-285750">
              <a:buFont typeface="Arial" panose="020B0604020202020204" pitchFamily="34" charset="0"/>
              <a:buChar char="•"/>
            </a:pPr>
            <a:endParaRPr lang="en-US" dirty="0"/>
          </a:p>
          <a:p>
            <a:endParaRPr lang="en-IN" dirty="0"/>
          </a:p>
          <a:p>
            <a:r>
              <a:rPr lang="en-IN" sz="2000" b="1" dirty="0"/>
              <a:t>Prediction Process:</a:t>
            </a:r>
            <a:endParaRPr lang="en-US" sz="2000" b="1" dirty="0"/>
          </a:p>
          <a:p>
            <a:r>
              <a:rPr lang="en-US" dirty="0"/>
              <a:t>The trained </a:t>
            </a:r>
            <a:r>
              <a:rPr lang="en-US" dirty="0" err="1"/>
              <a:t>AutoAI</a:t>
            </a:r>
            <a:r>
              <a:rPr lang="en-US" dirty="0"/>
              <a:t> model predicts the type of fault based on real-time or historical phasor inputs. When new electrical measurements are provided, the model classifies the condition as either normal or one of the defined fault types, enabling quick fault detection and system protection.</a:t>
            </a:r>
          </a:p>
        </p:txBody>
      </p:sp>
    </p:spTree>
    <p:extLst>
      <p:ext uri="{BB962C8B-B14F-4D97-AF65-F5344CB8AC3E}">
        <p14:creationId xmlns:p14="http://schemas.microsoft.com/office/powerpoint/2010/main" val="313294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89199-4A58-2415-C0D5-6D9A12938164}"/>
              </a:ext>
            </a:extLst>
          </p:cNvPr>
          <p:cNvSpPr txBox="1"/>
          <p:nvPr/>
        </p:nvSpPr>
        <p:spPr>
          <a:xfrm>
            <a:off x="610689" y="1473200"/>
            <a:ext cx="11255208" cy="2369880"/>
          </a:xfrm>
          <a:prstGeom prst="rect">
            <a:avLst/>
          </a:prstGeom>
          <a:noFill/>
        </p:spPr>
        <p:txBody>
          <a:bodyPr wrap="square" rtlCol="0">
            <a:spAutoFit/>
          </a:bodyPr>
          <a:lstStyle/>
          <a:p>
            <a:r>
              <a:rPr lang="en-US" sz="2000" b="1" dirty="0"/>
              <a:t>Deployment:</a:t>
            </a:r>
          </a:p>
          <a:p>
            <a:endParaRPr lang="en-US" sz="2000" b="1" dirty="0"/>
          </a:p>
          <a:p>
            <a:r>
              <a:rPr lang="en-US" dirty="0"/>
              <a:t>The selected pipeline is deployed as a REST API using IBM Watson Machine Learning :</a:t>
            </a:r>
          </a:p>
          <a:p>
            <a:pPr marL="285750" indent="-285750">
              <a:buFont typeface="Arial" panose="020B0604020202020204" pitchFamily="34" charset="0"/>
              <a:buChar char="•"/>
            </a:pPr>
            <a:r>
              <a:rPr lang="en-US" dirty="0"/>
              <a:t>A deployment space is created in Watson Studio.</a:t>
            </a:r>
          </a:p>
          <a:p>
            <a:pPr marL="285750" indent="-285750">
              <a:buFont typeface="Arial" panose="020B0604020202020204" pitchFamily="34" charset="0"/>
              <a:buChar char="•"/>
            </a:pPr>
            <a:r>
              <a:rPr lang="en-US" dirty="0"/>
              <a:t>The model is published and deployed, generating a scoring endpoint.</a:t>
            </a:r>
          </a:p>
          <a:p>
            <a:pPr marL="285750" indent="-285750">
              <a:buFont typeface="Arial" panose="020B0604020202020204" pitchFamily="34" charset="0"/>
              <a:buChar char="•"/>
            </a:pPr>
            <a:r>
              <a:rPr lang="en-US" dirty="0"/>
              <a:t>Applications or dashboards can send JSON-formatted phasor data to the endpoint.</a:t>
            </a:r>
          </a:p>
          <a:p>
            <a:pPr marL="285750" indent="-285750">
              <a:buFont typeface="Arial" panose="020B0604020202020204" pitchFamily="34" charset="0"/>
              <a:buChar char="•"/>
            </a:pPr>
            <a:r>
              <a:rPr lang="en-US" dirty="0"/>
              <a:t>The API responds with the predicted fault type.</a:t>
            </a:r>
          </a:p>
          <a:p>
            <a:endParaRPr lang="en-IN" dirty="0"/>
          </a:p>
        </p:txBody>
      </p:sp>
    </p:spTree>
    <p:extLst>
      <p:ext uri="{BB962C8B-B14F-4D97-AF65-F5344CB8AC3E}">
        <p14:creationId xmlns:p14="http://schemas.microsoft.com/office/powerpoint/2010/main" val="19075432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786</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gracy ananthika</cp:lastModifiedBy>
  <cp:revision>26</cp:revision>
  <dcterms:created xsi:type="dcterms:W3CDTF">2021-05-26T16:50:10Z</dcterms:created>
  <dcterms:modified xsi:type="dcterms:W3CDTF">2025-08-03T10:17:30Z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