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75769-B07B-43EB-92D9-29847A11144E}" v="1" dt="2024-12-24T12:40:41.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25" d="100"/>
          <a:sy n="25" d="100"/>
        </p:scale>
        <p:origin x="256" y="-4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lrahman Sabry Elgebaly" userId="120a128d-e7e5-4be5-b72d-dc4d81d7bb43" providerId="ADAL" clId="{59475769-B07B-43EB-92D9-29847A11144E}"/>
    <pc:docChg chg="custSel addSld delSld modSld addMainMaster delMainMaster modMainMaster">
      <pc:chgData name="Abdelrahman Sabry Elgebaly" userId="120a128d-e7e5-4be5-b72d-dc4d81d7bb43" providerId="ADAL" clId="{59475769-B07B-43EB-92D9-29847A11144E}" dt="2024-12-24T12:41:27.911" v="15" actId="47"/>
      <pc:docMkLst>
        <pc:docMk/>
      </pc:docMkLst>
      <pc:sldChg chg="delSp modSp mod">
        <pc:chgData name="Abdelrahman Sabry Elgebaly" userId="120a128d-e7e5-4be5-b72d-dc4d81d7bb43" providerId="ADAL" clId="{59475769-B07B-43EB-92D9-29847A11144E}" dt="2024-12-24T12:39:56.205" v="1" actId="478"/>
        <pc:sldMkLst>
          <pc:docMk/>
          <pc:sldMk cId="2025189189" sldId="256"/>
        </pc:sldMkLst>
        <pc:picChg chg="del mod">
          <ac:chgData name="Abdelrahman Sabry Elgebaly" userId="120a128d-e7e5-4be5-b72d-dc4d81d7bb43" providerId="ADAL" clId="{59475769-B07B-43EB-92D9-29847A11144E}" dt="2024-12-24T12:39:56.205" v="1" actId="478"/>
          <ac:picMkLst>
            <pc:docMk/>
            <pc:sldMk cId="2025189189" sldId="256"/>
            <ac:picMk id="5" creationId="{4D8EE0BF-A542-5D5B-276F-2AB0143F97A4}"/>
          </ac:picMkLst>
        </pc:picChg>
      </pc:sldChg>
      <pc:sldChg chg="add del">
        <pc:chgData name="Abdelrahman Sabry Elgebaly" userId="120a128d-e7e5-4be5-b72d-dc4d81d7bb43" providerId="ADAL" clId="{59475769-B07B-43EB-92D9-29847A11144E}" dt="2024-12-24T12:41:21.707" v="13" actId="47"/>
        <pc:sldMkLst>
          <pc:docMk/>
          <pc:sldMk cId="1693829320" sldId="257"/>
        </pc:sldMkLst>
      </pc:sldChg>
      <pc:sldChg chg="new del">
        <pc:chgData name="Abdelrahman Sabry Elgebaly" userId="120a128d-e7e5-4be5-b72d-dc4d81d7bb43" providerId="ADAL" clId="{59475769-B07B-43EB-92D9-29847A11144E}" dt="2024-12-24T12:41:27.911" v="15" actId="47"/>
        <pc:sldMkLst>
          <pc:docMk/>
          <pc:sldMk cId="2101596947" sldId="257"/>
        </pc:sldMkLst>
      </pc:sldChg>
      <pc:sldMasterChg chg="addSp delSp modSp mod">
        <pc:chgData name="Abdelrahman Sabry Elgebaly" userId="120a128d-e7e5-4be5-b72d-dc4d81d7bb43" providerId="ADAL" clId="{59475769-B07B-43EB-92D9-29847A11144E}" dt="2024-12-24T12:40:41.856" v="10" actId="962"/>
        <pc:sldMasterMkLst>
          <pc:docMk/>
          <pc:sldMasterMk cId="380387647" sldId="2147483660"/>
        </pc:sldMasterMkLst>
        <pc:spChg chg="del">
          <ac:chgData name="Abdelrahman Sabry Elgebaly" userId="120a128d-e7e5-4be5-b72d-dc4d81d7bb43" providerId="ADAL" clId="{59475769-B07B-43EB-92D9-29847A11144E}" dt="2024-12-24T12:40:11.469" v="3" actId="478"/>
          <ac:spMkLst>
            <pc:docMk/>
            <pc:sldMasterMk cId="380387647" sldId="2147483660"/>
            <ac:spMk id="2" creationId="{00000000-0000-0000-0000-000000000000}"/>
          </ac:spMkLst>
        </pc:spChg>
        <pc:spChg chg="del">
          <ac:chgData name="Abdelrahman Sabry Elgebaly" userId="120a128d-e7e5-4be5-b72d-dc4d81d7bb43" providerId="ADAL" clId="{59475769-B07B-43EB-92D9-29847A11144E}" dt="2024-12-24T12:40:12.826" v="4" actId="478"/>
          <ac:spMkLst>
            <pc:docMk/>
            <pc:sldMasterMk cId="380387647" sldId="2147483660"/>
            <ac:spMk id="3" creationId="{00000000-0000-0000-0000-000000000000}"/>
          </ac:spMkLst>
        </pc:spChg>
        <pc:spChg chg="del">
          <ac:chgData name="Abdelrahman Sabry Elgebaly" userId="120a128d-e7e5-4be5-b72d-dc4d81d7bb43" providerId="ADAL" clId="{59475769-B07B-43EB-92D9-29847A11144E}" dt="2024-12-24T12:40:13.972" v="5" actId="478"/>
          <ac:spMkLst>
            <pc:docMk/>
            <pc:sldMasterMk cId="380387647" sldId="2147483660"/>
            <ac:spMk id="4" creationId="{00000000-0000-0000-0000-000000000000}"/>
          </ac:spMkLst>
        </pc:spChg>
        <pc:spChg chg="del">
          <ac:chgData name="Abdelrahman Sabry Elgebaly" userId="120a128d-e7e5-4be5-b72d-dc4d81d7bb43" providerId="ADAL" clId="{59475769-B07B-43EB-92D9-29847A11144E}" dt="2024-12-24T12:40:15.959" v="6" actId="478"/>
          <ac:spMkLst>
            <pc:docMk/>
            <pc:sldMasterMk cId="380387647" sldId="2147483660"/>
            <ac:spMk id="5" creationId="{00000000-0000-0000-0000-000000000000}"/>
          </ac:spMkLst>
        </pc:spChg>
        <pc:spChg chg="del">
          <ac:chgData name="Abdelrahman Sabry Elgebaly" userId="120a128d-e7e5-4be5-b72d-dc4d81d7bb43" providerId="ADAL" clId="{59475769-B07B-43EB-92D9-29847A11144E}" dt="2024-12-24T12:40:16.551" v="7" actId="478"/>
          <ac:spMkLst>
            <pc:docMk/>
            <pc:sldMasterMk cId="380387647" sldId="2147483660"/>
            <ac:spMk id="6" creationId="{00000000-0000-0000-0000-000000000000}"/>
          </ac:spMkLst>
        </pc:spChg>
        <pc:picChg chg="add mod">
          <ac:chgData name="Abdelrahman Sabry Elgebaly" userId="120a128d-e7e5-4be5-b72d-dc4d81d7bb43" providerId="ADAL" clId="{59475769-B07B-43EB-92D9-29847A11144E}" dt="2024-12-24T12:40:41.856" v="10" actId="962"/>
          <ac:picMkLst>
            <pc:docMk/>
            <pc:sldMasterMk cId="380387647" sldId="2147483660"/>
            <ac:picMk id="8" creationId="{9DF113A7-DBC3-E79B-9F63-55265EBE46E8}"/>
          </ac:picMkLst>
        </pc:picChg>
      </pc:sldMasterChg>
      <pc:sldMasterChg chg="new del mod addSldLayout">
        <pc:chgData name="Abdelrahman Sabry Elgebaly" userId="120a128d-e7e5-4be5-b72d-dc4d81d7bb43" providerId="ADAL" clId="{59475769-B07B-43EB-92D9-29847A11144E}" dt="2024-12-24T12:41:11.010" v="11" actId="2696"/>
        <pc:sldMasterMkLst>
          <pc:docMk/>
          <pc:sldMasterMk cId="298014290" sldId="2147483672"/>
        </pc:sldMasterMkLst>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3378289295" sldId="2147483673"/>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955642211" sldId="2147483674"/>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462561020" sldId="2147483675"/>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703475629" sldId="2147483676"/>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4220031766" sldId="2147483677"/>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3237504292" sldId="2147483678"/>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3306651906" sldId="2147483679"/>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1974830035" sldId="2147483680"/>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3518561780" sldId="2147483681"/>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3703625668" sldId="2147483682"/>
          </pc:sldLayoutMkLst>
        </pc:sldLayoutChg>
        <pc:sldLayoutChg chg="new replId">
          <pc:chgData name="Abdelrahman Sabry Elgebaly" userId="120a128d-e7e5-4be5-b72d-dc4d81d7bb43" providerId="ADAL" clId="{59475769-B07B-43EB-92D9-29847A11144E}" dt="2024-12-24T12:40:04.849" v="2" actId="6938"/>
          <pc:sldLayoutMkLst>
            <pc:docMk/>
            <pc:sldMasterMk cId="298014290" sldId="2147483672"/>
            <pc:sldLayoutMk cId="3809034052"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3685D-9120-4AE6-B6DB-C1732A07A337}" type="datetimeFigureOut">
              <a:rPr lang="en-US" smtClean="0"/>
              <a:t>12/28/2024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2B9E3-A1C0-4548-9462-F13B076165D3}" type="slidenum">
              <a:rPr lang="en-US" smtClean="0"/>
              <a:t>‹#›</a:t>
            </a:fld>
            <a:endParaRPr lang="en-US"/>
          </a:p>
        </p:txBody>
      </p:sp>
    </p:spTree>
    <p:extLst>
      <p:ext uri="{BB962C8B-B14F-4D97-AF65-F5344CB8AC3E}">
        <p14:creationId xmlns:p14="http://schemas.microsoft.com/office/powerpoint/2010/main" val="91385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42B9E3-A1C0-4548-9462-F13B076165D3}" type="slidenum">
              <a:rPr lang="en-US" smtClean="0"/>
              <a:t>1</a:t>
            </a:fld>
            <a:endParaRPr lang="en-US"/>
          </a:p>
        </p:txBody>
      </p:sp>
    </p:spTree>
    <p:extLst>
      <p:ext uri="{BB962C8B-B14F-4D97-AF65-F5344CB8AC3E}">
        <p14:creationId xmlns:p14="http://schemas.microsoft.com/office/powerpoint/2010/main" val="294208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a:prstGeom prst="rect">
            <a:avLst/>
          </a:prstGeo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a:prstGeom prst="rect">
            <a:avLst/>
          </a:prstGeo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a:xfrm>
            <a:off x="2080875" y="39663928"/>
            <a:ext cx="6810137" cy="2278397"/>
          </a:xfrm>
          <a:prstGeom prst="rect">
            <a:avLst/>
          </a:prstGeom>
        </p:spPr>
        <p:txBody>
          <a:bodyPr/>
          <a:lstStyle/>
          <a:p>
            <a:fld id="{92FC0DC4-E5EA-4D5E-8D4A-2537A35440F8}" type="datetimeFigureOut">
              <a:rPr lang="en-US" smtClean="0"/>
              <a:t>12/28/2024</a:t>
            </a:fld>
            <a:endParaRPr lang="en-US"/>
          </a:p>
        </p:txBody>
      </p:sp>
      <p:sp>
        <p:nvSpPr>
          <p:cNvPr id="5" name="Footer Placeholder 4"/>
          <p:cNvSpPr>
            <a:spLocks noGrp="1"/>
          </p:cNvSpPr>
          <p:nvPr>
            <p:ph type="ftr" sz="quarter" idx="11"/>
          </p:nvPr>
        </p:nvSpPr>
        <p:spPr>
          <a:xfrm>
            <a:off x="10026035" y="39663928"/>
            <a:ext cx="10215205" cy="2278397"/>
          </a:xfrm>
          <a:prstGeom prst="rect">
            <a:avLst/>
          </a:prstGeom>
        </p:spPr>
        <p:txBody>
          <a:bodyPr/>
          <a:lstStyle/>
          <a:p>
            <a:endParaRPr lang="en-US"/>
          </a:p>
        </p:txBody>
      </p:sp>
      <p:sp>
        <p:nvSpPr>
          <p:cNvPr id="6" name="Slide Number Placeholder 5"/>
          <p:cNvSpPr>
            <a:spLocks noGrp="1"/>
          </p:cNvSpPr>
          <p:nvPr>
            <p:ph type="sldNum" sz="quarter" idx="12"/>
          </p:nvPr>
        </p:nvSpPr>
        <p:spPr>
          <a:xfrm>
            <a:off x="21376263" y="39663928"/>
            <a:ext cx="6810137" cy="2278397"/>
          </a:xfrm>
          <a:prstGeom prst="rect">
            <a:avLst/>
          </a:prstGeom>
        </p:spPr>
        <p:txBody>
          <a:bodyPr/>
          <a:lstStyle/>
          <a:p>
            <a:fld id="{1D99EE3C-D7FF-4CBB-A46B-112A2FEFAD23}" type="slidenum">
              <a:rPr lang="en-US" smtClean="0"/>
              <a:t>‹#›</a:t>
            </a:fld>
            <a:endParaRPr lang="en-US"/>
          </a:p>
        </p:txBody>
      </p:sp>
    </p:spTree>
    <p:extLst>
      <p:ext uri="{BB962C8B-B14F-4D97-AF65-F5344CB8AC3E}">
        <p14:creationId xmlns:p14="http://schemas.microsoft.com/office/powerpoint/2010/main" val="3071777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black screen with a black background&#10;&#10;Description automatically generated">
            <a:extLst>
              <a:ext uri="{FF2B5EF4-FFF2-40B4-BE49-F238E27FC236}">
                <a16:creationId xmlns:a16="http://schemas.microsoft.com/office/drawing/2014/main" id="{9DF113A7-DBC3-E79B-9F63-55265EBE46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7047"/>
            <a:ext cx="30267275" cy="42760144"/>
          </a:xfrm>
          <a:prstGeom prst="rect">
            <a:avLst/>
          </a:prstGeom>
        </p:spPr>
      </p:pic>
    </p:spTree>
    <p:extLst>
      <p:ext uri="{BB962C8B-B14F-4D97-AF65-F5344CB8AC3E}">
        <p14:creationId xmlns:p14="http://schemas.microsoft.com/office/powerpoint/2010/main" val="38038764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arxiv.org/abs/2407.09327" TargetMode="External"/><Relationship Id="rId4" Type="http://schemas.openxmlformats.org/officeDocument/2006/relationships/hyperlink" Target="https://github.com/SinaLab/BiasFigne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B4FC09-64B0-A8F4-BD83-AED9E1AD9270}"/>
              </a:ext>
            </a:extLst>
          </p:cNvPr>
          <p:cNvSpPr txBox="1"/>
          <p:nvPr/>
        </p:nvSpPr>
        <p:spPr>
          <a:xfrm>
            <a:off x="25113343" y="4056742"/>
            <a:ext cx="3766457" cy="923330"/>
          </a:xfrm>
          <a:prstGeom prst="rect">
            <a:avLst/>
          </a:prstGeom>
          <a:noFill/>
        </p:spPr>
        <p:txBody>
          <a:bodyPr wrap="square" rtlCol="0">
            <a:spAutoFit/>
          </a:bodyPr>
          <a:lstStyle/>
          <a:p>
            <a:pPr algn="ctr"/>
            <a:r>
              <a:rPr lang="en-US" sz="5400" b="1" dirty="0"/>
              <a:t>AIS411-1</a:t>
            </a:r>
          </a:p>
        </p:txBody>
      </p:sp>
      <p:sp>
        <p:nvSpPr>
          <p:cNvPr id="8" name="Text Placeholder 8">
            <a:extLst>
              <a:ext uri="{FF2B5EF4-FFF2-40B4-BE49-F238E27FC236}">
                <a16:creationId xmlns:a16="http://schemas.microsoft.com/office/drawing/2014/main" id="{5B262EA1-09B3-31EE-362C-51C09F90FC7C}"/>
              </a:ext>
            </a:extLst>
          </p:cNvPr>
          <p:cNvSpPr txBox="1">
            <a:spLocks/>
          </p:cNvSpPr>
          <p:nvPr/>
        </p:nvSpPr>
        <p:spPr>
          <a:xfrm>
            <a:off x="-1" y="6331851"/>
            <a:ext cx="30267275" cy="2080481"/>
          </a:xfrm>
          <a:prstGeom prst="rect">
            <a:avLst/>
          </a:prstGeom>
          <a:solidFill>
            <a:schemeClr val="bg1"/>
          </a:solidFill>
          <a:ln>
            <a:solidFill>
              <a:schemeClr val="bg1"/>
            </a:solidFill>
          </a:ln>
        </p:spPr>
        <p:txBody>
          <a:bodyPr vert="horz" lIns="91440" tIns="45720" rIns="91440" bIns="45720" rtlCol="0" anchor="b">
            <a:normAutofit lnSpcReduction="10000"/>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US" sz="8800" dirty="0">
                <a:latin typeface="Times New Roman"/>
                <a:cs typeface="Times New Roman"/>
              </a:rPr>
              <a:t>Detecting bias in news coverage: Israel vs Gaza conflict</a:t>
            </a:r>
          </a:p>
          <a:p>
            <a:pPr algn="ctr"/>
            <a:r>
              <a:rPr lang="en-EG" sz="4000" dirty="0">
                <a:latin typeface="Times New Roman"/>
                <a:cs typeface="Times New Roman"/>
              </a:rPr>
              <a:t>Team: </a:t>
            </a:r>
            <a:r>
              <a:rPr lang="en-US" sz="4000" dirty="0">
                <a:latin typeface="Times New Roman"/>
                <a:cs typeface="Times New Roman"/>
              </a:rPr>
              <a:t>Marryam Yahya, Mariam Nabil, Esraa Ismail, Yomna Ashraf, Nada Radwan</a:t>
            </a:r>
            <a:endParaRPr lang="en-EG" sz="4000" dirty="0">
              <a:latin typeface="Times New Roman"/>
              <a:cs typeface="Times New Roman"/>
            </a:endParaRPr>
          </a:p>
        </p:txBody>
      </p:sp>
      <p:sp>
        <p:nvSpPr>
          <p:cNvPr id="9" name="Text Placeholder 8">
            <a:extLst>
              <a:ext uri="{FF2B5EF4-FFF2-40B4-BE49-F238E27FC236}">
                <a16:creationId xmlns:a16="http://schemas.microsoft.com/office/drawing/2014/main" id="{3E8E2759-9F6C-2E3F-B1B4-03F9290410C2}"/>
              </a:ext>
            </a:extLst>
          </p:cNvPr>
          <p:cNvSpPr txBox="1">
            <a:spLocks/>
          </p:cNvSpPr>
          <p:nvPr/>
        </p:nvSpPr>
        <p:spPr>
          <a:xfrm>
            <a:off x="272179" y="8461395"/>
            <a:ext cx="14457600" cy="1261872"/>
          </a:xfrm>
          <a:prstGeom prst="rect">
            <a:avLst/>
          </a:prstGeom>
          <a:solidFill>
            <a:schemeClr val="accent1"/>
          </a:solidFill>
          <a:ln>
            <a:solidFill>
              <a:schemeClr val="bg1"/>
            </a:solidFill>
          </a:ln>
        </p:spPr>
        <p:txBody>
          <a:bodyPr>
            <a:norm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r>
              <a:rPr lang="en-EG" sz="8000" b="1" dirty="0">
                <a:solidFill>
                  <a:schemeClr val="bg1"/>
                </a:solidFill>
                <a:latin typeface="Times New Roman" panose="02020603050405020304" pitchFamily="18" charset="0"/>
                <a:cs typeface="Times New Roman" panose="02020603050405020304" pitchFamily="18" charset="0"/>
              </a:rPr>
              <a:t>Abstract</a:t>
            </a:r>
          </a:p>
        </p:txBody>
      </p:sp>
      <p:sp>
        <p:nvSpPr>
          <p:cNvPr id="10" name="Text Placeholder 8">
            <a:extLst>
              <a:ext uri="{FF2B5EF4-FFF2-40B4-BE49-F238E27FC236}">
                <a16:creationId xmlns:a16="http://schemas.microsoft.com/office/drawing/2014/main" id="{C789593D-0E26-9CE2-0008-EA027969ACB3}"/>
              </a:ext>
            </a:extLst>
          </p:cNvPr>
          <p:cNvSpPr txBox="1">
            <a:spLocks/>
          </p:cNvSpPr>
          <p:nvPr/>
        </p:nvSpPr>
        <p:spPr>
          <a:xfrm>
            <a:off x="272179" y="16471108"/>
            <a:ext cx="14450703" cy="1261872"/>
          </a:xfrm>
          <a:prstGeom prst="rect">
            <a:avLst/>
          </a:prstGeom>
          <a:solidFill>
            <a:schemeClr val="accent1"/>
          </a:solidFill>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EG" sz="8000" dirty="0">
                <a:solidFill>
                  <a:schemeClr val="bg1"/>
                </a:solidFill>
                <a:latin typeface="Times New Roman" panose="02020603050405020304" pitchFamily="18" charset="0"/>
                <a:cs typeface="Times New Roman" panose="02020603050405020304" pitchFamily="18" charset="0"/>
              </a:rPr>
              <a:t>Introduction</a:t>
            </a:r>
          </a:p>
        </p:txBody>
      </p:sp>
      <p:sp>
        <p:nvSpPr>
          <p:cNvPr id="11" name="Text Placeholder 8">
            <a:extLst>
              <a:ext uri="{FF2B5EF4-FFF2-40B4-BE49-F238E27FC236}">
                <a16:creationId xmlns:a16="http://schemas.microsoft.com/office/drawing/2014/main" id="{ED75FA1A-1504-B735-F00D-1347B33F11C1}"/>
              </a:ext>
            </a:extLst>
          </p:cNvPr>
          <p:cNvSpPr txBox="1">
            <a:spLocks/>
          </p:cNvSpPr>
          <p:nvPr/>
        </p:nvSpPr>
        <p:spPr>
          <a:xfrm>
            <a:off x="15442725" y="8461395"/>
            <a:ext cx="14457600" cy="1260530"/>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US" sz="8000" dirty="0">
                <a:solidFill>
                  <a:schemeClr val="bg1"/>
                </a:solidFill>
                <a:latin typeface="Times New Roman" panose="02020603050405020304" pitchFamily="18" charset="0"/>
                <a:cs typeface="Times New Roman" panose="02020603050405020304" pitchFamily="18" charset="0"/>
              </a:rPr>
              <a:t>Material &amp; Methods</a:t>
            </a:r>
            <a:endParaRPr lang="en-EG" sz="8000" dirty="0">
              <a:solidFill>
                <a:schemeClr val="bg1"/>
              </a:solidFill>
              <a:latin typeface="Times New Roman" panose="02020603050405020304" pitchFamily="18" charset="0"/>
              <a:cs typeface="Times New Roman" panose="02020603050405020304" pitchFamily="18" charset="0"/>
            </a:endParaRPr>
          </a:p>
        </p:txBody>
      </p:sp>
      <p:sp>
        <p:nvSpPr>
          <p:cNvPr id="12" name="Text Placeholder 8">
            <a:extLst>
              <a:ext uri="{FF2B5EF4-FFF2-40B4-BE49-F238E27FC236}">
                <a16:creationId xmlns:a16="http://schemas.microsoft.com/office/drawing/2014/main" id="{A76742E1-F940-8A0C-4BC0-80AF31D2D534}"/>
              </a:ext>
            </a:extLst>
          </p:cNvPr>
          <p:cNvSpPr txBox="1">
            <a:spLocks/>
          </p:cNvSpPr>
          <p:nvPr/>
        </p:nvSpPr>
        <p:spPr>
          <a:xfrm>
            <a:off x="15537497" y="25660691"/>
            <a:ext cx="14457600" cy="1261872"/>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EG" sz="8000" dirty="0">
                <a:solidFill>
                  <a:schemeClr val="bg1"/>
                </a:solidFill>
                <a:latin typeface="Times New Roman" panose="02020603050405020304" pitchFamily="18" charset="0"/>
                <a:cs typeface="Times New Roman" panose="02020603050405020304" pitchFamily="18" charset="0"/>
              </a:rPr>
              <a:t>Results &amp; Discussion</a:t>
            </a:r>
          </a:p>
        </p:txBody>
      </p:sp>
      <p:sp>
        <p:nvSpPr>
          <p:cNvPr id="13" name="Text Placeholder 8">
            <a:extLst>
              <a:ext uri="{FF2B5EF4-FFF2-40B4-BE49-F238E27FC236}">
                <a16:creationId xmlns:a16="http://schemas.microsoft.com/office/drawing/2014/main" id="{320B0481-A07B-8C57-4581-33ABDEF04F1C}"/>
              </a:ext>
            </a:extLst>
          </p:cNvPr>
          <p:cNvSpPr txBox="1">
            <a:spLocks/>
          </p:cNvSpPr>
          <p:nvPr/>
        </p:nvSpPr>
        <p:spPr>
          <a:xfrm>
            <a:off x="265989" y="26123595"/>
            <a:ext cx="14456893" cy="1261872"/>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EG" sz="8000" dirty="0">
                <a:solidFill>
                  <a:schemeClr val="bg1"/>
                </a:solidFill>
                <a:latin typeface="Times New Roman" panose="02020603050405020304" pitchFamily="18" charset="0"/>
                <a:cs typeface="Times New Roman" panose="02020603050405020304" pitchFamily="18" charset="0"/>
              </a:rPr>
              <a:t>Conclusion</a:t>
            </a:r>
          </a:p>
        </p:txBody>
      </p:sp>
      <p:sp>
        <p:nvSpPr>
          <p:cNvPr id="14" name="Text Placeholder 8">
            <a:extLst>
              <a:ext uri="{FF2B5EF4-FFF2-40B4-BE49-F238E27FC236}">
                <a16:creationId xmlns:a16="http://schemas.microsoft.com/office/drawing/2014/main" id="{2F9BBCBE-2110-3270-B36D-3C87FBF42C79}"/>
              </a:ext>
            </a:extLst>
          </p:cNvPr>
          <p:cNvSpPr txBox="1">
            <a:spLocks/>
          </p:cNvSpPr>
          <p:nvPr/>
        </p:nvSpPr>
        <p:spPr>
          <a:xfrm>
            <a:off x="265989" y="34131421"/>
            <a:ext cx="14456664" cy="1261872"/>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EG" sz="8000" dirty="0">
                <a:solidFill>
                  <a:schemeClr val="bg1"/>
                </a:solidFill>
                <a:latin typeface="Times New Roman" panose="02020603050405020304" pitchFamily="18" charset="0"/>
                <a:cs typeface="Times New Roman" panose="02020603050405020304" pitchFamily="18" charset="0"/>
              </a:rPr>
              <a:t>References</a:t>
            </a:r>
          </a:p>
        </p:txBody>
      </p:sp>
      <p:sp>
        <p:nvSpPr>
          <p:cNvPr id="15" name="Text Placeholder 8">
            <a:extLst>
              <a:ext uri="{FF2B5EF4-FFF2-40B4-BE49-F238E27FC236}">
                <a16:creationId xmlns:a16="http://schemas.microsoft.com/office/drawing/2014/main" id="{AA441482-0CF7-E69D-0E52-18EE13E8C092}"/>
              </a:ext>
            </a:extLst>
          </p:cNvPr>
          <p:cNvSpPr txBox="1">
            <a:spLocks/>
          </p:cNvSpPr>
          <p:nvPr/>
        </p:nvSpPr>
        <p:spPr>
          <a:xfrm>
            <a:off x="265760" y="39186931"/>
            <a:ext cx="14456893" cy="1261872"/>
          </a:xfrm>
          <a:prstGeom prst="rect">
            <a:avLst/>
          </a:prstGeom>
          <a:solidFill>
            <a:schemeClr val="accent1"/>
          </a:solidFill>
          <a:ln>
            <a:solidFill>
              <a:schemeClr val="bg1"/>
            </a:solidFill>
          </a:ln>
        </p:spPr>
        <p:txBody>
          <a:bodyPr vert="horz" lIns="91440" tIns="45720" rIns="91440" bIns="45720" rtlCol="0" anchor="b">
            <a:normAutofit/>
          </a:bodyPr>
          <a:lstStyle>
            <a:lvl1pPr marL="0" indent="0" algn="l" defTabSz="3026755" rtl="0" eaLnBrk="1" latinLnBrk="0" hangingPunct="1">
              <a:lnSpc>
                <a:spcPct val="90000"/>
              </a:lnSpc>
              <a:spcBef>
                <a:spcPts val="3310"/>
              </a:spcBef>
              <a:buFont typeface="Arial" panose="020B0604020202020204" pitchFamily="34" charset="0"/>
              <a:buNone/>
              <a:defRPr sz="7944" b="1" kern="1200">
                <a:solidFill>
                  <a:schemeClr val="tx1"/>
                </a:solidFill>
                <a:latin typeface="+mn-lt"/>
                <a:ea typeface="+mn-ea"/>
                <a:cs typeface="+mn-cs"/>
              </a:defRPr>
            </a:lvl1pPr>
            <a:lvl2pPr marL="1513378" indent="0" algn="l" defTabSz="3026755" rtl="0" eaLnBrk="1" latinLnBrk="0" hangingPunct="1">
              <a:lnSpc>
                <a:spcPct val="90000"/>
              </a:lnSpc>
              <a:spcBef>
                <a:spcPts val="1655"/>
              </a:spcBef>
              <a:buFont typeface="Arial" panose="020B0604020202020204" pitchFamily="34" charset="0"/>
              <a:buNone/>
              <a:defRPr sz="6620" b="1" kern="1200">
                <a:solidFill>
                  <a:schemeClr val="tx1"/>
                </a:solidFill>
                <a:latin typeface="+mn-lt"/>
                <a:ea typeface="+mn-ea"/>
                <a:cs typeface="+mn-cs"/>
              </a:defRPr>
            </a:lvl2pPr>
            <a:lvl3pPr marL="3026755" indent="0" algn="l" defTabSz="3026755" rtl="0" eaLnBrk="1" latinLnBrk="0" hangingPunct="1">
              <a:lnSpc>
                <a:spcPct val="90000"/>
              </a:lnSpc>
              <a:spcBef>
                <a:spcPts val="1655"/>
              </a:spcBef>
              <a:buFont typeface="Arial" panose="020B0604020202020204" pitchFamily="34" charset="0"/>
              <a:buNone/>
              <a:defRPr sz="5958" b="1" kern="1200">
                <a:solidFill>
                  <a:schemeClr val="tx1"/>
                </a:solidFill>
                <a:latin typeface="+mn-lt"/>
                <a:ea typeface="+mn-ea"/>
                <a:cs typeface="+mn-cs"/>
              </a:defRPr>
            </a:lvl3pPr>
            <a:lvl4pPr marL="4540133"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4pPr>
            <a:lvl5pPr marL="6053511"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5pPr>
            <a:lvl6pPr marL="7566889"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6pPr>
            <a:lvl7pPr marL="9080266"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7pPr>
            <a:lvl8pPr marL="10593644"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8pPr>
            <a:lvl9pPr marL="12107022" indent="0" algn="l" defTabSz="3026755" rtl="0" eaLnBrk="1" latinLnBrk="0" hangingPunct="1">
              <a:lnSpc>
                <a:spcPct val="90000"/>
              </a:lnSpc>
              <a:spcBef>
                <a:spcPts val="1655"/>
              </a:spcBef>
              <a:buFont typeface="Arial" panose="020B0604020202020204" pitchFamily="34" charset="0"/>
              <a:buNone/>
              <a:defRPr sz="5296" b="1" kern="1200">
                <a:solidFill>
                  <a:schemeClr val="tx1"/>
                </a:solidFill>
                <a:latin typeface="+mn-lt"/>
                <a:ea typeface="+mn-ea"/>
                <a:cs typeface="+mn-cs"/>
              </a:defRPr>
            </a:lvl9pPr>
          </a:lstStyle>
          <a:p>
            <a:pPr algn="ctr"/>
            <a:r>
              <a:rPr lang="en-US" sz="8000" dirty="0">
                <a:solidFill>
                  <a:schemeClr val="bg1"/>
                </a:solidFill>
                <a:latin typeface="Times New Roman" panose="02020603050405020304" pitchFamily="18" charset="0"/>
                <a:cs typeface="Times New Roman" panose="02020603050405020304" pitchFamily="18" charset="0"/>
              </a:rPr>
              <a:t>Acknowledgement </a:t>
            </a:r>
            <a:endParaRPr lang="en-EG" sz="80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8FBE4A9-98B5-344B-0BCB-BAA9945A841B}"/>
              </a:ext>
            </a:extLst>
          </p:cNvPr>
          <p:cNvSpPr txBox="1"/>
          <p:nvPr/>
        </p:nvSpPr>
        <p:spPr>
          <a:xfrm>
            <a:off x="272179" y="10036310"/>
            <a:ext cx="14457600" cy="6247864"/>
          </a:xfrm>
          <a:prstGeom prst="rect">
            <a:avLst/>
          </a:prstGeom>
          <a:noFill/>
        </p:spPr>
        <p:txBody>
          <a:bodyPr wrap="square" rtlCol="0">
            <a:spAutoFit/>
          </a:bodyPr>
          <a:lstStyle/>
          <a:p>
            <a:r>
              <a:rPr lang="en-US" sz="4000" dirty="0">
                <a:latin typeface="Times New Roman" panose="02020603050405020304" pitchFamily="18" charset="0"/>
                <a:ea typeface="Tahoma" panose="020B0604030504040204" pitchFamily="34" charset="0"/>
                <a:cs typeface="Times New Roman" panose="02020603050405020304" pitchFamily="18" charset="0"/>
              </a:rPr>
              <a:t>Bias in news reporting shapes public perception, especially in polarized contexts like the Israel-Gaza conflict. Detecting such bias is challenging due to the political and cultural complexities involved. To address this, we propose an NLP-based framework leveraging Nakba narratives for bias detection. Using a multilingual Arabic-focused corpus, we apply advanced preprocessing and methods to address class imbalance. Our study evaluates ML, DL, Transformer-based architectures, and generative models, showing promising advancements in automating bias detection and improving fairness in politically sensitive reporting.</a:t>
            </a:r>
          </a:p>
        </p:txBody>
      </p:sp>
      <p:sp>
        <p:nvSpPr>
          <p:cNvPr id="17" name="TextBox 16">
            <a:extLst>
              <a:ext uri="{FF2B5EF4-FFF2-40B4-BE49-F238E27FC236}">
                <a16:creationId xmlns:a16="http://schemas.microsoft.com/office/drawing/2014/main" id="{90DB8DF0-1F3D-B70E-7940-A65D7415E843}"/>
              </a:ext>
            </a:extLst>
          </p:cNvPr>
          <p:cNvSpPr txBox="1"/>
          <p:nvPr/>
        </p:nvSpPr>
        <p:spPr>
          <a:xfrm>
            <a:off x="272179" y="17939868"/>
            <a:ext cx="14457600" cy="8094524"/>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Bias in news reporting significantly influences public opinion and political polarization, especially in sensitive topics like the Israel-Gaza conflict. Traditional bias detection methods often overlook the complexities of language shaped by historical, cultural, and political contexts. To address this, our study develops a specialized NLP framework for detecting biased coverage, leveraging the multilingual "BiasFignews" corpus of 12,000 annotated Facebook posts in Arabic, Hebrew, English, French, and Hindi. By employing advanced NLP techniques, such as transformer models (T5) and machine learning algorithms (SVM, Random Forest, XGBoost), we aim to tackle challenges like class imbalance and improve model performance. Our work contributes to promoting ethical journalism and ensuring balanced media coverage in conflict reporting.</a:t>
            </a:r>
          </a:p>
        </p:txBody>
      </p:sp>
      <p:sp>
        <p:nvSpPr>
          <p:cNvPr id="20" name="TextBox 19">
            <a:extLst>
              <a:ext uri="{FF2B5EF4-FFF2-40B4-BE49-F238E27FC236}">
                <a16:creationId xmlns:a16="http://schemas.microsoft.com/office/drawing/2014/main" id="{13B0639E-575F-D21E-D6F4-D8D353D2F011}"/>
              </a:ext>
            </a:extLst>
          </p:cNvPr>
          <p:cNvSpPr txBox="1"/>
          <p:nvPr/>
        </p:nvSpPr>
        <p:spPr>
          <a:xfrm>
            <a:off x="15537497" y="9983822"/>
            <a:ext cx="14362828" cy="7478970"/>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Our methodology involves a three-phase model pipeline: data preprocessing, class imbalance handling, and applying diverse models. We used a multilingual dataset of 12,000 annotated Facebook posts from the BiasFignews corpus. After cleaning and normalizing text data, Borderline-SMOTE was applied to address class imbalance. For embeddings, we utilized the Multilingual E5 model to capture semantic relationships. Classification was performed using advanced models, including transformer-based approaches like Silma LLM, T5, and AraBERT, as well as deep learning models like Bi-LSTM and machine learning algorithms such as SVM and XGBoost, ensuring robust bias detection across languages.</a:t>
            </a:r>
          </a:p>
        </p:txBody>
      </p:sp>
      <p:pic>
        <p:nvPicPr>
          <p:cNvPr id="22" name="Picture 21" descr="A diagram of a diagram&#10;&#10;Description automatically generated with medium confidence">
            <a:extLst>
              <a:ext uri="{FF2B5EF4-FFF2-40B4-BE49-F238E27FC236}">
                <a16:creationId xmlns:a16="http://schemas.microsoft.com/office/drawing/2014/main" id="{B4A69EC7-E618-A05A-B1D3-6971DAE10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2725" y="18029489"/>
            <a:ext cx="14372870" cy="7149558"/>
          </a:xfrm>
          <a:prstGeom prst="rect">
            <a:avLst/>
          </a:prstGeom>
        </p:spPr>
      </p:pic>
      <p:sp>
        <p:nvSpPr>
          <p:cNvPr id="28" name="Rectangle 7">
            <a:extLst>
              <a:ext uri="{FF2B5EF4-FFF2-40B4-BE49-F238E27FC236}">
                <a16:creationId xmlns:a16="http://schemas.microsoft.com/office/drawing/2014/main" id="{0BA331D7-C4D5-D20A-14FE-21ECACACDA75}"/>
              </a:ext>
            </a:extLst>
          </p:cNvPr>
          <p:cNvSpPr>
            <a:spLocks noChangeArrowheads="1"/>
          </p:cNvSpPr>
          <p:nvPr/>
        </p:nvSpPr>
        <p:spPr bwMode="auto">
          <a:xfrm>
            <a:off x="0" y="0"/>
            <a:ext cx="3026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results demonstrate that traditional machine learning models, such as Random Forest and XGBoost, outperformed deep learning and transformer-based models, achieving accuracies of 93% and 92%, respectively. In contrast, generative models like Silma and T5-small exhibited lower performance, highlighting the effectiveness of traditional approaches for this specific task.</a:t>
            </a:r>
          </a:p>
        </p:txBody>
      </p:sp>
      <p:sp>
        <p:nvSpPr>
          <p:cNvPr id="30" name="TextBox 29">
            <a:extLst>
              <a:ext uri="{FF2B5EF4-FFF2-40B4-BE49-F238E27FC236}">
                <a16:creationId xmlns:a16="http://schemas.microsoft.com/office/drawing/2014/main" id="{B9FCAB0B-487C-78F2-447A-A20264BB77B0}"/>
              </a:ext>
            </a:extLst>
          </p:cNvPr>
          <p:cNvSpPr txBox="1"/>
          <p:nvPr/>
        </p:nvSpPr>
        <p:spPr>
          <a:xfrm>
            <a:off x="15537497" y="35759571"/>
            <a:ext cx="14456663" cy="3785652"/>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The results demonstrate that traditional machine learning models, such as Random Forest and XGBoost, outperformed deep learning and transformer-based models, achieving accuracies of 93% and 92%, respectively. In contrast, generative models like Silma and T5-small exhibited lower performance, highlighting the effectiveness of traditional approaches for this specific task.</a:t>
            </a:r>
          </a:p>
        </p:txBody>
      </p:sp>
      <p:sp>
        <p:nvSpPr>
          <p:cNvPr id="31" name="TextBox 30">
            <a:extLst>
              <a:ext uri="{FF2B5EF4-FFF2-40B4-BE49-F238E27FC236}">
                <a16:creationId xmlns:a16="http://schemas.microsoft.com/office/drawing/2014/main" id="{306F91B6-72A7-535C-0BA3-CABEB4DCE2C3}"/>
              </a:ext>
            </a:extLst>
          </p:cNvPr>
          <p:cNvSpPr txBox="1"/>
          <p:nvPr/>
        </p:nvSpPr>
        <p:spPr>
          <a:xfrm>
            <a:off x="272179" y="27838400"/>
            <a:ext cx="14450703" cy="563231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This study addresses the critical task of detecting bias in news reporting on the Israel-Gaza conflict using an Arabic corpus and advanced machine learning techniques. Ensemble methods like Random Forest and XGBoost demonstrated superior performance, overcoming challenges such as data imbalance and subtle bias indicators. By combining strategies like Borderline-SMOTE with state-of-the-art models, the framework offers a scalable solution for analyzing media coverage in sensitive geopolitical contexts, contributing to the pursuit of ethical journalism.</a:t>
            </a:r>
          </a:p>
        </p:txBody>
      </p:sp>
      <p:sp>
        <p:nvSpPr>
          <p:cNvPr id="32" name="TextBox 31">
            <a:extLst>
              <a:ext uri="{FF2B5EF4-FFF2-40B4-BE49-F238E27FC236}">
                <a16:creationId xmlns:a16="http://schemas.microsoft.com/office/drawing/2014/main" id="{151DE989-1C99-DC83-0457-941EE6B658CD}"/>
              </a:ext>
            </a:extLst>
          </p:cNvPr>
          <p:cNvSpPr txBox="1"/>
          <p:nvPr/>
        </p:nvSpPr>
        <p:spPr>
          <a:xfrm>
            <a:off x="265760" y="40815808"/>
            <a:ext cx="14278098"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We would like to thank Dr. Ensaf and Eng </a:t>
            </a:r>
            <a:r>
              <a:rPr lang="en-US" sz="4000" dirty="0" err="1">
                <a:latin typeface="Times New Roman" panose="02020603050405020304" pitchFamily="18" charset="0"/>
                <a:cs typeface="Times New Roman" panose="02020603050405020304" pitchFamily="18" charset="0"/>
              </a:rPr>
              <a:t>Zeyad</a:t>
            </a:r>
            <a:r>
              <a:rPr lang="en-US" sz="4000" dirty="0">
                <a:latin typeface="Times New Roman" panose="02020603050405020304" pitchFamily="18" charset="0"/>
                <a:cs typeface="Times New Roman" panose="02020603050405020304" pitchFamily="18" charset="0"/>
              </a:rPr>
              <a:t> for their great help in this project.</a:t>
            </a:r>
          </a:p>
        </p:txBody>
      </p:sp>
      <p:sp>
        <p:nvSpPr>
          <p:cNvPr id="33" name="TextBox 32">
            <a:extLst>
              <a:ext uri="{FF2B5EF4-FFF2-40B4-BE49-F238E27FC236}">
                <a16:creationId xmlns:a16="http://schemas.microsoft.com/office/drawing/2014/main" id="{AD6F080E-9465-36AB-82CD-55290045D0B8}"/>
              </a:ext>
            </a:extLst>
          </p:cNvPr>
          <p:cNvSpPr txBox="1"/>
          <p:nvPr/>
        </p:nvSpPr>
        <p:spPr>
          <a:xfrm>
            <a:off x="272885" y="35766618"/>
            <a:ext cx="14456665" cy="30469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[1] </a:t>
            </a:r>
            <a:r>
              <a:rPr lang="en-US" sz="3200" dirty="0" err="1">
                <a:latin typeface="Times New Roman" panose="02020603050405020304" pitchFamily="18" charset="0"/>
                <a:cs typeface="Times New Roman" panose="02020603050405020304" pitchFamily="18" charset="0"/>
              </a:rPr>
              <a:t>SinaLab</a:t>
            </a:r>
            <a:r>
              <a:rPr lang="en-US" sz="3200" dirty="0">
                <a:latin typeface="Times New Roman" panose="02020603050405020304" pitchFamily="18" charset="0"/>
                <a:cs typeface="Times New Roman" panose="02020603050405020304" pitchFamily="18" charset="0"/>
              </a:rPr>
              <a:t>, "BiasFignews: A Multilingual Corpus of Facebook Posts Annotated for Bias and Propaganda," GitHub, 2024. [Online]. Available: </a:t>
            </a:r>
            <a:r>
              <a:rPr lang="en-US" sz="3200" dirty="0">
                <a:latin typeface="Times New Roman" panose="02020603050405020304" pitchFamily="18" charset="0"/>
                <a:cs typeface="Times New Roman" panose="02020603050405020304" pitchFamily="18" charset="0"/>
                <a:hlinkClick r:id="rId4"/>
              </a:rPr>
              <a:t>https://github.com/SinaLab/BiasFignews</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[2] L. </a:t>
            </a:r>
            <a:r>
              <a:rPr lang="en-US" sz="3200" dirty="0" err="1">
                <a:latin typeface="Times New Roman" panose="02020603050405020304" pitchFamily="18" charset="0"/>
                <a:cs typeface="Times New Roman" panose="02020603050405020304" pitchFamily="18" charset="0"/>
              </a:rPr>
              <a:t>Duaibes</a:t>
            </a:r>
            <a:r>
              <a:rPr lang="en-US" sz="3200" dirty="0">
                <a:latin typeface="Times New Roman" panose="02020603050405020304" pitchFamily="18" charset="0"/>
                <a:cs typeface="Times New Roman" panose="02020603050405020304" pitchFamily="18" charset="0"/>
              </a:rPr>
              <a:t>, A. Jaber, M. </a:t>
            </a:r>
            <a:r>
              <a:rPr lang="en-US" sz="3200" dirty="0" err="1">
                <a:latin typeface="Times New Roman" panose="02020603050405020304" pitchFamily="18" charset="0"/>
                <a:cs typeface="Times New Roman" panose="02020603050405020304" pitchFamily="18" charset="0"/>
              </a:rPr>
              <a:t>Jarrar</a:t>
            </a:r>
            <a:r>
              <a:rPr lang="en-US" sz="3200" dirty="0">
                <a:latin typeface="Times New Roman" panose="02020603050405020304" pitchFamily="18" charset="0"/>
                <a:cs typeface="Times New Roman" panose="02020603050405020304" pitchFamily="18" charset="0"/>
              </a:rPr>
              <a:t>, A. Qadi, and M. Qandeel, "Sina at </a:t>
            </a:r>
            <a:r>
              <a:rPr lang="en-US" sz="3200" dirty="0" err="1">
                <a:latin typeface="Times New Roman" panose="02020603050405020304" pitchFamily="18" charset="0"/>
                <a:cs typeface="Times New Roman" panose="02020603050405020304" pitchFamily="18" charset="0"/>
              </a:rPr>
              <a:t>FigNews</a:t>
            </a:r>
            <a:r>
              <a:rPr lang="en-US" sz="3200" dirty="0">
                <a:latin typeface="Times New Roman" panose="02020603050405020304" pitchFamily="18" charset="0"/>
                <a:cs typeface="Times New Roman" panose="02020603050405020304" pitchFamily="18" charset="0"/>
              </a:rPr>
              <a:t> 2024: Multilingual Datasets Annotated with Bias and Propaganda," </a:t>
            </a:r>
            <a:r>
              <a:rPr lang="en-US" sz="3200" dirty="0" err="1">
                <a:latin typeface="Times New Roman" panose="02020603050405020304" pitchFamily="18" charset="0"/>
                <a:cs typeface="Times New Roman" panose="02020603050405020304" pitchFamily="18" charset="0"/>
              </a:rPr>
              <a:t>arXiv</a:t>
            </a:r>
            <a:r>
              <a:rPr lang="en-US" sz="3200" dirty="0">
                <a:latin typeface="Times New Roman" panose="02020603050405020304" pitchFamily="18" charset="0"/>
                <a:cs typeface="Times New Roman" panose="02020603050405020304" pitchFamily="18" charset="0"/>
              </a:rPr>
              <a:t>, 2024. [Online]. Available: </a:t>
            </a:r>
            <a:r>
              <a:rPr lang="en-US" sz="3200" dirty="0">
                <a:latin typeface="Times New Roman" panose="02020603050405020304" pitchFamily="18" charset="0"/>
                <a:cs typeface="Times New Roman" panose="02020603050405020304" pitchFamily="18" charset="0"/>
                <a:hlinkClick r:id="rId5"/>
              </a:rPr>
              <a:t>https://arxiv.org/abs/2407.09327</a:t>
            </a:r>
            <a:r>
              <a:rPr lang="en-US" sz="3200" dirty="0">
                <a:latin typeface="Times New Roman" panose="02020603050405020304" pitchFamily="18" charset="0"/>
                <a:cs typeface="Times New Roman" panose="02020603050405020304" pitchFamily="18" charset="0"/>
              </a:rPr>
              <a:t> </a:t>
            </a:r>
          </a:p>
        </p:txBody>
      </p:sp>
      <p:pic>
        <p:nvPicPr>
          <p:cNvPr id="3" name="Picture 2" descr="A graph of a bar chart&#10;&#10;Description automatically generated">
            <a:extLst>
              <a:ext uri="{FF2B5EF4-FFF2-40B4-BE49-F238E27FC236}">
                <a16:creationId xmlns:a16="http://schemas.microsoft.com/office/drawing/2014/main" id="{27AB0E72-5DED-90EE-16F0-EFEF447671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37497" y="27404207"/>
            <a:ext cx="14457599" cy="7443588"/>
          </a:xfrm>
          <a:prstGeom prst="rect">
            <a:avLst/>
          </a:prstGeom>
        </p:spPr>
      </p:pic>
    </p:spTree>
    <p:extLst>
      <p:ext uri="{BB962C8B-B14F-4D97-AF65-F5344CB8AC3E}">
        <p14:creationId xmlns:p14="http://schemas.microsoft.com/office/powerpoint/2010/main" val="20251891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682</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Abdelrahman Sabry Elgebaly</dc:creator>
  <cp:lastModifiedBy>Marryam Yahya Mohammed</cp:lastModifiedBy>
  <cp:revision>3</cp:revision>
  <dcterms:created xsi:type="dcterms:W3CDTF">2024-12-24T08:48:10Z</dcterms:created>
  <dcterms:modified xsi:type="dcterms:W3CDTF">2024-12-28T15:54:10Z</dcterms:modified>
</cp:coreProperties>
</file>