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63" r:id="rId3"/>
    <p:sldId id="272" r:id="rId4"/>
    <p:sldId id="273" r:id="rId5"/>
    <p:sldId id="276" r:id="rId6"/>
    <p:sldId id="274" r:id="rId7"/>
    <p:sldId id="275" r:id="rId8"/>
    <p:sldId id="277" r:id="rId9"/>
    <p:sldId id="279" r:id="rId10"/>
    <p:sldId id="278" r:id="rId11"/>
    <p:sldId id="280" r:id="rId12"/>
    <p:sldId id="281" r:id="rId13"/>
    <p:sldId id="284" r:id="rId14"/>
    <p:sldId id="282" r:id="rId15"/>
    <p:sldId id="285" r:id="rId16"/>
    <p:sldId id="283" r:id="rId17"/>
    <p:sldId id="289" r:id="rId18"/>
    <p:sldId id="257" r:id="rId19"/>
    <p:sldId id="286" r:id="rId20"/>
    <p:sldId id="287" r:id="rId21"/>
    <p:sldId id="288" r:id="rId22"/>
    <p:sldId id="290" r:id="rId23"/>
    <p:sldId id="292" r:id="rId24"/>
    <p:sldId id="259" r:id="rId25"/>
    <p:sldId id="291" r:id="rId26"/>
    <p:sldId id="293" r:id="rId27"/>
    <p:sldId id="294" r:id="rId28"/>
    <p:sldId id="265" r:id="rId29"/>
    <p:sldId id="295" r:id="rId30"/>
    <p:sldId id="266" r:id="rId31"/>
    <p:sldId id="296" r:id="rId32"/>
    <p:sldId id="260" r:id="rId33"/>
    <p:sldId id="297" r:id="rId34"/>
    <p:sldId id="298" r:id="rId35"/>
    <p:sldId id="267" r:id="rId36"/>
    <p:sldId id="261" r:id="rId37"/>
    <p:sldId id="299" r:id="rId38"/>
    <p:sldId id="300" r:id="rId39"/>
    <p:sldId id="301" r:id="rId40"/>
    <p:sldId id="268" r:id="rId41"/>
    <p:sldId id="302" r:id="rId42"/>
    <p:sldId id="269" r:id="rId43"/>
    <p:sldId id="303" r:id="rId44"/>
    <p:sldId id="270" r:id="rId45"/>
    <p:sldId id="304" r:id="rId46"/>
    <p:sldId id="305" r:id="rId47"/>
    <p:sldId id="306" r:id="rId48"/>
    <p:sldId id="307" r:id="rId49"/>
    <p:sldId id="308" r:id="rId50"/>
    <p:sldId id="309" r:id="rId51"/>
    <p:sldId id="271" r:id="rId52"/>
  </p:sldIdLst>
  <p:sldSz cx="12192000" cy="6858000"/>
  <p:notesSz cx="6858000" cy="9144000"/>
  <p:embeddedFontLst>
    <p:embeddedFont>
      <p:font typeface="Roboto Slab" panose="020B0604020202020204" charset="0"/>
      <p:regular r:id="rId53"/>
      <p:bold r:id="rId54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" initials="C" lastIdx="0" clrIdx="0">
    <p:extLst>
      <p:ext uri="{19B8F6BF-5375-455C-9EA6-DF929625EA0E}">
        <p15:presenceInfo xmlns:p15="http://schemas.microsoft.com/office/powerpoint/2012/main" userId="C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78D"/>
    <a:srgbClr val="472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3111" y="0"/>
            <a:ext cx="6212793" cy="6858000"/>
          </a:xfrm>
          <a:prstGeom prst="rect">
            <a:avLst/>
          </a:prstGeom>
          <a:solidFill>
            <a:srgbClr val="248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84561"/>
            <a:ext cx="6471328" cy="922946"/>
          </a:xfrm>
          <a:prstGeom prst="rect">
            <a:avLst/>
          </a:prstGeom>
          <a:solidFill>
            <a:srgbClr val="472775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38200" y="452817"/>
            <a:ext cx="5512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Graduate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Program ARCHEO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  <a:cs typeface="+mn-cs"/>
              </a:rPr>
              <a:t>3D Imaging and Geometric Morphometrics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 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0194" y="6219825"/>
            <a:ext cx="1385164" cy="506945"/>
          </a:xfrm>
          <a:prstGeom prst="rect">
            <a:avLst/>
          </a:prstGeom>
          <a:effectLst/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066" y="6167651"/>
            <a:ext cx="2875337" cy="560173"/>
          </a:xfrm>
          <a:prstGeom prst="rect">
            <a:avLst/>
          </a:prstGeom>
        </p:spPr>
      </p:pic>
      <p:sp>
        <p:nvSpPr>
          <p:cNvPr id="32" name="Espace réservé pour une image  31"/>
          <p:cNvSpPr>
            <a:spLocks noGrp="1"/>
          </p:cNvSpPr>
          <p:nvPr>
            <p:ph type="pic" sz="quarter" idx="11"/>
          </p:nvPr>
        </p:nvSpPr>
        <p:spPr>
          <a:xfrm>
            <a:off x="7119938" y="728133"/>
            <a:ext cx="4894262" cy="5257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 smtClean="0"/>
          </a:p>
        </p:txBody>
      </p:sp>
      <p:sp>
        <p:nvSpPr>
          <p:cNvPr id="11" name="Titre 1"/>
          <p:cNvSpPr>
            <a:spLocks noGrp="1"/>
          </p:cNvSpPr>
          <p:nvPr>
            <p:ph type="ctrTitle" hasCustomPrompt="1"/>
          </p:nvPr>
        </p:nvSpPr>
        <p:spPr>
          <a:xfrm>
            <a:off x="956733" y="2031999"/>
            <a:ext cx="5681134" cy="2862535"/>
          </a:xfrm>
        </p:spPr>
        <p:txBody>
          <a:bodyPr anchor="ctr">
            <a:normAutofit/>
          </a:bodyPr>
          <a:lstStyle>
            <a:lvl1pPr algn="ctr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56733" y="5026296"/>
            <a:ext cx="5681134" cy="739503"/>
          </a:xfrm>
        </p:spPr>
        <p:txBody>
          <a:bodyPr anchor="ctr"/>
          <a:lstStyle>
            <a:lvl1pPr marL="0" indent="0" algn="ctr">
              <a:lnSpc>
                <a:spcPct val="70000"/>
              </a:lnSpc>
              <a:buNone/>
              <a:defRPr sz="2400">
                <a:solidFill>
                  <a:srgbClr val="47277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Speaker(s)</a:t>
            </a:r>
          </a:p>
        </p:txBody>
      </p:sp>
      <p:sp>
        <p:nvSpPr>
          <p:cNvPr id="14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6332538"/>
            <a:ext cx="5937250" cy="393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Day X (XX/06/2022)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83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2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7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4867" y="1066800"/>
            <a:ext cx="11353800" cy="500379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80799" y="6455806"/>
            <a:ext cx="630767" cy="319211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i="0">
                <a:latin typeface="+mj-lt"/>
              </a:defRPr>
            </a:lvl1pPr>
          </a:lstStyle>
          <a:p>
            <a:pPr lvl="0"/>
            <a:r>
              <a:rPr lang="fr-FR" dirty="0" smtClean="0"/>
              <a:t>&lt;N°&gt;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80883"/>
            <a:ext cx="9482667" cy="555477"/>
          </a:xfrm>
          <a:prstGeom prst="rect">
            <a:avLst/>
          </a:prstGeom>
          <a:solidFill>
            <a:srgbClr val="24878D">
              <a:alpha val="69804"/>
            </a:srgbClr>
          </a:solidFill>
          <a:ln>
            <a:solidFill>
              <a:srgbClr val="2CA4A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482666" y="80883"/>
            <a:ext cx="2709334" cy="555477"/>
          </a:xfrm>
          <a:prstGeom prst="rect">
            <a:avLst/>
          </a:prstGeom>
          <a:noFill/>
          <a:ln>
            <a:solidFill>
              <a:srgbClr val="2CA4A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254000" y="140868"/>
            <a:ext cx="9114364" cy="435505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 err="1" smtClean="0"/>
              <a:t>Title</a:t>
            </a:r>
            <a:r>
              <a:rPr lang="fr-FR" dirty="0" smtClean="0"/>
              <a:t> of the section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8691" y="120871"/>
            <a:ext cx="2489007" cy="4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9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688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5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37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60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927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9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4512-0A7E-4A5F-AE1B-9B03901A8239}" type="datetimeFigureOut">
              <a:rPr lang="fr-FR" smtClean="0"/>
              <a:t>19/06/2022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10D9-8C16-4C8B-B522-6021675C35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58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3D Geometric morphometrics in practice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Clément Zanolli &amp; Laura Maréchal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Day 4 (28/06/2022)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488" t="21040" r="33990" b="20978"/>
          <a:stretch/>
        </p:blipFill>
        <p:spPr>
          <a:xfrm>
            <a:off x="7592037" y="1320860"/>
            <a:ext cx="3993159" cy="39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5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#now, let's look at PC2 vs. PC3</a:t>
            </a:r>
          </a:p>
          <a:p>
            <a:r>
              <a:rPr lang="en-US" dirty="0"/>
              <a:t>x3=</a:t>
            </a:r>
            <a:r>
              <a:rPr lang="en-US" dirty="0" err="1"/>
              <a:t>as.factor</a:t>
            </a:r>
            <a:r>
              <a:rPr lang="en-US" dirty="0"/>
              <a:t>(paste("PC3 (",x[3],"%)"))</a:t>
            </a:r>
          </a:p>
          <a:p>
            <a:r>
              <a:rPr lang="en-US" dirty="0"/>
              <a:t>plot(gp1$scores[,c(2,3)],</a:t>
            </a:r>
            <a:r>
              <a:rPr lang="en-US" dirty="0" err="1"/>
              <a:t>xlab</a:t>
            </a:r>
            <a:r>
              <a:rPr lang="en-US" dirty="0"/>
              <a:t>=x2,ylab=x3,asp=1,pch=</a:t>
            </a:r>
            <a:r>
              <a:rPr lang="en-US" dirty="0" err="1"/>
              <a:t>as.numeric</a:t>
            </a:r>
            <a:r>
              <a:rPr lang="en-US" dirty="0"/>
              <a:t>(name),col=</a:t>
            </a:r>
            <a:r>
              <a:rPr lang="en-US" dirty="0" err="1"/>
              <a:t>as.numeric</a:t>
            </a:r>
            <a:r>
              <a:rPr lang="en-US" dirty="0"/>
              <a:t>(name))</a:t>
            </a:r>
          </a:p>
          <a:p>
            <a:r>
              <a:rPr lang="en-US" dirty="0" err="1"/>
              <a:t>abline</a:t>
            </a:r>
            <a:r>
              <a:rPr lang="en-US" dirty="0"/>
              <a:t>(v=0,h=0,lwd=.5,lty=3)</a:t>
            </a:r>
          </a:p>
          <a:p>
            <a:r>
              <a:rPr lang="en-US" dirty="0"/>
              <a:t>text(gp1$scores[,c(2,3)],labels=</a:t>
            </a:r>
            <a:r>
              <a:rPr lang="en-US" dirty="0" err="1"/>
              <a:t>name,pos</a:t>
            </a:r>
            <a:r>
              <a:rPr lang="en-US" dirty="0"/>
              <a:t>=1,offset=0.1,cex=0.5)</a:t>
            </a:r>
          </a:p>
          <a:p>
            <a:r>
              <a:rPr lang="en-US" dirty="0" err="1"/>
              <a:t>s.chull</a:t>
            </a:r>
            <a:r>
              <a:rPr lang="en-US" dirty="0"/>
              <a:t> (gp1$scores[,c(2,3)],</a:t>
            </a:r>
            <a:r>
              <a:rPr lang="en-US" dirty="0" err="1"/>
              <a:t>fac</a:t>
            </a:r>
            <a:r>
              <a:rPr lang="en-US" dirty="0"/>
              <a:t>=</a:t>
            </a:r>
            <a:r>
              <a:rPr lang="en-US" dirty="0" err="1"/>
              <a:t>name,xax</a:t>
            </a:r>
            <a:r>
              <a:rPr lang="en-US" dirty="0"/>
              <a:t>=1,optchull=1,clabel=0,add.plot=TRUE)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PC2 and PC3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4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PC2 and PC3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23" y="942705"/>
            <a:ext cx="6084378" cy="56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you can also </a:t>
            </a:r>
            <a:r>
              <a:rPr lang="en-US" dirty="0" smtClean="0"/>
              <a:t>try to explore </a:t>
            </a:r>
            <a:r>
              <a:rPr lang="en-US" dirty="0"/>
              <a:t>other PC combinations and further PCs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PCA plots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16" y="1606585"/>
            <a:ext cx="6988701" cy="46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####extreme shapes PC1</a:t>
            </a:r>
          </a:p>
          <a:p>
            <a:r>
              <a:rPr lang="en-US" dirty="0"/>
              <a:t>source(</a:t>
            </a:r>
            <a:r>
              <a:rPr lang="en-US" dirty="0" err="1"/>
              <a:t>file.choose</a:t>
            </a:r>
            <a:r>
              <a:rPr lang="en-US" dirty="0"/>
              <a:t>()) # open </a:t>
            </a:r>
            <a:r>
              <a:rPr lang="en-US" dirty="0" err="1"/>
              <a:t>functions.R</a:t>
            </a:r>
            <a:endParaRPr lang="en-US" dirty="0"/>
          </a:p>
          <a:p>
            <a:endParaRPr lang="fr" dirty="0"/>
          </a:p>
          <a:p>
            <a:r>
              <a:rPr lang="en-US" dirty="0"/>
              <a:t>#creating an object with rotated data for visualization</a:t>
            </a:r>
          </a:p>
          <a:p>
            <a:r>
              <a:rPr lang="en-US" dirty="0" err="1"/>
              <a:t>procrustes</a:t>
            </a:r>
            <a:r>
              <a:rPr lang="en-US" dirty="0"/>
              <a:t>&lt;-array2mat(gp1$rotated)</a:t>
            </a:r>
          </a:p>
          <a:p>
            <a:endParaRPr lang="fr" dirty="0"/>
          </a:p>
          <a:p>
            <a:r>
              <a:rPr lang="en-US" dirty="0"/>
              <a:t>#computing extreme shapes along PC1</a:t>
            </a:r>
          </a:p>
          <a:p>
            <a:r>
              <a:rPr lang="en-US" dirty="0"/>
              <a:t>#minimum shape</a:t>
            </a:r>
          </a:p>
          <a:p>
            <a:r>
              <a:rPr lang="en-US" dirty="0"/>
              <a:t>minPC1&lt;-</a:t>
            </a:r>
            <a:r>
              <a:rPr lang="en-US" dirty="0" err="1"/>
              <a:t>extshapes</a:t>
            </a:r>
            <a:r>
              <a:rPr lang="en-US" dirty="0"/>
              <a:t>(procrustes,"pca",gp1,1,"min")</a:t>
            </a:r>
          </a:p>
          <a:p>
            <a:r>
              <a:rPr lang="en-US" dirty="0"/>
              <a:t>array_minPC1&lt;- </a:t>
            </a:r>
            <a:r>
              <a:rPr lang="en-US" dirty="0" err="1"/>
              <a:t>aperm</a:t>
            </a:r>
            <a:r>
              <a:rPr lang="en-US" dirty="0"/>
              <a:t>(array(minPC1,c(3,length(minPC1)/3)),perm=c(2,1))</a:t>
            </a:r>
          </a:p>
          <a:p>
            <a:endParaRPr lang="fr" dirty="0"/>
          </a:p>
          <a:p>
            <a:r>
              <a:rPr lang="en-US" dirty="0"/>
              <a:t>#visualize in 3D the minimum shape</a:t>
            </a:r>
          </a:p>
          <a:p>
            <a:r>
              <a:rPr lang="en-US" dirty="0"/>
              <a:t>points3d(array_minPC1,size=5,col="blue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r>
              <a:rPr lang="fr-FR" dirty="0" smtClean="0"/>
              <a:t> </a:t>
            </a:r>
            <a:r>
              <a:rPr lang="fr-FR" dirty="0" err="1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Minimun</a:t>
            </a:r>
            <a:r>
              <a:rPr lang="fr-FR" dirty="0" smtClean="0"/>
              <a:t> </a:t>
            </a:r>
            <a:r>
              <a:rPr lang="fr-FR" dirty="0" err="1" smtClean="0"/>
              <a:t>shape</a:t>
            </a:r>
            <a:r>
              <a:rPr lang="fr-FR" dirty="0" smtClean="0"/>
              <a:t> of PC1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5642" t="21162" r="33119" b="22569"/>
          <a:stretch/>
        </p:blipFill>
        <p:spPr>
          <a:xfrm>
            <a:off x="1518407" y="1652630"/>
            <a:ext cx="3808602" cy="38589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35092" t="32617" r="34289" b="29095"/>
          <a:stretch/>
        </p:blipFill>
        <p:spPr>
          <a:xfrm>
            <a:off x="6568579" y="2492350"/>
            <a:ext cx="3733102" cy="262575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5053" y="55954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Occlusal </a:t>
            </a:r>
            <a:r>
              <a:rPr lang="fr-FR" dirty="0" err="1" smtClean="0"/>
              <a:t>view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637475" y="551156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buccal </a:t>
            </a:r>
            <a:r>
              <a:rPr lang="fr-F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</a:t>
            </a:r>
            <a:r>
              <a:rPr lang="en-US" dirty="0"/>
              <a:t>maximal shape</a:t>
            </a:r>
          </a:p>
          <a:p>
            <a:r>
              <a:rPr lang="en-US" dirty="0"/>
              <a:t>maxPC1&lt;-</a:t>
            </a:r>
            <a:r>
              <a:rPr lang="en-US" dirty="0" err="1"/>
              <a:t>extshapes</a:t>
            </a:r>
            <a:r>
              <a:rPr lang="en-US" dirty="0"/>
              <a:t>(procrustes,"pca",gp1,1,"max")</a:t>
            </a:r>
          </a:p>
          <a:p>
            <a:r>
              <a:rPr lang="en-US" dirty="0"/>
              <a:t>array_maxPC1&lt;- </a:t>
            </a:r>
            <a:r>
              <a:rPr lang="en-US" dirty="0" err="1"/>
              <a:t>aperm</a:t>
            </a:r>
            <a:r>
              <a:rPr lang="en-US" dirty="0"/>
              <a:t>(array(maxPC1,c(3,length(maxPC1)/3)),perm=c(2,1))</a:t>
            </a:r>
          </a:p>
          <a:p>
            <a:endParaRPr lang="fr" dirty="0"/>
          </a:p>
          <a:p>
            <a:r>
              <a:rPr lang="en-US" dirty="0"/>
              <a:t>#visualize in 3D the maximum shape</a:t>
            </a:r>
          </a:p>
          <a:p>
            <a:r>
              <a:rPr lang="en-US" dirty="0"/>
              <a:t>points3d(array_maxPC1,size=5,col="red")</a:t>
            </a:r>
          </a:p>
          <a:p>
            <a:endParaRPr lang="fr" dirty="0"/>
          </a:p>
          <a:p>
            <a:r>
              <a:rPr lang="en-US" dirty="0"/>
              <a:t>#change to </a:t>
            </a:r>
            <a:r>
              <a:rPr lang="en-US" dirty="0" err="1"/>
              <a:t>ortogonal</a:t>
            </a:r>
            <a:r>
              <a:rPr lang="en-US" dirty="0"/>
              <a:t> view (by default it is in perspective view)</a:t>
            </a:r>
          </a:p>
          <a:p>
            <a:r>
              <a:rPr lang="en-US" dirty="0"/>
              <a:t>par3d(FOV=0)</a:t>
            </a:r>
          </a:p>
          <a:p>
            <a:endParaRPr lang="fr" dirty="0"/>
          </a:p>
          <a:p>
            <a:r>
              <a:rPr lang="en-US" dirty="0"/>
              <a:t>#save pdf with extreme shape points (as visible on screen)</a:t>
            </a:r>
          </a:p>
          <a:p>
            <a:r>
              <a:rPr lang="en-US" dirty="0"/>
              <a:t>#</a:t>
            </a:r>
            <a:r>
              <a:rPr lang="en-US" dirty="0" err="1"/>
              <a:t>rgl.postscript</a:t>
            </a:r>
            <a:r>
              <a:rPr lang="en-US" dirty="0"/>
              <a:t>("PC1_min-max.pdf","pdf")</a:t>
            </a:r>
          </a:p>
          <a:p>
            <a:endParaRPr lang="fr" dirty="0"/>
          </a:p>
          <a:p>
            <a:r>
              <a:rPr lang="en-US" dirty="0"/>
              <a:t>#close the </a:t>
            </a:r>
            <a:r>
              <a:rPr lang="en-US" dirty="0" err="1"/>
              <a:t>rgl</a:t>
            </a:r>
            <a:r>
              <a:rPr lang="en-US" dirty="0"/>
              <a:t> window</a:t>
            </a:r>
          </a:p>
          <a:p>
            <a:r>
              <a:rPr lang="en-US" dirty="0" err="1"/>
              <a:t>rgl.close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7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Minimun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of </a:t>
            </a:r>
            <a:r>
              <a:rPr lang="fr-FR" dirty="0" smtClean="0"/>
              <a:t>PC1 </a:t>
            </a:r>
            <a:r>
              <a:rPr lang="fr-FR" dirty="0" err="1" smtClean="0"/>
              <a:t>compared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maximum </a:t>
            </a:r>
            <a:r>
              <a:rPr lang="fr-FR" dirty="0" err="1" smtClean="0"/>
              <a:t>shape</a:t>
            </a:r>
            <a:r>
              <a:rPr lang="fr-FR" dirty="0" smtClean="0"/>
              <a:t> (</a:t>
            </a:r>
            <a:r>
              <a:rPr lang="fr-FR" dirty="0" err="1" smtClean="0"/>
              <a:t>red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30" y="2384670"/>
            <a:ext cx="3771942" cy="32320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9" y="1767697"/>
            <a:ext cx="4634300" cy="38490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625053" y="561223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Occlusal </a:t>
            </a:r>
            <a:r>
              <a:rPr lang="fr-FR" dirty="0" err="1" smtClean="0"/>
              <a:t>view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7637475" y="552834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buccal </a:t>
            </a:r>
            <a:r>
              <a:rPr lang="fr-F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visualize</a:t>
            </a:r>
            <a:r>
              <a:rPr lang="fr-FR" dirty="0" smtClean="0"/>
              <a:t> minimum and maximum </a:t>
            </a:r>
            <a:r>
              <a:rPr lang="fr-FR" dirty="0" err="1" smtClean="0"/>
              <a:t>shapes</a:t>
            </a:r>
            <a:r>
              <a:rPr lang="fr-FR" dirty="0" smtClean="0"/>
              <a:t> of PC2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72" y="2237372"/>
            <a:ext cx="4007305" cy="27961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79" y="1742515"/>
            <a:ext cx="4740939" cy="37858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5053" y="561223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Occlusal </a:t>
            </a:r>
            <a:r>
              <a:rPr lang="fr-FR" dirty="0" err="1" smtClean="0"/>
              <a:t>view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637475" y="552834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buccal </a:t>
            </a:r>
            <a:r>
              <a:rPr lang="fr-F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#min</a:t>
            </a:r>
            <a:endParaRPr lang="fr-FR" dirty="0"/>
          </a:p>
          <a:p>
            <a:r>
              <a:rPr lang="fr-FR" dirty="0" smtClean="0"/>
              <a:t>minPC2&lt;-</a:t>
            </a:r>
            <a:r>
              <a:rPr lang="fr-FR" dirty="0" err="1" smtClean="0"/>
              <a:t>extshapes</a:t>
            </a:r>
            <a:r>
              <a:rPr lang="fr-FR" dirty="0" smtClean="0"/>
              <a:t>(procrustes,"pca",gp1,2,"min")</a:t>
            </a:r>
          </a:p>
          <a:p>
            <a:r>
              <a:rPr lang="fr-FR" dirty="0" smtClean="0"/>
              <a:t>array_minPC2&lt;- </a:t>
            </a:r>
            <a:r>
              <a:rPr lang="fr-FR" dirty="0" err="1" smtClean="0"/>
              <a:t>aperm</a:t>
            </a:r>
            <a:r>
              <a:rPr lang="fr-FR" dirty="0" smtClean="0"/>
              <a:t>(</a:t>
            </a:r>
            <a:r>
              <a:rPr lang="fr-FR" dirty="0" err="1" smtClean="0"/>
              <a:t>array</a:t>
            </a:r>
            <a:r>
              <a:rPr lang="fr-FR" dirty="0" smtClean="0"/>
              <a:t>(minPC2,c(3,length(minPC2)/3)),perm=c(2,1))</a:t>
            </a:r>
          </a:p>
          <a:p>
            <a:r>
              <a:rPr lang="fr-FR" dirty="0" smtClean="0"/>
              <a:t>points3d(array_minPC2,size=5,col="</a:t>
            </a:r>
            <a:r>
              <a:rPr lang="fr-FR" dirty="0" err="1" smtClean="0"/>
              <a:t>blue</a:t>
            </a:r>
            <a:r>
              <a:rPr lang="fr-FR" dirty="0" smtClean="0"/>
              <a:t>")</a:t>
            </a:r>
          </a:p>
          <a:p>
            <a:endParaRPr lang="fr-FR" dirty="0" smtClean="0"/>
          </a:p>
          <a:p>
            <a:r>
              <a:rPr lang="fr-FR" dirty="0" smtClean="0"/>
              <a:t>#max</a:t>
            </a:r>
          </a:p>
          <a:p>
            <a:r>
              <a:rPr lang="fr-FR" dirty="0" smtClean="0"/>
              <a:t>maxPC2&lt;-</a:t>
            </a:r>
            <a:r>
              <a:rPr lang="fr-FR" dirty="0" err="1" smtClean="0"/>
              <a:t>extshapes</a:t>
            </a:r>
            <a:r>
              <a:rPr lang="fr-FR" dirty="0" smtClean="0"/>
              <a:t>(procrustes,"pca",gp1,2,"max")</a:t>
            </a:r>
          </a:p>
          <a:p>
            <a:r>
              <a:rPr lang="fr-FR" dirty="0" smtClean="0"/>
              <a:t>array_maxPC2&lt;- </a:t>
            </a:r>
            <a:r>
              <a:rPr lang="fr-FR" dirty="0" err="1" smtClean="0"/>
              <a:t>aperm</a:t>
            </a:r>
            <a:r>
              <a:rPr lang="fr-FR" dirty="0" smtClean="0"/>
              <a:t>(</a:t>
            </a:r>
            <a:r>
              <a:rPr lang="fr-FR" dirty="0" err="1" smtClean="0"/>
              <a:t>array</a:t>
            </a:r>
            <a:r>
              <a:rPr lang="fr-FR" dirty="0" smtClean="0"/>
              <a:t>(maxPC2,c(3,length(maxPC2)/3)),perm=c(2,1))</a:t>
            </a:r>
          </a:p>
          <a:p>
            <a:r>
              <a:rPr lang="fr-FR" dirty="0" smtClean="0"/>
              <a:t>points3d(array_maxPC2,size=5,col="</a:t>
            </a:r>
            <a:r>
              <a:rPr lang="fr-FR" dirty="0" err="1" smtClean="0"/>
              <a:t>red</a:t>
            </a:r>
            <a:r>
              <a:rPr lang="fr-FR" dirty="0" smtClean="0"/>
              <a:t>")</a:t>
            </a:r>
          </a:p>
          <a:p>
            <a:endParaRPr lang="fr-FR" dirty="0" smtClean="0"/>
          </a:p>
          <a:p>
            <a:r>
              <a:rPr lang="fr-FR" dirty="0" smtClean="0"/>
              <a:t>par3d(FOV=0)</a:t>
            </a:r>
          </a:p>
          <a:p>
            <a:r>
              <a:rPr lang="fr-FR" dirty="0" err="1" smtClean="0"/>
              <a:t>rgl.postscript</a:t>
            </a:r>
            <a:r>
              <a:rPr lang="fr-FR" dirty="0"/>
              <a:t>("PC2_min-max2.pdf","pdf")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PC2 </a:t>
            </a:r>
            <a:r>
              <a:rPr lang="fr-FR" dirty="0" err="1" smtClean="0"/>
              <a:t>min-max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68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####between group PCA</a:t>
            </a:r>
          </a:p>
          <a:p>
            <a:r>
              <a:rPr lang="en-US" dirty="0"/>
              <a:t>#computing again Procrustes superimposition (with </a:t>
            </a:r>
            <a:r>
              <a:rPr lang="en-US" dirty="0" err="1"/>
              <a:t>Morpho</a:t>
            </a:r>
            <a:r>
              <a:rPr lang="en-US" dirty="0"/>
              <a:t> function </a:t>
            </a:r>
            <a:r>
              <a:rPr lang="en-US" dirty="0" err="1"/>
              <a:t>procSym</a:t>
            </a:r>
            <a:r>
              <a:rPr lang="en-US" dirty="0"/>
              <a:t>)</a:t>
            </a:r>
          </a:p>
          <a:p>
            <a:r>
              <a:rPr lang="en-US" dirty="0"/>
              <a:t>gp2=</a:t>
            </a:r>
            <a:r>
              <a:rPr lang="en-US" dirty="0" err="1"/>
              <a:t>procSym</a:t>
            </a:r>
            <a:r>
              <a:rPr lang="en-US" dirty="0"/>
              <a:t>(data2)</a:t>
            </a:r>
          </a:p>
          <a:p>
            <a:r>
              <a:rPr lang="en-US" dirty="0"/>
              <a:t>group=name</a:t>
            </a:r>
          </a:p>
          <a:p>
            <a:endParaRPr lang="fr-FR" dirty="0" smtClean="0"/>
          </a:p>
          <a:p>
            <a:r>
              <a:rPr lang="en-US" dirty="0"/>
              <a:t>#computing the between-group PCA</a:t>
            </a:r>
          </a:p>
          <a:p>
            <a:r>
              <a:rPr lang="en-US" dirty="0"/>
              <a:t>bgPCA=</a:t>
            </a:r>
            <a:r>
              <a:rPr lang="en-US" dirty="0" err="1"/>
              <a:t>groupPCA</a:t>
            </a:r>
            <a:r>
              <a:rPr lang="en-US" dirty="0"/>
              <a:t>(</a:t>
            </a:r>
            <a:r>
              <a:rPr lang="en-US" dirty="0" err="1"/>
              <a:t>dataarray</a:t>
            </a:r>
            <a:r>
              <a:rPr lang="en-US" dirty="0"/>
              <a:t>=gp2$orpdata,groups=</a:t>
            </a:r>
            <a:r>
              <a:rPr lang="en-US" dirty="0" err="1"/>
              <a:t>group,rounds</a:t>
            </a:r>
            <a:r>
              <a:rPr lang="en-US" dirty="0"/>
              <a:t>=1000,cv=</a:t>
            </a:r>
            <a:r>
              <a:rPr lang="en-US" dirty="0" err="1"/>
              <a:t>T,weighting</a:t>
            </a:r>
            <a:r>
              <a:rPr lang="en-US" dirty="0"/>
              <a:t>=T)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Between</a:t>
            </a:r>
            <a:r>
              <a:rPr lang="fr-FR" dirty="0" smtClean="0"/>
              <a:t>-group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009" y="977318"/>
            <a:ext cx="4749048" cy="42532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7618" y="3103927"/>
            <a:ext cx="4218077" cy="298482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339509" y="1655484"/>
            <a:ext cx="456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 type I landmarks and 110 semilandmarks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1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#calculating the percentage of variance along bgPC1 and bgPC2</a:t>
            </a:r>
          </a:p>
          <a:p>
            <a:r>
              <a:rPr lang="en-US" dirty="0"/>
              <a:t>X1=</a:t>
            </a:r>
            <a:r>
              <a:rPr lang="en-US" dirty="0" err="1"/>
              <a:t>as.factor</a:t>
            </a:r>
            <a:r>
              <a:rPr lang="en-US" dirty="0"/>
              <a:t>(paste("bgPC1 (",round(</a:t>
            </a:r>
            <a:r>
              <a:rPr lang="en-US" dirty="0" err="1"/>
              <a:t>bgPCA$Variance$exVar</a:t>
            </a:r>
            <a:r>
              <a:rPr lang="en-US" dirty="0"/>
              <a:t>[1]*100,digits=2),"%)",</a:t>
            </a:r>
            <a:r>
              <a:rPr lang="en-US" dirty="0" err="1"/>
              <a:t>sep</a:t>
            </a:r>
            <a:r>
              <a:rPr lang="en-US" dirty="0"/>
              <a:t>=""))</a:t>
            </a:r>
          </a:p>
          <a:p>
            <a:r>
              <a:rPr lang="en-US" dirty="0"/>
              <a:t>X2=</a:t>
            </a:r>
            <a:r>
              <a:rPr lang="en-US" dirty="0" err="1"/>
              <a:t>as.factor</a:t>
            </a:r>
            <a:r>
              <a:rPr lang="en-US" dirty="0"/>
              <a:t>(paste("bgPC2 (",round(</a:t>
            </a:r>
            <a:r>
              <a:rPr lang="en-US" dirty="0" err="1"/>
              <a:t>bgPCA$Variance$exVar</a:t>
            </a:r>
            <a:r>
              <a:rPr lang="en-US" dirty="0"/>
              <a:t>[2]*100,digits=2),"%)",</a:t>
            </a:r>
            <a:r>
              <a:rPr lang="en-US" dirty="0" err="1"/>
              <a:t>sep</a:t>
            </a:r>
            <a:r>
              <a:rPr lang="en-US" dirty="0"/>
              <a:t>=""))</a:t>
            </a:r>
          </a:p>
          <a:p>
            <a:endParaRPr lang="fr" dirty="0"/>
          </a:p>
          <a:p>
            <a:r>
              <a:rPr lang="en-US" dirty="0"/>
              <a:t>#normal bgPC1 and bgPC2 plot</a:t>
            </a:r>
          </a:p>
          <a:p>
            <a:r>
              <a:rPr lang="en-US" dirty="0"/>
              <a:t>plot(</a:t>
            </a:r>
            <a:r>
              <a:rPr lang="en-US" dirty="0" err="1"/>
              <a:t>bgPCA$Scores</a:t>
            </a:r>
            <a:r>
              <a:rPr lang="en-US" dirty="0"/>
              <a:t>[,1:2],</a:t>
            </a:r>
            <a:r>
              <a:rPr lang="en-US" dirty="0" err="1"/>
              <a:t>xlab</a:t>
            </a:r>
            <a:r>
              <a:rPr lang="en-US" dirty="0"/>
              <a:t>=X1,ylab=X2,pch=</a:t>
            </a:r>
            <a:r>
              <a:rPr lang="en-US" dirty="0" err="1"/>
              <a:t>as.numeric</a:t>
            </a:r>
            <a:r>
              <a:rPr lang="en-US" dirty="0"/>
              <a:t>(group),col=</a:t>
            </a:r>
            <a:r>
              <a:rPr lang="en-US" dirty="0" err="1"/>
              <a:t>as.numeric</a:t>
            </a:r>
            <a:r>
              <a:rPr lang="en-US" dirty="0"/>
              <a:t>(group),asp=1)</a:t>
            </a:r>
          </a:p>
          <a:p>
            <a:endParaRPr lang="fr" dirty="0"/>
          </a:p>
          <a:p>
            <a:r>
              <a:rPr lang="en-US" dirty="0"/>
              <a:t>#vertical and horizontal dotted lines passing by zero</a:t>
            </a:r>
          </a:p>
          <a:p>
            <a:r>
              <a:rPr lang="en-US" dirty="0" err="1"/>
              <a:t>abline</a:t>
            </a:r>
            <a:r>
              <a:rPr lang="en-US" dirty="0"/>
              <a:t>(v=0,h=0,lwd=.5,lty=3)</a:t>
            </a:r>
          </a:p>
          <a:p>
            <a:endParaRPr lang="fr" dirty="0"/>
          </a:p>
          <a:p>
            <a:r>
              <a:rPr lang="en-US" dirty="0"/>
              <a:t>#adding labels</a:t>
            </a:r>
          </a:p>
          <a:p>
            <a:r>
              <a:rPr lang="en-US" dirty="0"/>
              <a:t>text(</a:t>
            </a:r>
            <a:r>
              <a:rPr lang="en-US" dirty="0" err="1"/>
              <a:t>bgPCA$Scores</a:t>
            </a:r>
            <a:r>
              <a:rPr lang="en-US" dirty="0"/>
              <a:t>[,1:2],labels=</a:t>
            </a:r>
            <a:r>
              <a:rPr lang="en-US" dirty="0" err="1"/>
              <a:t>name,pos</a:t>
            </a:r>
            <a:r>
              <a:rPr lang="en-US" dirty="0"/>
              <a:t>=1,offset=0.1,cex=0.5)</a:t>
            </a:r>
          </a:p>
          <a:p>
            <a:endParaRPr lang="fr" dirty="0"/>
          </a:p>
          <a:p>
            <a:r>
              <a:rPr lang="en-US" dirty="0"/>
              <a:t>#creating convex hulls for groups</a:t>
            </a:r>
          </a:p>
          <a:p>
            <a:r>
              <a:rPr lang="en-US" dirty="0" err="1"/>
              <a:t>s.chull</a:t>
            </a:r>
            <a:r>
              <a:rPr lang="en-US" dirty="0"/>
              <a:t> (</a:t>
            </a:r>
            <a:r>
              <a:rPr lang="en-US" dirty="0" err="1"/>
              <a:t>bgPCA$Scores</a:t>
            </a:r>
            <a:r>
              <a:rPr lang="en-US" dirty="0"/>
              <a:t>[,1:2],</a:t>
            </a:r>
            <a:r>
              <a:rPr lang="en-US" dirty="0" err="1"/>
              <a:t>fac</a:t>
            </a:r>
            <a:r>
              <a:rPr lang="en-US" dirty="0"/>
              <a:t>=</a:t>
            </a:r>
            <a:r>
              <a:rPr lang="en-US" dirty="0" err="1"/>
              <a:t>group,xax</a:t>
            </a:r>
            <a:r>
              <a:rPr lang="en-US" dirty="0"/>
              <a:t>=1,optchull=1,clabel=0,add.plot=TRUE)</a:t>
            </a:r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Between</a:t>
            </a:r>
            <a:r>
              <a:rPr lang="fr-FR" dirty="0"/>
              <a:t>-group </a:t>
            </a:r>
            <a:r>
              <a:rPr lang="fr-FR" dirty="0" smtClean="0"/>
              <a:t>PCA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4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bgPC1 and bgPC2 plot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11" y="1035456"/>
            <a:ext cx="5871485" cy="54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#cross-validated bgPCA plot</a:t>
            </a:r>
          </a:p>
          <a:p>
            <a:r>
              <a:rPr lang="en-US" dirty="0"/>
              <a:t>plot(</a:t>
            </a:r>
            <a:r>
              <a:rPr lang="en-US" dirty="0" err="1"/>
              <a:t>bgPCA$CV</a:t>
            </a:r>
            <a:r>
              <a:rPr lang="en-US" dirty="0"/>
              <a:t>[,1:2],</a:t>
            </a:r>
            <a:r>
              <a:rPr lang="en-US" dirty="0" err="1"/>
              <a:t>xlab</a:t>
            </a:r>
            <a:r>
              <a:rPr lang="en-US" dirty="0"/>
              <a:t>="cv-bgPC1",ylab="cv-bgPC2",pch=</a:t>
            </a:r>
            <a:r>
              <a:rPr lang="en-US" dirty="0" err="1"/>
              <a:t>as.numeric</a:t>
            </a:r>
            <a:r>
              <a:rPr lang="en-US" dirty="0"/>
              <a:t>(group),col=</a:t>
            </a:r>
            <a:r>
              <a:rPr lang="en-US" dirty="0" err="1"/>
              <a:t>as.numeric</a:t>
            </a:r>
            <a:r>
              <a:rPr lang="en-US" dirty="0"/>
              <a:t>(group),asp=1)</a:t>
            </a:r>
          </a:p>
          <a:p>
            <a:r>
              <a:rPr lang="en-US" dirty="0" err="1"/>
              <a:t>abline</a:t>
            </a:r>
            <a:r>
              <a:rPr lang="en-US" dirty="0"/>
              <a:t>(v=0,h=0,lwd=.5,lty=3)</a:t>
            </a:r>
          </a:p>
          <a:p>
            <a:r>
              <a:rPr lang="en-US" dirty="0"/>
              <a:t>text(</a:t>
            </a:r>
            <a:r>
              <a:rPr lang="en-US" dirty="0" err="1"/>
              <a:t>bgPCA$CV</a:t>
            </a:r>
            <a:r>
              <a:rPr lang="en-US" dirty="0"/>
              <a:t>[,1:2],labels=</a:t>
            </a:r>
            <a:r>
              <a:rPr lang="en-US" dirty="0" err="1"/>
              <a:t>name,pos</a:t>
            </a:r>
            <a:r>
              <a:rPr lang="en-US" dirty="0"/>
              <a:t>=1,offset=0.1,cex=0.5)</a:t>
            </a:r>
          </a:p>
          <a:p>
            <a:r>
              <a:rPr lang="en-US" dirty="0" err="1"/>
              <a:t>s.chull</a:t>
            </a:r>
            <a:r>
              <a:rPr lang="en-US" dirty="0"/>
              <a:t> (</a:t>
            </a:r>
            <a:r>
              <a:rPr lang="en-US" dirty="0" err="1"/>
              <a:t>bgPCA$CV</a:t>
            </a:r>
            <a:r>
              <a:rPr lang="en-US" dirty="0"/>
              <a:t>[,1:2],</a:t>
            </a:r>
            <a:r>
              <a:rPr lang="en-US" dirty="0" err="1"/>
              <a:t>fac</a:t>
            </a:r>
            <a:r>
              <a:rPr lang="en-US" dirty="0"/>
              <a:t>=</a:t>
            </a:r>
            <a:r>
              <a:rPr lang="en-US" dirty="0" err="1"/>
              <a:t>group,xax</a:t>
            </a:r>
            <a:r>
              <a:rPr lang="en-US" dirty="0"/>
              <a:t>=1,optchull=1,clabel=0,add.plot=TRUE)</a:t>
            </a:r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validated</a:t>
            </a:r>
            <a:r>
              <a:rPr lang="fr-FR" dirty="0" smtClean="0"/>
              <a:t> bgPCA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now try to plot bgPC2 and bgPC3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bgPC2 and bgPC3 plot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535566"/>
            <a:ext cx="5490315" cy="50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8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#Plot </a:t>
            </a:r>
            <a:r>
              <a:rPr lang="fr-FR" dirty="0" smtClean="0"/>
              <a:t>bgPC2 </a:t>
            </a:r>
            <a:r>
              <a:rPr lang="fr-FR" dirty="0" smtClean="0"/>
              <a:t>and </a:t>
            </a:r>
            <a:r>
              <a:rPr lang="fr-FR" dirty="0" smtClean="0"/>
              <a:t>bgPC3</a:t>
            </a:r>
            <a:endParaRPr lang="en-US" dirty="0" smtClean="0"/>
          </a:p>
          <a:p>
            <a:r>
              <a:rPr lang="en-US" dirty="0" smtClean="0"/>
              <a:t>plot(</a:t>
            </a:r>
            <a:r>
              <a:rPr lang="en-US" dirty="0" err="1" smtClean="0"/>
              <a:t>bgPCA$Scores</a:t>
            </a:r>
            <a:r>
              <a:rPr lang="en-US" dirty="0" smtClean="0"/>
              <a:t>[,</a:t>
            </a:r>
            <a:r>
              <a:rPr lang="en-US" dirty="0"/>
              <a:t>c(2,3)],</a:t>
            </a:r>
            <a:r>
              <a:rPr lang="en-US" dirty="0" err="1"/>
              <a:t>xlab</a:t>
            </a:r>
            <a:r>
              <a:rPr lang="en-US" dirty="0" smtClean="0"/>
              <a:t>="bgPC2</a:t>
            </a:r>
            <a:r>
              <a:rPr lang="en-US" dirty="0"/>
              <a:t>",ylab</a:t>
            </a:r>
            <a:r>
              <a:rPr lang="en-US" dirty="0" smtClean="0"/>
              <a:t>="bgPC3</a:t>
            </a:r>
            <a:r>
              <a:rPr lang="en-US" dirty="0"/>
              <a:t>",pch=</a:t>
            </a:r>
            <a:r>
              <a:rPr lang="en-US" dirty="0" err="1"/>
              <a:t>as.numeric</a:t>
            </a:r>
            <a:r>
              <a:rPr lang="en-US" dirty="0"/>
              <a:t>(group),col=</a:t>
            </a:r>
            <a:r>
              <a:rPr lang="en-US" dirty="0" err="1"/>
              <a:t>as.numeric</a:t>
            </a:r>
            <a:r>
              <a:rPr lang="en-US" dirty="0"/>
              <a:t>(group),asp=1)</a:t>
            </a:r>
          </a:p>
          <a:p>
            <a:r>
              <a:rPr lang="en-US" dirty="0" err="1"/>
              <a:t>abline</a:t>
            </a:r>
            <a:r>
              <a:rPr lang="en-US" dirty="0"/>
              <a:t>(v=0,h=0,lwd=.5,lty=3)</a:t>
            </a:r>
          </a:p>
          <a:p>
            <a:r>
              <a:rPr lang="en-US" dirty="0" smtClean="0"/>
              <a:t>text(</a:t>
            </a:r>
            <a:r>
              <a:rPr lang="en-US" dirty="0" err="1" smtClean="0"/>
              <a:t>bgPCA$Scores</a:t>
            </a:r>
            <a:r>
              <a:rPr lang="en-US" dirty="0" smtClean="0"/>
              <a:t>[,</a:t>
            </a:r>
            <a:r>
              <a:rPr lang="en-US" dirty="0"/>
              <a:t>c(2,3)],labels=</a:t>
            </a:r>
            <a:r>
              <a:rPr lang="en-US" dirty="0" err="1"/>
              <a:t>name,pos</a:t>
            </a:r>
            <a:r>
              <a:rPr lang="en-US" dirty="0"/>
              <a:t>=1,offset=0.1,cex=0.5)</a:t>
            </a:r>
          </a:p>
          <a:p>
            <a:r>
              <a:rPr lang="en-US" dirty="0" err="1"/>
              <a:t>s.chull</a:t>
            </a:r>
            <a:r>
              <a:rPr lang="en-US" dirty="0"/>
              <a:t> (</a:t>
            </a:r>
            <a:r>
              <a:rPr lang="en-US" dirty="0" err="1" smtClean="0"/>
              <a:t>bgPCA$Scores</a:t>
            </a:r>
            <a:r>
              <a:rPr lang="en-US" dirty="0" smtClean="0"/>
              <a:t>[,</a:t>
            </a:r>
            <a:r>
              <a:rPr lang="en-US" dirty="0"/>
              <a:t>c(2,3)],</a:t>
            </a:r>
            <a:r>
              <a:rPr lang="en-US" dirty="0" err="1"/>
              <a:t>fac</a:t>
            </a:r>
            <a:r>
              <a:rPr lang="en-US" dirty="0"/>
              <a:t>=</a:t>
            </a:r>
            <a:r>
              <a:rPr lang="en-US" dirty="0" err="1"/>
              <a:t>group,xax</a:t>
            </a:r>
            <a:r>
              <a:rPr lang="en-US" dirty="0"/>
              <a:t>=1,optchull=1,clabel=0,add.plot=TRUE)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validated</a:t>
            </a:r>
            <a:r>
              <a:rPr lang="fr-FR" dirty="0" smtClean="0"/>
              <a:t> bgPCA plot (bgPC1 and bgPC2)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6" y="753706"/>
            <a:ext cx="6211111" cy="58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9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#checking the degree of correct classification</a:t>
            </a:r>
          </a:p>
          <a:p>
            <a:r>
              <a:rPr lang="en-US" dirty="0"/>
              <a:t>bgPCA</a:t>
            </a:r>
          </a:p>
          <a:p>
            <a:endParaRPr lang="fr" dirty="0"/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41" y="1857957"/>
            <a:ext cx="6300260" cy="45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####extreme shapes bgPC1</a:t>
            </a:r>
          </a:p>
          <a:p>
            <a:r>
              <a:rPr lang="en-US" dirty="0"/>
              <a:t>#min bgPC1</a:t>
            </a:r>
          </a:p>
          <a:p>
            <a:r>
              <a:rPr lang="en-US" dirty="0"/>
              <a:t>minbgPC1&lt;-</a:t>
            </a:r>
            <a:r>
              <a:rPr lang="en-US" dirty="0" err="1"/>
              <a:t>extshapes</a:t>
            </a:r>
            <a:r>
              <a:rPr lang="en-US" dirty="0"/>
              <a:t>(procrustes,"bgpca",bgPCA,1,"min")</a:t>
            </a:r>
          </a:p>
          <a:p>
            <a:r>
              <a:rPr lang="en-US" dirty="0"/>
              <a:t>array_minbgPC1&lt;- </a:t>
            </a:r>
            <a:r>
              <a:rPr lang="en-US" dirty="0" err="1"/>
              <a:t>aperm</a:t>
            </a:r>
            <a:r>
              <a:rPr lang="en-US" dirty="0"/>
              <a:t>(array(minbgPC1,c(3,length(minbgPC1)/3)),perm=c(2,1))</a:t>
            </a:r>
          </a:p>
          <a:p>
            <a:endParaRPr lang="fr" dirty="0"/>
          </a:p>
          <a:p>
            <a:r>
              <a:rPr lang="en-US" dirty="0"/>
              <a:t>#visualize in 3D the minimum shape</a:t>
            </a:r>
          </a:p>
          <a:p>
            <a:r>
              <a:rPr lang="en-US" dirty="0"/>
              <a:t>points3d(array_minbgPC1,size=5,col="blue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r>
              <a:rPr lang="fr-FR" dirty="0" smtClean="0"/>
              <a:t> of </a:t>
            </a:r>
            <a:r>
              <a:rPr lang="fr-FR" dirty="0" err="1" smtClean="0"/>
              <a:t>bgPCs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1480799" y="6288026"/>
            <a:ext cx="630767" cy="31921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Minimun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of </a:t>
            </a:r>
            <a:r>
              <a:rPr lang="fr-FR" dirty="0" smtClean="0"/>
              <a:t>bgPC1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77" y="2578190"/>
            <a:ext cx="3568579" cy="24851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98" y="1788550"/>
            <a:ext cx="3550215" cy="36114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499218" y="55870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Occlusal </a:t>
            </a:r>
            <a:r>
              <a:rPr lang="fr-FR" dirty="0" err="1" smtClean="0"/>
              <a:t>view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637475" y="550317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buccal </a:t>
            </a:r>
            <a:r>
              <a:rPr lang="fr-F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7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#max bgPC1</a:t>
            </a:r>
          </a:p>
          <a:p>
            <a:r>
              <a:rPr lang="en-US" dirty="0"/>
              <a:t>maxbgPC1&lt;-</a:t>
            </a:r>
            <a:r>
              <a:rPr lang="en-US" dirty="0" err="1"/>
              <a:t>extshapes</a:t>
            </a:r>
            <a:r>
              <a:rPr lang="en-US" dirty="0"/>
              <a:t>(procrustes,"bgpca",bgPCA,1,"max")</a:t>
            </a:r>
          </a:p>
          <a:p>
            <a:r>
              <a:rPr lang="en-US" dirty="0"/>
              <a:t>array_maxbgPC1&lt;- </a:t>
            </a:r>
            <a:r>
              <a:rPr lang="en-US" dirty="0" err="1"/>
              <a:t>aperm</a:t>
            </a:r>
            <a:r>
              <a:rPr lang="en-US" dirty="0"/>
              <a:t>(array(maxbgPC1,c(3,length(maxbgPC1)/3)),perm=c(2,1))</a:t>
            </a:r>
          </a:p>
          <a:p>
            <a:endParaRPr lang="fr" dirty="0"/>
          </a:p>
          <a:p>
            <a:r>
              <a:rPr lang="en-US" dirty="0"/>
              <a:t>#visualize in 3D the maximum shape</a:t>
            </a:r>
          </a:p>
          <a:p>
            <a:r>
              <a:rPr lang="en-US" dirty="0"/>
              <a:t>points3d(array_maxbgPC1,size=5,col="red")</a:t>
            </a:r>
          </a:p>
          <a:p>
            <a:endParaRPr lang="fr" dirty="0"/>
          </a:p>
          <a:p>
            <a:r>
              <a:rPr lang="en-US" dirty="0"/>
              <a:t>#change to </a:t>
            </a:r>
            <a:r>
              <a:rPr lang="en-US" dirty="0" err="1"/>
              <a:t>ortogonal</a:t>
            </a:r>
            <a:r>
              <a:rPr lang="en-US" dirty="0"/>
              <a:t> view (by default it is in perspective view)</a:t>
            </a:r>
          </a:p>
          <a:p>
            <a:r>
              <a:rPr lang="en-US" dirty="0"/>
              <a:t>par3d(FOV=0)</a:t>
            </a:r>
          </a:p>
          <a:p>
            <a:endParaRPr lang="fr" dirty="0"/>
          </a:p>
          <a:p>
            <a:r>
              <a:rPr lang="en-US" dirty="0"/>
              <a:t>#save pdf with extreme shape points (as visible on screen)</a:t>
            </a:r>
          </a:p>
          <a:p>
            <a:r>
              <a:rPr lang="en-US" dirty="0" err="1"/>
              <a:t>rgl.postscript</a:t>
            </a:r>
            <a:r>
              <a:rPr lang="en-US" dirty="0"/>
              <a:t>("bgPC1_min-max.pdf","pdf")</a:t>
            </a:r>
          </a:p>
          <a:p>
            <a:endParaRPr lang="fr" dirty="0"/>
          </a:p>
          <a:p>
            <a:r>
              <a:rPr lang="en-US" dirty="0"/>
              <a:t>#close the </a:t>
            </a:r>
            <a:r>
              <a:rPr lang="en-US" dirty="0" err="1"/>
              <a:t>rgl</a:t>
            </a:r>
            <a:r>
              <a:rPr lang="en-US" dirty="0"/>
              <a:t> window</a:t>
            </a:r>
          </a:p>
          <a:p>
            <a:r>
              <a:rPr lang="en-US" dirty="0" err="1"/>
              <a:t>rgl.close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Maximum </a:t>
            </a:r>
            <a:r>
              <a:rPr lang="fr-FR" dirty="0" err="1" smtClean="0"/>
              <a:t>shape</a:t>
            </a:r>
            <a:r>
              <a:rPr lang="fr-FR" dirty="0" smtClean="0"/>
              <a:t> of bgPC1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8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#load libraries</a:t>
            </a:r>
          </a:p>
          <a:p>
            <a:r>
              <a:rPr lang="en-US"/>
              <a:t>library(scatterplot3d)</a:t>
            </a:r>
          </a:p>
          <a:p>
            <a:r>
              <a:rPr lang="en-US"/>
              <a:t>library(shapes)</a:t>
            </a:r>
          </a:p>
          <a:p>
            <a:r>
              <a:rPr lang="en-US"/>
              <a:t>library(ade4)</a:t>
            </a:r>
          </a:p>
          <a:p>
            <a:r>
              <a:rPr lang="en-US"/>
              <a:t>library(Morpho)</a:t>
            </a:r>
          </a:p>
          <a:p>
            <a:r>
              <a:rPr lang="en-US"/>
              <a:t>library(rgl)</a:t>
            </a:r>
          </a:p>
          <a:p>
            <a:r>
              <a:rPr lang="en-US"/>
              <a:t>library(MASS)</a:t>
            </a:r>
          </a:p>
          <a:p>
            <a:r>
              <a:rPr lang="en-US"/>
              <a:t>library(pairwiseAdonis)</a:t>
            </a:r>
          </a:p>
          <a:p>
            <a:r>
              <a:rPr lang="en-US"/>
              <a:t>library(vegan)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Loading</a:t>
            </a:r>
            <a:r>
              <a:rPr lang="fr-FR" dirty="0" smtClean="0"/>
              <a:t> packages for GM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8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Minimun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of </a:t>
            </a:r>
            <a:r>
              <a:rPr lang="fr-FR" dirty="0" smtClean="0"/>
              <a:t>bgPC1 </a:t>
            </a:r>
            <a:r>
              <a:rPr lang="fr-FR" dirty="0" err="1"/>
              <a:t>compared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maximum </a:t>
            </a:r>
            <a:r>
              <a:rPr lang="fr-FR" dirty="0" err="1"/>
              <a:t>shape</a:t>
            </a:r>
            <a:r>
              <a:rPr lang="fr-FR" dirty="0"/>
              <a:t> (</a:t>
            </a:r>
            <a:r>
              <a:rPr lang="fr-FR" dirty="0" err="1"/>
              <a:t>red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99" y="1881748"/>
            <a:ext cx="4406370" cy="358551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61" y="2332139"/>
            <a:ext cx="3487008" cy="266614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49552" y="553673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Occlusal </a:t>
            </a:r>
            <a:r>
              <a:rPr lang="fr-FR" dirty="0" err="1" smtClean="0"/>
              <a:t>view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637475" y="545284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buccal </a:t>
            </a:r>
            <a:r>
              <a:rPr lang="fr-F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2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visualize</a:t>
            </a:r>
            <a:r>
              <a:rPr lang="fr-FR" dirty="0" smtClean="0"/>
              <a:t> the </a:t>
            </a:r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r>
              <a:rPr lang="fr-FR" dirty="0" smtClean="0"/>
              <a:t> of bgPC2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34" y="1928051"/>
            <a:ext cx="3971509" cy="28310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4" y="1535596"/>
            <a:ext cx="4682624" cy="361595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49552" y="553673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Occlusal </a:t>
            </a:r>
            <a:r>
              <a:rPr lang="fr-FR" dirty="0" err="1" smtClean="0"/>
              <a:t>view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637475" y="545284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buccal </a:t>
            </a:r>
            <a:r>
              <a:rPr lang="fr-F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73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#</a:t>
            </a:r>
            <a:r>
              <a:rPr lang="en-US" dirty="0" smtClean="0"/>
              <a:t>min bgPC2</a:t>
            </a:r>
            <a:endParaRPr lang="en-US" dirty="0"/>
          </a:p>
          <a:p>
            <a:r>
              <a:rPr lang="en-US" dirty="0" smtClean="0"/>
              <a:t>minbgPC2</a:t>
            </a:r>
            <a:r>
              <a:rPr lang="en-US" dirty="0"/>
              <a:t>&lt;-</a:t>
            </a:r>
            <a:r>
              <a:rPr lang="en-US" dirty="0" err="1"/>
              <a:t>extshapes</a:t>
            </a:r>
            <a:r>
              <a:rPr lang="en-US" dirty="0"/>
              <a:t>(procrustes,"bgpca",bgPCA,2,"min")</a:t>
            </a:r>
          </a:p>
          <a:p>
            <a:r>
              <a:rPr lang="en-US" dirty="0" smtClean="0"/>
              <a:t>array_minbgPC2</a:t>
            </a:r>
            <a:r>
              <a:rPr lang="en-US" dirty="0"/>
              <a:t>&lt;- </a:t>
            </a:r>
            <a:r>
              <a:rPr lang="en-US" dirty="0" err="1" smtClean="0"/>
              <a:t>aperm</a:t>
            </a:r>
            <a:r>
              <a:rPr lang="en-US" dirty="0" smtClean="0"/>
              <a:t>(array(minbgPC2,c(3,length(minbgPC2</a:t>
            </a:r>
            <a:r>
              <a:rPr lang="en-US" dirty="0"/>
              <a:t>)/3)),perm=c(2,1))</a:t>
            </a:r>
          </a:p>
          <a:p>
            <a:r>
              <a:rPr lang="en-US" dirty="0" smtClean="0"/>
              <a:t>points3d(array_minbgPC2,size=5,col</a:t>
            </a:r>
            <a:r>
              <a:rPr lang="en-US" dirty="0"/>
              <a:t>="blue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max bgPC2</a:t>
            </a:r>
            <a:endParaRPr lang="en-US" dirty="0"/>
          </a:p>
          <a:p>
            <a:r>
              <a:rPr lang="en-US" dirty="0" smtClean="0"/>
              <a:t>maxbgPC2</a:t>
            </a:r>
            <a:r>
              <a:rPr lang="en-US" dirty="0"/>
              <a:t>&lt;-</a:t>
            </a:r>
            <a:r>
              <a:rPr lang="en-US" dirty="0" err="1"/>
              <a:t>extshapes</a:t>
            </a:r>
            <a:r>
              <a:rPr lang="en-US" dirty="0"/>
              <a:t>(procrustes,"bgpca",bgPCA,2,"max")</a:t>
            </a:r>
          </a:p>
          <a:p>
            <a:r>
              <a:rPr lang="en-US" dirty="0" smtClean="0"/>
              <a:t>array_maxbgPC2</a:t>
            </a:r>
            <a:r>
              <a:rPr lang="en-US" dirty="0"/>
              <a:t>&lt;- </a:t>
            </a:r>
            <a:r>
              <a:rPr lang="en-US" dirty="0" err="1" smtClean="0"/>
              <a:t>aperm</a:t>
            </a:r>
            <a:r>
              <a:rPr lang="en-US" dirty="0" smtClean="0"/>
              <a:t>(array(maxbgPC2,c(3,length(maxbgPC2</a:t>
            </a:r>
            <a:r>
              <a:rPr lang="en-US" dirty="0"/>
              <a:t>)/3)),perm=c(2,1))</a:t>
            </a:r>
          </a:p>
          <a:p>
            <a:r>
              <a:rPr lang="en-US" dirty="0" smtClean="0"/>
              <a:t>points3d(array_maxbgPC2,size=5,col</a:t>
            </a:r>
            <a:r>
              <a:rPr lang="en-US" dirty="0"/>
              <a:t>="red</a:t>
            </a:r>
            <a:r>
              <a:rPr lang="en-US" dirty="0" smtClean="0"/>
              <a:t>")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par3d(FOV=0</a:t>
            </a:r>
            <a:r>
              <a:rPr lang="en-US" dirty="0" smtClean="0"/>
              <a:t>)</a:t>
            </a:r>
          </a:p>
          <a:p>
            <a:endParaRPr lang="fr-FR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r>
              <a:rPr lang="fr-FR" dirty="0" smtClean="0"/>
              <a:t> of bgPC2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9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 input data</a:t>
            </a:r>
          </a:p>
          <a:p>
            <a:r>
              <a:rPr lang="en-US" dirty="0" err="1"/>
              <a:t>ncomp</a:t>
            </a:r>
            <a:r>
              <a:rPr lang="en-US" dirty="0"/>
              <a:t>=40</a:t>
            </a:r>
          </a:p>
          <a:p>
            <a:r>
              <a:rPr lang="en-US" dirty="0" err="1"/>
              <a:t>dat</a:t>
            </a:r>
            <a:r>
              <a:rPr lang="en-US" dirty="0"/>
              <a:t> &lt;- 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(Group = group, gp1$scores, 1:ncomp</a:t>
            </a:r>
            <a:r>
              <a:rPr lang="en-US" dirty="0" smtClean="0"/>
              <a:t>))</a:t>
            </a:r>
          </a:p>
          <a:p>
            <a:r>
              <a:rPr lang="en-US" dirty="0"/>
              <a:t># plot the highest cross-classification accuracy </a:t>
            </a:r>
          </a:p>
          <a:p>
            <a:r>
              <a:rPr lang="en-US" dirty="0"/>
              <a:t>accuracies &lt;- rep(NA, </a:t>
            </a:r>
            <a:r>
              <a:rPr lang="en-US" dirty="0" err="1"/>
              <a:t>ncomp</a:t>
            </a:r>
            <a:r>
              <a:rPr lang="en-US" dirty="0"/>
              <a:t> - 1)</a:t>
            </a:r>
          </a:p>
          <a:p>
            <a:r>
              <a:rPr lang="en-US" dirty="0"/>
              <a:t>names(accuracies) &lt;- paste(2:ncomp, "axes")</a:t>
            </a:r>
          </a:p>
          <a:p>
            <a:r>
              <a:rPr lang="en-US" dirty="0"/>
              <a:t>for (k in 3:ncol(</a:t>
            </a:r>
            <a:r>
              <a:rPr lang="en-US" dirty="0" err="1"/>
              <a:t>dat</a:t>
            </a:r>
            <a:r>
              <a:rPr lang="en-US" dirty="0"/>
              <a:t>)) {</a:t>
            </a:r>
          </a:p>
          <a:p>
            <a:r>
              <a:rPr lang="da-DK" dirty="0"/>
              <a:t>    mod &lt;- lda(dat$Group ~ ., data = dat[, 1:k],</a:t>
            </a:r>
          </a:p>
          <a:p>
            <a:r>
              <a:rPr lang="en-US" dirty="0"/>
              <a:t>               prior = rep(1/4, 4),</a:t>
            </a:r>
          </a:p>
          <a:p>
            <a:r>
              <a:rPr lang="en-US" dirty="0"/>
              <a:t>               CV = TRUE)</a:t>
            </a:r>
          </a:p>
          <a:p>
            <a:r>
              <a:rPr lang="en-US" dirty="0"/>
              <a:t>    accuracies[k - 2] &lt;- sum(</a:t>
            </a:r>
            <a:r>
              <a:rPr lang="en-US" dirty="0" err="1"/>
              <a:t>mod$class</a:t>
            </a:r>
            <a:r>
              <a:rPr lang="en-US" dirty="0"/>
              <a:t> == </a:t>
            </a:r>
            <a:r>
              <a:rPr lang="en-US" dirty="0" err="1"/>
              <a:t>dat$Group</a:t>
            </a:r>
            <a:r>
              <a:rPr lang="en-US" dirty="0"/>
              <a:t>) /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dat</a:t>
            </a:r>
            <a:r>
              <a:rPr lang="en-US" dirty="0"/>
              <a:t>)</a:t>
            </a:r>
          </a:p>
          <a:p>
            <a:r>
              <a:rPr lang="fr" dirty="0"/>
              <a:t>}</a:t>
            </a:r>
          </a:p>
          <a:p>
            <a:r>
              <a:rPr lang="en-US" dirty="0"/>
              <a:t>plot(x = 2:ncomp, y = accuracies,</a:t>
            </a:r>
          </a:p>
          <a:p>
            <a:r>
              <a:rPr lang="en-US" dirty="0"/>
              <a:t>     type = "b", </a:t>
            </a:r>
            <a:r>
              <a:rPr lang="en-US" dirty="0" err="1"/>
              <a:t>pch</a:t>
            </a:r>
            <a:r>
              <a:rPr lang="en-US" dirty="0"/>
              <a:t> = 16,</a:t>
            </a:r>
          </a:p>
          <a:p>
            <a:r>
              <a:rPr lang="en-US" dirty="0"/>
              <a:t>     </a:t>
            </a:r>
            <a:r>
              <a:rPr lang="en-US" dirty="0" err="1"/>
              <a:t>xlab</a:t>
            </a:r>
            <a:r>
              <a:rPr lang="en-US" dirty="0"/>
              <a:t> = "Number of PCA axes in LDA model",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 = "X-</a:t>
            </a:r>
            <a:r>
              <a:rPr lang="en-US" dirty="0" err="1"/>
              <a:t>val</a:t>
            </a:r>
            <a:r>
              <a:rPr lang="en-US" dirty="0"/>
              <a:t> classification accuracy")</a:t>
            </a:r>
          </a:p>
          <a:p>
            <a:r>
              <a:rPr lang="en-US" dirty="0"/>
              <a:t>grid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a canonical </a:t>
            </a:r>
            <a:r>
              <a:rPr lang="fr-FR" dirty="0" err="1" smtClean="0"/>
              <a:t>variate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#display the cumulative percentage of variation along PC scores </a:t>
            </a:r>
          </a:p>
          <a:p>
            <a:r>
              <a:rPr lang="en-US" dirty="0" err="1"/>
              <a:t>cumsum</a:t>
            </a:r>
            <a:r>
              <a:rPr lang="en-US" dirty="0"/>
              <a:t>(gp1$percent[1:40])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validated</a:t>
            </a:r>
            <a:r>
              <a:rPr lang="fr-FR" dirty="0" smtClean="0"/>
              <a:t> classification </a:t>
            </a:r>
            <a:r>
              <a:rPr lang="fr-FR" dirty="0" err="1" smtClean="0"/>
              <a:t>accuracy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23" y="1071007"/>
            <a:ext cx="5917947" cy="5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the previous plot, </a:t>
            </a:r>
            <a:r>
              <a:rPr lang="en-US" dirty="0" smtClean="0"/>
              <a:t>8 </a:t>
            </a:r>
            <a:r>
              <a:rPr lang="en-US" dirty="0"/>
              <a:t>components are enough to reach </a:t>
            </a:r>
            <a:r>
              <a:rPr lang="en-US" dirty="0" smtClean="0"/>
              <a:t>100</a:t>
            </a:r>
            <a:r>
              <a:rPr lang="en-US" dirty="0"/>
              <a:t>% correct </a:t>
            </a:r>
            <a:r>
              <a:rPr lang="en-US" dirty="0" smtClean="0"/>
              <a:t>classification.</a:t>
            </a:r>
          </a:p>
          <a:p>
            <a:endParaRPr lang="fr-FR" dirty="0"/>
          </a:p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do 8 </a:t>
            </a:r>
            <a:r>
              <a:rPr lang="fr-FR" dirty="0" err="1" smtClean="0"/>
              <a:t>PCs</a:t>
            </a:r>
            <a:r>
              <a:rPr lang="fr-FR" dirty="0" smtClean="0"/>
              <a:t> </a:t>
            </a:r>
            <a:r>
              <a:rPr lang="fr-FR" dirty="0" err="1" smtClean="0"/>
              <a:t>represent</a:t>
            </a:r>
            <a:r>
              <a:rPr lang="fr-FR" dirty="0" smtClean="0"/>
              <a:t> in </a:t>
            </a:r>
            <a:r>
              <a:rPr lang="fr-FR" dirty="0" err="1" smtClean="0"/>
              <a:t>term</a:t>
            </a:r>
            <a:r>
              <a:rPr lang="fr-FR" dirty="0" smtClean="0"/>
              <a:t> of </a:t>
            </a:r>
            <a:r>
              <a:rPr lang="fr-FR" dirty="0" err="1" smtClean="0"/>
              <a:t>percentage</a:t>
            </a:r>
            <a:r>
              <a:rPr lang="fr-FR" dirty="0" smtClean="0"/>
              <a:t> of variance?</a:t>
            </a:r>
            <a:endParaRPr lang="en-US" dirty="0"/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9" y="3784600"/>
            <a:ext cx="57816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74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#create data objects based on the number of PC scores relevant for CVA</a:t>
            </a:r>
          </a:p>
          <a:p>
            <a:r>
              <a:rPr lang="en-US" dirty="0"/>
              <a:t>resDonnees2=gp1$scores[,1:8]</a:t>
            </a:r>
          </a:p>
          <a:p>
            <a:endParaRPr lang="fr" dirty="0"/>
          </a:p>
          <a:p>
            <a:r>
              <a:rPr lang="en-US" dirty="0"/>
              <a:t>#run CVA</a:t>
            </a:r>
          </a:p>
          <a:p>
            <a:r>
              <a:rPr lang="en-US" dirty="0" err="1"/>
              <a:t>cva</a:t>
            </a:r>
            <a:r>
              <a:rPr lang="en-US" dirty="0"/>
              <a:t>=CVA(resDonnees2, group, cv=TRUE, prior=rep(1/4,4), weighting=TRUE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Run</a:t>
            </a:r>
            <a:r>
              <a:rPr lang="fr-FR" dirty="0" smtClean="0"/>
              <a:t> the CVA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09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#isolating percentage of variance for CV1 and CV2</a:t>
            </a:r>
          </a:p>
          <a:p>
            <a:r>
              <a:rPr lang="en-US" dirty="0" err="1"/>
              <a:t>percx</a:t>
            </a:r>
            <a:r>
              <a:rPr lang="en-US" dirty="0"/>
              <a:t>=round(</a:t>
            </a:r>
            <a:r>
              <a:rPr lang="en-US" dirty="0" err="1"/>
              <a:t>cva$Var</a:t>
            </a:r>
            <a:r>
              <a:rPr lang="en-US" dirty="0"/>
              <a:t>[1,2],digits=2)</a:t>
            </a:r>
          </a:p>
          <a:p>
            <a:r>
              <a:rPr lang="en-US" dirty="0" err="1"/>
              <a:t>percy</a:t>
            </a:r>
            <a:r>
              <a:rPr lang="en-US" dirty="0"/>
              <a:t>=round(</a:t>
            </a:r>
            <a:r>
              <a:rPr lang="en-US" dirty="0" err="1"/>
              <a:t>cva$Var</a:t>
            </a:r>
            <a:r>
              <a:rPr lang="en-US" dirty="0"/>
              <a:t>[2,2],digits=2)</a:t>
            </a:r>
          </a:p>
          <a:p>
            <a:endParaRPr lang="fr" dirty="0"/>
          </a:p>
          <a:p>
            <a:r>
              <a:rPr lang="en-US" dirty="0"/>
              <a:t>#plot CV1 and CV2</a:t>
            </a:r>
          </a:p>
          <a:p>
            <a:r>
              <a:rPr lang="en-US" dirty="0"/>
              <a:t>plot(</a:t>
            </a:r>
            <a:r>
              <a:rPr lang="en-US" dirty="0" err="1"/>
              <a:t>cva$CVscores,xlab</a:t>
            </a:r>
            <a:r>
              <a:rPr lang="en-US" dirty="0"/>
              <a:t>=paste("CV1 (",</a:t>
            </a:r>
            <a:r>
              <a:rPr lang="en-US" dirty="0" err="1"/>
              <a:t>percx</a:t>
            </a:r>
            <a:r>
              <a:rPr lang="en-US" dirty="0"/>
              <a:t>,"%)"),</a:t>
            </a:r>
            <a:r>
              <a:rPr lang="en-US" dirty="0" err="1"/>
              <a:t>ylab</a:t>
            </a:r>
            <a:r>
              <a:rPr lang="en-US" dirty="0"/>
              <a:t>=paste("CV2 (",</a:t>
            </a:r>
            <a:r>
              <a:rPr lang="en-US" dirty="0" err="1"/>
              <a:t>percy</a:t>
            </a:r>
            <a:r>
              <a:rPr lang="en-US" dirty="0"/>
              <a:t>,"%)"),asp=1,cex=1,col=</a:t>
            </a:r>
            <a:r>
              <a:rPr lang="en-US" dirty="0" err="1"/>
              <a:t>as.numeric</a:t>
            </a:r>
            <a:r>
              <a:rPr lang="en-US" dirty="0"/>
              <a:t>(group),</a:t>
            </a:r>
            <a:r>
              <a:rPr lang="en-US" dirty="0" err="1"/>
              <a:t>pch</a:t>
            </a:r>
            <a:r>
              <a:rPr lang="en-US" dirty="0"/>
              <a:t>=</a:t>
            </a:r>
            <a:r>
              <a:rPr lang="en-US" dirty="0" err="1"/>
              <a:t>as.numeric</a:t>
            </a:r>
            <a:r>
              <a:rPr lang="en-US" dirty="0"/>
              <a:t>(group))</a:t>
            </a:r>
          </a:p>
          <a:p>
            <a:endParaRPr lang="fr" dirty="0"/>
          </a:p>
          <a:p>
            <a:r>
              <a:rPr lang="en-US" dirty="0"/>
              <a:t>#vertical and horizontal dotted lines passing by zero</a:t>
            </a:r>
          </a:p>
          <a:p>
            <a:r>
              <a:rPr lang="en-US" dirty="0" err="1"/>
              <a:t>abline</a:t>
            </a:r>
            <a:r>
              <a:rPr lang="en-US" dirty="0"/>
              <a:t>(v=0,h=0,lwd=1,lty=3)</a:t>
            </a:r>
          </a:p>
          <a:p>
            <a:endParaRPr lang="fr" dirty="0"/>
          </a:p>
          <a:p>
            <a:r>
              <a:rPr lang="en-US" dirty="0"/>
              <a:t>#adding labels</a:t>
            </a:r>
          </a:p>
          <a:p>
            <a:r>
              <a:rPr lang="en-US" dirty="0"/>
              <a:t>text(</a:t>
            </a:r>
            <a:r>
              <a:rPr lang="en-US" dirty="0" err="1"/>
              <a:t>cva$CVscores</a:t>
            </a:r>
            <a:r>
              <a:rPr lang="en-US" dirty="0"/>
              <a:t>[,c(1,2)],labels=</a:t>
            </a:r>
            <a:r>
              <a:rPr lang="en-US" dirty="0" err="1"/>
              <a:t>name,pos</a:t>
            </a:r>
            <a:r>
              <a:rPr lang="en-US" dirty="0"/>
              <a:t>=1,offset=0.1,cex=0.5)</a:t>
            </a:r>
          </a:p>
          <a:p>
            <a:endParaRPr lang="fr" dirty="0"/>
          </a:p>
          <a:p>
            <a:r>
              <a:rPr lang="en-US" dirty="0"/>
              <a:t>#creating convex hulls for groups</a:t>
            </a:r>
          </a:p>
          <a:p>
            <a:r>
              <a:rPr lang="en-US" dirty="0" err="1"/>
              <a:t>s.chull</a:t>
            </a:r>
            <a:r>
              <a:rPr lang="en-US" dirty="0"/>
              <a:t>(</a:t>
            </a:r>
            <a:r>
              <a:rPr lang="en-US" dirty="0" err="1"/>
              <a:t>cva$CVscores,fac</a:t>
            </a:r>
            <a:r>
              <a:rPr lang="en-US" dirty="0"/>
              <a:t>=</a:t>
            </a:r>
            <a:r>
              <a:rPr lang="en-US" dirty="0" err="1"/>
              <a:t>group,xax</a:t>
            </a:r>
            <a:r>
              <a:rPr lang="en-US" dirty="0"/>
              <a:t>=1,optchull=1,clabel=0,add.plot=TRUE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 of CV1 and CV2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8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CV1 and CV2 plot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34" y="909129"/>
            <a:ext cx="5898847" cy="5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9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#load data set (semilandmarks.csv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</a:t>
            </a:r>
            <a:r>
              <a:rPr lang="en-US" dirty="0"/>
              <a:t>&lt;-</a:t>
            </a:r>
            <a:r>
              <a:rPr lang="en-US" dirty="0" err="1"/>
              <a:t>read.table</a:t>
            </a:r>
            <a:r>
              <a:rPr lang="en-US" dirty="0"/>
              <a:t>("</a:t>
            </a:r>
            <a:r>
              <a:rPr lang="en-US" dirty="0" err="1"/>
              <a:t>Semilandmarks.csv",header</a:t>
            </a:r>
            <a:r>
              <a:rPr lang="en-US" dirty="0"/>
              <a:t>=</a:t>
            </a:r>
            <a:r>
              <a:rPr lang="en-US" dirty="0" err="1"/>
              <a:t>FALSE,sep</a:t>
            </a:r>
            <a:r>
              <a:rPr lang="en-US" dirty="0" smtClean="0"/>
              <a:t>=";")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en-US" dirty="0"/>
              <a:t>Before running the line below, let's look at the organization of the data</a:t>
            </a:r>
          </a:p>
          <a:p>
            <a:r>
              <a:rPr lang="fr-FR" dirty="0" err="1" smtClean="0"/>
              <a:t>edit</a:t>
            </a:r>
            <a:r>
              <a:rPr lang="fr-FR" dirty="0" smtClean="0"/>
              <a:t>(data)</a:t>
            </a:r>
          </a:p>
          <a:p>
            <a:endParaRPr lang="fr-FR" dirty="0"/>
          </a:p>
          <a:p>
            <a:r>
              <a:rPr lang="fr-FR" dirty="0" smtClean="0"/>
              <a:t>How are data </a:t>
            </a:r>
            <a:r>
              <a:rPr lang="fr-FR" dirty="0" err="1" smtClean="0"/>
              <a:t>organized</a:t>
            </a:r>
            <a:r>
              <a:rPr lang="fr-FR" dirty="0" smtClean="0"/>
              <a:t>? (</a:t>
            </a:r>
            <a:r>
              <a:rPr lang="fr-FR" dirty="0" err="1" smtClean="0"/>
              <a:t>hint</a:t>
            </a:r>
            <a:r>
              <a:rPr lang="fr-FR" dirty="0" smtClean="0"/>
              <a:t>: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and </a:t>
            </a:r>
            <a:r>
              <a:rPr lang="fr-FR" dirty="0" err="1" smtClean="0"/>
              <a:t>columns</a:t>
            </a:r>
            <a:r>
              <a:rPr lang="fr-FR" dirty="0" smtClean="0"/>
              <a:t> are </a:t>
            </a:r>
            <a:r>
              <a:rPr lang="fr-FR" dirty="0" err="1" smtClean="0"/>
              <a:t>there</a:t>
            </a:r>
            <a:r>
              <a:rPr lang="fr-FR" dirty="0" smtClean="0"/>
              <a:t> and </a:t>
            </a:r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represent</a:t>
            </a:r>
            <a:r>
              <a:rPr lang="fr-FR" dirty="0" smtClean="0"/>
              <a:t>?)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Loading</a:t>
            </a:r>
            <a:r>
              <a:rPr lang="fr-FR" dirty="0" smtClean="0"/>
              <a:t> data (</a:t>
            </a:r>
            <a:r>
              <a:rPr lang="fr-FR" dirty="0" err="1" smtClean="0"/>
              <a:t>landmark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7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67" y="2294466"/>
            <a:ext cx="4267200" cy="3562350"/>
          </a:xfrm>
          <a:prstGeom prst="rect">
            <a:avLst/>
          </a:prstGeom>
        </p:spPr>
      </p:pic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414867" y="1066800"/>
            <a:ext cx="11353800" cy="2455333"/>
          </a:xfrm>
        </p:spPr>
        <p:txBody>
          <a:bodyPr/>
          <a:lstStyle/>
          <a:p>
            <a:r>
              <a:rPr lang="en-US" dirty="0"/>
              <a:t>#check classification accuracy</a:t>
            </a:r>
          </a:p>
          <a:p>
            <a:r>
              <a:rPr lang="en-US" dirty="0"/>
              <a:t>classify(</a:t>
            </a:r>
            <a:r>
              <a:rPr lang="en-US" dirty="0" err="1"/>
              <a:t>cva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3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#min CV1</a:t>
            </a:r>
          </a:p>
          <a:p>
            <a:r>
              <a:rPr lang="en-US" dirty="0"/>
              <a:t>minCV1&lt;-</a:t>
            </a:r>
            <a:r>
              <a:rPr lang="en-US" dirty="0" err="1"/>
              <a:t>extshapes</a:t>
            </a:r>
            <a:r>
              <a:rPr lang="en-US" dirty="0"/>
              <a:t>(procrustes,"lda",cva,1,"min")</a:t>
            </a:r>
          </a:p>
          <a:p>
            <a:r>
              <a:rPr lang="en-US" dirty="0"/>
              <a:t>array_minCV1&lt;- </a:t>
            </a:r>
            <a:r>
              <a:rPr lang="en-US" dirty="0" err="1"/>
              <a:t>aperm</a:t>
            </a:r>
            <a:r>
              <a:rPr lang="en-US" dirty="0"/>
              <a:t>(array(minCV1,c(3,length(minCV1)/3)),perm=c(2,1))</a:t>
            </a:r>
          </a:p>
          <a:p>
            <a:endParaRPr lang="fr" dirty="0"/>
          </a:p>
          <a:p>
            <a:r>
              <a:rPr lang="en-US" dirty="0"/>
              <a:t>#visualize in 3D the minimum shape</a:t>
            </a:r>
          </a:p>
          <a:p>
            <a:r>
              <a:rPr lang="en-US" dirty="0"/>
              <a:t>points3d(array_minCV1,size=5,col="blue")</a:t>
            </a:r>
          </a:p>
          <a:p>
            <a:endParaRPr lang="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CV1 </a:t>
            </a:r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r>
              <a:rPr lang="fr-FR" dirty="0" smtClean="0"/>
              <a:t> </a:t>
            </a:r>
            <a:r>
              <a:rPr lang="fr-FR" dirty="0" err="1" smtClean="0"/>
              <a:t>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87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CV1 </a:t>
            </a:r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61" y="2214882"/>
            <a:ext cx="3772981" cy="27391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97" y="1661019"/>
            <a:ext cx="5317084" cy="38468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49552" y="553673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Occlusal </a:t>
            </a:r>
            <a:r>
              <a:rPr lang="fr-FR" dirty="0" err="1" smtClean="0"/>
              <a:t>view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637475" y="545284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buccal </a:t>
            </a:r>
            <a:r>
              <a:rPr lang="fr-F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19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#max CV1</a:t>
            </a:r>
          </a:p>
          <a:p>
            <a:r>
              <a:rPr lang="en-US" dirty="0"/>
              <a:t>maxCV1&lt;-</a:t>
            </a:r>
            <a:r>
              <a:rPr lang="en-US" dirty="0" err="1"/>
              <a:t>extshapes</a:t>
            </a:r>
            <a:r>
              <a:rPr lang="en-US" dirty="0"/>
              <a:t>(procrustes,"lda",cva,1,"max")</a:t>
            </a:r>
          </a:p>
          <a:p>
            <a:r>
              <a:rPr lang="en-US" dirty="0"/>
              <a:t>array_maxCV1&lt;- </a:t>
            </a:r>
            <a:r>
              <a:rPr lang="en-US" dirty="0" err="1"/>
              <a:t>aperm</a:t>
            </a:r>
            <a:r>
              <a:rPr lang="en-US" dirty="0"/>
              <a:t>(array(maxCV1,c(3,length(maxCV1)/3)),perm=c(2,1))</a:t>
            </a:r>
          </a:p>
          <a:p>
            <a:endParaRPr lang="fr" dirty="0"/>
          </a:p>
          <a:p>
            <a:r>
              <a:rPr lang="en-US" dirty="0"/>
              <a:t>#visualize in 3D the maximum shape</a:t>
            </a:r>
          </a:p>
          <a:p>
            <a:r>
              <a:rPr lang="en-US" dirty="0"/>
              <a:t>points3d(array_maxCV1,size=5,col="red")</a:t>
            </a:r>
          </a:p>
          <a:p>
            <a:endParaRPr lang="fr" dirty="0"/>
          </a:p>
          <a:p>
            <a:r>
              <a:rPr lang="en-US" dirty="0"/>
              <a:t>#change to </a:t>
            </a:r>
            <a:r>
              <a:rPr lang="en-US" dirty="0" err="1"/>
              <a:t>ortogonal</a:t>
            </a:r>
            <a:r>
              <a:rPr lang="en-US" dirty="0"/>
              <a:t> view (by default it is in perspective view)</a:t>
            </a:r>
          </a:p>
          <a:p>
            <a:r>
              <a:rPr lang="en-US" dirty="0"/>
              <a:t>par3d(FOV=0)</a:t>
            </a:r>
          </a:p>
          <a:p>
            <a:endParaRPr lang="fr-FR" dirty="0" smtClean="0"/>
          </a:p>
          <a:p>
            <a:endParaRPr lang="fr" dirty="0"/>
          </a:p>
          <a:p>
            <a:r>
              <a:rPr lang="en-US" dirty="0"/>
              <a:t>#save pdf with extreme shape points (as visible on screen)</a:t>
            </a:r>
          </a:p>
          <a:p>
            <a:r>
              <a:rPr lang="en-US" dirty="0" err="1"/>
              <a:t>rgl.postscript</a:t>
            </a:r>
            <a:r>
              <a:rPr lang="en-US" dirty="0"/>
              <a:t>("CV1_min-max.pdf","pdf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0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258" y="2288662"/>
            <a:ext cx="3610802" cy="2706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5" y="1815737"/>
            <a:ext cx="4687828" cy="36522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49552" y="553673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Occlusal </a:t>
            </a:r>
            <a:r>
              <a:rPr lang="fr-FR" dirty="0" err="1" smtClean="0"/>
              <a:t>view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637475" y="545284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buccal </a:t>
            </a:r>
            <a:r>
              <a:rPr lang="fr-F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visualize</a:t>
            </a:r>
            <a:r>
              <a:rPr lang="fr-FR" dirty="0" smtClean="0"/>
              <a:t> minimum and maximum </a:t>
            </a:r>
            <a:r>
              <a:rPr lang="fr-FR" dirty="0" err="1" smtClean="0"/>
              <a:t>shapes</a:t>
            </a:r>
            <a:r>
              <a:rPr lang="fr-FR" dirty="0" smtClean="0"/>
              <a:t> of CV2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CV2 </a:t>
            </a:r>
            <a:r>
              <a:rPr lang="fr-FR" dirty="0" err="1" smtClean="0"/>
              <a:t>min-max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r>
              <a:rPr lang="fr-FR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0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#min CV2</a:t>
            </a:r>
          </a:p>
          <a:p>
            <a:r>
              <a:rPr lang="en-US" dirty="0"/>
              <a:t>minCV2&lt;-</a:t>
            </a:r>
            <a:r>
              <a:rPr lang="en-US" dirty="0" err="1"/>
              <a:t>extshapes</a:t>
            </a:r>
            <a:r>
              <a:rPr lang="en-US" dirty="0"/>
              <a:t>(procrustes,"lda",cva,1,"min")</a:t>
            </a:r>
          </a:p>
          <a:p>
            <a:r>
              <a:rPr lang="en-US" dirty="0"/>
              <a:t>array_minCV2&lt;- </a:t>
            </a:r>
            <a:r>
              <a:rPr lang="en-US" dirty="0" err="1"/>
              <a:t>aperm</a:t>
            </a:r>
            <a:r>
              <a:rPr lang="en-US" dirty="0"/>
              <a:t>(array(minCV2,c(3,length(minCV2)/3)),perm=c(2,1))</a:t>
            </a:r>
          </a:p>
          <a:p>
            <a:endParaRPr lang="fr" dirty="0"/>
          </a:p>
          <a:p>
            <a:r>
              <a:rPr lang="en-US" dirty="0"/>
              <a:t>#visualize in 3D the minimum shape</a:t>
            </a:r>
          </a:p>
          <a:p>
            <a:r>
              <a:rPr lang="en-US" dirty="0"/>
              <a:t>points3d(array_minCV2,size=5,col="blue")</a:t>
            </a:r>
          </a:p>
          <a:p>
            <a:endParaRPr lang="fr" dirty="0"/>
          </a:p>
          <a:p>
            <a:r>
              <a:rPr lang="en-US" dirty="0"/>
              <a:t>#max CV2</a:t>
            </a:r>
          </a:p>
          <a:p>
            <a:r>
              <a:rPr lang="en-US" dirty="0"/>
              <a:t>maxCV2&lt;-</a:t>
            </a:r>
            <a:r>
              <a:rPr lang="en-US" dirty="0" err="1"/>
              <a:t>extshapes</a:t>
            </a:r>
            <a:r>
              <a:rPr lang="en-US" dirty="0"/>
              <a:t>(procrustes,"lda",cva,1,"max")</a:t>
            </a:r>
          </a:p>
          <a:p>
            <a:r>
              <a:rPr lang="en-US" dirty="0"/>
              <a:t>array_maxCV2&lt;- </a:t>
            </a:r>
            <a:r>
              <a:rPr lang="en-US" dirty="0" err="1"/>
              <a:t>aperm</a:t>
            </a:r>
            <a:r>
              <a:rPr lang="en-US" dirty="0"/>
              <a:t>(array(maxCV2,c(3,length(maxCV2)/3)),perm=c(2,1))</a:t>
            </a:r>
          </a:p>
          <a:p>
            <a:endParaRPr lang="fr" dirty="0"/>
          </a:p>
          <a:p>
            <a:r>
              <a:rPr lang="en-US" dirty="0"/>
              <a:t>#visualize in 3D the minimum shape</a:t>
            </a:r>
          </a:p>
          <a:p>
            <a:r>
              <a:rPr lang="en-US" dirty="0"/>
              <a:t>points3d(array_maxCV2,size=5,col="red")</a:t>
            </a:r>
          </a:p>
          <a:p>
            <a:endParaRPr lang="fr" dirty="0"/>
          </a:p>
          <a:p>
            <a:r>
              <a:rPr lang="en-US" dirty="0"/>
              <a:t>#change to </a:t>
            </a:r>
            <a:r>
              <a:rPr lang="en-US" dirty="0" err="1"/>
              <a:t>ortogonal</a:t>
            </a:r>
            <a:r>
              <a:rPr lang="en-US" dirty="0"/>
              <a:t> view (by default it is in perspective view)</a:t>
            </a:r>
          </a:p>
          <a:p>
            <a:r>
              <a:rPr lang="en-US" dirty="0"/>
              <a:t>par3d(FOV=0)</a:t>
            </a:r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CV2 </a:t>
            </a:r>
            <a:r>
              <a:rPr lang="fr-FR" dirty="0" err="1" smtClean="0"/>
              <a:t>min-max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96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 object for centroid size</a:t>
            </a:r>
          </a:p>
          <a:p>
            <a:r>
              <a:rPr lang="en-US" dirty="0" err="1"/>
              <a:t>centroid.size</a:t>
            </a:r>
            <a:r>
              <a:rPr lang="en-US" dirty="0"/>
              <a:t>=gp1$size</a:t>
            </a:r>
          </a:p>
          <a:p>
            <a:endParaRPr lang="fr" dirty="0"/>
          </a:p>
          <a:p>
            <a:r>
              <a:rPr lang="en-US" dirty="0"/>
              <a:t>#plot PC1 and centroid size</a:t>
            </a:r>
          </a:p>
          <a:p>
            <a:r>
              <a:rPr lang="en-US" dirty="0"/>
              <a:t>plot(gp1$scores[,1],</a:t>
            </a:r>
            <a:r>
              <a:rPr lang="en-US" dirty="0" err="1"/>
              <a:t>centroid.size,col</a:t>
            </a:r>
            <a:r>
              <a:rPr lang="en-US" dirty="0"/>
              <a:t>=</a:t>
            </a:r>
            <a:r>
              <a:rPr lang="en-US" dirty="0" err="1"/>
              <a:t>as.numeric</a:t>
            </a:r>
            <a:r>
              <a:rPr lang="en-US" dirty="0"/>
              <a:t>(group))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coef</a:t>
            </a:r>
            <a:r>
              <a:rPr lang="en-US" dirty="0"/>
              <a:t>(lm(centroid.size~gp1$scores[,1])),</a:t>
            </a:r>
            <a:r>
              <a:rPr lang="en-US" dirty="0" err="1"/>
              <a:t>lwd</a:t>
            </a:r>
            <a:r>
              <a:rPr lang="en-US" dirty="0"/>
              <a:t>=2,col="red")</a:t>
            </a:r>
          </a:p>
          <a:p>
            <a:r>
              <a:rPr lang="en-US" dirty="0"/>
              <a:t>text(gp1$scores[,1],</a:t>
            </a:r>
            <a:r>
              <a:rPr lang="en-US" dirty="0" err="1"/>
              <a:t>centroid.size,labels</a:t>
            </a:r>
            <a:r>
              <a:rPr lang="en-US" dirty="0"/>
              <a:t>=</a:t>
            </a:r>
            <a:r>
              <a:rPr lang="en-US" dirty="0" err="1"/>
              <a:t>name,pos</a:t>
            </a:r>
            <a:r>
              <a:rPr lang="en-US" dirty="0"/>
              <a:t>=1,offset=0.1,cex=0.5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Testing</a:t>
            </a:r>
            <a:r>
              <a:rPr lang="fr-FR" dirty="0" smtClean="0"/>
              <a:t> for allometry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 of PC1 and </a:t>
            </a:r>
            <a:r>
              <a:rPr lang="fr-FR" dirty="0" err="1" smtClean="0"/>
              <a:t>centroid</a:t>
            </a:r>
            <a:r>
              <a:rPr lang="fr-FR" dirty="0" smtClean="0"/>
              <a:t> size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6" y="949265"/>
            <a:ext cx="5789772" cy="55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39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</a:t>
            </a:r>
            <a:r>
              <a:rPr lang="en-US" dirty="0"/>
              <a:t>to investigate other PC scores, as well as </a:t>
            </a:r>
            <a:r>
              <a:rPr lang="en-US" dirty="0" err="1"/>
              <a:t>bgPCs</a:t>
            </a:r>
            <a:r>
              <a:rPr lang="en-US" dirty="0"/>
              <a:t> and CVs</a:t>
            </a:r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Plotting</a:t>
            </a:r>
            <a:r>
              <a:rPr lang="fr-FR" dirty="0" smtClean="0"/>
              <a:t> </a:t>
            </a:r>
            <a:r>
              <a:rPr lang="fr-FR" dirty="0" err="1" smtClean="0"/>
              <a:t>centroid</a:t>
            </a:r>
            <a:r>
              <a:rPr lang="fr-FR" dirty="0" smtClean="0"/>
              <a:t> size </a:t>
            </a:r>
            <a:r>
              <a:rPr lang="fr-FR" dirty="0" err="1" smtClean="0"/>
              <a:t>against</a:t>
            </a:r>
            <a:r>
              <a:rPr lang="fr-FR" dirty="0" smtClean="0"/>
              <a:t>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/>
              <a:t>number of dimensions</a:t>
            </a:r>
          </a:p>
          <a:p>
            <a:r>
              <a:rPr lang="en-US" dirty="0"/>
              <a:t>dimensions=3</a:t>
            </a:r>
          </a:p>
          <a:p>
            <a:endParaRPr lang="fr" dirty="0"/>
          </a:p>
          <a:p>
            <a:r>
              <a:rPr lang="en-US" dirty="0" smtClean="0"/>
              <a:t>#a group </a:t>
            </a:r>
            <a:r>
              <a:rPr lang="en-US" dirty="0"/>
              <a:t>with genera names</a:t>
            </a:r>
          </a:p>
          <a:p>
            <a:r>
              <a:rPr lang="en-US" dirty="0"/>
              <a:t>name=</a:t>
            </a:r>
            <a:r>
              <a:rPr lang="en-US" dirty="0" err="1"/>
              <a:t>as.factor</a:t>
            </a:r>
            <a:r>
              <a:rPr lang="en-US" dirty="0"/>
              <a:t>(data[,1])</a:t>
            </a:r>
          </a:p>
          <a:p>
            <a:endParaRPr lang="fr" dirty="0"/>
          </a:p>
          <a:p>
            <a:r>
              <a:rPr lang="en-US" dirty="0"/>
              <a:t>#number of individuals</a:t>
            </a:r>
          </a:p>
          <a:p>
            <a:r>
              <a:rPr lang="en-US" dirty="0" err="1"/>
              <a:t>nbIndividu</a:t>
            </a:r>
            <a:r>
              <a:rPr lang="en-US" dirty="0"/>
              <a:t>=</a:t>
            </a:r>
            <a:r>
              <a:rPr lang="en-US" dirty="0" err="1"/>
              <a:t>nrow</a:t>
            </a:r>
            <a:r>
              <a:rPr lang="en-US" dirty="0"/>
              <a:t>(data)</a:t>
            </a:r>
          </a:p>
          <a:p>
            <a:endParaRPr lang="fr" dirty="0"/>
          </a:p>
          <a:p>
            <a:r>
              <a:rPr lang="en-US" dirty="0"/>
              <a:t>#number of landmarks</a:t>
            </a:r>
          </a:p>
          <a:p>
            <a:r>
              <a:rPr lang="en-US" dirty="0" err="1"/>
              <a:t>nbLandmark</a:t>
            </a:r>
            <a:r>
              <a:rPr lang="en-US" dirty="0"/>
              <a:t>=(</a:t>
            </a:r>
            <a:r>
              <a:rPr lang="en-US" dirty="0" err="1"/>
              <a:t>ncol</a:t>
            </a:r>
            <a:r>
              <a:rPr lang="en-US" dirty="0"/>
              <a:t>(data)-1)/3</a:t>
            </a:r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5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#statistically testing for allometry</a:t>
            </a:r>
          </a:p>
          <a:p>
            <a:r>
              <a:rPr lang="en-US" dirty="0"/>
              <a:t>perm1=</a:t>
            </a:r>
            <a:r>
              <a:rPr lang="en-US" dirty="0" err="1"/>
              <a:t>adonis</a:t>
            </a:r>
            <a:r>
              <a:rPr lang="en-US" dirty="0"/>
              <a:t>(formula=gp1$scores~centroid.size*</a:t>
            </a:r>
            <a:r>
              <a:rPr lang="en-US" dirty="0" err="1"/>
              <a:t>group,permutations</a:t>
            </a:r>
            <a:r>
              <a:rPr lang="en-US" dirty="0"/>
              <a:t>=9999,method="</a:t>
            </a:r>
            <a:r>
              <a:rPr lang="en-US" dirty="0" err="1"/>
              <a:t>euc</a:t>
            </a:r>
            <a:r>
              <a:rPr lang="en-US" dirty="0"/>
              <a:t>")</a:t>
            </a:r>
          </a:p>
          <a:p>
            <a:r>
              <a:rPr lang="en-US" dirty="0"/>
              <a:t>perm1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</a:t>
            </a:r>
            <a:r>
              <a:rPr lang="en-US" dirty="0"/>
              <a:t>with </a:t>
            </a:r>
            <a:r>
              <a:rPr lang="en-US" dirty="0" smtClean="0"/>
              <a:t>pairwise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73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Results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871662"/>
            <a:ext cx="7400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0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#selecting only semilandmark data (i.e., removing the first column that include genera names)</a:t>
            </a:r>
          </a:p>
          <a:p>
            <a:r>
              <a:rPr lang="en-US" dirty="0"/>
              <a:t>data2=</a:t>
            </a:r>
            <a:r>
              <a:rPr lang="en-US" dirty="0" err="1"/>
              <a:t>as.matrix</a:t>
            </a:r>
            <a:r>
              <a:rPr lang="en-US" dirty="0"/>
              <a:t>(data[,-1</a:t>
            </a:r>
            <a:r>
              <a:rPr lang="en-US" dirty="0" smtClean="0"/>
              <a:t>])</a:t>
            </a:r>
          </a:p>
          <a:p>
            <a:endParaRPr lang="fr-FR" dirty="0"/>
          </a:p>
          <a:p>
            <a:r>
              <a:rPr lang="en-US" dirty="0"/>
              <a:t>#reorganizing the data as an array</a:t>
            </a:r>
          </a:p>
          <a:p>
            <a:r>
              <a:rPr lang="en-US" dirty="0"/>
              <a:t>data2&lt;-</a:t>
            </a:r>
            <a:r>
              <a:rPr lang="en-US" dirty="0" err="1"/>
              <a:t>aperm</a:t>
            </a:r>
            <a:r>
              <a:rPr lang="en-US" dirty="0"/>
              <a:t>(array(t(data2),dim=c(</a:t>
            </a:r>
            <a:r>
              <a:rPr lang="en-US" dirty="0" err="1"/>
              <a:t>dimensions,nbLandmark,nbIndividu</a:t>
            </a:r>
            <a:r>
              <a:rPr lang="en-US" dirty="0"/>
              <a:t>)),c(2,1,3))</a:t>
            </a:r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Selecting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data and </a:t>
            </a:r>
            <a:r>
              <a:rPr lang="fr-FR" dirty="0" err="1" smtClean="0"/>
              <a:t>formatting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as an </a:t>
            </a:r>
            <a:r>
              <a:rPr lang="fr-FR" dirty="0" err="1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####running the Procrustes superimposition</a:t>
            </a:r>
          </a:p>
          <a:p>
            <a:r>
              <a:rPr lang="en-US" dirty="0"/>
              <a:t>gp1&lt;-</a:t>
            </a:r>
            <a:r>
              <a:rPr lang="en-US" dirty="0" err="1"/>
              <a:t>procGPA</a:t>
            </a:r>
            <a:r>
              <a:rPr lang="en-US" dirty="0"/>
              <a:t>(data2,scale=TRUE)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Procrustes</a:t>
            </a:r>
            <a:r>
              <a:rPr lang="fr-FR" dirty="0" smtClean="0"/>
              <a:t> </a:t>
            </a:r>
            <a:r>
              <a:rPr lang="fr-FR" dirty="0" err="1" smtClean="0"/>
              <a:t>superimposition</a:t>
            </a:r>
            <a:endParaRPr lang="en-US" dirty="0"/>
          </a:p>
        </p:txBody>
      </p:sp>
      <p:pic>
        <p:nvPicPr>
          <p:cNvPr id="5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4" y="2508249"/>
            <a:ext cx="11020425" cy="35623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46983" y="6070599"/>
            <a:ext cx="2933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Mitteroecker</a:t>
            </a:r>
            <a:r>
              <a:rPr lang="fr-FR" sz="1200" dirty="0" smtClean="0"/>
              <a:t> and Gunz, 2009, </a:t>
            </a:r>
            <a:r>
              <a:rPr lang="fr-FR" sz="1200" i="1" dirty="0" err="1" smtClean="0"/>
              <a:t>Evol</a:t>
            </a:r>
            <a:r>
              <a:rPr lang="fr-FR" sz="1200" i="1" dirty="0" smtClean="0"/>
              <a:t>. </a:t>
            </a:r>
            <a:r>
              <a:rPr lang="fr-FR" sz="1200" i="1" dirty="0" err="1" smtClean="0"/>
              <a:t>Biol</a:t>
            </a:r>
            <a:r>
              <a:rPr lang="fr-FR" sz="1200" i="1" dirty="0" smtClean="0"/>
              <a:t>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62717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PCA plots: PC1 and PC2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#isolating percentage of variance</a:t>
            </a:r>
          </a:p>
          <a:p>
            <a:r>
              <a:rPr lang="en-US" dirty="0"/>
              <a:t>x=round(gp1$percent, digits=2)</a:t>
            </a:r>
          </a:p>
          <a:p>
            <a:r>
              <a:rPr lang="en-US" dirty="0"/>
              <a:t>x1=</a:t>
            </a:r>
            <a:r>
              <a:rPr lang="en-US" dirty="0" err="1"/>
              <a:t>as.factor</a:t>
            </a:r>
            <a:r>
              <a:rPr lang="en-US" dirty="0"/>
              <a:t>(paste("PC1 (",x[1],"%)")) </a:t>
            </a:r>
          </a:p>
          <a:p>
            <a:r>
              <a:rPr lang="en-US" dirty="0"/>
              <a:t>x2=</a:t>
            </a:r>
            <a:r>
              <a:rPr lang="en-US" dirty="0" err="1"/>
              <a:t>as.factor</a:t>
            </a:r>
            <a:r>
              <a:rPr lang="en-US" dirty="0"/>
              <a:t>(paste("PC2 (",x[2</a:t>
            </a:r>
            <a:r>
              <a:rPr lang="en-US" dirty="0" smtClean="0"/>
              <a:t>],"%)"))</a:t>
            </a:r>
          </a:p>
          <a:p>
            <a:endParaRPr lang="en-US" dirty="0"/>
          </a:p>
          <a:p>
            <a:r>
              <a:rPr lang="en-US" dirty="0"/>
              <a:t>#PC1 and PC2 plot</a:t>
            </a:r>
          </a:p>
          <a:p>
            <a:r>
              <a:rPr lang="en-US" dirty="0"/>
              <a:t>plot(gp1$scores[,c(1,2)],</a:t>
            </a:r>
            <a:r>
              <a:rPr lang="en-US" dirty="0" err="1"/>
              <a:t>xlab</a:t>
            </a:r>
            <a:r>
              <a:rPr lang="en-US" dirty="0"/>
              <a:t>=x1,ylab=x2,asp=1,pch=</a:t>
            </a:r>
            <a:r>
              <a:rPr lang="en-US" dirty="0" err="1"/>
              <a:t>as.numeric</a:t>
            </a:r>
            <a:r>
              <a:rPr lang="en-US" dirty="0"/>
              <a:t>(name),col=</a:t>
            </a:r>
            <a:r>
              <a:rPr lang="en-US" dirty="0" err="1"/>
              <a:t>as.numeric</a:t>
            </a:r>
            <a:r>
              <a:rPr lang="en-US" dirty="0"/>
              <a:t>(name))</a:t>
            </a:r>
          </a:p>
          <a:p>
            <a:endParaRPr lang="fr" dirty="0"/>
          </a:p>
          <a:p>
            <a:r>
              <a:rPr lang="en-US" dirty="0"/>
              <a:t>#vertical and horizontal dotted lines passing by zero</a:t>
            </a:r>
          </a:p>
          <a:p>
            <a:r>
              <a:rPr lang="en-US" dirty="0" err="1"/>
              <a:t>abline</a:t>
            </a:r>
            <a:r>
              <a:rPr lang="en-US" dirty="0"/>
              <a:t>(v=0,h=0,lwd=.5,lty=3)</a:t>
            </a:r>
          </a:p>
          <a:p>
            <a:endParaRPr lang="fr" dirty="0"/>
          </a:p>
          <a:p>
            <a:r>
              <a:rPr lang="en-US" dirty="0"/>
              <a:t>#adding labels</a:t>
            </a:r>
          </a:p>
          <a:p>
            <a:r>
              <a:rPr lang="en-US" dirty="0"/>
              <a:t>text(gp1$scores[,c(1,2)],labels=</a:t>
            </a:r>
            <a:r>
              <a:rPr lang="en-US" dirty="0" err="1"/>
              <a:t>name,pos</a:t>
            </a:r>
            <a:r>
              <a:rPr lang="en-US" dirty="0"/>
              <a:t>=1,offset=0.1,cex=0.5)</a:t>
            </a:r>
          </a:p>
          <a:p>
            <a:endParaRPr lang="fr" dirty="0"/>
          </a:p>
          <a:p>
            <a:r>
              <a:rPr lang="en-US" dirty="0"/>
              <a:t>#creating convex hulls for groups</a:t>
            </a:r>
          </a:p>
          <a:p>
            <a:r>
              <a:rPr lang="en-US" dirty="0" err="1"/>
              <a:t>s.chull</a:t>
            </a:r>
            <a:r>
              <a:rPr lang="en-US" dirty="0"/>
              <a:t> (gp1$scores[,c(1,2)],</a:t>
            </a:r>
            <a:r>
              <a:rPr lang="en-US" dirty="0" err="1"/>
              <a:t>fac</a:t>
            </a:r>
            <a:r>
              <a:rPr lang="en-US" dirty="0"/>
              <a:t>=</a:t>
            </a:r>
            <a:r>
              <a:rPr lang="en-US" dirty="0" err="1"/>
              <a:t>name,xax</a:t>
            </a:r>
            <a:r>
              <a:rPr lang="en-US" dirty="0"/>
              <a:t>=1,optchull=1,clabel=0,add.plot=TRUE)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7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PC1 and PC2 plot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27" y="1066800"/>
            <a:ext cx="6282479" cy="5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7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GS">
      <a:majorFont>
        <a:latin typeface="Roboto Slab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1594</Words>
  <Application>Microsoft Office PowerPoint</Application>
  <PresentationFormat>Grand écran</PresentationFormat>
  <Paragraphs>320</Paragraphs>
  <Slides>51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4" baseType="lpstr">
      <vt:lpstr>Arial</vt:lpstr>
      <vt:lpstr>Roboto Slab</vt:lpstr>
      <vt:lpstr>Thème Office</vt:lpstr>
      <vt:lpstr>3D Geometric morphometrics in practice</vt:lpstr>
      <vt:lpstr>Présentation PowerPoint</vt:lpstr>
      <vt:lpstr>Loading packages for GM analyses</vt:lpstr>
      <vt:lpstr>Loading data (landmark coordinates)</vt:lpstr>
      <vt:lpstr>Let’s define some parameters</vt:lpstr>
      <vt:lpstr>Selecting only data and formatting them as an array</vt:lpstr>
      <vt:lpstr>Procrustes superimposition</vt:lpstr>
      <vt:lpstr>PCA plots: PC1 and PC2</vt:lpstr>
      <vt:lpstr>PC1 and PC2 plot</vt:lpstr>
      <vt:lpstr>PC2 and PC3</vt:lpstr>
      <vt:lpstr>PC2 and PC3</vt:lpstr>
      <vt:lpstr>PCA plots</vt:lpstr>
      <vt:lpstr>Extreme shapes visualization</vt:lpstr>
      <vt:lpstr>Minimun shape of PC1</vt:lpstr>
      <vt:lpstr>Présentation PowerPoint</vt:lpstr>
      <vt:lpstr>Minimun shape of PC1 compared with maximum shape (red)</vt:lpstr>
      <vt:lpstr>Now try to visualize minimum and maximum shapes of PC2</vt:lpstr>
      <vt:lpstr>PC2 min-max shapes</vt:lpstr>
      <vt:lpstr>Between-group PCA</vt:lpstr>
      <vt:lpstr>Between-group PCA plot</vt:lpstr>
      <vt:lpstr>bgPC1 and bgPC2 plot</vt:lpstr>
      <vt:lpstr>Cross-validated bgPCA</vt:lpstr>
      <vt:lpstr>bgPC2 and bgPC3 plot</vt:lpstr>
      <vt:lpstr>Présentation PowerPoint</vt:lpstr>
      <vt:lpstr>Cross-validated bgPCA plot (bgPC1 and bgPC2)</vt:lpstr>
      <vt:lpstr>Présentation PowerPoint</vt:lpstr>
      <vt:lpstr>Extreme shapes of bgPCs</vt:lpstr>
      <vt:lpstr>Minimun shape of bgPC1</vt:lpstr>
      <vt:lpstr>Maximum shape of bgPC1</vt:lpstr>
      <vt:lpstr>Minimun shape of bgPC1 compared with maximum shape (red)</vt:lpstr>
      <vt:lpstr>Now try to visualize the extreme shapes of bgPC2</vt:lpstr>
      <vt:lpstr>Extreme shapes of bgPC2</vt:lpstr>
      <vt:lpstr>Preliminary steps before computing a canonical variate analysis</vt:lpstr>
      <vt:lpstr>Présentation PowerPoint</vt:lpstr>
      <vt:lpstr>Cross-validated classification accuracy</vt:lpstr>
      <vt:lpstr>Présentation PowerPoint</vt:lpstr>
      <vt:lpstr>Run the CVA</vt:lpstr>
      <vt:lpstr>Plot of CV1 and CV2</vt:lpstr>
      <vt:lpstr>CV1 and CV2 plot</vt:lpstr>
      <vt:lpstr>Présentation PowerPoint</vt:lpstr>
      <vt:lpstr>CV1 extreme shapes shape</vt:lpstr>
      <vt:lpstr>CV1 extreme shapes</vt:lpstr>
      <vt:lpstr>Présentation PowerPoint</vt:lpstr>
      <vt:lpstr>Présentation PowerPoint</vt:lpstr>
      <vt:lpstr>CV2 min-max shapes </vt:lpstr>
      <vt:lpstr>CV2 min-max shapes</vt:lpstr>
      <vt:lpstr>Testing for allometry</vt:lpstr>
      <vt:lpstr>Plot of PC1 and centroid size</vt:lpstr>
      <vt:lpstr>Plotting centroid size against scores</vt:lpstr>
      <vt:lpstr>ANOVA with pairwise comparisons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Maréchal</dc:creator>
  <cp:lastModifiedBy>CZ</cp:lastModifiedBy>
  <cp:revision>58</cp:revision>
  <dcterms:created xsi:type="dcterms:W3CDTF">2022-06-03T10:42:22Z</dcterms:created>
  <dcterms:modified xsi:type="dcterms:W3CDTF">2022-06-19T21:11:08Z</dcterms:modified>
</cp:coreProperties>
</file>