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F4F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>
        <p:scale>
          <a:sx n="125" d="100"/>
          <a:sy n="125" d="100"/>
        </p:scale>
        <p:origin x="1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CF3625B-9A3A-43AC-8294-71E364228C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681645-068A-4042-9AFE-09E8EB59C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679207-A87A-4CFF-B7B7-E0592189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DB8ABB4-E6B4-4379-B2BE-DC84F3F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B74B79B-4C5A-4DDF-9561-BF819863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DE098A3-1EC1-4812-AB2A-635402F1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0406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F4FB091-343B-4994-984A-94008102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4FBA854-DE17-4A82-BB16-8F8E84538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B7546C-339C-410D-8AA5-7D54952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A36C80D-5B4B-4931-9714-0CED5941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6F16F9A-2902-4FEE-B09D-66DCA329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531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397DD9B-BB0B-4D9E-9B40-72AC6B392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FE2E8DF-4CED-42CE-882D-F9E9308D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8509221-D3F3-4E2B-B5EC-6B3DB0F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7811325-C4DB-4238-8DCF-6DAE2453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B1B065A-ADA0-4434-93EB-DED66BCE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6649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B38671-567D-4769-843B-79B8E7BB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330FBE7-5A52-4BAF-BEF0-44C535D0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DF461D3-255D-4B2B-8247-0101257B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363D0FF-11F2-4C99-A714-32A02C7B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A58F7BC-FBFC-4A9A-8974-82B6610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4801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9244B4D-70B5-4533-AFF5-46D5D388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B2F803B-55F6-45DD-81A4-EC8E0991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4858936-D867-424C-A46C-A1D2A1E3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C629DBD-49FF-4712-B368-33C87D17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093FAE2-4C26-4CB1-82AD-621DD9C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371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733D00-00DC-4D1E-93DF-6713B1E5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2381FE3-18A1-4993-B6A0-458641DF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284AC88-938B-47A4-9D5C-6B4A55215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9D0BC2A-1993-4EF0-8316-82FF151A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CB52811-459B-4778-936F-D51A6DE2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76FE9B6-1C3A-4A92-A8D2-037E0595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8158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3CA7AD-D61C-4C46-A21B-0B7FF9C8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6FAC000-6967-427A-8A23-6A3B0872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5B83D57-C9D8-400A-A73A-5B9BB2F0B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CE1D348-E6F9-476C-8EC5-F561EC804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99361DDE-91FE-4B84-993E-981A9C06F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DC08B31-4A92-4CEF-8431-CFAD2E02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5FB3028D-A432-4E47-A4FF-B4575E49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4553AD29-2029-4B6B-8CEA-D4ECE141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617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D86F02B-29F6-41E7-AE66-3E6055C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DA5423F-C8A3-4407-AE74-0C5FDF37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0D5B0B1-DCA6-424F-AAB2-6A53F761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BDFA0CF-4CC1-4C8B-ACEE-1ACD7BF7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5689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3B7B0FD-D962-464A-AF2D-75A209D4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5B445B3-4AD9-4F8E-9A1C-A2A5D8CD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66C0ACE-8666-4B00-B9A3-BE7D860C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57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6A9366-1E6B-4DED-AB84-CB9BFD29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10B79AE-D7DD-4DF2-8BFA-9F299C5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98A19E52-2034-4B05-8031-69F37B0DE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CD3C7EE-3229-4D58-A033-F9437AA8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73F1F2F-2014-4342-B561-F2D338BB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96278C6-F26A-4714-9DF4-7B2295F4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067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17F30E-EAB4-4FFF-A5BE-EBA402C0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E54B764-C2FC-48D4-99EC-857D06045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796B4C5-8579-4E78-AA14-C39FF6629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C21738F-E836-492D-B017-E2E19C39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573E8588-3877-4324-A10F-48860DF8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FAF00A4E-7674-4B09-BEEE-5A35A4D4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9210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C790EDF-D2E0-43A3-8BC3-0BB5DE8C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B1D1257-A0B5-4677-9E0B-743B6599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0488DCC-7F92-430F-A345-B9888138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F3A6-E49D-4240-A7F6-62BD6FA627A2}" type="datetimeFigureOut">
              <a:rPr lang="ru-RU" smtClean="0"/>
              <a:pPr/>
              <a:t>16.06.2022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F0FEAA8-3BC9-4215-90A7-5809F1127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F83351-2FB2-46AE-A679-53CEA3A35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7DB63-62AE-4819-A199-544198B001E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9B38056-6EDF-4E2F-81C2-7D13F32CE3B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74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651209-8BC2-4E21-A5DD-C64BFB8E0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638" y="2162086"/>
            <a:ext cx="9144000" cy="201867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9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  <a:r>
              <a:rPr lang="ru-RU" sz="49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9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en-US" sz="40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44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прототипа </a:t>
            </a:r>
            <a:r>
              <a:rPr lang="ru-RU" sz="4400" b="1" dirty="0" err="1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трекера</a:t>
            </a:r>
            <a:r>
              <a:rPr lang="ru-RU" sz="44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контролю состояния </a:t>
            </a:r>
            <a:r>
              <a:rPr lang="ru-RU" sz="4400" b="1" dirty="0" smtClean="0">
                <a:solidFill>
                  <a:srgbClr val="FC7F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человека с ОВЗ</a:t>
            </a:r>
            <a:endParaRPr lang="ru-RU" b="1" dirty="0">
              <a:solidFill>
                <a:srgbClr val="FC7F4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6D65FEB-3947-47D7-9098-FDD86CB05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910" y="4255744"/>
            <a:ext cx="9144000" cy="1655762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Исполнитель</a:t>
            </a:r>
            <a:r>
              <a:rPr lang="en-US" dirty="0" smtClean="0"/>
              <a:t>: </a:t>
            </a:r>
            <a:r>
              <a:rPr lang="ru-RU" dirty="0" smtClean="0"/>
              <a:t>студент группы КС-42</a:t>
            </a:r>
            <a:br>
              <a:rPr lang="ru-RU" dirty="0" smtClean="0"/>
            </a:br>
            <a:r>
              <a:rPr lang="ru-RU" dirty="0" err="1" smtClean="0"/>
              <a:t>Лытченко-Меткий</a:t>
            </a:r>
            <a:r>
              <a:rPr lang="ru-RU" dirty="0" smtClean="0"/>
              <a:t> О.Д.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297966" y="239282"/>
            <a:ext cx="38940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Специальность</a:t>
            </a:r>
            <a:r>
              <a:rPr lang="en-US" dirty="0" smtClean="0"/>
              <a:t>: 09.02.01</a:t>
            </a:r>
            <a:br>
              <a:rPr lang="en-US" dirty="0" smtClean="0"/>
            </a:br>
            <a:r>
              <a:rPr lang="ru-RU" dirty="0" smtClean="0"/>
              <a:t>Компьютерные системы и комплексы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71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66" y="160026"/>
            <a:ext cx="10515600" cy="761711"/>
          </a:xfrm>
        </p:spPr>
        <p:txBody>
          <a:bodyPr/>
          <a:lstStyle/>
          <a:p>
            <a:r>
              <a:rPr lang="ru-RU" dirty="0" smtClean="0"/>
              <a:t>Теоретический раздел</a:t>
            </a:r>
            <a:endParaRPr lang="ru-RU" dirty="0"/>
          </a:p>
        </p:txBody>
      </p:sp>
      <p:pic>
        <p:nvPicPr>
          <p:cNvPr id="29" name="Рисунок 28" descr="69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686" y="1293810"/>
            <a:ext cx="2375594" cy="172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Рисунок 29" descr="Дисплей OLED 0.96 дюймов, I2C, монохромный белый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0813" y="1367326"/>
            <a:ext cx="1753707" cy="161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Рисунок 30" descr="Czujnik-pulsu-serca-pulsomierz-Arduino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3169" y="1323885"/>
            <a:ext cx="1864063" cy="18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Рисунок 31" descr="6-осевой сенсорный модуль GY-6500 (MPU-6500)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2782" y="3657599"/>
            <a:ext cx="1879889" cy="187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Рисунок 32" descr="2S-7-4-8-4-USB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203" y="3546044"/>
            <a:ext cx="1842790" cy="184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Рисунок 33" descr="module-GSM-GPRS-SIM800L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97438" y="1341689"/>
            <a:ext cx="2104705" cy="176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Рисунок 34" descr="$_12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21054" y="3562884"/>
            <a:ext cx="1855333" cy="185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341690" y="5494947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Гироскоп-акселерометр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119073" y="305939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OLED </a:t>
            </a:r>
            <a:r>
              <a:rPr lang="ru-RU" dirty="0" smtClean="0"/>
              <a:t>дисплей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656033" y="5553343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Модуль заряда батареи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665576" y="5520584"/>
            <a:ext cx="330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Понижающий преобразователь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408631" y="3066516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Микроконтроллер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6783938" y="3032334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Датчик пульса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9440256" y="3065093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GSM </a:t>
            </a:r>
            <a:r>
              <a:rPr lang="ru-RU" dirty="0" smtClean="0"/>
              <a:t>модуль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432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66" y="160026"/>
            <a:ext cx="10515600" cy="761711"/>
          </a:xfrm>
        </p:spPr>
        <p:txBody>
          <a:bodyPr/>
          <a:lstStyle/>
          <a:p>
            <a:r>
              <a:rPr lang="ru-RU" dirty="0" smtClean="0"/>
              <a:t>Технологический раздел</a:t>
            </a:r>
            <a:endParaRPr lang="ru-RU" dirty="0"/>
          </a:p>
        </p:txBody>
      </p:sp>
      <p:pic>
        <p:nvPicPr>
          <p:cNvPr id="5" name="Рисунок 4" descr="Difference-Between-Analog-and-Digital-Pins-in-Arduino-UN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60" y="1102407"/>
            <a:ext cx="3273445" cy="21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С температурой дела обстоят также — при превышении пороговых значений (-30...80°С), сначала предупреждение, потом выключение"/>
          <p:cNvPicPr/>
          <p:nvPr/>
        </p:nvPicPr>
        <p:blipFill>
          <a:blip r:embed="rId3" cstate="print"/>
          <a:srcRect l="3630" t="2402" r="3085"/>
          <a:stretch>
            <a:fillRect/>
          </a:stretch>
        </p:blipFill>
        <p:spPr bwMode="auto">
          <a:xfrm>
            <a:off x="8588523" y="1028863"/>
            <a:ext cx="3431849" cy="216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de8cy5nyO8BLx6jozfYpcxOMpmZ-NMhgCbl2TH80vHPDrwqOj5ql_3MYrZgK0FHQLTTH0_3SF68B6XhfkqCl3lNZ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8015" y="1202683"/>
            <a:ext cx="3042534" cy="163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50237" y="3478139"/>
            <a:ext cx="284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Рассмотрение </a:t>
            </a:r>
            <a:r>
              <a:rPr lang="ru-RU" dirty="0" err="1" smtClean="0"/>
              <a:t>распиновки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платы микроконтроллера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10386" y="3469594"/>
            <a:ext cx="296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Проведение теста на </a:t>
            </a:r>
            <a:br>
              <a:rPr lang="ru-RU" dirty="0" smtClean="0"/>
            </a:br>
            <a:r>
              <a:rPr lang="ru-RU" dirty="0" smtClean="0"/>
              <a:t>работоспособность дисплея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12776" y="3445258"/>
            <a:ext cx="343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График среднего потребляемого </a:t>
            </a:r>
            <a:br>
              <a:rPr lang="ru-RU" dirty="0" smtClean="0"/>
            </a:br>
            <a:r>
              <a:rPr lang="ru-RU" dirty="0" smtClean="0"/>
              <a:t>напряжения </a:t>
            </a:r>
            <a:r>
              <a:rPr lang="en-US" dirty="0" smtClean="0"/>
              <a:t>GSM </a:t>
            </a:r>
            <a:r>
              <a:rPr lang="ru-RU" dirty="0" smtClean="0"/>
              <a:t>модуля</a:t>
            </a:r>
            <a:endParaRPr lang="ru-RU" dirty="0"/>
          </a:p>
        </p:txBody>
      </p:sp>
      <p:pic>
        <p:nvPicPr>
          <p:cNvPr id="11" name="Рисунок 10" descr="995f63e6-eff8-4c62-88b1-6eb56dcbdcc6"/>
          <p:cNvPicPr/>
          <p:nvPr/>
        </p:nvPicPr>
        <p:blipFill>
          <a:blip r:embed="rId5" cstate="print"/>
          <a:srcRect l="40736" r="1004"/>
          <a:stretch>
            <a:fillRect/>
          </a:stretch>
        </p:blipFill>
        <p:spPr bwMode="auto">
          <a:xfrm>
            <a:off x="2645834" y="4170348"/>
            <a:ext cx="3248788" cy="18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666857" y="6153898"/>
            <a:ext cx="596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Различные делители </a:t>
            </a:r>
            <a:r>
              <a:rPr lang="ru-RU" dirty="0" smtClean="0"/>
              <a:t>напряжения используемые </a:t>
            </a:r>
            <a:r>
              <a:rPr lang="ru-RU" dirty="0" smtClean="0"/>
              <a:t>в проекте</a:t>
            </a:r>
            <a:endParaRPr lang="ru-RU" dirty="0"/>
          </a:p>
        </p:txBody>
      </p:sp>
      <p:pic>
        <p:nvPicPr>
          <p:cNvPr id="13" name="Рисунок 12"/>
          <p:cNvPicPr/>
          <p:nvPr/>
        </p:nvPicPr>
        <p:blipFill>
          <a:blip r:embed="rId6" cstate="print"/>
          <a:srcRect l="7068" t="10715"/>
          <a:stretch>
            <a:fillRect/>
          </a:stretch>
        </p:blipFill>
        <p:spPr bwMode="auto">
          <a:xfrm>
            <a:off x="6298250" y="4298477"/>
            <a:ext cx="2347105" cy="144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66" y="160026"/>
            <a:ext cx="10515600" cy="761711"/>
          </a:xfrm>
        </p:spPr>
        <p:txBody>
          <a:bodyPr/>
          <a:lstStyle/>
          <a:p>
            <a:r>
              <a:rPr lang="ru-RU" dirty="0" smtClean="0"/>
              <a:t>Экономический раздел</a:t>
            </a:r>
            <a:endParaRPr lang="ru-RU" dirty="0"/>
          </a:p>
        </p:txBody>
      </p:sp>
      <p:pic>
        <p:nvPicPr>
          <p:cNvPr id="1026" name="Picture 2" descr="C:\Users\ometk\Desktop\ДИПЛОМ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339" y="1750199"/>
            <a:ext cx="1503430" cy="2004573"/>
          </a:xfrm>
          <a:prstGeom prst="rect">
            <a:avLst/>
          </a:prstGeom>
          <a:noFill/>
        </p:spPr>
      </p:pic>
      <p:pic>
        <p:nvPicPr>
          <p:cNvPr id="1027" name="Picture 3" descr="C:\Users\ometk\Desktop\ДИПЛОМ\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455" y="2888143"/>
            <a:ext cx="2065034" cy="1735132"/>
          </a:xfrm>
          <a:prstGeom prst="rect">
            <a:avLst/>
          </a:prstGeom>
          <a:noFill/>
        </p:spPr>
      </p:pic>
      <p:pic>
        <p:nvPicPr>
          <p:cNvPr id="1028" name="Picture 4" descr="C:\Users\ometk\Desktop\ДИПЛОМ\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8993" y="4349809"/>
            <a:ext cx="1797911" cy="179791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55078" y="1230592"/>
            <a:ext cx="474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Различные аналоги присутствующие на рынке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6722913" y="1700616"/>
          <a:ext cx="4943773" cy="4708728"/>
        </p:xfrm>
        <a:graphic>
          <a:graphicData uri="http://schemas.openxmlformats.org/drawingml/2006/table">
            <a:tbl>
              <a:tblPr/>
              <a:tblGrid>
                <a:gridCol w="2691954"/>
                <a:gridCol w="2251819"/>
              </a:tblGrid>
              <a:tr h="2825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Компонент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Итоговая цена, руб.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Пульсометр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261,16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Модуль зарядки аккумуляторов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232,60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GSM 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модуль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384,97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OLED </a:t>
                      </a:r>
                      <a:r>
                        <a:rPr lang="ru-RU" sz="1100">
                          <a:latin typeface="Times New Roman"/>
                          <a:ea typeface="Times New Roman"/>
                        </a:rPr>
                        <a:t>дисплей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235,65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Гироскоп-акселерометр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215,59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Аккумулятор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250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Понижающий модуль питания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72,36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Микроконтроллер в комплекте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611,60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Кнопки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34,33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Резисторы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4,38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Печатная плата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34,49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Сим-карта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150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Припой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96,76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Флюс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8,23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Медные проводники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11,27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Алюминиевые проводники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10,5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latin typeface="Times New Roman"/>
                          <a:ea typeface="Times New Roman"/>
                        </a:rPr>
                        <a:t>Итого</a:t>
                      </a:r>
                      <a:endParaRPr lang="ru-RU" sz="90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latin typeface="Times New Roman"/>
                          <a:ea typeface="Times New Roman"/>
                        </a:rPr>
                        <a:t>2613,89</a:t>
                      </a:r>
                      <a:endParaRPr lang="ru-RU" sz="900" dirty="0">
                        <a:latin typeface="Times New Roman"/>
                        <a:ea typeface="Times New Roman"/>
                      </a:endParaRPr>
                    </a:p>
                  </a:txBody>
                  <a:tcPr marL="55792" marR="5579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07779" y="1254807"/>
            <a:ext cx="341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Расчет себестоимости прототипа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id="{09604A55-79BA-4B9B-BCB2-6F5B33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66" y="160026"/>
            <a:ext cx="10515600" cy="761711"/>
          </a:xfrm>
        </p:spPr>
        <p:txBody>
          <a:bodyPr>
            <a:normAutofit/>
          </a:bodyPr>
          <a:lstStyle/>
          <a:p>
            <a:r>
              <a:rPr lang="ru-RU" dirty="0" smtClean="0"/>
              <a:t>Безопасность и </a:t>
            </a:r>
            <a:r>
              <a:rPr lang="ru-RU" dirty="0" err="1" smtClean="0"/>
              <a:t>экологичность</a:t>
            </a:r>
            <a:r>
              <a:rPr lang="ru-RU" dirty="0" smtClean="0"/>
              <a:t> проекта</a:t>
            </a:r>
            <a:endParaRPr lang="ru-RU" dirty="0"/>
          </a:p>
        </p:txBody>
      </p:sp>
      <p:pic>
        <p:nvPicPr>
          <p:cNvPr id="17412" name="Picture 4" descr="https://bumper-stickers.ru/42638-thickbox_default/zemlja-vnutri-lenty-mebiu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9" y="889150"/>
            <a:ext cx="1457525" cy="1457525"/>
          </a:xfrm>
          <a:prstGeom prst="rect">
            <a:avLst/>
          </a:prstGeom>
          <a:noFill/>
        </p:spPr>
      </p:pic>
      <p:pic>
        <p:nvPicPr>
          <p:cNvPr id="17414" name="Picture 6" descr="https://i.siteapi.org/NzC4pTAYHPdOn4FRGnUOv_ZqDrw=/fit-in/1024x768/center/top/ab2676b0bbcb213.ru.s.siteapi.org/img/ftkwneqc66o8okcw048c0ockggww4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973" y="4712151"/>
            <a:ext cx="1548213" cy="1548213"/>
          </a:xfrm>
          <a:prstGeom prst="rect">
            <a:avLst/>
          </a:prstGeom>
          <a:noFill/>
        </p:spPr>
      </p:pic>
      <p:sp>
        <p:nvSpPr>
          <p:cNvPr id="3074" name="AutoShape 2" descr="как правильно скрутить медь и алюминий через бол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как правильно скрутить медь и алюминий через бол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8" name="AutoShape 6" descr="соединение медного провода с алюминиевым через болт с гайкой как правильн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80" name="AutoShape 8" descr="как правильно скрутить медь и алюминий через болт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 descr="C:\Users\ometk\Desktop\ДИПЛОМ\22-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3020" y="2080110"/>
            <a:ext cx="2733674" cy="1983254"/>
          </a:xfrm>
          <a:prstGeom prst="rect">
            <a:avLst/>
          </a:prstGeom>
          <a:noFill/>
        </p:spPr>
      </p:pic>
      <p:sp>
        <p:nvSpPr>
          <p:cNvPr id="3083" name="AutoShape 11" descr="какими зажимами Wago можно подключть медные и алюминиевые провод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4" name="Picture 12" descr="C:\Users\ometk\Desktop\ДИПЛОМ\15-3-720x4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7472" y="2095499"/>
            <a:ext cx="3104285" cy="1897063"/>
          </a:xfrm>
          <a:prstGeom prst="rect">
            <a:avLst/>
          </a:prstGeom>
          <a:noFill/>
        </p:spPr>
      </p:pic>
      <p:pic>
        <p:nvPicPr>
          <p:cNvPr id="3085" name="Picture 13" descr="C:\Users\ometk\Desktop\ДИПЛОМ\55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62526" y="2346960"/>
            <a:ext cx="2172429" cy="165227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08020" y="1501140"/>
            <a:ext cx="532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Методы соединения проводников разных металлов</a:t>
            </a:r>
            <a:endParaRPr lang="ru-RU" dirty="0"/>
          </a:p>
        </p:txBody>
      </p:sp>
      <p:pic>
        <p:nvPicPr>
          <p:cNvPr id="3086" name="Picture 14" descr="C:\Users\ometk\Desktop\ДИПЛОМ\33-4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92040" y="4252510"/>
            <a:ext cx="2347278" cy="2034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4414" y="208753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Спасибо за внимание</a:t>
            </a:r>
            <a:r>
              <a:rPr lang="ru-RU" sz="4800" dirty="0" smtClean="0"/>
              <a:t>!</a:t>
            </a:r>
            <a:br>
              <a:rPr lang="ru-RU" sz="4800" dirty="0" smtClean="0"/>
            </a:br>
            <a:r>
              <a:rPr lang="ru-RU" sz="4800" dirty="0" smtClean="0"/>
              <a:t>Прошу, задавайте вопросы.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113</Words>
  <Application>Microsoft Office PowerPoint</Application>
  <PresentationFormat>Произвольный</PresentationFormat>
  <Paragraphs>59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     ДИПЛОМНЫЙ ПРОЕКТ Тема:Разработка прототипа трекера по контролю состояния человека с ОВЗ</vt:lpstr>
      <vt:lpstr>Теоретический раздел</vt:lpstr>
      <vt:lpstr>Технологический раздел</vt:lpstr>
      <vt:lpstr>Экономический раздел</vt:lpstr>
      <vt:lpstr>Безопасность и экологичность проекта</vt:lpstr>
      <vt:lpstr>Спасибо за внимание! Прошу, задавайте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Yandex Yandex</cp:lastModifiedBy>
  <cp:revision>12</cp:revision>
  <dcterms:created xsi:type="dcterms:W3CDTF">2021-06-25T08:39:54Z</dcterms:created>
  <dcterms:modified xsi:type="dcterms:W3CDTF">2022-06-16T06:13:18Z</dcterms:modified>
</cp:coreProperties>
</file>