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03D978-F33D-9A4B-8923-98574EDA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E255008-9D15-F597-79ED-DCEB4598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BC783F-93A7-766F-2B01-65F2EF40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8A89C34-CCAF-EDE4-3C83-B0E7CD38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6A05C12-117B-19DE-2FD4-1FDF6949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21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117438-1760-E8E4-B41C-A401BB02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B6AD354-6FB2-962F-C739-F90FFDA4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9467E69-5740-DB41-93DF-75539301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1CAF933-430C-4775-EEB2-6F777AF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BD9D07C-A1FF-C7FA-281F-6861D2F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1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E865A3D-92D7-E9B2-AAE5-83487B098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A480AA9-A9AD-547F-CBD0-1AAB66D2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A73D5C6-C45B-D32B-1447-E916F01A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3C3A8B-BF31-D446-C07B-85685743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F7F7DF-18E5-8033-43EF-7397B3A8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99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A9F9BD-9DE2-570D-14C0-EB0FC553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E8137F-51CA-A4A7-36B1-D9A91D19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B730A0-A057-AAAF-128D-F63D22CD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D8253A-8B5C-A8ED-1137-DBC43AF4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2B8E00-AA74-D9EF-1DA5-D5DF1423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9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C27CE14-2EA8-7607-A8F6-C9B08A9E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D43DA4D-091E-E41B-35C4-30840695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80FCD81-3C8F-EBE1-BADE-17D644A5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B754D5F-5D80-1059-3BBB-BC4061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BFE54E5-2BC4-8011-9874-947F8A2D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0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24E7456-2C79-1F6A-A300-EBFE124E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75367F-6695-17A4-D647-C5BD914E6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C601D92-ECB1-BEB0-EE72-A08F02E50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9A797B8-6622-6701-19A7-27E5F6C4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5CCD4AA-20EE-F50F-4F9E-00220AE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0DF8920-1729-0C7F-80B1-EF025C6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80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7E406C-194D-C19E-CC6A-C778249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4559497-FFD7-5558-5F9A-A2697C4A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65F937D-A3C3-7EE4-7BB7-027036782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B240B79-2A56-0587-7664-5CBD9F987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5DB5D00-E636-4B49-28FC-C037B2E83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9216264-B215-7165-4E36-B64DB25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8F33AC6-756E-2ED0-A586-752D9BA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E7FE6B5-18F9-9B6B-30AF-E0B58D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11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658741-E959-95ED-3A71-19260528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4B4087A-4D15-2D6F-18A2-5E372776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33AA231-8406-1D40-5174-9B264B50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35B3A58-016C-D9D8-ED7D-1703D609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491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E28C98F-6929-616D-42A3-F0D03B18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3D0B6E9-F625-A3CE-22A0-4327A014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7470C36-79E3-C36B-2B79-3E33A83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37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F28DC6-FB5F-F147-0659-11806078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760768-DB48-A1B3-428C-8D240B7B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623B117-E9FB-4E67-5625-59DB00AF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77F5965-96F1-B5A6-A3AD-82A260CF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A771B40-3D87-58DC-4312-FA3C9A6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9A1CE99-652B-2FBE-4596-5977136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18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2391B8-6510-207C-591F-3DDD31A8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0D6C0F8-C8C9-109F-124B-8C975E93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FC81F84-0C87-8502-0337-6C3F44EF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C0B7C25-BD6A-DB19-030D-BA220314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35DD2D9-0532-DDD5-0A03-50BA957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F01D0FE-FFDA-CB6E-F23F-A9284006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12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711ACCA-3504-7879-CCBE-30422DE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B95A5A5-8C5D-00AB-964C-04270E5B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9AD51E-F2EA-05C6-3B95-DDF67BFB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D2C49-A4BD-4E6D-B4C1-6051167DC261}" type="datetimeFigureOut">
              <a:rPr lang="fi-FI" smtClean="0"/>
              <a:t>13.2.2025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7408926-14B4-D1C4-D948-594CC214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4D0CBF9-B410-40D7-2D1D-221FFC2D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DBC2-1495-4B16-AB16-0D36AB5718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32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matieteenlaitos.fi/avoi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5892842-6894-747B-BAC7-40C39B7E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FI" sz="4800">
                <a:solidFill>
                  <a:srgbClr val="FFFFFF"/>
                </a:solidFill>
              </a:rPr>
              <a:t>API</a:t>
            </a:r>
            <a:endParaRPr lang="fi-FI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AE3BACD-429D-B64F-B172-CBED2AB2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FI">
                <a:solidFill>
                  <a:srgbClr val="FFFFFF"/>
                </a:solidFill>
              </a:rPr>
              <a:t>Mikä se on??</a:t>
            </a:r>
            <a:endParaRPr lang="fi-FI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10A77A-E2CB-2673-2812-9CA6AF6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0"/>
            <a:ext cx="10515600" cy="1325563"/>
          </a:xfrm>
        </p:spPr>
        <p:txBody>
          <a:bodyPr/>
          <a:lstStyle/>
          <a:p>
            <a:r>
              <a:rPr lang="en-FI" dirty="0" err="1"/>
              <a:t>Yleistietoa</a:t>
            </a:r>
            <a:r>
              <a:rPr lang="en-FI" dirty="0"/>
              <a:t> (T1.1 A)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1268C1-90CC-57B5-9C09-1A9C9594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189702"/>
            <a:ext cx="11225981" cy="5668297"/>
          </a:xfrm>
        </p:spPr>
        <p:txBody>
          <a:bodyPr>
            <a:normAutofit fontScale="70000" lnSpcReduction="20000"/>
          </a:bodyPr>
          <a:lstStyle/>
          <a:p>
            <a:r>
              <a:rPr lang="fi-FI" b="1" dirty="0"/>
              <a:t>Mitä rajapinnat ovat?</a:t>
            </a:r>
          </a:p>
          <a:p>
            <a:r>
              <a:rPr lang="fi-FI" dirty="0"/>
              <a:t>Rajapinta (API, </a:t>
            </a:r>
            <a:r>
              <a:rPr lang="fi-FI" b="1" dirty="0"/>
              <a:t>Application Programming </a:t>
            </a:r>
            <a:r>
              <a:rPr lang="fi-FI" b="1" dirty="0" err="1"/>
              <a:t>Interface</a:t>
            </a:r>
            <a:r>
              <a:rPr lang="fi-FI" dirty="0"/>
              <a:t>) on määritelty tapa, jolla ohjelmistot voivat kommunikoida keskenään. Se toimii siltana eri järjestelmien välillä, mahdollistaen tiedon ja toiminnallisuuksien hyödyntämisen ilman, että tarvitsee tietää järjestelmän sisäisestä toteutuksesta.</a:t>
            </a:r>
          </a:p>
          <a:p>
            <a:r>
              <a:rPr lang="fi-FI" b="1" dirty="0"/>
              <a:t>Miksi niitä tarvitaan?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Yhteensopivuus</a:t>
            </a:r>
            <a:r>
              <a:rPr lang="fi-FI" dirty="0"/>
              <a:t> – Eri ohjelmistot ja järjestelmät voivat toimia yhdessä.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Tehokkuus</a:t>
            </a:r>
            <a:r>
              <a:rPr lang="fi-FI" dirty="0"/>
              <a:t> – Kehittäjät voivat käyttää valmiita palveluita ilman, että tarvitsee kehittää kaikkea itse.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Tietoturva</a:t>
            </a:r>
            <a:r>
              <a:rPr lang="fi-FI" dirty="0"/>
              <a:t> – Rajapinnat tarjoavat hallitun ja turvallisen tavan käyttää dataa ja toiminnallisuuksia.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Skaalautuvuus</a:t>
            </a:r>
            <a:r>
              <a:rPr lang="fi-FI" dirty="0"/>
              <a:t> – </a:t>
            </a:r>
            <a:r>
              <a:rPr lang="fi-FI" dirty="0" err="1"/>
              <a:t>API:t</a:t>
            </a:r>
            <a:r>
              <a:rPr lang="fi-FI" dirty="0"/>
              <a:t> mahdollistavat palveluiden laajentamisen ja integroinnin uusien teknologioiden kanssa.</a:t>
            </a:r>
          </a:p>
          <a:p>
            <a:r>
              <a:rPr lang="fi-FI" b="1" dirty="0"/>
              <a:t>Mihin niitä käytetään?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Web-palvelut</a:t>
            </a:r>
            <a:r>
              <a:rPr lang="fi-FI" dirty="0"/>
              <a:t> – Esim. verkkokaupat käyttävät maksupalveluiden </a:t>
            </a:r>
            <a:r>
              <a:rPr lang="fi-FI" dirty="0" err="1"/>
              <a:t>API:ita</a:t>
            </a:r>
            <a:r>
              <a:rPr lang="fi-FI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Mobiilisovellukset</a:t>
            </a:r>
            <a:r>
              <a:rPr lang="fi-FI" dirty="0"/>
              <a:t> – Sovellukset hakevat dataa pilvipalveluista </a:t>
            </a:r>
            <a:r>
              <a:rPr lang="fi-FI" dirty="0" err="1"/>
              <a:t>API:iden</a:t>
            </a:r>
            <a:r>
              <a:rPr lang="fi-FI" dirty="0"/>
              <a:t> kautta.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 err="1"/>
              <a:t>IoT</a:t>
            </a:r>
            <a:r>
              <a:rPr lang="fi-FI" b="1" dirty="0"/>
              <a:t>-laitteet</a:t>
            </a:r>
            <a:r>
              <a:rPr lang="fi-FI" dirty="0"/>
              <a:t> – Älykodit ja laitteet kommunikoivat palvelinten kanssa </a:t>
            </a:r>
            <a:r>
              <a:rPr lang="fi-FI" dirty="0" err="1"/>
              <a:t>API:iden</a:t>
            </a:r>
            <a:r>
              <a:rPr lang="fi-FI" dirty="0"/>
              <a:t> avulla.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Kolmannen osapuolen integraatiot</a:t>
            </a:r>
            <a:r>
              <a:rPr lang="fi-FI" dirty="0"/>
              <a:t> – Esim. sosiaalisen median jakopainikkeet verkkosivuilla.</a:t>
            </a:r>
          </a:p>
          <a:p>
            <a:r>
              <a:rPr lang="fi-FI" b="1" dirty="0"/>
              <a:t>Mitä koet oppineesi tässä vaiheessa?</a:t>
            </a:r>
          </a:p>
          <a:p>
            <a:r>
              <a:rPr lang="en-FI" dirty="0" err="1"/>
              <a:t>Opin</a:t>
            </a:r>
            <a:r>
              <a:rPr lang="en-FI" dirty="0"/>
              <a:t> </a:t>
            </a:r>
            <a:r>
              <a:rPr lang="en-FI" dirty="0" err="1"/>
              <a:t>että</a:t>
            </a:r>
            <a:r>
              <a:rPr lang="en-FI" dirty="0"/>
              <a:t> </a:t>
            </a:r>
            <a:r>
              <a:rPr lang="en-FI" dirty="0" err="1"/>
              <a:t>api:lla</a:t>
            </a:r>
            <a:r>
              <a:rPr lang="en-FI" dirty="0"/>
              <a:t> </a:t>
            </a:r>
            <a:r>
              <a:rPr lang="en-FI" dirty="0" err="1"/>
              <a:t>saa</a:t>
            </a:r>
            <a:r>
              <a:rPr lang="en-FI" dirty="0"/>
              <a:t> </a:t>
            </a:r>
            <a:r>
              <a:rPr lang="en-FI" dirty="0" err="1"/>
              <a:t>dataa</a:t>
            </a:r>
            <a:r>
              <a:rPr lang="en-FI" dirty="0"/>
              <a:t> </a:t>
            </a:r>
            <a:r>
              <a:rPr lang="en-FI" dirty="0" err="1"/>
              <a:t>interwebistä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88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5A65E9-8B83-366D-86CF-8E6D8F21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492945"/>
            <a:ext cx="10515600" cy="1325563"/>
          </a:xfrm>
        </p:spPr>
        <p:txBody>
          <a:bodyPr/>
          <a:lstStyle/>
          <a:p>
            <a:r>
              <a:rPr lang="en-FI" dirty="0"/>
              <a:t>Jokes </a:t>
            </a:r>
            <a:r>
              <a:rPr lang="en-FI" dirty="0" err="1"/>
              <a:t>rajapinta</a:t>
            </a:r>
            <a:r>
              <a:rPr lang="en-FI" dirty="0"/>
              <a:t>(T1.1 B)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A1CF831-5BD6-4EAE-7823-A3427F1A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7122"/>
            <a:ext cx="10515600" cy="3532086"/>
          </a:xfrm>
        </p:spPr>
        <p:txBody>
          <a:bodyPr/>
          <a:lstStyle/>
          <a:p>
            <a:pPr marL="0" indent="0">
              <a:buNone/>
            </a:pPr>
            <a:r>
              <a:rPr lang="en-FI" dirty="0" err="1"/>
              <a:t>Valitsin</a:t>
            </a:r>
            <a:r>
              <a:rPr lang="en-FI" dirty="0"/>
              <a:t> Jokes </a:t>
            </a:r>
            <a:r>
              <a:rPr lang="fi-FI" dirty="0" err="1"/>
              <a:t>pa</a:t>
            </a:r>
            <a:r>
              <a:rPr lang="en-FI" dirty="0"/>
              <a:t>in </a:t>
            </a:r>
            <a:r>
              <a:rPr lang="en-FI" dirty="0" err="1"/>
              <a:t>koska</a:t>
            </a:r>
            <a:r>
              <a:rPr lang="en-FI" dirty="0"/>
              <a:t> se </a:t>
            </a:r>
            <a:r>
              <a:rPr lang="en-FI" dirty="0" err="1"/>
              <a:t>näytti</a:t>
            </a:r>
            <a:r>
              <a:rPr lang="en-FI" dirty="0"/>
              <a:t> </a:t>
            </a:r>
            <a:r>
              <a:rPr lang="en-FI" dirty="0" err="1"/>
              <a:t>hupaisalta</a:t>
            </a:r>
            <a:endParaRPr lang="en-FI" dirty="0"/>
          </a:p>
          <a:p>
            <a:pPr marL="0" indent="0">
              <a:buNone/>
            </a:pPr>
            <a:r>
              <a:rPr lang="en-FI" dirty="0"/>
              <a:t>Se </a:t>
            </a:r>
            <a:r>
              <a:rPr lang="en-FI" dirty="0" err="1"/>
              <a:t>kertoo</a:t>
            </a:r>
            <a:r>
              <a:rPr lang="en-FI" dirty="0"/>
              <a:t> </a:t>
            </a:r>
            <a:r>
              <a:rPr lang="en-FI" dirty="0" err="1"/>
              <a:t>satunnaisen</a:t>
            </a:r>
            <a:r>
              <a:rPr lang="en-FI" dirty="0"/>
              <a:t> </a:t>
            </a:r>
            <a:r>
              <a:rPr lang="en-FI" dirty="0" err="1"/>
              <a:t>vitsin</a:t>
            </a:r>
            <a:r>
              <a:rPr lang="en-FI" dirty="0"/>
              <a:t> </a:t>
            </a:r>
            <a:r>
              <a:rPr lang="en-FI" dirty="0" err="1"/>
              <a:t>sinun</a:t>
            </a:r>
            <a:r>
              <a:rPr lang="en-FI" dirty="0"/>
              <a:t> </a:t>
            </a:r>
            <a:r>
              <a:rPr lang="en-FI" dirty="0" err="1"/>
              <a:t>filttereiden</a:t>
            </a:r>
            <a:r>
              <a:rPr lang="en-FI" dirty="0"/>
              <a:t> </a:t>
            </a:r>
            <a:r>
              <a:rPr lang="en-FI" dirty="0" err="1"/>
              <a:t>mukaan</a:t>
            </a:r>
            <a:endParaRPr lang="en-FI" dirty="0"/>
          </a:p>
          <a:p>
            <a:pPr marL="0" indent="0">
              <a:buNone/>
            </a:pPr>
            <a:r>
              <a:rPr lang="fi-FI" dirty="0"/>
              <a:t>T</a:t>
            </a:r>
            <a:r>
              <a:rPr lang="en-FI" dirty="0" err="1"/>
              <a:t>osi</a:t>
            </a:r>
            <a:r>
              <a:rPr lang="en-FI" dirty="0"/>
              <a:t> </a:t>
            </a:r>
            <a:r>
              <a:rPr lang="en-FI" dirty="0" err="1"/>
              <a:t>yksin</a:t>
            </a:r>
            <a:r>
              <a:rPr lang="en-FI" dirty="0"/>
              <a:t> </a:t>
            </a:r>
            <a:r>
              <a:rPr lang="en-FI" dirty="0" err="1"/>
              <a:t>kertainen</a:t>
            </a:r>
            <a:r>
              <a:rPr lang="en-FI" dirty="0"/>
              <a:t> </a:t>
            </a:r>
            <a:r>
              <a:rPr lang="en-FI" dirty="0" err="1"/>
              <a:t>vitsi</a:t>
            </a:r>
            <a:r>
              <a:rPr lang="en-FI" dirty="0"/>
              <a:t> </a:t>
            </a:r>
            <a:r>
              <a:rPr lang="en-FI" dirty="0" err="1"/>
              <a:t>api</a:t>
            </a:r>
            <a:r>
              <a:rPr lang="en-FI" dirty="0"/>
              <a:t> </a:t>
            </a:r>
            <a:r>
              <a:rPr lang="en-FI" dirty="0" err="1"/>
              <a:t>joka</a:t>
            </a:r>
            <a:r>
              <a:rPr lang="en-FI" dirty="0"/>
              <a:t> on </a:t>
            </a:r>
            <a:r>
              <a:rPr lang="en-FI" dirty="0" err="1"/>
              <a:t>tehty</a:t>
            </a:r>
            <a:r>
              <a:rPr lang="en-FI" dirty="0"/>
              <a:t> </a:t>
            </a:r>
            <a:r>
              <a:rPr lang="en-FI" dirty="0" err="1"/>
              <a:t>varmaan</a:t>
            </a:r>
            <a:r>
              <a:rPr lang="en-FI" dirty="0"/>
              <a:t> </a:t>
            </a:r>
            <a:r>
              <a:rPr lang="en-FI" dirty="0" err="1"/>
              <a:t>pienenä</a:t>
            </a:r>
            <a:r>
              <a:rPr lang="en-FI" dirty="0"/>
              <a:t> </a:t>
            </a:r>
            <a:r>
              <a:rPr lang="en-FI" dirty="0" err="1"/>
              <a:t>projektina</a:t>
            </a:r>
            <a:r>
              <a:rPr lang="en-FI" dirty="0"/>
              <a:t> </a:t>
            </a:r>
            <a:r>
              <a:rPr lang="en-FI" dirty="0" err="1"/>
              <a:t>apin</a:t>
            </a:r>
            <a:r>
              <a:rPr lang="en-FI" dirty="0"/>
              <a:t> </a:t>
            </a:r>
            <a:r>
              <a:rPr lang="en-FI" dirty="0" err="1"/>
              <a:t>opiskelun</a:t>
            </a:r>
            <a:r>
              <a:rPr lang="en-FI" dirty="0"/>
              <a:t> </a:t>
            </a:r>
            <a:r>
              <a:rPr lang="en-FI" dirty="0" err="1"/>
              <a:t>aikana</a:t>
            </a:r>
            <a:r>
              <a:rPr lang="en-FI" dirty="0"/>
              <a:t> </a:t>
            </a:r>
            <a:endParaRPr lang="fi-FI" dirty="0"/>
          </a:p>
        </p:txBody>
      </p:sp>
      <p:pic>
        <p:nvPicPr>
          <p:cNvPr id="1026" name="Picture 2" descr="Yhdistävä tekijä: Ja sitten me naurettiin">
            <a:extLst>
              <a:ext uri="{FF2B5EF4-FFF2-40B4-BE49-F238E27FC236}">
                <a16:creationId xmlns:a16="http://schemas.microsoft.com/office/drawing/2014/main" id="{17DCE1ED-E419-62B2-CC53-1A1440E8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75" y="286468"/>
            <a:ext cx="2979174" cy="195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2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06A30A-371E-E6B9-AEF7-C7743481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</a:t>
            </a:r>
            <a:r>
              <a:rPr lang="en-FI" dirty="0" err="1"/>
              <a:t>uomalaiset</a:t>
            </a:r>
            <a:r>
              <a:rPr lang="en-FI" dirty="0"/>
              <a:t> APIT(T1.1 C)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C5B307-511F-E2C8-09DB-1F3737B0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https://www.ilmatieteenlaitos.fi/avoin-data</a:t>
            </a:r>
            <a:endParaRPr lang="en-FI" dirty="0"/>
          </a:p>
          <a:p>
            <a:pPr marL="0" indent="0">
              <a:buNone/>
            </a:pPr>
            <a:r>
              <a:rPr lang="fi-FI" dirty="0"/>
              <a:t>S</a:t>
            </a:r>
            <a:r>
              <a:rPr lang="en-FI" dirty="0" err="1"/>
              <a:t>iinä</a:t>
            </a:r>
            <a:r>
              <a:rPr lang="en-FI" dirty="0"/>
              <a:t> on </a:t>
            </a:r>
            <a:r>
              <a:rPr lang="en-FI" dirty="0" err="1"/>
              <a:t>suomalaisen</a:t>
            </a:r>
            <a:r>
              <a:rPr lang="en-FI" dirty="0"/>
              <a:t> </a:t>
            </a:r>
            <a:r>
              <a:rPr lang="en-FI" dirty="0" err="1"/>
              <a:t>ilmatieteenlaitoksen</a:t>
            </a:r>
            <a:r>
              <a:rPr lang="en-FI" dirty="0"/>
              <a:t>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12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825F0C-6F13-C67D-9F54-F5CCDF05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T1.2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AD11E5B-5A31-BB32-BFC0-912B66DC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268361"/>
            <a:ext cx="11206316" cy="4908602"/>
          </a:xfrm>
        </p:spPr>
        <p:txBody>
          <a:bodyPr>
            <a:normAutofit fontScale="70000" lnSpcReduction="20000"/>
          </a:bodyPr>
          <a:lstStyle/>
          <a:p>
            <a:r>
              <a:rPr lang="fi-FI" dirty="0"/>
              <a:t>Mitä API on?</a:t>
            </a:r>
            <a:br>
              <a:rPr lang="fi-FI" dirty="0"/>
            </a:br>
            <a:r>
              <a:rPr lang="fi-FI" dirty="0"/>
              <a:t>API (</a:t>
            </a:r>
            <a:r>
              <a:rPr lang="fi-FI" b="1" dirty="0"/>
              <a:t>Application Programming </a:t>
            </a:r>
            <a:r>
              <a:rPr lang="fi-FI" b="1" dirty="0" err="1"/>
              <a:t>Interface</a:t>
            </a:r>
            <a:r>
              <a:rPr lang="fi-FI" dirty="0"/>
              <a:t>) on rajapinta, joka mahdollistaa eri ohjelmistojen välisen viestinnän.</a:t>
            </a:r>
          </a:p>
          <a:p>
            <a:r>
              <a:rPr lang="fi-FI" dirty="0"/>
              <a:t>Mikä on API-URL?</a:t>
            </a:r>
            <a:br>
              <a:rPr lang="fi-FI" dirty="0"/>
            </a:br>
            <a:r>
              <a:rPr lang="fi-FI" dirty="0"/>
              <a:t>API-URL on osoite, johon API-pyyntö lähetetään.</a:t>
            </a:r>
          </a:p>
          <a:p>
            <a:r>
              <a:rPr lang="fi-FI" dirty="0"/>
              <a:t>Mitä ovat parametrit?</a:t>
            </a:r>
            <a:br>
              <a:rPr lang="fi-FI" dirty="0"/>
            </a:br>
            <a:r>
              <a:rPr lang="fi-FI" dirty="0"/>
              <a:t>Parametrit ovat lisätietoja, joilla API-pyyntöä voidaan tarkentaa.</a:t>
            </a:r>
          </a:p>
          <a:p>
            <a:r>
              <a:rPr lang="fi-FI" dirty="0"/>
              <a:t>Mikä on päätepiste (</a:t>
            </a:r>
            <a:r>
              <a:rPr lang="fi-FI" dirty="0" err="1"/>
              <a:t>endpoint</a:t>
            </a:r>
            <a:r>
              <a:rPr lang="fi-FI" dirty="0"/>
              <a:t>)?</a:t>
            </a:r>
            <a:br>
              <a:rPr lang="fi-FI" dirty="0"/>
            </a:br>
            <a:r>
              <a:rPr lang="fi-FI" dirty="0"/>
              <a:t>Päätepiste on </a:t>
            </a:r>
            <a:r>
              <a:rPr lang="fi-FI" dirty="0" err="1"/>
              <a:t>API:n</a:t>
            </a:r>
            <a:r>
              <a:rPr lang="fi-FI" dirty="0"/>
              <a:t> yksittäinen osoite, josta haetaan tietoa tai suoritetaan toiminto.</a:t>
            </a:r>
          </a:p>
          <a:p>
            <a:r>
              <a:rPr lang="fi-FI" dirty="0"/>
              <a:t>Mikä on API-avain tai -</a:t>
            </a:r>
            <a:r>
              <a:rPr lang="fi-FI" dirty="0" err="1"/>
              <a:t>token</a:t>
            </a:r>
            <a:r>
              <a:rPr lang="fi-FI" dirty="0"/>
              <a:t>?</a:t>
            </a:r>
            <a:br>
              <a:rPr lang="fi-FI" dirty="0"/>
            </a:br>
            <a:r>
              <a:rPr lang="fi-FI" dirty="0"/>
              <a:t>Tunniste, joka varmistaa, että käyttäjällä on oikeus käyttää </a:t>
            </a:r>
            <a:r>
              <a:rPr lang="fi-FI" dirty="0" err="1"/>
              <a:t>API:ta</a:t>
            </a:r>
            <a:r>
              <a:rPr lang="fi-FI" dirty="0"/>
              <a:t>.</a:t>
            </a:r>
          </a:p>
          <a:p>
            <a:r>
              <a:rPr lang="fi-FI" dirty="0"/>
              <a:t>Mitä ovat otsakkeet (</a:t>
            </a:r>
            <a:r>
              <a:rPr lang="fi-FI" dirty="0" err="1"/>
              <a:t>headers</a:t>
            </a:r>
            <a:r>
              <a:rPr lang="fi-FI" dirty="0"/>
              <a:t>)?</a:t>
            </a:r>
            <a:br>
              <a:rPr lang="fi-FI" dirty="0"/>
            </a:br>
            <a:r>
              <a:rPr lang="fi-FI" dirty="0"/>
              <a:t>Lisätietoja API-pyynnössä, kuten tunnistautuminen tai tietotyypin määrittely.</a:t>
            </a:r>
          </a:p>
          <a:p>
            <a:r>
              <a:rPr lang="fi-FI" dirty="0"/>
              <a:t>Mikä on GET-pyyntö?</a:t>
            </a:r>
            <a:br>
              <a:rPr lang="fi-FI" dirty="0"/>
            </a:br>
            <a:r>
              <a:rPr lang="fi-FI" dirty="0"/>
              <a:t>Pyyntö, jolla haetaan tietoa </a:t>
            </a:r>
            <a:r>
              <a:rPr lang="fi-FI" dirty="0" err="1"/>
              <a:t>API:sta</a:t>
            </a:r>
            <a:r>
              <a:rPr lang="fi-FI" dirty="0"/>
              <a:t>.</a:t>
            </a:r>
          </a:p>
          <a:p>
            <a:r>
              <a:rPr lang="fi-FI" dirty="0"/>
              <a:t>Mikä on POST-pyyntö?</a:t>
            </a:r>
            <a:br>
              <a:rPr lang="fi-FI" dirty="0"/>
            </a:br>
            <a:r>
              <a:rPr lang="fi-FI" dirty="0"/>
              <a:t>Pyyntö, jolla lähetetään uutta tietoa </a:t>
            </a:r>
            <a:r>
              <a:rPr lang="fi-FI" dirty="0" err="1"/>
              <a:t>API:lle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9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B10107-AFCF-26A7-C4CA-724F4BBA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 (T1.3)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2D3F3C-F3BE-1D03-B32D-1361BD14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JSON (JavaScript Object </a:t>
            </a:r>
            <a:r>
              <a:rPr lang="fi-FI" dirty="0" err="1"/>
              <a:t>Notation</a:t>
            </a:r>
            <a:r>
              <a:rPr lang="fi-FI" dirty="0"/>
              <a:t>) on tiedon esitysmuoto, joka perustuu avain-arvopareihin ja on helposti luettavissa ihmisille. </a:t>
            </a:r>
            <a:r>
              <a:rPr lang="fi-FI" dirty="0" err="1"/>
              <a:t>JSON:ia</a:t>
            </a:r>
            <a:r>
              <a:rPr lang="fi-FI" dirty="0"/>
              <a:t> käytetään laajalti tietojen siirtämiseen eri ohjelmistojen ja järjestelmien välillä, erityisesti API-pyynnöissä. Se on kevyt, joustava ja helposti käsiteltävä eri ohjelmointikielillä.</a:t>
            </a:r>
          </a:p>
          <a:p>
            <a:r>
              <a:rPr lang="fi-FI" dirty="0"/>
              <a:t>JSON sisältää muun muassa seuraavat elementit: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Avain-arvoparit</a:t>
            </a:r>
            <a:r>
              <a:rPr lang="fi-FI" dirty="0"/>
              <a:t>: Tiedot esitetään parina, jossa avain (</a:t>
            </a:r>
            <a:r>
              <a:rPr lang="fi-FI" dirty="0" err="1"/>
              <a:t>key</a:t>
            </a:r>
            <a:r>
              <a:rPr lang="fi-FI" dirty="0"/>
              <a:t>) on merkkijono ja arvo (</a:t>
            </a:r>
            <a:r>
              <a:rPr lang="fi-FI" dirty="0" err="1"/>
              <a:t>value</a:t>
            </a:r>
            <a:r>
              <a:rPr lang="fi-FI" dirty="0"/>
              <a:t>) voi olla eri tyyppistä tietoa, kuten merkkijonoa, numeroa tai taulukkoa.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Sisäkkäiset objektit</a:t>
            </a:r>
            <a:r>
              <a:rPr lang="fi-FI" dirty="0"/>
              <a:t>: JSON voi sisältää toisia objekteja, jolloin tietoja voidaan järjestää hierarkkisesti.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Taulukot</a:t>
            </a:r>
            <a:r>
              <a:rPr lang="fi-FI" dirty="0"/>
              <a:t>: JSON tukee taulukoita, jotka voivat sisältää useita arvoja.</a:t>
            </a:r>
          </a:p>
          <a:p>
            <a:r>
              <a:rPr lang="fi-FI" dirty="0"/>
              <a:t>JSON on suosittu, koska se on helppo muotoilla ja käyttää eri ohjelmointikielissä, kuten JavaScriptissä, Pythonissa ja PHP:ssä.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182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508</Words>
  <Application>Microsoft Office PowerPoint</Application>
  <PresentationFormat>Laajakuva</PresentationFormat>
  <Paragraphs>40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Office-teema</vt:lpstr>
      <vt:lpstr>API</vt:lpstr>
      <vt:lpstr>Yleistietoa (T1.1 A)</vt:lpstr>
      <vt:lpstr>Jokes rajapinta(T1.1 B)</vt:lpstr>
      <vt:lpstr>Suomalaiset APIT(T1.1 C)</vt:lpstr>
      <vt:lpstr>T1.2</vt:lpstr>
      <vt:lpstr>JSON (T1.3)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Reini Mikko</dc:creator>
  <cp:lastModifiedBy>Reini Mikko</cp:lastModifiedBy>
  <cp:revision>1</cp:revision>
  <dcterms:created xsi:type="dcterms:W3CDTF">2025-02-13T10:02:53Z</dcterms:created>
  <dcterms:modified xsi:type="dcterms:W3CDTF">2025-02-13T10:31:07Z</dcterms:modified>
</cp:coreProperties>
</file>