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63" r:id="rId8"/>
    <p:sldId id="264" r:id="rId9"/>
    <p:sldId id="265" r:id="rId10"/>
    <p:sldId id="259" r:id="rId11"/>
    <p:sldId id="267" r:id="rId12"/>
    <p:sldId id="268" r:id="rId13"/>
    <p:sldId id="269" r:id="rId14"/>
    <p:sldId id="266"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7" d="100"/>
          <a:sy n="97" d="100"/>
        </p:scale>
        <p:origin x="2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376487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374459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52D020-8056-4BF5-962F-93A370347335}"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075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85345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52D020-8056-4BF5-962F-93A370347335}"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350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2946997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149351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41468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137862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1660EB-FA7B-46D8-80F3-55EB36FC3BE3}" type="datetimeFigureOut">
              <a:rPr lang="fr-FR" smtClean="0"/>
              <a:t>04/12/2021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306060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29750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81660EB-FA7B-46D8-80F3-55EB36FC3BE3}" type="datetimeFigureOut">
              <a:rPr lang="fr-FR" smtClean="0"/>
              <a:t>04/12/2021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365589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81660EB-FA7B-46D8-80F3-55EB36FC3BE3}" type="datetimeFigureOut">
              <a:rPr lang="fr-FR" smtClean="0"/>
              <a:t>04/12/2021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205123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660EB-FA7B-46D8-80F3-55EB36FC3BE3}" type="datetimeFigureOut">
              <a:rPr lang="fr-FR" smtClean="0"/>
              <a:t>04/12/2021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12452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62265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81660EB-FA7B-46D8-80F3-55EB36FC3BE3}" type="datetimeFigureOut">
              <a:rPr lang="fr-FR" smtClean="0"/>
              <a:t>04/12/2021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52D020-8056-4BF5-962F-93A370347335}" type="slidenum">
              <a:rPr lang="fr-FR" smtClean="0"/>
              <a:t>‹N°›</a:t>
            </a:fld>
            <a:endParaRPr lang="fr-FR"/>
          </a:p>
        </p:txBody>
      </p:sp>
    </p:spTree>
    <p:extLst>
      <p:ext uri="{BB962C8B-B14F-4D97-AF65-F5344CB8AC3E}">
        <p14:creationId xmlns:p14="http://schemas.microsoft.com/office/powerpoint/2010/main" val="41033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1660EB-FA7B-46D8-80F3-55EB36FC3BE3}" type="datetimeFigureOut">
              <a:rPr lang="fr-FR" smtClean="0"/>
              <a:t>04/12/2021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52D020-8056-4BF5-962F-93A370347335}" type="slidenum">
              <a:rPr lang="fr-FR" smtClean="0"/>
              <a:t>‹N°›</a:t>
            </a:fld>
            <a:endParaRPr lang="fr-FR"/>
          </a:p>
        </p:txBody>
      </p:sp>
    </p:spTree>
    <p:extLst>
      <p:ext uri="{BB962C8B-B14F-4D97-AF65-F5344CB8AC3E}">
        <p14:creationId xmlns:p14="http://schemas.microsoft.com/office/powerpoint/2010/main" val="3203470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Programmation Système</a:t>
            </a:r>
            <a:endParaRPr lang="fr-FR" dirty="0"/>
          </a:p>
        </p:txBody>
      </p:sp>
      <p:sp>
        <p:nvSpPr>
          <p:cNvPr id="3" name="Sous-titre 2"/>
          <p:cNvSpPr>
            <a:spLocks noGrp="1"/>
          </p:cNvSpPr>
          <p:nvPr>
            <p:ph type="subTitle" idx="1"/>
          </p:nvPr>
        </p:nvSpPr>
        <p:spPr/>
        <p:txBody>
          <a:bodyPr/>
          <a:lstStyle/>
          <a:p>
            <a:r>
              <a:rPr lang="fr-FR" dirty="0" smtClean="0"/>
              <a:t>Examen de la deuxième session</a:t>
            </a:r>
            <a:endParaRPr lang="fr-FR" dirty="0"/>
          </a:p>
        </p:txBody>
      </p:sp>
      <p:sp>
        <p:nvSpPr>
          <p:cNvPr id="4" name="ZoneTexte 3"/>
          <p:cNvSpPr txBox="1"/>
          <p:nvPr/>
        </p:nvSpPr>
        <p:spPr>
          <a:xfrm>
            <a:off x="2723535" y="2595717"/>
            <a:ext cx="4168878" cy="923330"/>
          </a:xfrm>
          <a:prstGeom prst="rect">
            <a:avLst/>
          </a:prstGeom>
          <a:noFill/>
        </p:spPr>
        <p:txBody>
          <a:bodyPr wrap="square" rtlCol="0">
            <a:spAutoFit/>
          </a:bodyPr>
          <a:lstStyle/>
          <a:p>
            <a:r>
              <a:rPr lang="fr-FR" dirty="0" smtClean="0"/>
              <a:t>KIKENI KAFUTI </a:t>
            </a:r>
            <a:r>
              <a:rPr lang="fr-FR" dirty="0" err="1" smtClean="0"/>
              <a:t>Gradie</a:t>
            </a:r>
            <a:endParaRPr lang="fr-FR" dirty="0" smtClean="0"/>
          </a:p>
          <a:p>
            <a:r>
              <a:rPr lang="fr-FR" dirty="0" smtClean="0"/>
              <a:t>Système Informatique</a:t>
            </a:r>
          </a:p>
          <a:p>
            <a:r>
              <a:rPr lang="fr-FR" dirty="0" smtClean="0"/>
              <a:t>FASI/UPC </a:t>
            </a:r>
            <a:endParaRPr lang="fr-FR" dirty="0"/>
          </a:p>
        </p:txBody>
      </p:sp>
    </p:spTree>
    <p:extLst>
      <p:ext uri="{BB962C8B-B14F-4D97-AF65-F5344CB8AC3E}">
        <p14:creationId xmlns:p14="http://schemas.microsoft.com/office/powerpoint/2010/main" val="142078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e</a:t>
            </a:r>
            <a:endParaRPr lang="fr-FR" dirty="0"/>
          </a:p>
        </p:txBody>
      </p:sp>
      <p:sp>
        <p:nvSpPr>
          <p:cNvPr id="3" name="Espace réservé du contenu 2"/>
          <p:cNvSpPr>
            <a:spLocks noGrp="1"/>
          </p:cNvSpPr>
          <p:nvPr>
            <p:ph idx="1"/>
          </p:nvPr>
        </p:nvSpPr>
        <p:spPr>
          <a:xfrm>
            <a:off x="2589212" y="2133600"/>
            <a:ext cx="3025007" cy="1111045"/>
          </a:xfrm>
        </p:spPr>
        <p:txBody>
          <a:bodyPr/>
          <a:lstStyle/>
          <a:p>
            <a:r>
              <a:rPr lang="fr-FR" dirty="0" smtClean="0"/>
              <a:t>Identifier le code qui fait référence à la section critique</a:t>
            </a:r>
          </a:p>
          <a:p>
            <a:endParaRPr lang="fr-FR" dirty="0"/>
          </a:p>
        </p:txBody>
      </p:sp>
      <p:sp>
        <p:nvSpPr>
          <p:cNvPr id="4" name="Espace réservé du contenu 2"/>
          <p:cNvSpPr txBox="1">
            <a:spLocks/>
          </p:cNvSpPr>
          <p:nvPr/>
        </p:nvSpPr>
        <p:spPr>
          <a:xfrm>
            <a:off x="4877501" y="3473245"/>
            <a:ext cx="4856433" cy="1728020"/>
          </a:xfrm>
          <a:prstGeom prst="rect">
            <a:avLst/>
          </a:prstGeom>
          <a:solidFill>
            <a:schemeClr val="accent1"/>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dirty="0">
                <a:solidFill>
                  <a:schemeClr val="bg1"/>
                </a:solidFill>
              </a:rPr>
              <a:t>private sub </a:t>
            </a:r>
            <a:r>
              <a:rPr lang="en-US" sz="1400" dirty="0" err="1">
                <a:solidFill>
                  <a:schemeClr val="bg1"/>
                </a:solidFill>
              </a:rPr>
              <a:t>MoveBall</a:t>
            </a:r>
            <a:r>
              <a:rPr lang="en-US" sz="1400" dirty="0">
                <a:solidFill>
                  <a:schemeClr val="bg1"/>
                </a:solidFill>
              </a:rPr>
              <a:t>() </a:t>
            </a:r>
            <a:endParaRPr lang="fr-FR" sz="1400" dirty="0">
              <a:solidFill>
                <a:schemeClr val="bg1"/>
              </a:solidFill>
            </a:endParaRPr>
          </a:p>
          <a:p>
            <a:pPr marL="400050" lvl="1" indent="0">
              <a:buNone/>
            </a:pPr>
            <a:r>
              <a:rPr lang="en-US" sz="1400" dirty="0">
                <a:solidFill>
                  <a:schemeClr val="bg1"/>
                </a:solidFill>
              </a:rPr>
              <a:t>p As Point = </a:t>
            </a:r>
            <a:r>
              <a:rPr lang="en-US" sz="1400" dirty="0" err="1">
                <a:solidFill>
                  <a:schemeClr val="bg1"/>
                </a:solidFill>
              </a:rPr>
              <a:t>pb.Location</a:t>
            </a:r>
            <a:r>
              <a:rPr lang="en-US" sz="1400" dirty="0">
                <a:solidFill>
                  <a:schemeClr val="bg1"/>
                </a:solidFill>
              </a:rPr>
              <a:t>; </a:t>
            </a:r>
            <a:endParaRPr lang="fr-FR" sz="1400" dirty="0">
              <a:solidFill>
                <a:schemeClr val="bg1"/>
              </a:solidFill>
            </a:endParaRPr>
          </a:p>
          <a:p>
            <a:pPr marL="0" indent="0">
              <a:buNone/>
            </a:pPr>
            <a:r>
              <a:rPr lang="en-US" sz="1400" dirty="0" smtClean="0">
                <a:solidFill>
                  <a:schemeClr val="bg1"/>
                </a:solidFill>
              </a:rPr>
              <a:t>	</a:t>
            </a:r>
            <a:r>
              <a:rPr lang="en-US" sz="1400" dirty="0" err="1" smtClean="0">
                <a:solidFill>
                  <a:schemeClr val="bg1"/>
                </a:solidFill>
              </a:rPr>
              <a:t>p.X</a:t>
            </a:r>
            <a:r>
              <a:rPr lang="en-US" sz="1400" dirty="0">
                <a:solidFill>
                  <a:schemeClr val="bg1"/>
                </a:solidFill>
              </a:rPr>
              <a:t>++</a:t>
            </a:r>
            <a:endParaRPr lang="fr-FR" sz="1400" dirty="0">
              <a:solidFill>
                <a:schemeClr val="bg1"/>
              </a:solidFill>
            </a:endParaRPr>
          </a:p>
          <a:p>
            <a:pPr marL="0" indent="0">
              <a:buNone/>
            </a:pPr>
            <a:r>
              <a:rPr lang="en-US" sz="1400" dirty="0" smtClean="0">
                <a:solidFill>
                  <a:schemeClr val="bg1"/>
                </a:solidFill>
              </a:rPr>
              <a:t>	</a:t>
            </a:r>
            <a:r>
              <a:rPr lang="en-US" sz="1400" dirty="0" err="1" smtClean="0">
                <a:solidFill>
                  <a:schemeClr val="bg1"/>
                </a:solidFill>
              </a:rPr>
              <a:t>pb.Invoke</a:t>
            </a:r>
            <a:r>
              <a:rPr lang="en-US" sz="1400" dirty="0" smtClean="0">
                <a:solidFill>
                  <a:schemeClr val="bg1"/>
                </a:solidFill>
              </a:rPr>
              <a:t>(new 	</a:t>
            </a:r>
            <a:r>
              <a:rPr lang="en-US" sz="1400" dirty="0" err="1" smtClean="0">
                <a:solidFill>
                  <a:schemeClr val="bg1"/>
                </a:solidFill>
              </a:rPr>
              <a:t>UpdatePictureBoxCallback</a:t>
            </a:r>
            <a:r>
              <a:rPr lang="en-US" sz="1400" dirty="0" smtClean="0">
                <a:solidFill>
                  <a:schemeClr val="bg1"/>
                </a:solidFill>
              </a:rPr>
              <a:t>(</a:t>
            </a:r>
            <a:r>
              <a:rPr lang="en-US" sz="1400" dirty="0" err="1" smtClean="0">
                <a:solidFill>
                  <a:schemeClr val="bg1"/>
                </a:solidFill>
              </a:rPr>
              <a:t>MovePictureBox</a:t>
            </a:r>
            <a:r>
              <a:rPr lang="en-US" sz="1400" dirty="0">
                <a:solidFill>
                  <a:schemeClr val="bg1"/>
                </a:solidFill>
              </a:rPr>
              <a:t>), p</a:t>
            </a:r>
            <a:r>
              <a:rPr lang="en-US" sz="1400" dirty="0" smtClean="0">
                <a:solidFill>
                  <a:schemeClr val="bg1"/>
                </a:solidFill>
              </a:rPr>
              <a:t>)</a:t>
            </a:r>
          </a:p>
          <a:p>
            <a:pPr marL="0" indent="0">
              <a:buNone/>
            </a:pPr>
            <a:r>
              <a:rPr lang="en-US" sz="1400" dirty="0">
                <a:solidFill>
                  <a:schemeClr val="bg1"/>
                </a:solidFill>
              </a:rPr>
              <a:t>End sub</a:t>
            </a:r>
            <a:endParaRPr lang="fr-FR" sz="1400" dirty="0">
              <a:solidFill>
                <a:schemeClr val="bg1"/>
              </a:solidFill>
            </a:endParaRPr>
          </a:p>
          <a:p>
            <a:pPr marL="0" indent="0">
              <a:buNone/>
            </a:pPr>
            <a:endParaRPr lang="fr-FR" sz="1400" dirty="0">
              <a:solidFill>
                <a:schemeClr val="bg1"/>
              </a:solidFill>
            </a:endParaRPr>
          </a:p>
          <a:p>
            <a:pPr marL="0" indent="0">
              <a:buNone/>
            </a:pPr>
            <a:endParaRPr lang="fr-FR" sz="1400" dirty="0">
              <a:solidFill>
                <a:schemeClr val="bg1"/>
              </a:solidFill>
            </a:endParaRPr>
          </a:p>
        </p:txBody>
      </p:sp>
    </p:spTree>
    <p:extLst>
      <p:ext uri="{BB962C8B-B14F-4D97-AF65-F5344CB8AC3E}">
        <p14:creationId xmlns:p14="http://schemas.microsoft.com/office/powerpoint/2010/main" val="334355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f</a:t>
            </a:r>
            <a:endParaRPr lang="fr-FR" dirty="0"/>
          </a:p>
        </p:txBody>
      </p:sp>
      <p:sp>
        <p:nvSpPr>
          <p:cNvPr id="3" name="Espace réservé du contenu 2"/>
          <p:cNvSpPr>
            <a:spLocks noGrp="1"/>
          </p:cNvSpPr>
          <p:nvPr>
            <p:ph idx="1"/>
          </p:nvPr>
        </p:nvSpPr>
        <p:spPr>
          <a:xfrm>
            <a:off x="1566657" y="2477730"/>
            <a:ext cx="4480182" cy="2998839"/>
          </a:xfrm>
        </p:spPr>
        <p:txBody>
          <a:bodyPr>
            <a:normAutofit/>
          </a:bodyPr>
          <a:lstStyle/>
          <a:p>
            <a:pPr algn="just"/>
            <a:r>
              <a:rPr lang="fr-FR" dirty="0"/>
              <a:t>I</a:t>
            </a:r>
            <a:r>
              <a:rPr lang="fr-FR" dirty="0" smtClean="0"/>
              <a:t>l </a:t>
            </a:r>
            <a:r>
              <a:rPr lang="fr-FR" dirty="0"/>
              <a:t>est </a:t>
            </a:r>
            <a:r>
              <a:rPr lang="fr-FR" dirty="0" smtClean="0"/>
              <a:t>question </a:t>
            </a:r>
            <a:r>
              <a:rPr lang="fr-FR" dirty="0"/>
              <a:t>de modifiez le programme de telle sorte qu'au plus un thread se trouve à tout moment dans la section critique et d’utilisez un sémaphore partagé par tous les threads. Tous doit bien fonctionner lorsqu'un thread est interrompu dans sa section critique</a:t>
            </a:r>
            <a:endParaRPr lang="fr-FR" dirty="0"/>
          </a:p>
        </p:txBody>
      </p:sp>
      <p:pic>
        <p:nvPicPr>
          <p:cNvPr id="5" name="Image 4"/>
          <p:cNvPicPr/>
          <p:nvPr/>
        </p:nvPicPr>
        <p:blipFill>
          <a:blip r:embed="rId2"/>
          <a:stretch>
            <a:fillRect/>
          </a:stretch>
        </p:blipFill>
        <p:spPr>
          <a:xfrm>
            <a:off x="6558117" y="2517059"/>
            <a:ext cx="4286863" cy="2861187"/>
          </a:xfrm>
          <a:prstGeom prst="rect">
            <a:avLst/>
          </a:prstGeom>
        </p:spPr>
      </p:pic>
    </p:spTree>
    <p:extLst>
      <p:ext uri="{BB962C8B-B14F-4D97-AF65-F5344CB8AC3E}">
        <p14:creationId xmlns:p14="http://schemas.microsoft.com/office/powerpoint/2010/main" val="220754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f</a:t>
            </a:r>
            <a:endParaRPr lang="fr-FR" dirty="0"/>
          </a:p>
        </p:txBody>
      </p:sp>
      <p:sp>
        <p:nvSpPr>
          <p:cNvPr id="3" name="Espace réservé du contenu 2"/>
          <p:cNvSpPr>
            <a:spLocks noGrp="1"/>
          </p:cNvSpPr>
          <p:nvPr>
            <p:ph idx="1"/>
          </p:nvPr>
        </p:nvSpPr>
        <p:spPr>
          <a:xfrm>
            <a:off x="2743199" y="2477730"/>
            <a:ext cx="3303639" cy="2998839"/>
          </a:xfrm>
        </p:spPr>
        <p:txBody>
          <a:bodyPr>
            <a:normAutofit/>
          </a:bodyPr>
          <a:lstStyle/>
          <a:p>
            <a:r>
              <a:rPr lang="fr-FR" dirty="0"/>
              <a:t>Changer le programme pour qu’au maximum seulement 3 </a:t>
            </a:r>
            <a:r>
              <a:rPr lang="fr-FR" dirty="0" err="1"/>
              <a:t>thead</a:t>
            </a:r>
            <a:r>
              <a:rPr lang="fr-FR" dirty="0"/>
              <a:t> s’exécutent dans la section critique. </a:t>
            </a:r>
          </a:p>
        </p:txBody>
      </p:sp>
      <p:pic>
        <p:nvPicPr>
          <p:cNvPr id="6" name="Image 5"/>
          <p:cNvPicPr/>
          <p:nvPr/>
        </p:nvPicPr>
        <p:blipFill>
          <a:blip r:embed="rId2"/>
          <a:stretch>
            <a:fillRect/>
          </a:stretch>
        </p:blipFill>
        <p:spPr>
          <a:xfrm>
            <a:off x="6411125" y="2477730"/>
            <a:ext cx="4079895" cy="2310889"/>
          </a:xfrm>
          <a:prstGeom prst="rect">
            <a:avLst/>
          </a:prstGeom>
        </p:spPr>
      </p:pic>
    </p:spTree>
    <p:extLst>
      <p:ext uri="{BB962C8B-B14F-4D97-AF65-F5344CB8AC3E}">
        <p14:creationId xmlns:p14="http://schemas.microsoft.com/office/powerpoint/2010/main" val="258927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f</a:t>
            </a:r>
            <a:endParaRPr lang="fr-FR" dirty="0"/>
          </a:p>
        </p:txBody>
      </p:sp>
      <p:sp>
        <p:nvSpPr>
          <p:cNvPr id="3" name="Espace réservé du contenu 2"/>
          <p:cNvSpPr>
            <a:spLocks noGrp="1"/>
          </p:cNvSpPr>
          <p:nvPr>
            <p:ph idx="1"/>
          </p:nvPr>
        </p:nvSpPr>
        <p:spPr>
          <a:xfrm>
            <a:off x="2743199" y="2477730"/>
            <a:ext cx="3303639" cy="2998839"/>
          </a:xfrm>
        </p:spPr>
        <p:txBody>
          <a:bodyPr>
            <a:normAutofit fontScale="62500" lnSpcReduction="20000"/>
          </a:bodyPr>
          <a:lstStyle/>
          <a:p>
            <a:r>
              <a:rPr lang="fr-FR" dirty="0" smtClean="0"/>
              <a:t>Implémentation du </a:t>
            </a:r>
            <a:r>
              <a:rPr lang="fr-FR" dirty="0"/>
              <a:t>problème lectures/écritures. Pour cela, nous avons besoin de deux sortes de fils, qui seront représentés par deux couleurs de billes différentes :</a:t>
            </a:r>
          </a:p>
          <a:p>
            <a:r>
              <a:rPr lang="fr-FR" dirty="0"/>
              <a:t>• • rouge (lecture) et</a:t>
            </a:r>
          </a:p>
          <a:p>
            <a:r>
              <a:rPr lang="fr-FR" dirty="0"/>
              <a:t>• • bleu (écriture).</a:t>
            </a:r>
          </a:p>
          <a:p>
            <a:r>
              <a:rPr lang="fr-FR" dirty="0"/>
              <a:t>• les 5 premières boules sont rouges et les 5 dernières boules sont bleues.</a:t>
            </a:r>
          </a:p>
          <a:p>
            <a:r>
              <a:rPr lang="fr-FR" dirty="0"/>
              <a:t>• Utilisation de 2 méthodes </a:t>
            </a:r>
            <a:r>
              <a:rPr lang="fr-FR" dirty="0" err="1"/>
              <a:t>Run</a:t>
            </a:r>
            <a:r>
              <a:rPr lang="fr-FR" dirty="0"/>
              <a:t> dans la classe </a:t>
            </a:r>
            <a:r>
              <a:rPr lang="fr-FR" dirty="0" err="1"/>
              <a:t>BallMover</a:t>
            </a:r>
            <a:r>
              <a:rPr lang="fr-FR" dirty="0"/>
              <a:t> au lieu de 1. Nommés  </a:t>
            </a:r>
            <a:r>
              <a:rPr lang="fr-FR" dirty="0" err="1"/>
              <a:t>RunReader</a:t>
            </a:r>
            <a:r>
              <a:rPr lang="fr-FR" dirty="0"/>
              <a:t> et </a:t>
            </a:r>
            <a:r>
              <a:rPr lang="fr-FR" dirty="0" err="1"/>
              <a:t>RunWriter</a:t>
            </a:r>
            <a:r>
              <a:rPr lang="fr-FR" dirty="0"/>
              <a:t>. les boules rouges exécutent </a:t>
            </a:r>
            <a:r>
              <a:rPr lang="fr-FR" dirty="0" err="1"/>
              <a:t>RunReader</a:t>
            </a:r>
            <a:r>
              <a:rPr lang="fr-FR" dirty="0"/>
              <a:t> et les boules bleues exécutent </a:t>
            </a:r>
            <a:r>
              <a:rPr lang="fr-FR" dirty="0" err="1"/>
              <a:t>RunWriter</a:t>
            </a:r>
            <a:r>
              <a:rPr lang="fr-FR" dirty="0"/>
              <a:t>.</a:t>
            </a:r>
          </a:p>
        </p:txBody>
      </p:sp>
      <p:pic>
        <p:nvPicPr>
          <p:cNvPr id="5" name="Image 4"/>
          <p:cNvPicPr/>
          <p:nvPr/>
        </p:nvPicPr>
        <p:blipFill>
          <a:blip r:embed="rId2"/>
          <a:stretch>
            <a:fillRect/>
          </a:stretch>
        </p:blipFill>
        <p:spPr>
          <a:xfrm>
            <a:off x="6390968" y="2477730"/>
            <a:ext cx="4345366" cy="2728482"/>
          </a:xfrm>
          <a:prstGeom prst="rect">
            <a:avLst/>
          </a:prstGeom>
        </p:spPr>
      </p:pic>
    </p:spTree>
    <p:extLst>
      <p:ext uri="{BB962C8B-B14F-4D97-AF65-F5344CB8AC3E}">
        <p14:creationId xmlns:p14="http://schemas.microsoft.com/office/powerpoint/2010/main" val="226919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7</a:t>
            </a:r>
            <a:endParaRPr lang="fr-FR" dirty="0"/>
          </a:p>
        </p:txBody>
      </p:sp>
      <p:sp>
        <p:nvSpPr>
          <p:cNvPr id="3" name="Espace réservé du contenu 2"/>
          <p:cNvSpPr>
            <a:spLocks noGrp="1"/>
          </p:cNvSpPr>
          <p:nvPr>
            <p:ph idx="1"/>
          </p:nvPr>
        </p:nvSpPr>
        <p:spPr>
          <a:xfrm>
            <a:off x="3821649" y="1700981"/>
            <a:ext cx="5361680" cy="1219200"/>
          </a:xfrm>
        </p:spPr>
        <p:txBody>
          <a:bodyPr/>
          <a:lstStyle/>
          <a:p>
            <a:pPr algn="ctr"/>
            <a:r>
              <a:rPr lang="fr-FR" dirty="0" smtClean="0"/>
              <a:t>Utilisation des </a:t>
            </a:r>
            <a:r>
              <a:rPr lang="fr-FR" dirty="0" err="1" smtClean="0"/>
              <a:t>readers</a:t>
            </a:r>
            <a:r>
              <a:rPr lang="fr-FR" dirty="0" smtClean="0"/>
              <a:t> et des </a:t>
            </a:r>
            <a:r>
              <a:rPr lang="fr-FR" dirty="0" err="1" smtClean="0"/>
              <a:t>writters</a:t>
            </a:r>
            <a:r>
              <a:rPr lang="fr-FR" dirty="0" smtClean="0"/>
              <a:t> dans les exercices 5 et 6</a:t>
            </a:r>
            <a:endParaRPr lang="fr-FR" dirty="0"/>
          </a:p>
        </p:txBody>
      </p:sp>
      <p:pic>
        <p:nvPicPr>
          <p:cNvPr id="4" name="Image 3"/>
          <p:cNvPicPr/>
          <p:nvPr/>
        </p:nvPicPr>
        <p:blipFill>
          <a:blip r:embed="rId2"/>
          <a:stretch>
            <a:fillRect/>
          </a:stretch>
        </p:blipFill>
        <p:spPr>
          <a:xfrm>
            <a:off x="2251586" y="3067667"/>
            <a:ext cx="4445051" cy="2607697"/>
          </a:xfrm>
          <a:prstGeom prst="rect">
            <a:avLst/>
          </a:prstGeom>
        </p:spPr>
      </p:pic>
      <p:pic>
        <p:nvPicPr>
          <p:cNvPr id="5" name="Image 4"/>
          <p:cNvPicPr/>
          <p:nvPr/>
        </p:nvPicPr>
        <p:blipFill>
          <a:blip r:embed="rId3"/>
          <a:stretch>
            <a:fillRect/>
          </a:stretch>
        </p:blipFill>
        <p:spPr>
          <a:xfrm>
            <a:off x="6814973" y="3067666"/>
            <a:ext cx="4689639" cy="2607698"/>
          </a:xfrm>
          <a:prstGeom prst="rect">
            <a:avLst/>
          </a:prstGeom>
        </p:spPr>
      </p:pic>
    </p:spTree>
    <p:extLst>
      <p:ext uri="{BB962C8B-B14F-4D97-AF65-F5344CB8AC3E}">
        <p14:creationId xmlns:p14="http://schemas.microsoft.com/office/powerpoint/2010/main" val="22349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7</a:t>
            </a:r>
            <a:endParaRPr lang="fr-FR" dirty="0"/>
          </a:p>
        </p:txBody>
      </p:sp>
      <p:sp>
        <p:nvSpPr>
          <p:cNvPr id="3" name="Espace réservé du contenu 2"/>
          <p:cNvSpPr>
            <a:spLocks noGrp="1"/>
          </p:cNvSpPr>
          <p:nvPr>
            <p:ph idx="1"/>
          </p:nvPr>
        </p:nvSpPr>
        <p:spPr>
          <a:xfrm>
            <a:off x="2589212" y="2133600"/>
            <a:ext cx="3398633" cy="3777622"/>
          </a:xfrm>
        </p:spPr>
        <p:txBody>
          <a:bodyPr>
            <a:normAutofit lnSpcReduction="10000"/>
          </a:bodyPr>
          <a:lstStyle/>
          <a:p>
            <a:r>
              <a:rPr lang="fr-FR" dirty="0"/>
              <a:t>c. La solution « philosophe » n’utilise pas des </a:t>
            </a:r>
            <a:r>
              <a:rPr lang="fr-FR" dirty="0" err="1"/>
              <a:t>locks</a:t>
            </a:r>
            <a:r>
              <a:rPr lang="fr-FR" dirty="0"/>
              <a:t>, mais uniquement la classe </a:t>
            </a:r>
            <a:r>
              <a:rPr lang="fr-FR" dirty="0" smtClean="0"/>
              <a:t>Monitor</a:t>
            </a:r>
          </a:p>
          <a:p>
            <a:r>
              <a:rPr lang="fr-FR" dirty="0" smtClean="0"/>
              <a:t>d. </a:t>
            </a:r>
            <a:r>
              <a:rPr lang="fr-FR" dirty="0"/>
              <a:t>La solution « philosophe » doit respecter les règles concernant l'objet  </a:t>
            </a:r>
            <a:r>
              <a:rPr lang="fr-FR" dirty="0" err="1"/>
              <a:t>synchronization</a:t>
            </a:r>
            <a:r>
              <a:rPr lang="fr-FR" dirty="0"/>
              <a:t> qui ont été énoncées dans les diapositives PowerPoint (diapositive 7).</a:t>
            </a:r>
          </a:p>
        </p:txBody>
      </p:sp>
      <p:pic>
        <p:nvPicPr>
          <p:cNvPr id="7" name="Image 6"/>
          <p:cNvPicPr/>
          <p:nvPr/>
        </p:nvPicPr>
        <p:blipFill>
          <a:blip r:embed="rId2"/>
          <a:stretch>
            <a:fillRect/>
          </a:stretch>
        </p:blipFill>
        <p:spPr>
          <a:xfrm>
            <a:off x="6367943" y="3453949"/>
            <a:ext cx="4830999" cy="2248761"/>
          </a:xfrm>
          <a:prstGeom prst="rect">
            <a:avLst/>
          </a:prstGeom>
        </p:spPr>
      </p:pic>
    </p:spTree>
    <p:extLst>
      <p:ext uri="{BB962C8B-B14F-4D97-AF65-F5344CB8AC3E}">
        <p14:creationId xmlns:p14="http://schemas.microsoft.com/office/powerpoint/2010/main" val="9064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4</a:t>
            </a:r>
            <a:endParaRPr lang="fr-FR" dirty="0"/>
          </a:p>
        </p:txBody>
      </p:sp>
      <p:sp>
        <p:nvSpPr>
          <p:cNvPr id="3" name="Espace réservé du contenu 2"/>
          <p:cNvSpPr>
            <a:spLocks noGrp="1"/>
          </p:cNvSpPr>
          <p:nvPr>
            <p:ph idx="1"/>
          </p:nvPr>
        </p:nvSpPr>
        <p:spPr>
          <a:xfrm>
            <a:off x="2324702" y="1905000"/>
            <a:ext cx="4322865" cy="1949245"/>
          </a:xfrm>
        </p:spPr>
        <p:txBody>
          <a:bodyPr/>
          <a:lstStyle/>
          <a:p>
            <a:r>
              <a:rPr lang="fr-FR" dirty="0" smtClean="0"/>
              <a:t>Plusieurs Threads dans un </a:t>
            </a:r>
            <a:r>
              <a:rPr lang="fr-FR" dirty="0" err="1" smtClean="0"/>
              <a:t>procéssus</a:t>
            </a:r>
            <a:endParaRPr lang="fr-FR" dirty="0" smtClean="0"/>
          </a:p>
          <a:p>
            <a:r>
              <a:rPr lang="fr-FR" dirty="0" smtClean="0"/>
              <a:t>Ajouter 20 caractères au clic par un nouveau thread</a:t>
            </a:r>
            <a:endParaRPr lang="fr-FR" dirty="0"/>
          </a:p>
        </p:txBody>
      </p:sp>
      <p:pic>
        <p:nvPicPr>
          <p:cNvPr id="4" name="Image 3"/>
          <p:cNvPicPr/>
          <p:nvPr/>
        </p:nvPicPr>
        <p:blipFill>
          <a:blip r:embed="rId2"/>
          <a:stretch>
            <a:fillRect/>
          </a:stretch>
        </p:blipFill>
        <p:spPr>
          <a:xfrm>
            <a:off x="7176587" y="1712599"/>
            <a:ext cx="3363594" cy="1964666"/>
          </a:xfrm>
          <a:prstGeom prst="rect">
            <a:avLst/>
          </a:prstGeom>
        </p:spPr>
      </p:pic>
      <p:pic>
        <p:nvPicPr>
          <p:cNvPr id="6" name="Image 5"/>
          <p:cNvPicPr/>
          <p:nvPr/>
        </p:nvPicPr>
        <p:blipFill>
          <a:blip r:embed="rId3"/>
          <a:stretch>
            <a:fillRect/>
          </a:stretch>
        </p:blipFill>
        <p:spPr>
          <a:xfrm>
            <a:off x="2324702" y="4121098"/>
            <a:ext cx="3619500" cy="2371725"/>
          </a:xfrm>
          <a:prstGeom prst="rect">
            <a:avLst/>
          </a:prstGeom>
        </p:spPr>
      </p:pic>
      <p:pic>
        <p:nvPicPr>
          <p:cNvPr id="7" name="Image 6"/>
          <p:cNvPicPr/>
          <p:nvPr/>
        </p:nvPicPr>
        <p:blipFill>
          <a:blip r:embed="rId4"/>
          <a:stretch>
            <a:fillRect/>
          </a:stretch>
        </p:blipFill>
        <p:spPr>
          <a:xfrm>
            <a:off x="6852122" y="4140148"/>
            <a:ext cx="3600450" cy="2352675"/>
          </a:xfrm>
          <a:prstGeom prst="rect">
            <a:avLst/>
          </a:prstGeom>
        </p:spPr>
      </p:pic>
    </p:spTree>
    <p:extLst>
      <p:ext uri="{BB962C8B-B14F-4D97-AF65-F5344CB8AC3E}">
        <p14:creationId xmlns:p14="http://schemas.microsoft.com/office/powerpoint/2010/main" val="331486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4 / Question 2</a:t>
            </a:r>
            <a:endParaRPr lang="fr-FR" dirty="0"/>
          </a:p>
        </p:txBody>
      </p:sp>
      <p:sp>
        <p:nvSpPr>
          <p:cNvPr id="3" name="Espace réservé du contenu 2"/>
          <p:cNvSpPr>
            <a:spLocks noGrp="1"/>
          </p:cNvSpPr>
          <p:nvPr>
            <p:ph idx="1"/>
          </p:nvPr>
        </p:nvSpPr>
        <p:spPr>
          <a:xfrm>
            <a:off x="2589212" y="2133600"/>
            <a:ext cx="4273704" cy="3777622"/>
          </a:xfrm>
        </p:spPr>
        <p:txBody>
          <a:bodyPr/>
          <a:lstStyle/>
          <a:p>
            <a:r>
              <a:rPr lang="fr-FR" dirty="0" smtClean="0"/>
              <a:t>Utiliser le gestionnaire des taches pour afficher le nombre des threads du noyau dans l’application</a:t>
            </a:r>
            <a:endParaRPr lang="fr-FR" dirty="0"/>
          </a:p>
        </p:txBody>
      </p:sp>
      <p:pic>
        <p:nvPicPr>
          <p:cNvPr id="4" name="Image 3"/>
          <p:cNvPicPr/>
          <p:nvPr/>
        </p:nvPicPr>
        <p:blipFill>
          <a:blip r:embed="rId2"/>
          <a:stretch>
            <a:fillRect/>
          </a:stretch>
        </p:blipFill>
        <p:spPr>
          <a:xfrm>
            <a:off x="7048768" y="2133600"/>
            <a:ext cx="3835542" cy="3777622"/>
          </a:xfrm>
          <a:prstGeom prst="rect">
            <a:avLst/>
          </a:prstGeom>
        </p:spPr>
      </p:pic>
    </p:spTree>
    <p:extLst>
      <p:ext uri="{BB962C8B-B14F-4D97-AF65-F5344CB8AC3E}">
        <p14:creationId xmlns:p14="http://schemas.microsoft.com/office/powerpoint/2010/main" val="84185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4/ question 4</a:t>
            </a:r>
            <a:endParaRPr lang="fr-FR" dirty="0"/>
          </a:p>
        </p:txBody>
      </p:sp>
      <p:sp>
        <p:nvSpPr>
          <p:cNvPr id="3" name="Espace réservé du contenu 2"/>
          <p:cNvSpPr>
            <a:spLocks noGrp="1"/>
          </p:cNvSpPr>
          <p:nvPr>
            <p:ph idx="1"/>
          </p:nvPr>
        </p:nvSpPr>
        <p:spPr>
          <a:xfrm>
            <a:off x="2589212" y="2133600"/>
            <a:ext cx="4234375" cy="3777622"/>
          </a:xfrm>
        </p:spPr>
        <p:txBody>
          <a:bodyPr/>
          <a:lstStyle/>
          <a:p>
            <a:r>
              <a:rPr lang="fr-FR" dirty="0"/>
              <a:t>Changez le nouveau fil de façon à ce qu'il se ferme immédiatement et correctement lorsque le l'application est fermée.</a:t>
            </a:r>
          </a:p>
          <a:p>
            <a:r>
              <a:rPr lang="fr-FR" dirty="0" smtClean="0"/>
              <a:t>L’application ne s’arrête pas correctement</a:t>
            </a:r>
            <a:endParaRPr lang="fr-FR" dirty="0"/>
          </a:p>
        </p:txBody>
      </p:sp>
      <p:pic>
        <p:nvPicPr>
          <p:cNvPr id="4" name="Image 3"/>
          <p:cNvPicPr/>
          <p:nvPr/>
        </p:nvPicPr>
        <p:blipFill>
          <a:blip r:embed="rId2"/>
          <a:stretch>
            <a:fillRect/>
          </a:stretch>
        </p:blipFill>
        <p:spPr>
          <a:xfrm>
            <a:off x="7048768" y="2474598"/>
            <a:ext cx="4305300" cy="3095625"/>
          </a:xfrm>
          <a:prstGeom prst="rect">
            <a:avLst/>
          </a:prstGeom>
        </p:spPr>
      </p:pic>
    </p:spTree>
    <p:extLst>
      <p:ext uri="{BB962C8B-B14F-4D97-AF65-F5344CB8AC3E}">
        <p14:creationId xmlns:p14="http://schemas.microsoft.com/office/powerpoint/2010/main" val="416581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4/ question 5</a:t>
            </a:r>
            <a:endParaRPr lang="fr-FR" dirty="0"/>
          </a:p>
        </p:txBody>
      </p:sp>
      <p:sp>
        <p:nvSpPr>
          <p:cNvPr id="3" name="Espace réservé du contenu 2"/>
          <p:cNvSpPr>
            <a:spLocks noGrp="1"/>
          </p:cNvSpPr>
          <p:nvPr>
            <p:ph idx="1"/>
          </p:nvPr>
        </p:nvSpPr>
        <p:spPr>
          <a:xfrm>
            <a:off x="2589212" y="2133600"/>
            <a:ext cx="4126220" cy="3777622"/>
          </a:xfrm>
        </p:spPr>
        <p:txBody>
          <a:bodyPr/>
          <a:lstStyle/>
          <a:p>
            <a:r>
              <a:rPr lang="fr-FR" dirty="0"/>
              <a:t>Changez le programme pour qu'un nouveau thread démarre à chaque fois lorsque vous cliquez sur le bouton «Démarrer le fil</a:t>
            </a:r>
            <a:r>
              <a:rPr lang="fr-FR" dirty="0" smtClean="0"/>
              <a:t>».</a:t>
            </a:r>
          </a:p>
          <a:p>
            <a:r>
              <a:rPr lang="fr-FR" dirty="0"/>
              <a:t>l</a:t>
            </a:r>
            <a:r>
              <a:rPr lang="fr-FR" dirty="0" smtClean="0"/>
              <a:t>aissez </a:t>
            </a:r>
            <a:r>
              <a:rPr lang="fr-FR" dirty="0"/>
              <a:t>chaque fil en imprimer un autre caractère dans la zone de texte: le premier fil doit imprimer 20 a, le deuxième </a:t>
            </a:r>
            <a:r>
              <a:rPr lang="fr-FR" dirty="0" smtClean="0"/>
              <a:t>fil 20 </a:t>
            </a:r>
            <a:r>
              <a:rPr lang="fr-FR" dirty="0"/>
              <a:t>b, le troisième fil 20 c, et ainsi de suite.</a:t>
            </a:r>
          </a:p>
          <a:p>
            <a:endParaRPr lang="fr-FR" dirty="0"/>
          </a:p>
        </p:txBody>
      </p:sp>
      <p:pic>
        <p:nvPicPr>
          <p:cNvPr id="4" name="Image 3"/>
          <p:cNvPicPr/>
          <p:nvPr/>
        </p:nvPicPr>
        <p:blipFill>
          <a:blip r:embed="rId2"/>
          <a:stretch>
            <a:fillRect/>
          </a:stretch>
        </p:blipFill>
        <p:spPr>
          <a:xfrm>
            <a:off x="7030065" y="2290916"/>
            <a:ext cx="4091088" cy="3411793"/>
          </a:xfrm>
          <a:prstGeom prst="rect">
            <a:avLst/>
          </a:prstGeom>
        </p:spPr>
      </p:pic>
    </p:spTree>
    <p:extLst>
      <p:ext uri="{BB962C8B-B14F-4D97-AF65-F5344CB8AC3E}">
        <p14:creationId xmlns:p14="http://schemas.microsoft.com/office/powerpoint/2010/main" val="359982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a:t>
            </a:r>
            <a:endParaRPr lang="fr-FR" dirty="0"/>
          </a:p>
        </p:txBody>
      </p:sp>
      <p:sp>
        <p:nvSpPr>
          <p:cNvPr id="3" name="Espace réservé du contenu 2"/>
          <p:cNvSpPr>
            <a:spLocks noGrp="1"/>
          </p:cNvSpPr>
          <p:nvPr>
            <p:ph idx="1"/>
          </p:nvPr>
        </p:nvSpPr>
        <p:spPr>
          <a:xfrm>
            <a:off x="2589212" y="2133600"/>
            <a:ext cx="3673936" cy="737419"/>
          </a:xfrm>
        </p:spPr>
        <p:txBody>
          <a:bodyPr/>
          <a:lstStyle/>
          <a:p>
            <a:r>
              <a:rPr lang="fr-FR" dirty="0"/>
              <a:t>Utilisation des </a:t>
            </a:r>
            <a:r>
              <a:rPr lang="fr-FR" dirty="0" err="1"/>
              <a:t>Semaphores</a:t>
            </a:r>
            <a:r>
              <a:rPr lang="fr-FR" dirty="0"/>
              <a:t> pour </a:t>
            </a:r>
            <a:r>
              <a:rPr lang="fr-FR" dirty="0" err="1"/>
              <a:t>synchronizer</a:t>
            </a:r>
            <a:r>
              <a:rPr lang="fr-FR" dirty="0"/>
              <a:t> les </a:t>
            </a:r>
            <a:r>
              <a:rPr lang="fr-FR" dirty="0" smtClean="0"/>
              <a:t>Thread</a:t>
            </a:r>
          </a:p>
          <a:p>
            <a:endParaRPr lang="fr-FR" dirty="0"/>
          </a:p>
          <a:p>
            <a:endParaRPr lang="fr-FR" dirty="0" smtClean="0"/>
          </a:p>
          <a:p>
            <a:endParaRPr lang="fr-FR" dirty="0"/>
          </a:p>
        </p:txBody>
      </p:sp>
      <p:pic>
        <p:nvPicPr>
          <p:cNvPr id="4" name="Image 3"/>
          <p:cNvPicPr/>
          <p:nvPr/>
        </p:nvPicPr>
        <p:blipFill>
          <a:blip r:embed="rId2"/>
          <a:stretch>
            <a:fillRect/>
          </a:stretch>
        </p:blipFill>
        <p:spPr>
          <a:xfrm>
            <a:off x="6409671" y="2153264"/>
            <a:ext cx="3629025" cy="2343150"/>
          </a:xfrm>
          <a:prstGeom prst="rect">
            <a:avLst/>
          </a:prstGeom>
        </p:spPr>
      </p:pic>
    </p:spTree>
    <p:extLst>
      <p:ext uri="{BB962C8B-B14F-4D97-AF65-F5344CB8AC3E}">
        <p14:creationId xmlns:p14="http://schemas.microsoft.com/office/powerpoint/2010/main" val="234924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b</a:t>
            </a:r>
            <a:endParaRPr lang="fr-FR" dirty="0"/>
          </a:p>
        </p:txBody>
      </p:sp>
      <p:sp>
        <p:nvSpPr>
          <p:cNvPr id="3" name="Espace réservé du contenu 2"/>
          <p:cNvSpPr>
            <a:spLocks noGrp="1"/>
          </p:cNvSpPr>
          <p:nvPr>
            <p:ph idx="1"/>
          </p:nvPr>
        </p:nvSpPr>
        <p:spPr>
          <a:xfrm>
            <a:off x="2589212" y="2133600"/>
            <a:ext cx="3418298" cy="3777622"/>
          </a:xfrm>
        </p:spPr>
        <p:txBody>
          <a:bodyPr/>
          <a:lstStyle/>
          <a:p>
            <a:r>
              <a:rPr lang="fr-FR" dirty="0"/>
              <a:t>Changer le programme pour que plus d’une thread puisse placer un caractère dans la </a:t>
            </a:r>
            <a:r>
              <a:rPr lang="fr-FR" dirty="0" err="1"/>
              <a:t>textbox</a:t>
            </a:r>
            <a:r>
              <a:rPr lang="fr-FR" dirty="0"/>
              <a:t> toujours en utilisant les </a:t>
            </a:r>
            <a:r>
              <a:rPr lang="fr-FR" b="1" dirty="0" err="1"/>
              <a:t>locks</a:t>
            </a:r>
            <a:r>
              <a:rPr lang="fr-FR" dirty="0"/>
              <a:t> </a:t>
            </a:r>
          </a:p>
          <a:p>
            <a:endParaRPr lang="fr-FR" dirty="0"/>
          </a:p>
        </p:txBody>
      </p:sp>
      <p:pic>
        <p:nvPicPr>
          <p:cNvPr id="4" name="Image 3"/>
          <p:cNvPicPr/>
          <p:nvPr/>
        </p:nvPicPr>
        <p:blipFill>
          <a:blip r:embed="rId2"/>
          <a:stretch>
            <a:fillRect/>
          </a:stretch>
        </p:blipFill>
        <p:spPr>
          <a:xfrm>
            <a:off x="7437027" y="2133600"/>
            <a:ext cx="3590925" cy="2381250"/>
          </a:xfrm>
          <a:prstGeom prst="rect">
            <a:avLst/>
          </a:prstGeom>
        </p:spPr>
      </p:pic>
    </p:spTree>
    <p:extLst>
      <p:ext uri="{BB962C8B-B14F-4D97-AF65-F5344CB8AC3E}">
        <p14:creationId xmlns:p14="http://schemas.microsoft.com/office/powerpoint/2010/main" val="327373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pratique 6 / question b</a:t>
            </a:r>
            <a:endParaRPr lang="fr-FR" dirty="0"/>
          </a:p>
        </p:txBody>
      </p:sp>
      <p:sp>
        <p:nvSpPr>
          <p:cNvPr id="3" name="Espace réservé du contenu 2"/>
          <p:cNvSpPr>
            <a:spLocks noGrp="1"/>
          </p:cNvSpPr>
          <p:nvPr>
            <p:ph idx="1"/>
          </p:nvPr>
        </p:nvSpPr>
        <p:spPr>
          <a:xfrm>
            <a:off x="2589212" y="2133600"/>
            <a:ext cx="4362194" cy="3777622"/>
          </a:xfrm>
        </p:spPr>
        <p:txBody>
          <a:bodyPr/>
          <a:lstStyle/>
          <a:p>
            <a:r>
              <a:rPr lang="en-US" dirty="0"/>
              <a:t>Application </a:t>
            </a:r>
            <a:r>
              <a:rPr lang="en-US" dirty="0" err="1"/>
              <a:t>SynchronizedBalls</a:t>
            </a:r>
            <a:endParaRPr lang="fr-FR" dirty="0"/>
          </a:p>
          <a:p>
            <a:r>
              <a:rPr lang="fr-FR" dirty="0"/>
              <a:t>On sait que la zone verte </a:t>
            </a:r>
            <a:r>
              <a:rPr lang="fr-FR" dirty="0" err="1"/>
              <a:t>represente</a:t>
            </a:r>
            <a:r>
              <a:rPr lang="fr-FR" dirty="0"/>
              <a:t> la section critique</a:t>
            </a:r>
          </a:p>
          <a:p>
            <a:r>
              <a:rPr lang="fr-FR" dirty="0"/>
              <a:t>Cette classe contient la méthode </a:t>
            </a:r>
            <a:r>
              <a:rPr lang="fr-FR" dirty="0" err="1"/>
              <a:t>Run</a:t>
            </a:r>
            <a:r>
              <a:rPr lang="fr-FR" dirty="0"/>
              <a:t>, qui doit être exécutée par chaque thread. Dans cette méthode, une balle est déplacée de gauche à droite sur l'écran. Lorsque la balle est à l'extrême droite de la zone blanche, elle est replacée sur le côté gauche. Les balles sont toujours des </a:t>
            </a:r>
            <a:r>
              <a:rPr lang="fr-FR" dirty="0" err="1"/>
              <a:t>Picturebox</a:t>
            </a:r>
            <a:endParaRPr lang="fr-FR" dirty="0"/>
          </a:p>
          <a:p>
            <a:endParaRPr lang="fr-FR" dirty="0"/>
          </a:p>
        </p:txBody>
      </p:sp>
      <p:pic>
        <p:nvPicPr>
          <p:cNvPr id="4" name="Image 3"/>
          <p:cNvPicPr/>
          <p:nvPr/>
        </p:nvPicPr>
        <p:blipFill>
          <a:blip r:embed="rId2"/>
          <a:stretch>
            <a:fillRect/>
          </a:stretch>
        </p:blipFill>
        <p:spPr>
          <a:xfrm>
            <a:off x="7048768" y="2406109"/>
            <a:ext cx="4676776" cy="3232604"/>
          </a:xfrm>
          <a:prstGeom prst="rect">
            <a:avLst/>
          </a:prstGeom>
        </p:spPr>
      </p:pic>
    </p:spTree>
    <p:extLst>
      <p:ext uri="{BB962C8B-B14F-4D97-AF65-F5344CB8AC3E}">
        <p14:creationId xmlns:p14="http://schemas.microsoft.com/office/powerpoint/2010/main" val="338902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Travail pratique 6 / question </a:t>
            </a:r>
            <a:r>
              <a:rPr lang="fr-FR" dirty="0" smtClean="0"/>
              <a:t>c</a:t>
            </a:r>
            <a:endParaRPr lang="fr-FR" dirty="0"/>
          </a:p>
        </p:txBody>
      </p:sp>
      <p:sp>
        <p:nvSpPr>
          <p:cNvPr id="3" name="Espace réservé du contenu 2"/>
          <p:cNvSpPr>
            <a:spLocks noGrp="1"/>
          </p:cNvSpPr>
          <p:nvPr>
            <p:ph idx="1"/>
          </p:nvPr>
        </p:nvSpPr>
        <p:spPr>
          <a:xfrm>
            <a:off x="2589212" y="2133600"/>
            <a:ext cx="4204878" cy="3777622"/>
          </a:xfrm>
        </p:spPr>
        <p:txBody>
          <a:bodyPr/>
          <a:lstStyle/>
          <a:p>
            <a:r>
              <a:rPr lang="fr-FR" dirty="0"/>
              <a:t>Ici il est question de changer le programme donnée  afin de pouvoir interrompre un thread lorsque la case est décochée, les threads créés doivent être placés dans un tableau, qui est déjà défini dans la classe </a:t>
            </a:r>
            <a:r>
              <a:rPr lang="fr-FR" dirty="0" err="1"/>
              <a:t>SynchronisationTestForm</a:t>
            </a:r>
            <a:r>
              <a:rPr lang="fr-FR" dirty="0"/>
              <a:t>. tous les threads s'arrêtent automatiquement lorsque la fenêtre principale est fermée.</a:t>
            </a:r>
            <a:endParaRPr lang="fr-FR" dirty="0"/>
          </a:p>
        </p:txBody>
      </p:sp>
      <p:pic>
        <p:nvPicPr>
          <p:cNvPr id="4" name="Image 3"/>
          <p:cNvPicPr/>
          <p:nvPr/>
        </p:nvPicPr>
        <p:blipFill>
          <a:blip r:embed="rId2"/>
          <a:stretch>
            <a:fillRect/>
          </a:stretch>
        </p:blipFill>
        <p:spPr>
          <a:xfrm>
            <a:off x="6971069" y="2211387"/>
            <a:ext cx="4384695" cy="3044825"/>
          </a:xfrm>
          <a:prstGeom prst="rect">
            <a:avLst/>
          </a:prstGeom>
        </p:spPr>
      </p:pic>
    </p:spTree>
    <p:extLst>
      <p:ext uri="{BB962C8B-B14F-4D97-AF65-F5344CB8AC3E}">
        <p14:creationId xmlns:p14="http://schemas.microsoft.com/office/powerpoint/2010/main" val="4072697401"/>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531</Words>
  <Application>Microsoft Office PowerPoint</Application>
  <PresentationFormat>Grand écran</PresentationFormat>
  <Paragraphs>49</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Century Gothic</vt:lpstr>
      <vt:lpstr>Wingdings 3</vt:lpstr>
      <vt:lpstr>Brin</vt:lpstr>
      <vt:lpstr>Programmation Système</vt:lpstr>
      <vt:lpstr>Travail Pratique 4</vt:lpstr>
      <vt:lpstr>Travail Pratique 4 / Question 2</vt:lpstr>
      <vt:lpstr>Travail pratique 4/ question 4</vt:lpstr>
      <vt:lpstr>Travail pratique 4/ question 5</vt:lpstr>
      <vt:lpstr>Travail Pratique 6</vt:lpstr>
      <vt:lpstr>Travail pratique 6 / question b</vt:lpstr>
      <vt:lpstr>Travail pratique 6 / question b</vt:lpstr>
      <vt:lpstr>Travail pratique 6 / question c</vt:lpstr>
      <vt:lpstr>Travail Pratique 6 / question e</vt:lpstr>
      <vt:lpstr>Travail Pratique 6 / question f</vt:lpstr>
      <vt:lpstr>Travail Pratique 6 / question f</vt:lpstr>
      <vt:lpstr>Travail Pratique 6 / question f</vt:lpstr>
      <vt:lpstr>Travail Pratique 7</vt:lpstr>
      <vt:lpstr>Travail Pratique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Système</dc:title>
  <dc:creator>HP</dc:creator>
  <cp:lastModifiedBy>HP</cp:lastModifiedBy>
  <cp:revision>5</cp:revision>
  <dcterms:created xsi:type="dcterms:W3CDTF">2021-12-04T13:52:52Z</dcterms:created>
  <dcterms:modified xsi:type="dcterms:W3CDTF">2021-12-04T14:45:26Z</dcterms:modified>
</cp:coreProperties>
</file>