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Gotham" charset="1" panose="00000000000000000000"/>
      <p:regular r:id="rId16"/>
    </p:embeddedFont>
    <p:embeddedFont>
      <p:font typeface="Gotham Bold" charset="1" panose="00000000000000000000"/>
      <p:regular r:id="rId17"/>
    </p:embeddedFont>
    <p:embeddedFont>
      <p:font typeface="Gotham Bold Italics" charset="1" panose="02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4468512" y="-353712"/>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84897" y="5379918"/>
            <a:ext cx="6059445" cy="6059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204881" b="0"/>
            </a:stretch>
          </a:blipFill>
        </p:spPr>
      </p:sp>
      <p:grpSp>
        <p:nvGrpSpPr>
          <p:cNvPr name="Group 10" id="10"/>
          <p:cNvGrpSpPr/>
          <p:nvPr/>
        </p:nvGrpSpPr>
        <p:grpSpPr>
          <a:xfrm rot="0">
            <a:off x="11762088" y="-9632634"/>
            <a:ext cx="10994424" cy="10994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373132" y="4114076"/>
            <a:ext cx="12198237" cy="2291464"/>
            <a:chOff x="0" y="0"/>
            <a:chExt cx="3212705" cy="603513"/>
          </a:xfrm>
        </p:grpSpPr>
        <p:sp>
          <p:nvSpPr>
            <p:cNvPr name="Freeform 14" id="14"/>
            <p:cNvSpPr/>
            <p:nvPr/>
          </p:nvSpPr>
          <p:spPr>
            <a:xfrm flipH="false" flipV="false" rot="0">
              <a:off x="0" y="0"/>
              <a:ext cx="3212704" cy="603513"/>
            </a:xfrm>
            <a:custGeom>
              <a:avLst/>
              <a:gdLst/>
              <a:ahLst/>
              <a:cxnLst/>
              <a:rect r="r" b="b" t="t" l="l"/>
              <a:pathLst>
                <a:path h="603513" w="3212704">
                  <a:moveTo>
                    <a:pt x="0" y="0"/>
                  </a:moveTo>
                  <a:lnTo>
                    <a:pt x="3212704" y="0"/>
                  </a:lnTo>
                  <a:lnTo>
                    <a:pt x="3212704" y="603513"/>
                  </a:lnTo>
                  <a:lnTo>
                    <a:pt x="0" y="603513"/>
                  </a:lnTo>
                  <a:close/>
                </a:path>
              </a:pathLst>
            </a:custGeom>
            <a:solidFill>
              <a:srgbClr val="FFFEFE"/>
            </a:solidFill>
          </p:spPr>
        </p:sp>
        <p:sp>
          <p:nvSpPr>
            <p:cNvPr name="TextBox 15" id="15"/>
            <p:cNvSpPr txBox="true"/>
            <p:nvPr/>
          </p:nvSpPr>
          <p:spPr>
            <a:xfrm>
              <a:off x="0" y="-28575"/>
              <a:ext cx="3212705" cy="632088"/>
            </a:xfrm>
            <a:prstGeom prst="rect">
              <a:avLst/>
            </a:prstGeom>
          </p:spPr>
          <p:txBody>
            <a:bodyPr anchor="ctr" rtlCol="false" tIns="50800" lIns="50800" bIns="50800" rIns="50800"/>
            <a:lstStyle/>
            <a:p>
              <a:pPr algn="ctr">
                <a:lnSpc>
                  <a:spcPts val="2380"/>
                </a:lnSpc>
              </a:pPr>
            </a:p>
          </p:txBody>
        </p:sp>
      </p:grpSp>
      <p:sp>
        <p:nvSpPr>
          <p:cNvPr name="TextBox 16" id="16"/>
          <p:cNvSpPr txBox="true"/>
          <p:nvPr/>
        </p:nvSpPr>
        <p:spPr>
          <a:xfrm rot="0">
            <a:off x="11314158" y="8581850"/>
            <a:ext cx="5070740" cy="1522695"/>
          </a:xfrm>
          <a:prstGeom prst="rect">
            <a:avLst/>
          </a:prstGeom>
        </p:spPr>
        <p:txBody>
          <a:bodyPr anchor="t" rtlCol="false" tIns="0" lIns="0" bIns="0" rIns="0">
            <a:spAutoFit/>
          </a:bodyPr>
          <a:lstStyle/>
          <a:p>
            <a:pPr algn="ctr">
              <a:lnSpc>
                <a:spcPts val="4041"/>
              </a:lnSpc>
            </a:pPr>
            <a:r>
              <a:rPr lang="en-US" sz="2886" spc="161">
                <a:solidFill>
                  <a:srgbClr val="191919"/>
                </a:solidFill>
                <a:latin typeface="Gotham"/>
                <a:ea typeface="Gotham"/>
                <a:cs typeface="Gotham"/>
                <a:sym typeface="Gotham"/>
              </a:rPr>
              <a:t>Presented by:</a:t>
            </a:r>
          </a:p>
          <a:p>
            <a:pPr algn="ctr">
              <a:lnSpc>
                <a:spcPts val="4041"/>
              </a:lnSpc>
            </a:pPr>
            <a:r>
              <a:rPr lang="en-US" sz="2886" spc="161">
                <a:solidFill>
                  <a:srgbClr val="191919"/>
                </a:solidFill>
                <a:latin typeface="Gotham"/>
                <a:ea typeface="Gotham"/>
                <a:cs typeface="Gotham"/>
                <a:sym typeface="Gotham"/>
              </a:rPr>
              <a:t>Vanshika Mittal</a:t>
            </a:r>
          </a:p>
          <a:p>
            <a:pPr algn="ctr">
              <a:lnSpc>
                <a:spcPts val="4041"/>
              </a:lnSpc>
              <a:spcBef>
                <a:spcPct val="0"/>
              </a:spcBef>
            </a:pPr>
            <a:r>
              <a:rPr lang="en-US" sz="2886" spc="161">
                <a:solidFill>
                  <a:srgbClr val="191919"/>
                </a:solidFill>
                <a:latin typeface="Gotham"/>
                <a:ea typeface="Gotham"/>
                <a:cs typeface="Gotham"/>
                <a:sym typeface="Gotham"/>
              </a:rPr>
              <a:t>Yesh Lohchab</a:t>
            </a:r>
          </a:p>
        </p:txBody>
      </p:sp>
      <p:sp>
        <p:nvSpPr>
          <p:cNvPr name="TextBox 17" id="17"/>
          <p:cNvSpPr txBox="true"/>
          <p:nvPr/>
        </p:nvSpPr>
        <p:spPr>
          <a:xfrm rot="0">
            <a:off x="4025803" y="4145487"/>
            <a:ext cx="11159517" cy="2104816"/>
          </a:xfrm>
          <a:prstGeom prst="rect">
            <a:avLst/>
          </a:prstGeom>
        </p:spPr>
        <p:txBody>
          <a:bodyPr anchor="t" rtlCol="false" tIns="0" lIns="0" bIns="0" rIns="0">
            <a:spAutoFit/>
          </a:bodyPr>
          <a:lstStyle/>
          <a:p>
            <a:pPr algn="ctr">
              <a:lnSpc>
                <a:spcPts val="8411"/>
              </a:lnSpc>
              <a:spcBef>
                <a:spcPct val="0"/>
              </a:spcBef>
            </a:pPr>
            <a:r>
              <a:rPr lang="en-US" b="true" sz="6008" spc="841">
                <a:solidFill>
                  <a:srgbClr val="191919"/>
                </a:solidFill>
                <a:latin typeface="Gotham Bold"/>
                <a:ea typeface="Gotham Bold"/>
                <a:cs typeface="Gotham Bold"/>
                <a:sym typeface="Gotham Bold"/>
              </a:rPr>
              <a:t>SPEECH TO EMOTION RECOGNITION</a:t>
            </a:r>
          </a:p>
        </p:txBody>
      </p:sp>
      <p:grpSp>
        <p:nvGrpSpPr>
          <p:cNvPr name="Group 18" id="18"/>
          <p:cNvGrpSpPr/>
          <p:nvPr/>
        </p:nvGrpSpPr>
        <p:grpSpPr>
          <a:xfrm rot="0">
            <a:off x="-9965724" y="-1383136"/>
            <a:ext cx="10994424" cy="1099442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7321525"/>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9</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77741" y="5318634"/>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26" id="26"/>
          <p:cNvGrpSpPr/>
          <p:nvPr/>
        </p:nvGrpSpPr>
        <p:grpSpPr>
          <a:xfrm rot="0">
            <a:off x="977741" y="5986264"/>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9" id="29"/>
          <p:cNvGrpSpPr/>
          <p:nvPr/>
        </p:nvGrpSpPr>
        <p:grpSpPr>
          <a:xfrm rot="0">
            <a:off x="977741" y="6653894"/>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sp>
        <p:nvSpPr>
          <p:cNvPr name="Freeform 32" id="32"/>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3" id="33"/>
          <p:cNvSpPr txBox="true"/>
          <p:nvPr/>
        </p:nvSpPr>
        <p:spPr>
          <a:xfrm rot="0">
            <a:off x="5084893" y="3943656"/>
            <a:ext cx="8743124" cy="4313817"/>
          </a:xfrm>
          <a:prstGeom prst="rect">
            <a:avLst/>
          </a:prstGeom>
        </p:spPr>
        <p:txBody>
          <a:bodyPr anchor="t" rtlCol="false" tIns="0" lIns="0" bIns="0" rIns="0">
            <a:spAutoFit/>
          </a:bodyPr>
          <a:lstStyle/>
          <a:p>
            <a:pPr algn="l">
              <a:lnSpc>
                <a:spcPts val="16300"/>
              </a:lnSpc>
            </a:pPr>
            <a:r>
              <a:rPr lang="en-US" sz="17912" i="true" b="true">
                <a:solidFill>
                  <a:srgbClr val="191919"/>
                </a:solidFill>
                <a:latin typeface="Gotham Bold Italics"/>
                <a:ea typeface="Gotham Bold Italics"/>
                <a:cs typeface="Gotham Bold Italics"/>
                <a:sym typeface="Gotham Bold Italics"/>
              </a:rPr>
              <a:t>Thank you</a:t>
            </a:r>
          </a:p>
        </p:txBody>
      </p:sp>
      <p:grpSp>
        <p:nvGrpSpPr>
          <p:cNvPr name="Group 34" id="34"/>
          <p:cNvGrpSpPr/>
          <p:nvPr/>
        </p:nvGrpSpPr>
        <p:grpSpPr>
          <a:xfrm rot="0">
            <a:off x="16786360" y="-353712"/>
            <a:ext cx="10994424" cy="1099442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36" id="3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3003437" y="-1048712"/>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098665" y="-5607552"/>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0" y="1991074"/>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1</a:t>
              </a:r>
            </a:p>
          </p:txBody>
        </p:sp>
      </p:grpSp>
      <p:grpSp>
        <p:nvGrpSpPr>
          <p:cNvPr name="Group 12" id="12"/>
          <p:cNvGrpSpPr/>
          <p:nvPr/>
        </p:nvGrpSpPr>
        <p:grpSpPr>
          <a:xfrm rot="0">
            <a:off x="242153" y="4442623"/>
            <a:ext cx="508158" cy="543805"/>
            <a:chOff x="0" y="0"/>
            <a:chExt cx="812800" cy="869819"/>
          </a:xfrm>
        </p:grpSpPr>
        <p:sp>
          <p:nvSpPr>
            <p:cNvPr name="Freeform 13" id="1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4" id="1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5" id="15"/>
          <p:cNvGrpSpPr/>
          <p:nvPr/>
        </p:nvGrpSpPr>
        <p:grpSpPr>
          <a:xfrm rot="0">
            <a:off x="242153" y="3107362"/>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18" id="18"/>
          <p:cNvGrpSpPr/>
          <p:nvPr/>
        </p:nvGrpSpPr>
        <p:grpSpPr>
          <a:xfrm rot="0">
            <a:off x="242153" y="5110253"/>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21" id="21"/>
          <p:cNvGrpSpPr/>
          <p:nvPr/>
        </p:nvGrpSpPr>
        <p:grpSpPr>
          <a:xfrm rot="0">
            <a:off x="242153" y="3774992"/>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24" id="24"/>
          <p:cNvGrpSpPr/>
          <p:nvPr/>
        </p:nvGrpSpPr>
        <p:grpSpPr>
          <a:xfrm rot="0">
            <a:off x="242153" y="6455730"/>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7" id="27"/>
          <p:cNvGrpSpPr/>
          <p:nvPr/>
        </p:nvGrpSpPr>
        <p:grpSpPr>
          <a:xfrm rot="0">
            <a:off x="242153" y="5777883"/>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30" id="30"/>
          <p:cNvGrpSpPr/>
          <p:nvPr/>
        </p:nvGrpSpPr>
        <p:grpSpPr>
          <a:xfrm rot="0">
            <a:off x="8454832" y="-887061"/>
            <a:ext cx="10064759" cy="12061121"/>
            <a:chOff x="0" y="0"/>
            <a:chExt cx="5298945" cy="6350000"/>
          </a:xfrm>
        </p:grpSpPr>
        <p:sp>
          <p:nvSpPr>
            <p:cNvPr name="Freeform 31" id="31"/>
            <p:cNvSpPr/>
            <p:nvPr/>
          </p:nvSpPr>
          <p:spPr>
            <a:xfrm flipH="false" flipV="false" rot="0">
              <a:off x="0" y="0"/>
              <a:ext cx="5298945" cy="6350000"/>
            </a:xfrm>
            <a:custGeom>
              <a:avLst/>
              <a:gdLst/>
              <a:ahLst/>
              <a:cxnLst/>
              <a:rect r="r" b="b" t="t" l="l"/>
              <a:pathLst>
                <a:path h="6350000" w="5298945">
                  <a:moveTo>
                    <a:pt x="0" y="3175000"/>
                  </a:moveTo>
                  <a:cubicBezTo>
                    <a:pt x="0" y="4928870"/>
                    <a:pt x="2371808" y="6350000"/>
                    <a:pt x="5298945" y="6350000"/>
                  </a:cubicBezTo>
                  <a:lnTo>
                    <a:pt x="5298945" y="0"/>
                  </a:lnTo>
                  <a:cubicBezTo>
                    <a:pt x="2371808" y="0"/>
                    <a:pt x="0" y="1421130"/>
                    <a:pt x="0" y="3175000"/>
                  </a:cubicBezTo>
                  <a:close/>
                </a:path>
              </a:pathLst>
            </a:custGeom>
            <a:blipFill>
              <a:blip r:embed="rId4"/>
              <a:stretch>
                <a:fillRect l="-28838" t="0" r="-28838" b="0"/>
              </a:stretch>
            </a:blipFill>
          </p:spPr>
        </p:sp>
      </p:grpSp>
      <p:grpSp>
        <p:nvGrpSpPr>
          <p:cNvPr name="Group 32" id="32"/>
          <p:cNvGrpSpPr/>
          <p:nvPr/>
        </p:nvGrpSpPr>
        <p:grpSpPr>
          <a:xfrm rot="0">
            <a:off x="242153" y="7123361"/>
            <a:ext cx="508158" cy="543805"/>
            <a:chOff x="0" y="0"/>
            <a:chExt cx="812800" cy="869819"/>
          </a:xfrm>
        </p:grpSpPr>
        <p:sp>
          <p:nvSpPr>
            <p:cNvPr name="Freeform 33" id="3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4" id="3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35" id="35"/>
          <p:cNvGrpSpPr/>
          <p:nvPr/>
        </p:nvGrpSpPr>
        <p:grpSpPr>
          <a:xfrm rot="0">
            <a:off x="242153" y="7790991"/>
            <a:ext cx="508158" cy="543805"/>
            <a:chOff x="0" y="0"/>
            <a:chExt cx="812800" cy="869819"/>
          </a:xfrm>
        </p:grpSpPr>
        <p:sp>
          <p:nvSpPr>
            <p:cNvPr name="Freeform 36" id="3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7" id="3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name="Group 38" id="38"/>
          <p:cNvGrpSpPr/>
          <p:nvPr/>
        </p:nvGrpSpPr>
        <p:grpSpPr>
          <a:xfrm rot="3945801">
            <a:off x="11867643" y="8408103"/>
            <a:ext cx="3828665" cy="3828665"/>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0" id="4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41" id="41"/>
          <p:cNvSpPr/>
          <p:nvPr/>
        </p:nvSpPr>
        <p:spPr>
          <a:xfrm flipH="false" flipV="false" rot="3945801">
            <a:off x="11571905" y="8097848"/>
            <a:ext cx="1577153" cy="3243522"/>
          </a:xfrm>
          <a:custGeom>
            <a:avLst/>
            <a:gdLst/>
            <a:ahLst/>
            <a:cxnLst/>
            <a:rect r="r" b="b" t="t" l="l"/>
            <a:pathLst>
              <a:path h="3243522" w="1577153">
                <a:moveTo>
                  <a:pt x="0" y="0"/>
                </a:moveTo>
                <a:lnTo>
                  <a:pt x="1577153" y="0"/>
                </a:lnTo>
                <a:lnTo>
                  <a:pt x="1577153" y="3243522"/>
                </a:lnTo>
                <a:lnTo>
                  <a:pt x="0" y="3243522"/>
                </a:lnTo>
                <a:lnTo>
                  <a:pt x="0" y="0"/>
                </a:lnTo>
                <a:close/>
              </a:path>
            </a:pathLst>
          </a:custGeom>
          <a:blipFill>
            <a:blip r:embed="rId5">
              <a:extLst>
                <a:ext uri="{96DAC541-7B7A-43D3-8B79-37D633B846F1}">
                  <asvg:svgBlip xmlns:asvg="http://schemas.microsoft.com/office/drawing/2016/SVG/main" r:embed="rId6"/>
                </a:ext>
              </a:extLst>
            </a:blip>
            <a:stretch>
              <a:fillRect l="0" t="0" r="-204881" b="0"/>
            </a:stretch>
          </a:blipFill>
        </p:spPr>
      </p:sp>
      <p:sp>
        <p:nvSpPr>
          <p:cNvPr name="TextBox 42" id="42"/>
          <p:cNvSpPr txBox="true"/>
          <p:nvPr/>
        </p:nvSpPr>
        <p:spPr>
          <a:xfrm rot="0">
            <a:off x="1173686" y="2973018"/>
            <a:ext cx="6857772" cy="6592567"/>
          </a:xfrm>
          <a:prstGeom prst="rect">
            <a:avLst/>
          </a:prstGeom>
        </p:spPr>
        <p:txBody>
          <a:bodyPr anchor="t" rtlCol="false" tIns="0" lIns="0" bIns="0" rIns="0">
            <a:spAutoFit/>
          </a:bodyPr>
          <a:lstStyle/>
          <a:p>
            <a:pPr algn="l">
              <a:lnSpc>
                <a:spcPts val="4772"/>
              </a:lnSpc>
            </a:pPr>
            <a:r>
              <a:rPr lang="en-US" sz="3099" spc="-15">
                <a:solidFill>
                  <a:srgbClr val="191919"/>
                </a:solidFill>
                <a:latin typeface="Gotham"/>
                <a:ea typeface="Gotham"/>
                <a:cs typeface="Gotham"/>
                <a:sym typeface="Gotham"/>
              </a:rPr>
              <a:t>With more people interacting with Virtual Personal Assistants (VPAs) like Siri, Alexa, and Google Assistant, there is a need to improve these systems to recognize users' emotions. While current VPAs excel at understanding commands, they lack the ability to respond to the user’s mood, which could enhance natural interaction.</a:t>
            </a:r>
          </a:p>
        </p:txBody>
      </p:sp>
      <p:sp>
        <p:nvSpPr>
          <p:cNvPr name="TextBox 43" id="43"/>
          <p:cNvSpPr txBox="true"/>
          <p:nvPr/>
        </p:nvSpPr>
        <p:spPr>
          <a:xfrm rot="0">
            <a:off x="1028700" y="620906"/>
            <a:ext cx="12753275" cy="1730404"/>
          </a:xfrm>
          <a:prstGeom prst="rect">
            <a:avLst/>
          </a:prstGeom>
        </p:spPr>
        <p:txBody>
          <a:bodyPr anchor="t" rtlCol="false" tIns="0" lIns="0" bIns="0" rIns="0">
            <a:spAutoFit/>
          </a:bodyPr>
          <a:lstStyle/>
          <a:p>
            <a:pPr algn="l">
              <a:lnSpc>
                <a:spcPts val="6618"/>
              </a:lnSpc>
            </a:pPr>
            <a:r>
              <a:rPr lang="en-US" sz="6823" spc="341" b="true">
                <a:solidFill>
                  <a:srgbClr val="191919"/>
                </a:solidFill>
                <a:latin typeface="Gotham Bold"/>
                <a:ea typeface="Gotham Bold"/>
                <a:cs typeface="Gotham Bold"/>
                <a:sym typeface="Gotham Bold"/>
              </a:rPr>
              <a:t>Need of emotion detection?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0882580" y="-3503638"/>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144000" y="2538937"/>
            <a:ext cx="8711069" cy="4430453"/>
            <a:chOff x="0" y="0"/>
            <a:chExt cx="11614759" cy="5907271"/>
          </a:xfrm>
        </p:grpSpPr>
        <p:pic>
          <p:nvPicPr>
            <p:cNvPr name="Picture 6" id="6"/>
            <p:cNvPicPr>
              <a:picLocks noChangeAspect="true"/>
            </p:cNvPicPr>
            <p:nvPr/>
          </p:nvPicPr>
          <p:blipFill>
            <a:blip r:embed="rId2"/>
            <a:srcRect l="835" t="152" r="1833" b="11842"/>
            <a:stretch>
              <a:fillRect/>
            </a:stretch>
          </p:blipFill>
          <p:spPr>
            <a:xfrm flipH="false" flipV="false">
              <a:off x="0" y="0"/>
              <a:ext cx="11614759" cy="5907271"/>
            </a:xfrm>
            <a:prstGeom prst="rect">
              <a:avLst/>
            </a:prstGeom>
          </p:spPr>
        </p:pic>
      </p:grpSp>
      <p:grpSp>
        <p:nvGrpSpPr>
          <p:cNvPr name="Group 7" id="7"/>
          <p:cNvGrpSpPr/>
          <p:nvPr/>
        </p:nvGrpSpPr>
        <p:grpSpPr>
          <a:xfrm rot="0">
            <a:off x="-1373119" y="-1315898"/>
            <a:ext cx="3499668" cy="13405540"/>
            <a:chOff x="0" y="0"/>
            <a:chExt cx="212191" cy="812800"/>
          </a:xfrm>
        </p:grpSpPr>
        <p:sp>
          <p:nvSpPr>
            <p:cNvPr name="Freeform 8" id="8"/>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9" id="9"/>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709357" y="2648112"/>
            <a:ext cx="992463" cy="9924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grpSp>
        <p:nvGrpSpPr>
          <p:cNvPr name="Group 14" id="14"/>
          <p:cNvGrpSpPr/>
          <p:nvPr/>
        </p:nvGrpSpPr>
        <p:grpSpPr>
          <a:xfrm rot="0">
            <a:off x="951509" y="4428296"/>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7" id="17"/>
          <p:cNvGrpSpPr/>
          <p:nvPr/>
        </p:nvGrpSpPr>
        <p:grpSpPr>
          <a:xfrm rot="0">
            <a:off x="951509" y="1982349"/>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20" id="20"/>
          <p:cNvGrpSpPr/>
          <p:nvPr/>
        </p:nvGrpSpPr>
        <p:grpSpPr>
          <a:xfrm rot="0">
            <a:off x="951509" y="5094059"/>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23" id="23"/>
          <p:cNvGrpSpPr/>
          <p:nvPr/>
        </p:nvGrpSpPr>
        <p:grpSpPr>
          <a:xfrm rot="0">
            <a:off x="951509" y="376253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26" id="26"/>
          <p:cNvGrpSpPr/>
          <p:nvPr/>
        </p:nvGrpSpPr>
        <p:grpSpPr>
          <a:xfrm rot="0">
            <a:off x="951509" y="6425585"/>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9" id="29"/>
          <p:cNvGrpSpPr/>
          <p:nvPr/>
        </p:nvGrpSpPr>
        <p:grpSpPr>
          <a:xfrm rot="0">
            <a:off x="951509" y="5759822"/>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32" id="32"/>
          <p:cNvGrpSpPr/>
          <p:nvPr/>
        </p:nvGrpSpPr>
        <p:grpSpPr>
          <a:xfrm rot="0">
            <a:off x="951509" y="7093216"/>
            <a:ext cx="508158" cy="543805"/>
            <a:chOff x="0" y="0"/>
            <a:chExt cx="812800" cy="869819"/>
          </a:xfrm>
        </p:grpSpPr>
        <p:sp>
          <p:nvSpPr>
            <p:cNvPr name="Freeform 33" id="3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4" id="3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35" id="35"/>
          <p:cNvGrpSpPr/>
          <p:nvPr/>
        </p:nvGrpSpPr>
        <p:grpSpPr>
          <a:xfrm rot="0">
            <a:off x="951509" y="7760846"/>
            <a:ext cx="508158" cy="543805"/>
            <a:chOff x="0" y="0"/>
            <a:chExt cx="812800" cy="869819"/>
          </a:xfrm>
        </p:grpSpPr>
        <p:sp>
          <p:nvSpPr>
            <p:cNvPr name="Freeform 36" id="3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7" id="3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name="TextBox 38" id="38"/>
          <p:cNvSpPr txBox="true"/>
          <p:nvPr/>
        </p:nvSpPr>
        <p:spPr>
          <a:xfrm rot="0">
            <a:off x="2126549" y="402657"/>
            <a:ext cx="7296092" cy="3388455"/>
          </a:xfrm>
          <a:prstGeom prst="rect">
            <a:avLst/>
          </a:prstGeom>
        </p:spPr>
        <p:txBody>
          <a:bodyPr anchor="t" rtlCol="false" tIns="0" lIns="0" bIns="0" rIns="0">
            <a:spAutoFit/>
          </a:bodyPr>
          <a:lstStyle/>
          <a:p>
            <a:pPr algn="l">
              <a:lnSpc>
                <a:spcPts val="9059"/>
              </a:lnSpc>
            </a:pPr>
            <a:r>
              <a:rPr lang="en-US" sz="6471" b="true">
                <a:solidFill>
                  <a:srgbClr val="191919"/>
                </a:solidFill>
                <a:latin typeface="Gotham Bold"/>
                <a:ea typeface="Gotham Bold"/>
                <a:cs typeface="Gotham Bold"/>
                <a:sym typeface="Gotham Bold"/>
              </a:rPr>
              <a:t>Speech Features for Emotion Recognition</a:t>
            </a:r>
          </a:p>
        </p:txBody>
      </p:sp>
      <p:sp>
        <p:nvSpPr>
          <p:cNvPr name="TextBox 39" id="39"/>
          <p:cNvSpPr txBox="true"/>
          <p:nvPr/>
        </p:nvSpPr>
        <p:spPr>
          <a:xfrm rot="0">
            <a:off x="2529136" y="4652573"/>
            <a:ext cx="6212276" cy="1272678"/>
          </a:xfrm>
          <a:prstGeom prst="rect">
            <a:avLst/>
          </a:prstGeom>
        </p:spPr>
        <p:txBody>
          <a:bodyPr anchor="t" rtlCol="false" tIns="0" lIns="0" bIns="0" rIns="0">
            <a:spAutoFit/>
          </a:bodyPr>
          <a:lstStyle/>
          <a:p>
            <a:pPr algn="l">
              <a:lnSpc>
                <a:spcPts val="3355"/>
              </a:lnSpc>
            </a:pPr>
            <a:r>
              <a:rPr lang="en-US" sz="2485" spc="62" b="true">
                <a:solidFill>
                  <a:srgbClr val="191919"/>
                </a:solidFill>
                <a:latin typeface="Gotham Bold"/>
                <a:ea typeface="Gotham Bold"/>
                <a:cs typeface="Gotham Bold"/>
                <a:sym typeface="Gotham Bold"/>
              </a:rPr>
              <a:t>Speech conveys both linguistic (words) and paralinguistic (tone, pitch, emotion) information.</a:t>
            </a:r>
          </a:p>
        </p:txBody>
      </p:sp>
      <p:sp>
        <p:nvSpPr>
          <p:cNvPr name="TextBox 40" id="40"/>
          <p:cNvSpPr txBox="true"/>
          <p:nvPr/>
        </p:nvSpPr>
        <p:spPr>
          <a:xfrm rot="0">
            <a:off x="2529136" y="6107306"/>
            <a:ext cx="7227283" cy="3268980"/>
          </a:xfrm>
          <a:prstGeom prst="rect">
            <a:avLst/>
          </a:prstGeom>
        </p:spPr>
        <p:txBody>
          <a:bodyPr anchor="t" rtlCol="false" tIns="0" lIns="0" bIns="0" rIns="0">
            <a:spAutoFit/>
          </a:bodyPr>
          <a:lstStyle/>
          <a:p>
            <a:pPr algn="l">
              <a:lnSpc>
                <a:spcPts val="3239"/>
              </a:lnSpc>
            </a:pPr>
          </a:p>
          <a:p>
            <a:pPr algn="l">
              <a:lnSpc>
                <a:spcPts val="3239"/>
              </a:lnSpc>
            </a:pPr>
            <a:r>
              <a:rPr lang="en-US" sz="2399" spc="59" b="true">
                <a:solidFill>
                  <a:srgbClr val="191919"/>
                </a:solidFill>
                <a:latin typeface="Gotham Bold"/>
                <a:ea typeface="Gotham Bold"/>
                <a:cs typeface="Gotham Bold"/>
                <a:sym typeface="Gotham Bold"/>
              </a:rPr>
              <a:t>Emotions can be represented as:</a:t>
            </a:r>
          </a:p>
          <a:p>
            <a:pPr algn="l" marL="518158" indent="-259079" lvl="1">
              <a:lnSpc>
                <a:spcPts val="3239"/>
              </a:lnSpc>
              <a:buFont typeface="Arial"/>
              <a:buChar char="•"/>
            </a:pPr>
            <a:r>
              <a:rPr lang="en-US" b="true" sz="2399" spc="59">
                <a:solidFill>
                  <a:srgbClr val="191919"/>
                </a:solidFill>
                <a:latin typeface="Gotham Bold"/>
                <a:ea typeface="Gotham Bold"/>
                <a:cs typeface="Gotham Bold"/>
                <a:sym typeface="Gotham Bold"/>
              </a:rPr>
              <a:t> Continuous: Psychological dimensions like activation (energy) and valence (positive or negative emotion). </a:t>
            </a:r>
          </a:p>
          <a:p>
            <a:pPr algn="l" marL="518158" indent="-259079" lvl="1">
              <a:lnSpc>
                <a:spcPts val="3239"/>
              </a:lnSpc>
              <a:buFont typeface="Arial"/>
              <a:buChar char="•"/>
            </a:pPr>
            <a:r>
              <a:rPr lang="en-US" b="true" sz="2399" spc="59">
                <a:solidFill>
                  <a:srgbClr val="191919"/>
                </a:solidFill>
                <a:latin typeface="Gotham Bold"/>
                <a:ea typeface="Gotham Bold"/>
                <a:cs typeface="Gotham Bold"/>
                <a:sym typeface="Gotham Bold"/>
              </a:rPr>
              <a:t>Discrete: Specific categories, e.g., happy, sad, angry.</a:t>
            </a:r>
          </a:p>
          <a:p>
            <a:pPr algn="l">
              <a:lnSpc>
                <a:spcPts val="323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09357" y="3315742"/>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name="Group 8" id="8"/>
          <p:cNvGrpSpPr/>
          <p:nvPr/>
        </p:nvGrpSpPr>
        <p:grpSpPr>
          <a:xfrm rot="0">
            <a:off x="951509" y="4428296"/>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1" id="11"/>
          <p:cNvGrpSpPr/>
          <p:nvPr/>
        </p:nvGrpSpPr>
        <p:grpSpPr>
          <a:xfrm rot="0">
            <a:off x="951509"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51509" y="5094059"/>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17" id="17"/>
          <p:cNvGrpSpPr/>
          <p:nvPr/>
        </p:nvGrpSpPr>
        <p:grpSpPr>
          <a:xfrm rot="0">
            <a:off x="951509"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51509" y="6425585"/>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3" id="23"/>
          <p:cNvGrpSpPr/>
          <p:nvPr/>
        </p:nvGrpSpPr>
        <p:grpSpPr>
          <a:xfrm rot="0">
            <a:off x="951509" y="5759822"/>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6" id="26"/>
          <p:cNvGrpSpPr/>
          <p:nvPr/>
        </p:nvGrpSpPr>
        <p:grpSpPr>
          <a:xfrm rot="0">
            <a:off x="15994763" y="1028700"/>
            <a:ext cx="1436473" cy="3317308"/>
            <a:chOff x="0" y="0"/>
            <a:chExt cx="1915297" cy="4423077"/>
          </a:xfrm>
        </p:grpSpPr>
        <p:sp>
          <p:nvSpPr>
            <p:cNvPr name="AutoShape 27" id="27"/>
            <p:cNvSpPr/>
            <p:nvPr/>
          </p:nvSpPr>
          <p:spPr>
            <a:xfrm>
              <a:off x="0" y="0"/>
              <a:ext cx="1915297" cy="4423077"/>
            </a:xfrm>
            <a:prstGeom prst="rect">
              <a:avLst/>
            </a:prstGeom>
            <a:solidFill>
              <a:srgbClr val="FD6220"/>
            </a:solidFill>
          </p:spPr>
        </p:sp>
      </p:grpSp>
      <p:sp>
        <p:nvSpPr>
          <p:cNvPr name="TextBox 28" id="28"/>
          <p:cNvSpPr txBox="true"/>
          <p:nvPr/>
        </p:nvSpPr>
        <p:spPr>
          <a:xfrm rot="0">
            <a:off x="5240183" y="2046377"/>
            <a:ext cx="7807634" cy="1269365"/>
          </a:xfrm>
          <a:prstGeom prst="rect">
            <a:avLst/>
          </a:prstGeom>
        </p:spPr>
        <p:txBody>
          <a:bodyPr anchor="t" rtlCol="false" tIns="0" lIns="0" bIns="0" rIns="0">
            <a:spAutoFit/>
          </a:bodyPr>
          <a:lstStyle/>
          <a:p>
            <a:pPr algn="l">
              <a:lnSpc>
                <a:spcPts val="10359"/>
              </a:lnSpc>
            </a:pPr>
            <a:r>
              <a:rPr lang="en-US" sz="7399" b="true">
                <a:solidFill>
                  <a:srgbClr val="191919"/>
                </a:solidFill>
                <a:latin typeface="Gotham Bold"/>
                <a:ea typeface="Gotham Bold"/>
                <a:cs typeface="Gotham Bold"/>
                <a:sym typeface="Gotham Bold"/>
              </a:rPr>
              <a:t>Data Sets Used</a:t>
            </a:r>
          </a:p>
        </p:txBody>
      </p:sp>
      <p:sp>
        <p:nvSpPr>
          <p:cNvPr name="TextBox 29" id="29"/>
          <p:cNvSpPr txBox="true"/>
          <p:nvPr/>
        </p:nvSpPr>
        <p:spPr>
          <a:xfrm rot="0">
            <a:off x="3709130" y="4132926"/>
            <a:ext cx="9218352" cy="4528168"/>
          </a:xfrm>
          <a:prstGeom prst="rect">
            <a:avLst/>
          </a:prstGeom>
        </p:spPr>
        <p:txBody>
          <a:bodyPr anchor="t" rtlCol="false" tIns="0" lIns="0" bIns="0" rIns="0">
            <a:spAutoFit/>
          </a:bodyPr>
          <a:lstStyle/>
          <a:p>
            <a:pPr algn="l">
              <a:lnSpc>
                <a:spcPts val="3990"/>
              </a:lnSpc>
            </a:pPr>
            <a:r>
              <a:rPr lang="en-US" sz="2850">
                <a:solidFill>
                  <a:srgbClr val="191919"/>
                </a:solidFill>
                <a:latin typeface="Gotham"/>
                <a:ea typeface="Gotham"/>
                <a:cs typeface="Gotham"/>
                <a:sym typeface="Gotham"/>
              </a:rPr>
              <a:t>Datasets used in this project</a:t>
            </a:r>
          </a:p>
          <a:p>
            <a:pPr algn="l">
              <a:lnSpc>
                <a:spcPts val="3990"/>
              </a:lnSpc>
            </a:pPr>
          </a:p>
          <a:p>
            <a:pPr algn="l">
              <a:lnSpc>
                <a:spcPts val="3990"/>
              </a:lnSpc>
            </a:pPr>
            <a:r>
              <a:rPr lang="en-US" sz="2850">
                <a:solidFill>
                  <a:srgbClr val="191919"/>
                </a:solidFill>
                <a:latin typeface="Gotham"/>
                <a:ea typeface="Gotham"/>
                <a:cs typeface="Gotham"/>
                <a:sym typeface="Gotham"/>
              </a:rPr>
              <a:t>* Crowd-sourced Emotional Mutimodal Actors Dataset (Crema-D)</a:t>
            </a:r>
          </a:p>
          <a:p>
            <a:pPr algn="l">
              <a:lnSpc>
                <a:spcPts val="3990"/>
              </a:lnSpc>
            </a:pPr>
            <a:r>
              <a:rPr lang="en-US" sz="2850">
                <a:solidFill>
                  <a:srgbClr val="191919"/>
                </a:solidFill>
                <a:latin typeface="Gotham"/>
                <a:ea typeface="Gotham"/>
                <a:cs typeface="Gotham"/>
                <a:sym typeface="Gotham"/>
              </a:rPr>
              <a:t>* Ryerson Audio-Visual Database of Emotional Speech and Song (Ravdess)</a:t>
            </a:r>
          </a:p>
          <a:p>
            <a:pPr algn="l">
              <a:lnSpc>
                <a:spcPts val="3990"/>
              </a:lnSpc>
            </a:pPr>
            <a:r>
              <a:rPr lang="en-US" sz="2850">
                <a:solidFill>
                  <a:srgbClr val="191919"/>
                </a:solidFill>
                <a:latin typeface="Gotham"/>
                <a:ea typeface="Gotham"/>
                <a:cs typeface="Gotham"/>
                <a:sym typeface="Gotham"/>
              </a:rPr>
              <a:t>* Surrey Audio-Visual Expressed Emotion (Savee)</a:t>
            </a:r>
          </a:p>
          <a:p>
            <a:pPr algn="l">
              <a:lnSpc>
                <a:spcPts val="3990"/>
              </a:lnSpc>
            </a:pPr>
            <a:r>
              <a:rPr lang="en-US" sz="2850">
                <a:solidFill>
                  <a:srgbClr val="191919"/>
                </a:solidFill>
                <a:latin typeface="Gotham"/>
                <a:ea typeface="Gotham"/>
                <a:cs typeface="Gotham"/>
                <a:sym typeface="Gotham"/>
              </a:rPr>
              <a:t>* Toronto emotional speech set (Tess)</a:t>
            </a:r>
          </a:p>
          <a:p>
            <a:pPr algn="l">
              <a:lnSpc>
                <a:spcPts val="3990"/>
              </a:lnSpc>
            </a:pPr>
          </a:p>
        </p:txBody>
      </p:sp>
      <p:grpSp>
        <p:nvGrpSpPr>
          <p:cNvPr name="Group 30" id="30"/>
          <p:cNvGrpSpPr/>
          <p:nvPr/>
        </p:nvGrpSpPr>
        <p:grpSpPr>
          <a:xfrm rot="0">
            <a:off x="951509" y="7093216"/>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33" id="33"/>
          <p:cNvGrpSpPr/>
          <p:nvPr/>
        </p:nvGrpSpPr>
        <p:grpSpPr>
          <a:xfrm rot="0">
            <a:off x="951509" y="7760846"/>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name="Group 36" id="36"/>
          <p:cNvGrpSpPr/>
          <p:nvPr/>
        </p:nvGrpSpPr>
        <p:grpSpPr>
          <a:xfrm rot="0">
            <a:off x="16439471" y="8737362"/>
            <a:ext cx="3697059" cy="3697059"/>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38" id="3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0882580" y="-3503638"/>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040001" y="-1336809"/>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7" id="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09357" y="2648112"/>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grpSp>
        <p:nvGrpSpPr>
          <p:cNvPr name="Group 12" id="12"/>
          <p:cNvGrpSpPr/>
          <p:nvPr/>
        </p:nvGrpSpPr>
        <p:grpSpPr>
          <a:xfrm rot="0">
            <a:off x="951509" y="4428296"/>
            <a:ext cx="508158" cy="543805"/>
            <a:chOff x="0" y="0"/>
            <a:chExt cx="812800" cy="869819"/>
          </a:xfrm>
        </p:grpSpPr>
        <p:sp>
          <p:nvSpPr>
            <p:cNvPr name="Freeform 13" id="1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4" id="1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5" id="15"/>
          <p:cNvGrpSpPr/>
          <p:nvPr/>
        </p:nvGrpSpPr>
        <p:grpSpPr>
          <a:xfrm rot="0">
            <a:off x="951509" y="1982349"/>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8" id="18"/>
          <p:cNvGrpSpPr/>
          <p:nvPr/>
        </p:nvGrpSpPr>
        <p:grpSpPr>
          <a:xfrm rot="0">
            <a:off x="951509" y="5094059"/>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21" id="21"/>
          <p:cNvGrpSpPr/>
          <p:nvPr/>
        </p:nvGrpSpPr>
        <p:grpSpPr>
          <a:xfrm rot="0">
            <a:off x="951509" y="3762533"/>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24" id="24"/>
          <p:cNvGrpSpPr/>
          <p:nvPr/>
        </p:nvGrpSpPr>
        <p:grpSpPr>
          <a:xfrm rot="0">
            <a:off x="951509" y="6425585"/>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7" id="27"/>
          <p:cNvGrpSpPr/>
          <p:nvPr/>
        </p:nvGrpSpPr>
        <p:grpSpPr>
          <a:xfrm rot="0">
            <a:off x="951509" y="5759822"/>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30" id="30"/>
          <p:cNvGrpSpPr/>
          <p:nvPr/>
        </p:nvGrpSpPr>
        <p:grpSpPr>
          <a:xfrm rot="0">
            <a:off x="951509" y="7093216"/>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33" id="33"/>
          <p:cNvGrpSpPr/>
          <p:nvPr/>
        </p:nvGrpSpPr>
        <p:grpSpPr>
          <a:xfrm rot="0">
            <a:off x="951509" y="7760846"/>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name="TextBox 36" id="36"/>
          <p:cNvSpPr txBox="true"/>
          <p:nvPr/>
        </p:nvSpPr>
        <p:spPr>
          <a:xfrm rot="0">
            <a:off x="3377348" y="415560"/>
            <a:ext cx="12733489" cy="1102455"/>
          </a:xfrm>
          <a:prstGeom prst="rect">
            <a:avLst/>
          </a:prstGeom>
        </p:spPr>
        <p:txBody>
          <a:bodyPr anchor="t" rtlCol="false" tIns="0" lIns="0" bIns="0" rIns="0">
            <a:spAutoFit/>
          </a:bodyPr>
          <a:lstStyle/>
          <a:p>
            <a:pPr algn="l">
              <a:lnSpc>
                <a:spcPts val="9059"/>
              </a:lnSpc>
            </a:pPr>
            <a:r>
              <a:rPr lang="en-US" sz="6471" b="true">
                <a:solidFill>
                  <a:srgbClr val="191919"/>
                </a:solidFill>
                <a:latin typeface="Gotham Bold"/>
                <a:ea typeface="Gotham Bold"/>
                <a:cs typeface="Gotham Bold"/>
                <a:sym typeface="Gotham Bold"/>
              </a:rPr>
              <a:t>Model and Features</a:t>
            </a:r>
          </a:p>
        </p:txBody>
      </p:sp>
      <p:sp>
        <p:nvSpPr>
          <p:cNvPr name="TextBox 37" id="37"/>
          <p:cNvSpPr txBox="true"/>
          <p:nvPr/>
        </p:nvSpPr>
        <p:spPr>
          <a:xfrm rot="0">
            <a:off x="1701820" y="2309674"/>
            <a:ext cx="16762041" cy="3328190"/>
          </a:xfrm>
          <a:prstGeom prst="rect">
            <a:avLst/>
          </a:prstGeom>
        </p:spPr>
        <p:txBody>
          <a:bodyPr anchor="t" rtlCol="false" tIns="0" lIns="0" bIns="0" rIns="0">
            <a:spAutoFit/>
          </a:bodyPr>
          <a:lstStyle/>
          <a:p>
            <a:pPr algn="l">
              <a:lnSpc>
                <a:spcPts val="3769"/>
              </a:lnSpc>
            </a:pPr>
            <a:r>
              <a:rPr lang="en-US" sz="2791" spc="69" b="true">
                <a:solidFill>
                  <a:srgbClr val="191919"/>
                </a:solidFill>
                <a:latin typeface="Gotham Bold"/>
                <a:ea typeface="Gotham Bold"/>
                <a:cs typeface="Gotham Bold"/>
                <a:sym typeface="Gotham Bold"/>
              </a:rPr>
              <a:t>Feature Selection in Audio Emotion Detection</a:t>
            </a:r>
          </a:p>
          <a:p>
            <a:pPr algn="l">
              <a:lnSpc>
                <a:spcPts val="3769"/>
              </a:lnSpc>
            </a:pPr>
            <a:r>
              <a:rPr lang="en-US" sz="2791" spc="69" b="true">
                <a:solidFill>
                  <a:srgbClr val="191919"/>
                </a:solidFill>
                <a:latin typeface="Gotham Bold"/>
                <a:ea typeface="Gotham Bold"/>
                <a:cs typeface="Gotham Bold"/>
                <a:sym typeface="Gotham Bold"/>
              </a:rPr>
              <a:t>Categories of Audio Features:</a:t>
            </a:r>
          </a:p>
          <a:p>
            <a:pPr algn="l" marL="602763" indent="-301381" lvl="1">
              <a:lnSpc>
                <a:spcPts val="3769"/>
              </a:lnSpc>
              <a:buFont typeface="Arial"/>
              <a:buChar char="•"/>
            </a:pPr>
            <a:r>
              <a:rPr lang="en-US" sz="2791" spc="69">
                <a:solidFill>
                  <a:srgbClr val="191919"/>
                </a:solidFill>
                <a:latin typeface="Gotham"/>
                <a:ea typeface="Gotham"/>
                <a:cs typeface="Gotham"/>
                <a:sym typeface="Gotham"/>
              </a:rPr>
              <a:t>Time</a:t>
            </a:r>
            <a:r>
              <a:rPr lang="en-US" sz="2791" spc="69">
                <a:solidFill>
                  <a:srgbClr val="191919"/>
                </a:solidFill>
                <a:latin typeface="Gotham"/>
                <a:ea typeface="Gotham"/>
                <a:cs typeface="Gotham"/>
                <a:sym typeface="Gotham"/>
              </a:rPr>
              <a:t>-Domain Features: Simple, easily extracted metrics (e.g., short-term energy, zero-crossing rate) for initial analysis.</a:t>
            </a:r>
          </a:p>
          <a:p>
            <a:pPr algn="l" marL="602763" indent="-301381" lvl="1">
              <a:lnSpc>
                <a:spcPts val="3769"/>
              </a:lnSpc>
              <a:buFont typeface="Arial"/>
              <a:buChar char="•"/>
            </a:pPr>
            <a:r>
              <a:rPr lang="en-US" sz="2791" spc="69">
                <a:solidFill>
                  <a:srgbClr val="191919"/>
                </a:solidFill>
                <a:latin typeface="Gotham"/>
                <a:ea typeface="Gotham"/>
                <a:cs typeface="Gotham"/>
                <a:sym typeface="Gotham"/>
              </a:rPr>
              <a:t>Frequency-Domain Features: Reveal deeper patterns and are more effective for emotion detection (e.g., spectrograms, MFCCs).</a:t>
            </a:r>
          </a:p>
          <a:p>
            <a:pPr algn="l">
              <a:lnSpc>
                <a:spcPts val="3769"/>
              </a:lnSpc>
            </a:pPr>
          </a:p>
        </p:txBody>
      </p:sp>
      <p:grpSp>
        <p:nvGrpSpPr>
          <p:cNvPr name="Group 38" id="38"/>
          <p:cNvGrpSpPr/>
          <p:nvPr/>
        </p:nvGrpSpPr>
        <p:grpSpPr>
          <a:xfrm rot="0">
            <a:off x="1935686" y="5637864"/>
            <a:ext cx="15998158" cy="3007495"/>
            <a:chOff x="0" y="0"/>
            <a:chExt cx="21330877" cy="4009993"/>
          </a:xfrm>
        </p:grpSpPr>
        <p:sp>
          <p:nvSpPr>
            <p:cNvPr name="TextBox 39" id="39"/>
            <p:cNvSpPr txBox="true"/>
            <p:nvPr/>
          </p:nvSpPr>
          <p:spPr>
            <a:xfrm rot="0">
              <a:off x="0" y="744039"/>
              <a:ext cx="21330877" cy="3265954"/>
            </a:xfrm>
            <a:prstGeom prst="rect">
              <a:avLst/>
            </a:prstGeom>
          </p:spPr>
          <p:txBody>
            <a:bodyPr anchor="t" rtlCol="false" tIns="0" lIns="0" bIns="0" rIns="0">
              <a:spAutoFit/>
            </a:bodyPr>
            <a:lstStyle/>
            <a:p>
              <a:pPr algn="l">
                <a:lnSpc>
                  <a:spcPts val="3940"/>
                </a:lnSpc>
              </a:pPr>
              <a:r>
                <a:rPr lang="en-US" sz="2919" spc="72" b="true">
                  <a:solidFill>
                    <a:srgbClr val="191919"/>
                  </a:solidFill>
                  <a:latin typeface="Gotham Bold"/>
                  <a:ea typeface="Gotham Bold"/>
                  <a:cs typeface="Gotham Bold"/>
                  <a:sym typeface="Gotham Bold"/>
                </a:rPr>
                <a:t>Mel-Spectro</a:t>
              </a:r>
              <a:r>
                <a:rPr lang="en-US" sz="2919" spc="72" b="true">
                  <a:solidFill>
                    <a:srgbClr val="191919"/>
                  </a:solidFill>
                  <a:latin typeface="Gotham Bold"/>
                  <a:ea typeface="Gotham Bold"/>
                  <a:cs typeface="Gotham Bold"/>
                  <a:sym typeface="Gotham Bold"/>
                </a:rPr>
                <a:t>grams:</a:t>
              </a:r>
            </a:p>
            <a:p>
              <a:pPr algn="l" marL="630243" indent="-315121" lvl="1">
                <a:lnSpc>
                  <a:spcPts val="3940"/>
                </a:lnSpc>
                <a:buFont typeface="Arial"/>
                <a:buChar char="•"/>
              </a:pPr>
              <a:r>
                <a:rPr lang="en-US" sz="2919" spc="72">
                  <a:solidFill>
                    <a:srgbClr val="191919"/>
                  </a:solidFill>
                  <a:latin typeface="Gotham"/>
                  <a:ea typeface="Gotham"/>
                  <a:cs typeface="Gotham"/>
                  <a:sym typeface="Gotham"/>
                </a:rPr>
                <a:t>Represents time vs. frequency on a Mel scale.</a:t>
              </a:r>
            </a:p>
            <a:p>
              <a:pPr algn="l" marL="630243" indent="-315121" lvl="1">
                <a:lnSpc>
                  <a:spcPts val="3940"/>
                </a:lnSpc>
                <a:buFont typeface="Arial"/>
                <a:buChar char="•"/>
              </a:pPr>
              <a:r>
                <a:rPr lang="en-US" sz="2919" spc="72">
                  <a:solidFill>
                    <a:srgbClr val="191919"/>
                  </a:solidFill>
                  <a:latin typeface="Gotham"/>
                  <a:ea typeface="Gotham"/>
                  <a:cs typeface="Gotham"/>
                  <a:sym typeface="Gotham"/>
                </a:rPr>
                <a:t>Log t</a:t>
              </a:r>
              <a:r>
                <a:rPr lang="en-US" sz="2919" spc="72">
                  <a:solidFill>
                    <a:srgbClr val="191919"/>
                  </a:solidFill>
                  <a:latin typeface="Gotham"/>
                  <a:ea typeface="Gotham"/>
                  <a:cs typeface="Gotham"/>
                  <a:sym typeface="Gotham"/>
                </a:rPr>
                <a:t>ransformation aligns with human perception, enabling clearer emotion patterns.</a:t>
              </a:r>
            </a:p>
            <a:p>
              <a:pPr algn="l">
                <a:lnSpc>
                  <a:spcPts val="3940"/>
                </a:lnSpc>
              </a:pPr>
            </a:p>
          </p:txBody>
        </p:sp>
        <p:sp>
          <p:nvSpPr>
            <p:cNvPr name="TextBox 40" id="40"/>
            <p:cNvSpPr txBox="true"/>
            <p:nvPr/>
          </p:nvSpPr>
          <p:spPr>
            <a:xfrm rot="0">
              <a:off x="0" y="-47625"/>
              <a:ext cx="21094719" cy="631174"/>
            </a:xfrm>
            <a:prstGeom prst="rect">
              <a:avLst/>
            </a:prstGeom>
          </p:spPr>
          <p:txBody>
            <a:bodyPr anchor="t" rtlCol="false" tIns="0" lIns="0" bIns="0" rIns="0">
              <a:spAutoFit/>
            </a:bodyPr>
            <a:lstStyle/>
            <a:p>
              <a:pPr algn="l">
                <a:lnSpc>
                  <a:spcPts val="3897"/>
                </a:lnSpc>
              </a:pPr>
              <a:r>
                <a:rPr lang="en-US" sz="2886" spc="72" b="true">
                  <a:solidFill>
                    <a:srgbClr val="191919"/>
                  </a:solidFill>
                  <a:latin typeface="Gotham Bold"/>
                  <a:ea typeface="Gotham Bold"/>
                  <a:cs typeface="Gotham Bold"/>
                  <a:sym typeface="Gotham Bold"/>
                </a:rPr>
                <a:t>Key Feature chosen:</a:t>
              </a:r>
            </a:p>
          </p:txBody>
        </p:sp>
      </p:grpSp>
      <p:grpSp>
        <p:nvGrpSpPr>
          <p:cNvPr name="Group 41" id="41"/>
          <p:cNvGrpSpPr/>
          <p:nvPr/>
        </p:nvGrpSpPr>
        <p:grpSpPr>
          <a:xfrm rot="0">
            <a:off x="1459667" y="7856096"/>
            <a:ext cx="15757660" cy="2232883"/>
            <a:chOff x="0" y="0"/>
            <a:chExt cx="21010213" cy="2977177"/>
          </a:xfrm>
        </p:grpSpPr>
        <p:sp>
          <p:nvSpPr>
            <p:cNvPr name="TextBox 42" id="42"/>
            <p:cNvSpPr txBox="true"/>
            <p:nvPr/>
          </p:nvSpPr>
          <p:spPr>
            <a:xfrm rot="0">
              <a:off x="0" y="805066"/>
              <a:ext cx="21010213" cy="2172111"/>
            </a:xfrm>
            <a:prstGeom prst="rect">
              <a:avLst/>
            </a:prstGeom>
          </p:spPr>
          <p:txBody>
            <a:bodyPr anchor="t" rtlCol="false" tIns="0" lIns="0" bIns="0" rIns="0">
              <a:spAutoFit/>
            </a:bodyPr>
            <a:lstStyle/>
            <a:p>
              <a:pPr algn="l" marL="694768" indent="-347384" lvl="1">
                <a:lnSpc>
                  <a:spcPts val="4344"/>
                </a:lnSpc>
                <a:buFont typeface="Arial"/>
                <a:buChar char="•"/>
              </a:pPr>
              <a:r>
                <a:rPr lang="en-US" b="true" sz="3218" spc="80">
                  <a:solidFill>
                    <a:srgbClr val="191919"/>
                  </a:solidFill>
                  <a:latin typeface="Gotham Bold"/>
                  <a:ea typeface="Gotham Bold"/>
                  <a:cs typeface="Gotham Bold"/>
                  <a:sym typeface="Gotham Bold"/>
                </a:rPr>
                <a:t>Log-Mel Spectrograms represented as images are fed into CNNs or RNNs for emotion classification.</a:t>
              </a:r>
            </a:p>
            <a:p>
              <a:pPr algn="l">
                <a:lnSpc>
                  <a:spcPts val="4344"/>
                </a:lnSpc>
              </a:pPr>
            </a:p>
          </p:txBody>
        </p:sp>
        <p:sp>
          <p:nvSpPr>
            <p:cNvPr name="TextBox 43" id="43"/>
            <p:cNvSpPr txBox="true"/>
            <p:nvPr/>
          </p:nvSpPr>
          <p:spPr>
            <a:xfrm rot="0">
              <a:off x="0" y="-47625"/>
              <a:ext cx="20777606" cy="690919"/>
            </a:xfrm>
            <a:prstGeom prst="rect">
              <a:avLst/>
            </a:prstGeom>
          </p:spPr>
          <p:txBody>
            <a:bodyPr anchor="t" rtlCol="false" tIns="0" lIns="0" bIns="0" rIns="0">
              <a:spAutoFit/>
            </a:bodyPr>
            <a:lstStyle/>
            <a:p>
              <a:pPr algn="l">
                <a:lnSpc>
                  <a:spcPts val="4296"/>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0882580" y="-3503638"/>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040001" y="-1336809"/>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7" id="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09357" y="2648112"/>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grpSp>
        <p:nvGrpSpPr>
          <p:cNvPr name="Group 12" id="12"/>
          <p:cNvGrpSpPr/>
          <p:nvPr/>
        </p:nvGrpSpPr>
        <p:grpSpPr>
          <a:xfrm rot="0">
            <a:off x="951509" y="4428296"/>
            <a:ext cx="508158" cy="543805"/>
            <a:chOff x="0" y="0"/>
            <a:chExt cx="812800" cy="869819"/>
          </a:xfrm>
        </p:grpSpPr>
        <p:sp>
          <p:nvSpPr>
            <p:cNvPr name="Freeform 13" id="1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4" id="1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5" id="15"/>
          <p:cNvGrpSpPr/>
          <p:nvPr/>
        </p:nvGrpSpPr>
        <p:grpSpPr>
          <a:xfrm rot="0">
            <a:off x="951509" y="1982349"/>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8" id="18"/>
          <p:cNvGrpSpPr/>
          <p:nvPr/>
        </p:nvGrpSpPr>
        <p:grpSpPr>
          <a:xfrm rot="0">
            <a:off x="951509" y="5094059"/>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21" id="21"/>
          <p:cNvGrpSpPr/>
          <p:nvPr/>
        </p:nvGrpSpPr>
        <p:grpSpPr>
          <a:xfrm rot="0">
            <a:off x="951509" y="3762533"/>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24" id="24"/>
          <p:cNvGrpSpPr/>
          <p:nvPr/>
        </p:nvGrpSpPr>
        <p:grpSpPr>
          <a:xfrm rot="0">
            <a:off x="951509" y="6425585"/>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7" id="27"/>
          <p:cNvGrpSpPr/>
          <p:nvPr/>
        </p:nvGrpSpPr>
        <p:grpSpPr>
          <a:xfrm rot="0">
            <a:off x="951509" y="5759822"/>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30" id="30"/>
          <p:cNvGrpSpPr/>
          <p:nvPr/>
        </p:nvGrpSpPr>
        <p:grpSpPr>
          <a:xfrm rot="0">
            <a:off x="951509" y="7093216"/>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33" id="33"/>
          <p:cNvGrpSpPr/>
          <p:nvPr/>
        </p:nvGrpSpPr>
        <p:grpSpPr>
          <a:xfrm rot="0">
            <a:off x="951509" y="7760846"/>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name="TextBox 36" id="36"/>
          <p:cNvSpPr txBox="true"/>
          <p:nvPr/>
        </p:nvSpPr>
        <p:spPr>
          <a:xfrm rot="0">
            <a:off x="3377348" y="415560"/>
            <a:ext cx="12733489" cy="1102455"/>
          </a:xfrm>
          <a:prstGeom prst="rect">
            <a:avLst/>
          </a:prstGeom>
        </p:spPr>
        <p:txBody>
          <a:bodyPr anchor="t" rtlCol="false" tIns="0" lIns="0" bIns="0" rIns="0">
            <a:spAutoFit/>
          </a:bodyPr>
          <a:lstStyle/>
          <a:p>
            <a:pPr algn="l">
              <a:lnSpc>
                <a:spcPts val="9059"/>
              </a:lnSpc>
            </a:pPr>
          </a:p>
        </p:txBody>
      </p:sp>
      <p:sp>
        <p:nvSpPr>
          <p:cNvPr name="TextBox 37" id="37"/>
          <p:cNvSpPr txBox="true"/>
          <p:nvPr/>
        </p:nvSpPr>
        <p:spPr>
          <a:xfrm rot="0">
            <a:off x="1701820" y="2994259"/>
            <a:ext cx="17111819" cy="4365305"/>
          </a:xfrm>
          <a:prstGeom prst="rect">
            <a:avLst/>
          </a:prstGeom>
        </p:spPr>
        <p:txBody>
          <a:bodyPr anchor="t" rtlCol="false" tIns="0" lIns="0" bIns="0" rIns="0">
            <a:spAutoFit/>
          </a:bodyPr>
          <a:lstStyle/>
          <a:p>
            <a:pPr algn="l">
              <a:lnSpc>
                <a:spcPts val="3847"/>
              </a:lnSpc>
            </a:pPr>
            <a:r>
              <a:rPr lang="en-US" sz="2850" spc="71" b="true">
                <a:solidFill>
                  <a:srgbClr val="191919"/>
                </a:solidFill>
                <a:latin typeface="Gotham Bold"/>
                <a:ea typeface="Gotham Bold"/>
                <a:cs typeface="Gotham Bold"/>
                <a:sym typeface="Gotham Bold"/>
              </a:rPr>
              <a:t>Augmentation Methods:</a:t>
            </a:r>
          </a:p>
          <a:p>
            <a:pPr algn="l" marL="615341" indent="-307670" lvl="1">
              <a:lnSpc>
                <a:spcPts val="3847"/>
              </a:lnSpc>
              <a:buAutoNum type="arabicPeriod" startAt="1"/>
            </a:pPr>
            <a:r>
              <a:rPr lang="en-US" sz="2850" spc="71">
                <a:solidFill>
                  <a:srgbClr val="191919"/>
                </a:solidFill>
                <a:latin typeface="Gotham"/>
                <a:ea typeface="Gotham"/>
                <a:cs typeface="Gotham"/>
                <a:sym typeface="Gotham"/>
              </a:rPr>
              <a:t>Noise Addition: Adds random noise (adjustable by noise_f</a:t>
            </a:r>
            <a:r>
              <a:rPr lang="en-US" sz="2850" spc="71">
                <a:solidFill>
                  <a:srgbClr val="191919"/>
                </a:solidFill>
                <a:latin typeface="Gotham"/>
                <a:ea typeface="Gotham"/>
                <a:cs typeface="Gotham"/>
                <a:sym typeface="Gotham"/>
              </a:rPr>
              <a:t>actor) for realistic background sounds.</a:t>
            </a:r>
          </a:p>
          <a:p>
            <a:pPr algn="l" marL="615341" indent="-307670" lvl="1">
              <a:lnSpc>
                <a:spcPts val="3847"/>
              </a:lnSpc>
              <a:buAutoNum type="arabicPeriod" startAt="1"/>
            </a:pPr>
            <a:r>
              <a:rPr lang="en-US" sz="2850" spc="71">
                <a:solidFill>
                  <a:srgbClr val="191919"/>
                </a:solidFill>
                <a:latin typeface="Gotham"/>
                <a:ea typeface="Gotham"/>
                <a:cs typeface="Gotham"/>
                <a:sym typeface="Gotham"/>
              </a:rPr>
              <a:t>R</a:t>
            </a:r>
            <a:r>
              <a:rPr lang="en-US" sz="2850" spc="71">
                <a:solidFill>
                  <a:srgbClr val="191919"/>
                </a:solidFill>
                <a:latin typeface="Gotham"/>
                <a:ea typeface="Gotham"/>
                <a:cs typeface="Gotham"/>
                <a:sym typeface="Gotham"/>
              </a:rPr>
              <a:t>ev</a:t>
            </a:r>
            <a:r>
              <a:rPr lang="en-US" sz="2850" spc="71">
                <a:solidFill>
                  <a:srgbClr val="191919"/>
                </a:solidFill>
                <a:latin typeface="Gotham"/>
                <a:ea typeface="Gotham"/>
                <a:cs typeface="Gotham"/>
                <a:sym typeface="Gotham"/>
              </a:rPr>
              <a:t>erberation: Simulates room acoustics by convolving with an impulse response (IR) signal, if provided.</a:t>
            </a:r>
          </a:p>
          <a:p>
            <a:pPr algn="l" marL="615341" indent="-307670" lvl="1">
              <a:lnSpc>
                <a:spcPts val="3847"/>
              </a:lnSpc>
              <a:buAutoNum type="arabicPeriod" startAt="1"/>
            </a:pPr>
            <a:r>
              <a:rPr lang="en-US" sz="2850" spc="71">
                <a:solidFill>
                  <a:srgbClr val="191919"/>
                </a:solidFill>
                <a:latin typeface="Gotham"/>
                <a:ea typeface="Gotham"/>
                <a:cs typeface="Gotham"/>
                <a:sym typeface="Gotham"/>
              </a:rPr>
              <a:t>Time Shift: Shifts audio along the time axis, controlled by max_shift_ms.</a:t>
            </a:r>
          </a:p>
          <a:p>
            <a:pPr algn="l" marL="615341" indent="-307670" lvl="1">
              <a:lnSpc>
                <a:spcPts val="3847"/>
              </a:lnSpc>
              <a:buAutoNum type="arabicPeriod" startAt="1"/>
            </a:pPr>
            <a:r>
              <a:rPr lang="en-US" sz="2850" spc="71">
                <a:solidFill>
                  <a:srgbClr val="191919"/>
                </a:solidFill>
                <a:latin typeface="Gotham"/>
                <a:ea typeface="Gotham"/>
                <a:cs typeface="Gotham"/>
                <a:sym typeface="Gotham"/>
              </a:rPr>
              <a:t>Vol</a:t>
            </a:r>
            <a:r>
              <a:rPr lang="en-US" sz="2850" spc="71">
                <a:solidFill>
                  <a:srgbClr val="191919"/>
                </a:solidFill>
                <a:latin typeface="Gotham"/>
                <a:ea typeface="Gotham"/>
                <a:cs typeface="Gotham"/>
                <a:sym typeface="Gotham"/>
              </a:rPr>
              <a:t>ume Perturbation: Randomly adjusts audio volume by a specified dB_change</a:t>
            </a:r>
            <a:r>
              <a:rPr lang="en-US" b="true" sz="2850" spc="71">
                <a:solidFill>
                  <a:srgbClr val="191919"/>
                </a:solidFill>
                <a:latin typeface="Gotham Bold"/>
                <a:ea typeface="Gotham Bold"/>
                <a:cs typeface="Gotham Bold"/>
                <a:sym typeface="Gotham Bold"/>
              </a:rPr>
              <a:t>.</a:t>
            </a:r>
          </a:p>
          <a:p>
            <a:pPr algn="l">
              <a:lnSpc>
                <a:spcPts val="3847"/>
              </a:lnSpc>
            </a:pPr>
          </a:p>
          <a:p>
            <a:pPr algn="l">
              <a:lnSpc>
                <a:spcPts val="3847"/>
              </a:lnSpc>
            </a:pPr>
          </a:p>
        </p:txBody>
      </p:sp>
      <p:sp>
        <p:nvSpPr>
          <p:cNvPr name="TextBox 38" id="38"/>
          <p:cNvSpPr txBox="true"/>
          <p:nvPr/>
        </p:nvSpPr>
        <p:spPr>
          <a:xfrm rot="0">
            <a:off x="1944106" y="7327018"/>
            <a:ext cx="15998158" cy="2458990"/>
          </a:xfrm>
          <a:prstGeom prst="rect">
            <a:avLst/>
          </a:prstGeom>
        </p:spPr>
        <p:txBody>
          <a:bodyPr anchor="t" rtlCol="false" tIns="0" lIns="0" bIns="0" rIns="0">
            <a:spAutoFit/>
          </a:bodyPr>
          <a:lstStyle/>
          <a:p>
            <a:pPr algn="l">
              <a:lnSpc>
                <a:spcPts val="3940"/>
              </a:lnSpc>
            </a:pPr>
            <a:r>
              <a:rPr lang="en-US" sz="2919" spc="72" b="true">
                <a:solidFill>
                  <a:srgbClr val="191919"/>
                </a:solidFill>
                <a:latin typeface="Gotham Bold"/>
                <a:ea typeface="Gotham Bold"/>
                <a:cs typeface="Gotham Bold"/>
                <a:sym typeface="Gotham Bold"/>
              </a:rPr>
              <a:t>Random Selection Proces</a:t>
            </a:r>
            <a:r>
              <a:rPr lang="en-US" sz="2919" spc="72" b="true">
                <a:solidFill>
                  <a:srgbClr val="191919"/>
                </a:solidFill>
                <a:latin typeface="Gotham Bold"/>
                <a:ea typeface="Gotham Bold"/>
                <a:cs typeface="Gotham Bold"/>
                <a:sym typeface="Gotham Bold"/>
              </a:rPr>
              <a:t>s:</a:t>
            </a:r>
          </a:p>
          <a:p>
            <a:pPr algn="l" marL="630243" indent="-315121" lvl="1">
              <a:lnSpc>
                <a:spcPts val="3940"/>
              </a:lnSpc>
              <a:buFont typeface="Arial"/>
              <a:buChar char="•"/>
            </a:pPr>
            <a:r>
              <a:rPr lang="en-US" sz="2919" spc="72">
                <a:solidFill>
                  <a:srgbClr val="191919"/>
                </a:solidFill>
                <a:latin typeface="Gotham"/>
                <a:ea typeface="Gotham"/>
                <a:cs typeface="Gotham"/>
                <a:sym typeface="Gotham"/>
              </a:rPr>
              <a:t>Randomly applies one augmentation to each sample,</a:t>
            </a:r>
            <a:r>
              <a:rPr lang="en-US" sz="2919" spc="72">
                <a:solidFill>
                  <a:srgbClr val="191919"/>
                </a:solidFill>
                <a:latin typeface="Gotham"/>
                <a:ea typeface="Gotham"/>
                <a:cs typeface="Gotham"/>
                <a:sym typeface="Gotham"/>
              </a:rPr>
              <a:t> p</a:t>
            </a:r>
            <a:r>
              <a:rPr lang="en-US" sz="2919" spc="72">
                <a:solidFill>
                  <a:srgbClr val="191919"/>
                </a:solidFill>
                <a:latin typeface="Gotham"/>
                <a:ea typeface="Gotham"/>
                <a:cs typeface="Gotham"/>
                <a:sym typeface="Gotham"/>
              </a:rPr>
              <a:t>romoting diverse training data.</a:t>
            </a:r>
          </a:p>
          <a:p>
            <a:pPr algn="l">
              <a:lnSpc>
                <a:spcPts val="3940"/>
              </a:lnSpc>
            </a:pPr>
          </a:p>
          <a:p>
            <a:pPr algn="l">
              <a:lnSpc>
                <a:spcPts val="3940"/>
              </a:lnSpc>
            </a:pPr>
          </a:p>
        </p:txBody>
      </p:sp>
      <p:sp>
        <p:nvSpPr>
          <p:cNvPr name="TextBox 39" id="39"/>
          <p:cNvSpPr txBox="true"/>
          <p:nvPr/>
        </p:nvSpPr>
        <p:spPr>
          <a:xfrm rot="0">
            <a:off x="1944106" y="904875"/>
            <a:ext cx="14399789" cy="1102455"/>
          </a:xfrm>
          <a:prstGeom prst="rect">
            <a:avLst/>
          </a:prstGeom>
        </p:spPr>
        <p:txBody>
          <a:bodyPr anchor="t" rtlCol="false" tIns="0" lIns="0" bIns="0" rIns="0">
            <a:spAutoFit/>
          </a:bodyPr>
          <a:lstStyle/>
          <a:p>
            <a:pPr algn="l">
              <a:lnSpc>
                <a:spcPts val="9059"/>
              </a:lnSpc>
            </a:pPr>
            <a:r>
              <a:rPr lang="en-US" sz="6471" b="true">
                <a:solidFill>
                  <a:srgbClr val="191919"/>
                </a:solidFill>
                <a:latin typeface="Gotham Bold"/>
                <a:ea typeface="Gotham Bold"/>
                <a:cs typeface="Gotham Bold"/>
                <a:sym typeface="Gotham Bold"/>
              </a:rPr>
              <a:t>Audio Augmentation Techniques</a:t>
            </a:r>
          </a:p>
        </p:txBody>
      </p:sp>
      <p:sp>
        <p:nvSpPr>
          <p:cNvPr name="TextBox 40" id="40"/>
          <p:cNvSpPr txBox="true"/>
          <p:nvPr/>
        </p:nvSpPr>
        <p:spPr>
          <a:xfrm rot="0">
            <a:off x="2258650" y="2119837"/>
            <a:ext cx="15998158" cy="1468390"/>
          </a:xfrm>
          <a:prstGeom prst="rect">
            <a:avLst/>
          </a:prstGeom>
        </p:spPr>
        <p:txBody>
          <a:bodyPr anchor="t" rtlCol="false" tIns="0" lIns="0" bIns="0" rIns="0">
            <a:spAutoFit/>
          </a:bodyPr>
          <a:lstStyle/>
          <a:p>
            <a:pPr algn="l">
              <a:lnSpc>
                <a:spcPts val="3940"/>
              </a:lnSpc>
            </a:pPr>
            <a:r>
              <a:rPr lang="en-US" sz="2919" spc="72">
                <a:solidFill>
                  <a:srgbClr val="191919"/>
                </a:solidFill>
                <a:latin typeface="Gotham"/>
                <a:ea typeface="Gotham"/>
                <a:cs typeface="Gotham"/>
                <a:sym typeface="Gotham"/>
              </a:rPr>
              <a:t>Purpose: Enhance data variability to improve model robustness</a:t>
            </a:r>
          </a:p>
          <a:p>
            <a:pPr algn="l">
              <a:lnSpc>
                <a:spcPts val="3940"/>
              </a:lnSpc>
            </a:pPr>
          </a:p>
          <a:p>
            <a:pPr algn="l">
              <a:lnSpc>
                <a:spcPts val="39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410700" y="2611707"/>
            <a:ext cx="8748433" cy="4664537"/>
          </a:xfrm>
          <a:custGeom>
            <a:avLst/>
            <a:gdLst/>
            <a:ahLst/>
            <a:cxnLst/>
            <a:rect r="r" b="b" t="t" l="l"/>
            <a:pathLst>
              <a:path h="4664537" w="8748433">
                <a:moveTo>
                  <a:pt x="0" y="0"/>
                </a:moveTo>
                <a:lnTo>
                  <a:pt x="8748433" y="0"/>
                </a:lnTo>
                <a:lnTo>
                  <a:pt x="8748433" y="4664537"/>
                </a:lnTo>
                <a:lnTo>
                  <a:pt x="0" y="4664537"/>
                </a:lnTo>
                <a:lnTo>
                  <a:pt x="0" y="0"/>
                </a:lnTo>
                <a:close/>
              </a:path>
            </a:pathLst>
          </a:custGeom>
          <a:blipFill>
            <a:blip r:embed="rId2"/>
            <a:stretch>
              <a:fillRect l="-1317" t="0" r="0" b="0"/>
            </a:stretch>
          </a:blipFill>
        </p:spPr>
      </p:sp>
      <p:sp>
        <p:nvSpPr>
          <p:cNvPr name="TextBox 6" id="6"/>
          <p:cNvSpPr txBox="true"/>
          <p:nvPr/>
        </p:nvSpPr>
        <p:spPr>
          <a:xfrm rot="0">
            <a:off x="1458639" y="2273613"/>
            <a:ext cx="7685361" cy="8183245"/>
          </a:xfrm>
          <a:prstGeom prst="rect">
            <a:avLst/>
          </a:prstGeom>
        </p:spPr>
        <p:txBody>
          <a:bodyPr anchor="t" rtlCol="false" tIns="0" lIns="0" bIns="0" rIns="0">
            <a:spAutoFit/>
          </a:bodyPr>
          <a:lstStyle/>
          <a:p>
            <a:pPr algn="l">
              <a:lnSpc>
                <a:spcPts val="3079"/>
              </a:lnSpc>
            </a:pPr>
            <a:r>
              <a:rPr lang="en-US" sz="2199">
                <a:solidFill>
                  <a:srgbClr val="191919"/>
                </a:solidFill>
                <a:latin typeface="Gotham"/>
                <a:ea typeface="Gotham"/>
                <a:cs typeface="Gotham"/>
                <a:sym typeface="Gotham"/>
              </a:rPr>
              <a:t>In our model, we are using either ResNet50 or EfficientNetB7 as the backbone.</a:t>
            </a:r>
          </a:p>
          <a:p>
            <a:pPr algn="l" marL="474978" indent="-237489" lvl="1">
              <a:lnSpc>
                <a:spcPts val="3079"/>
              </a:lnSpc>
              <a:buFont typeface="Arial"/>
              <a:buChar char="•"/>
            </a:pPr>
            <a:r>
              <a:rPr lang="en-US" sz="2199">
                <a:solidFill>
                  <a:srgbClr val="191919"/>
                </a:solidFill>
                <a:latin typeface="Gotham"/>
                <a:ea typeface="Gotham"/>
                <a:cs typeface="Gotham"/>
                <a:sym typeface="Gotham"/>
              </a:rPr>
              <a:t>ResNet50: Known for efficient feature extraction and deeper architecture.</a:t>
            </a:r>
          </a:p>
          <a:p>
            <a:pPr algn="l" marL="474978" indent="-237489" lvl="1">
              <a:lnSpc>
                <a:spcPts val="3079"/>
              </a:lnSpc>
              <a:buFont typeface="Arial"/>
              <a:buChar char="•"/>
            </a:pPr>
            <a:r>
              <a:rPr lang="en-US" sz="2199">
                <a:solidFill>
                  <a:srgbClr val="191919"/>
                </a:solidFill>
                <a:latin typeface="Gotham"/>
                <a:ea typeface="Gotham"/>
                <a:cs typeface="Gotham"/>
                <a:sym typeface="Gotham"/>
              </a:rPr>
              <a:t>EfficientNetB7: Balances accuracy and efficiency with a smaller model size and strong performance.</a:t>
            </a:r>
          </a:p>
          <a:p>
            <a:pPr algn="l">
              <a:lnSpc>
                <a:spcPts val="3079"/>
              </a:lnSpc>
            </a:pPr>
            <a:r>
              <a:rPr lang="en-US" sz="2199" b="true">
                <a:solidFill>
                  <a:srgbClr val="191919"/>
                </a:solidFill>
                <a:latin typeface="Gotham Bold"/>
                <a:ea typeface="Gotham Bold"/>
                <a:cs typeface="Gotham Bold"/>
                <a:sym typeface="Gotham Bold"/>
              </a:rPr>
              <a:t>Base Architecture:</a:t>
            </a:r>
          </a:p>
          <a:p>
            <a:pPr algn="l" marL="474978" indent="-237489" lvl="1">
              <a:lnSpc>
                <a:spcPts val="3079"/>
              </a:lnSpc>
              <a:buFont typeface="Arial"/>
              <a:buChar char="•"/>
            </a:pPr>
            <a:r>
              <a:rPr lang="en-US" sz="2199">
                <a:solidFill>
                  <a:srgbClr val="191919"/>
                </a:solidFill>
                <a:latin typeface="Gotham"/>
                <a:ea typeface="Gotham"/>
                <a:cs typeface="Gotham"/>
                <a:sym typeface="Gotham"/>
              </a:rPr>
              <a:t>Pretrained Weights: Both models use weights pre-trained on ImageNet, which helps improve performance by leveraging pre-learned features.</a:t>
            </a:r>
          </a:p>
          <a:p>
            <a:pPr algn="l" marL="474978" indent="-237489" lvl="1">
              <a:lnSpc>
                <a:spcPts val="3079"/>
              </a:lnSpc>
              <a:buFont typeface="Arial"/>
              <a:buChar char="•"/>
            </a:pPr>
            <a:r>
              <a:rPr lang="en-US" sz="2199">
                <a:solidFill>
                  <a:srgbClr val="191919"/>
                </a:solidFill>
                <a:latin typeface="Gotham"/>
                <a:ea typeface="Gotham"/>
                <a:cs typeface="Gotham"/>
                <a:sym typeface="Gotham"/>
              </a:rPr>
              <a:t>Input Shape: Reshaped to (128, 154, 3) to fit the speech spectrogram data.</a:t>
            </a:r>
          </a:p>
          <a:p>
            <a:pPr algn="l">
              <a:lnSpc>
                <a:spcPts val="3079"/>
              </a:lnSpc>
            </a:pPr>
            <a:r>
              <a:rPr lang="en-US" sz="2199" b="true">
                <a:solidFill>
                  <a:srgbClr val="191919"/>
                </a:solidFill>
                <a:latin typeface="Gotham Bold"/>
                <a:ea typeface="Gotham Bold"/>
                <a:cs typeface="Gotham Bold"/>
                <a:sym typeface="Gotham Bold"/>
              </a:rPr>
              <a:t>Additional Layers:</a:t>
            </a:r>
          </a:p>
          <a:p>
            <a:pPr algn="l" marL="474978" indent="-237489" lvl="1">
              <a:lnSpc>
                <a:spcPts val="3079"/>
              </a:lnSpc>
              <a:buFont typeface="Arial"/>
              <a:buChar char="•"/>
            </a:pPr>
            <a:r>
              <a:rPr lang="en-US" sz="2199">
                <a:solidFill>
                  <a:srgbClr val="191919"/>
                </a:solidFill>
                <a:latin typeface="Gotham"/>
                <a:ea typeface="Gotham"/>
                <a:cs typeface="Gotham"/>
                <a:sym typeface="Gotham"/>
              </a:rPr>
              <a:t>Global Average Pooling: Reduces the feature map to a single vector per channel.</a:t>
            </a:r>
          </a:p>
          <a:p>
            <a:pPr algn="l" marL="474978" indent="-237489" lvl="1">
              <a:lnSpc>
                <a:spcPts val="3079"/>
              </a:lnSpc>
              <a:buFont typeface="Arial"/>
              <a:buChar char="•"/>
            </a:pPr>
            <a:r>
              <a:rPr lang="en-US" sz="2199">
                <a:solidFill>
                  <a:srgbClr val="191919"/>
                </a:solidFill>
                <a:latin typeface="Gotham"/>
                <a:ea typeface="Gotham"/>
                <a:cs typeface="Gotham"/>
                <a:sym typeface="Gotham"/>
              </a:rPr>
              <a:t>Dense Layer: A 128-unit dense layer with ReLU activation for feature refinement.</a:t>
            </a:r>
          </a:p>
          <a:p>
            <a:pPr algn="l" marL="474978" indent="-237489" lvl="1">
              <a:lnSpc>
                <a:spcPts val="3079"/>
              </a:lnSpc>
              <a:buFont typeface="Arial"/>
              <a:buChar char="•"/>
            </a:pPr>
            <a:r>
              <a:rPr lang="en-US" sz="2199">
                <a:solidFill>
                  <a:srgbClr val="191919"/>
                </a:solidFill>
                <a:latin typeface="Gotham"/>
                <a:ea typeface="Gotham"/>
                <a:cs typeface="Gotham"/>
                <a:sym typeface="Gotham"/>
              </a:rPr>
              <a:t>Output Layer: 8-class softmax layer, classifying into specific emotions (e.g., happy, sad, angry).</a:t>
            </a:r>
          </a:p>
          <a:p>
            <a:pPr algn="l">
              <a:lnSpc>
                <a:spcPts val="3079"/>
              </a:lnSpc>
            </a:pPr>
          </a:p>
          <a:p>
            <a:pPr algn="l">
              <a:lnSpc>
                <a:spcPts val="3079"/>
              </a:lnSpc>
            </a:pPr>
          </a:p>
        </p:txBody>
      </p:sp>
      <p:sp>
        <p:nvSpPr>
          <p:cNvPr name="TextBox 7" id="7"/>
          <p:cNvSpPr txBox="true"/>
          <p:nvPr/>
        </p:nvSpPr>
        <p:spPr>
          <a:xfrm rot="0">
            <a:off x="2983786" y="388888"/>
            <a:ext cx="10339009" cy="1285871"/>
          </a:xfrm>
          <a:prstGeom prst="rect">
            <a:avLst/>
          </a:prstGeom>
        </p:spPr>
        <p:txBody>
          <a:bodyPr anchor="t" rtlCol="false" tIns="0" lIns="0" bIns="0" rIns="0">
            <a:spAutoFit/>
          </a:bodyPr>
          <a:lstStyle/>
          <a:p>
            <a:pPr algn="just">
              <a:lnSpc>
                <a:spcPts val="10500"/>
              </a:lnSpc>
              <a:spcBef>
                <a:spcPct val="0"/>
              </a:spcBef>
            </a:pPr>
            <a:r>
              <a:rPr lang="en-US" b="true" sz="7500">
                <a:solidFill>
                  <a:srgbClr val="191919"/>
                </a:solidFill>
                <a:latin typeface="Gotham Bold"/>
                <a:ea typeface="Gotham Bold"/>
                <a:cs typeface="Gotham Bold"/>
                <a:sym typeface="Gotham Bold"/>
              </a:rPr>
              <a:t>Model Description:</a:t>
            </a:r>
          </a:p>
        </p:txBody>
      </p:sp>
      <p:sp>
        <p:nvSpPr>
          <p:cNvPr name="TextBox 8" id="8"/>
          <p:cNvSpPr txBox="true"/>
          <p:nvPr/>
        </p:nvSpPr>
        <p:spPr>
          <a:xfrm rot="0">
            <a:off x="8558428" y="7500522"/>
            <a:ext cx="10452977" cy="405765"/>
          </a:xfrm>
          <a:prstGeom prst="rect">
            <a:avLst/>
          </a:prstGeom>
        </p:spPr>
        <p:txBody>
          <a:bodyPr anchor="t" rtlCol="false" tIns="0" lIns="0" bIns="0" rIns="0">
            <a:spAutoFit/>
          </a:bodyPr>
          <a:lstStyle/>
          <a:p>
            <a:pPr algn="ctr">
              <a:lnSpc>
                <a:spcPts val="3359"/>
              </a:lnSpc>
              <a:spcBef>
                <a:spcPct val="0"/>
              </a:spcBef>
            </a:pPr>
            <a:r>
              <a:rPr lang="en-US" sz="2399">
                <a:solidFill>
                  <a:srgbClr val="191919"/>
                </a:solidFill>
                <a:latin typeface="Gotham"/>
                <a:ea typeface="Gotham"/>
                <a:cs typeface="Gotham"/>
                <a:sym typeface="Gotham"/>
              </a:rPr>
              <a:t> Visual representation of 1D CNN with Max pooling layer</a:t>
            </a:r>
          </a:p>
        </p:txBody>
      </p:sp>
      <p:grpSp>
        <p:nvGrpSpPr>
          <p:cNvPr name="Group 9" id="9"/>
          <p:cNvGrpSpPr/>
          <p:nvPr/>
        </p:nvGrpSpPr>
        <p:grpSpPr>
          <a:xfrm rot="0">
            <a:off x="-2800093" y="-1201108"/>
            <a:ext cx="3499668" cy="13405540"/>
            <a:chOff x="0" y="0"/>
            <a:chExt cx="212191" cy="812800"/>
          </a:xfrm>
        </p:grpSpPr>
        <p:sp>
          <p:nvSpPr>
            <p:cNvPr name="Freeform 10" id="10"/>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11" id="11"/>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03344" y="5888054"/>
            <a:ext cx="992463" cy="992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7</a:t>
              </a:r>
            </a:p>
          </p:txBody>
        </p:sp>
      </p:grpSp>
      <p:grpSp>
        <p:nvGrpSpPr>
          <p:cNvPr name="Group 15" id="15"/>
          <p:cNvGrpSpPr/>
          <p:nvPr/>
        </p:nvGrpSpPr>
        <p:grpSpPr>
          <a:xfrm rot="0">
            <a:off x="445496" y="3226868"/>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18" id="18"/>
          <p:cNvGrpSpPr/>
          <p:nvPr/>
        </p:nvGrpSpPr>
        <p:grpSpPr>
          <a:xfrm rot="0">
            <a:off x="445496" y="1893475"/>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21" id="21"/>
          <p:cNvGrpSpPr/>
          <p:nvPr/>
        </p:nvGrpSpPr>
        <p:grpSpPr>
          <a:xfrm rot="0">
            <a:off x="445496" y="3894499"/>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24" id="24"/>
          <p:cNvGrpSpPr/>
          <p:nvPr/>
        </p:nvGrpSpPr>
        <p:grpSpPr>
          <a:xfrm rot="0">
            <a:off x="445496" y="2559238"/>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7" id="27"/>
          <p:cNvGrpSpPr/>
          <p:nvPr/>
        </p:nvGrpSpPr>
        <p:grpSpPr>
          <a:xfrm rot="0">
            <a:off x="445496" y="5229760"/>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30" id="30"/>
          <p:cNvGrpSpPr/>
          <p:nvPr/>
        </p:nvGrpSpPr>
        <p:grpSpPr>
          <a:xfrm rot="0">
            <a:off x="445496" y="4562129"/>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33" id="33"/>
          <p:cNvGrpSpPr/>
          <p:nvPr/>
        </p:nvGrpSpPr>
        <p:grpSpPr>
          <a:xfrm rot="0">
            <a:off x="445496" y="7004342"/>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5318634"/>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6</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77741" y="6425585"/>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sp>
        <p:nvSpPr>
          <p:cNvPr name="TextBox 26" id="26"/>
          <p:cNvSpPr txBox="true"/>
          <p:nvPr/>
        </p:nvSpPr>
        <p:spPr>
          <a:xfrm rot="0">
            <a:off x="2126549" y="525590"/>
            <a:ext cx="8021630" cy="1409870"/>
          </a:xfrm>
          <a:prstGeom prst="rect">
            <a:avLst/>
          </a:prstGeom>
        </p:spPr>
        <p:txBody>
          <a:bodyPr anchor="t" rtlCol="false" tIns="0" lIns="0" bIns="0" rIns="0">
            <a:spAutoFit/>
          </a:bodyPr>
          <a:lstStyle/>
          <a:p>
            <a:pPr algn="l">
              <a:lnSpc>
                <a:spcPts val="11540"/>
              </a:lnSpc>
              <a:spcBef>
                <a:spcPct val="0"/>
              </a:spcBef>
            </a:pPr>
            <a:r>
              <a:rPr lang="en-US" sz="8243" b="true">
                <a:solidFill>
                  <a:srgbClr val="191919"/>
                </a:solidFill>
                <a:latin typeface="Gotham Bold"/>
                <a:ea typeface="Gotham Bold"/>
                <a:cs typeface="Gotham Bold"/>
                <a:sym typeface="Gotham Bold"/>
              </a:rPr>
              <a:t>Challenges</a:t>
            </a:r>
          </a:p>
        </p:txBody>
      </p:sp>
      <p:grpSp>
        <p:nvGrpSpPr>
          <p:cNvPr name="Group 27" id="27"/>
          <p:cNvGrpSpPr/>
          <p:nvPr/>
        </p:nvGrpSpPr>
        <p:grpSpPr>
          <a:xfrm rot="0">
            <a:off x="977741" y="7093216"/>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30" id="30"/>
          <p:cNvGrpSpPr/>
          <p:nvPr/>
        </p:nvGrpSpPr>
        <p:grpSpPr>
          <a:xfrm rot="0">
            <a:off x="977741" y="7760846"/>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name="Group 33" id="33"/>
          <p:cNvGrpSpPr/>
          <p:nvPr/>
        </p:nvGrpSpPr>
        <p:grpSpPr>
          <a:xfrm rot="0">
            <a:off x="11762088" y="-9632634"/>
            <a:ext cx="10994424" cy="1099442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2268381" y="2989250"/>
            <a:ext cx="15759596" cy="3323505"/>
            <a:chOff x="0" y="0"/>
            <a:chExt cx="21012795" cy="4431341"/>
          </a:xfrm>
        </p:grpSpPr>
        <p:sp>
          <p:nvSpPr>
            <p:cNvPr name="TextBox 37" id="37"/>
            <p:cNvSpPr txBox="true"/>
            <p:nvPr/>
          </p:nvSpPr>
          <p:spPr>
            <a:xfrm rot="0">
              <a:off x="0" y="-57150"/>
              <a:ext cx="20259781" cy="3419097"/>
            </a:xfrm>
            <a:prstGeom prst="rect">
              <a:avLst/>
            </a:prstGeom>
          </p:spPr>
          <p:txBody>
            <a:bodyPr anchor="t" rtlCol="false" tIns="0" lIns="0" bIns="0" rIns="0">
              <a:spAutoFit/>
            </a:bodyPr>
            <a:lstStyle/>
            <a:p>
              <a:pPr algn="l">
                <a:lnSpc>
                  <a:spcPts val="4113"/>
                </a:lnSpc>
              </a:pPr>
              <a:r>
                <a:rPr lang="en-US" sz="2937">
                  <a:solidFill>
                    <a:srgbClr val="191919"/>
                  </a:solidFill>
                  <a:latin typeface="Gotham"/>
                  <a:ea typeface="Gotham"/>
                  <a:cs typeface="Gotham"/>
                  <a:sym typeface="Gotham"/>
                </a:rPr>
                <a:t>1)  We tried to augment the data by reverbration, and in order to add a reverberation effect to an audio signal in Python, you can use convolution with an impulse response (IR) signal. An IR signal represents the reverberation characteristics of a particular space, such as a room or hall, which we convolve with the audio to create the effect</a:t>
              </a:r>
            </a:p>
          </p:txBody>
        </p:sp>
        <p:sp>
          <p:nvSpPr>
            <p:cNvPr name="TextBox 38" id="38"/>
            <p:cNvSpPr txBox="true"/>
            <p:nvPr/>
          </p:nvSpPr>
          <p:spPr>
            <a:xfrm rot="0">
              <a:off x="0" y="3743958"/>
              <a:ext cx="21012795" cy="687383"/>
            </a:xfrm>
            <a:prstGeom prst="rect">
              <a:avLst/>
            </a:prstGeom>
          </p:spPr>
          <p:txBody>
            <a:bodyPr anchor="t" rtlCol="false" tIns="0" lIns="0" bIns="0" rIns="0">
              <a:spAutoFit/>
            </a:bodyPr>
            <a:lstStyle/>
            <a:p>
              <a:pPr algn="l">
                <a:lnSpc>
                  <a:spcPts val="4397"/>
                </a:lnSpc>
              </a:pPr>
              <a:r>
                <a:rPr lang="en-US" sz="3140">
                  <a:solidFill>
                    <a:srgbClr val="191919"/>
                  </a:solidFill>
                  <a:latin typeface="Gotham"/>
                  <a:ea typeface="Gotham"/>
                  <a:cs typeface="Gotham"/>
                  <a:sym typeface="Gotham"/>
                </a:rPr>
                <a:t>so we need an Impulse Response Signal to add Reverberation effect </a:t>
              </a:r>
            </a:p>
          </p:txBody>
        </p:sp>
      </p:grpSp>
      <p:grpSp>
        <p:nvGrpSpPr>
          <p:cNvPr name="Group 39" id="39"/>
          <p:cNvGrpSpPr/>
          <p:nvPr/>
        </p:nvGrpSpPr>
        <p:grpSpPr>
          <a:xfrm rot="0">
            <a:off x="2268381" y="6969391"/>
            <a:ext cx="16472806" cy="3553214"/>
            <a:chOff x="0" y="0"/>
            <a:chExt cx="21963741" cy="4737619"/>
          </a:xfrm>
        </p:grpSpPr>
        <p:sp>
          <p:nvSpPr>
            <p:cNvPr name="TextBox 40" id="40"/>
            <p:cNvSpPr txBox="true"/>
            <p:nvPr/>
          </p:nvSpPr>
          <p:spPr>
            <a:xfrm rot="0">
              <a:off x="0" y="-66675"/>
              <a:ext cx="21176649" cy="3506189"/>
            </a:xfrm>
            <a:prstGeom prst="rect">
              <a:avLst/>
            </a:prstGeom>
          </p:spPr>
          <p:txBody>
            <a:bodyPr anchor="t" rtlCol="false" tIns="0" lIns="0" bIns="0" rIns="0">
              <a:spAutoFit/>
            </a:bodyPr>
            <a:lstStyle/>
            <a:p>
              <a:pPr algn="l">
                <a:lnSpc>
                  <a:spcPts val="4207"/>
                </a:lnSpc>
              </a:pPr>
              <a:r>
                <a:rPr lang="en-US" sz="3005">
                  <a:solidFill>
                    <a:srgbClr val="191919"/>
                  </a:solidFill>
                  <a:latin typeface="Gotham"/>
                  <a:ea typeface="Gotham"/>
                  <a:cs typeface="Gotham"/>
                  <a:sym typeface="Gotham"/>
                </a:rPr>
                <a:t>2) CNN models like Resnet50 and EfficientNet which we are using for processing image of mel-spectrogram are pre-trained on RGB images. These models expect 3-channel input because they are designed for standard image formats. Therefore, we had to convert the mel spectrogram into an RGB format, so that we can leverage these models without significant architecture changes.</a:t>
              </a:r>
            </a:p>
          </p:txBody>
        </p:sp>
        <p:sp>
          <p:nvSpPr>
            <p:cNvPr name="TextBox 41" id="41"/>
            <p:cNvSpPr txBox="true"/>
            <p:nvPr/>
          </p:nvSpPr>
          <p:spPr>
            <a:xfrm rot="0">
              <a:off x="0" y="3803082"/>
              <a:ext cx="21963741" cy="934537"/>
            </a:xfrm>
            <a:prstGeom prst="rect">
              <a:avLst/>
            </a:prstGeom>
          </p:spPr>
          <p:txBody>
            <a:bodyPr anchor="t" rtlCol="false" tIns="0" lIns="0" bIns="0" rIns="0">
              <a:spAutoFit/>
            </a:bodyPr>
            <a:lstStyle/>
            <a:p>
              <a:pPr algn="l">
                <a:lnSpc>
                  <a:spcPts val="5901"/>
                </a:lnSpc>
              </a:pP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77741" y="3315742"/>
            <a:ext cx="508158" cy="543805"/>
            <a:chOff x="0" y="0"/>
            <a:chExt cx="812800" cy="869819"/>
          </a:xfrm>
        </p:grpSpPr>
        <p:sp>
          <p:nvSpPr>
            <p:cNvPr name="Freeform 6" id="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7" id="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8" id="8"/>
          <p:cNvGrpSpPr/>
          <p:nvPr/>
        </p:nvGrpSpPr>
        <p:grpSpPr>
          <a:xfrm rot="0">
            <a:off x="977741" y="1982349"/>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1" id="11"/>
          <p:cNvGrpSpPr/>
          <p:nvPr/>
        </p:nvGrpSpPr>
        <p:grpSpPr>
          <a:xfrm rot="0">
            <a:off x="977741" y="3983373"/>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4" id="14"/>
          <p:cNvGrpSpPr/>
          <p:nvPr/>
        </p:nvGrpSpPr>
        <p:grpSpPr>
          <a:xfrm rot="0">
            <a:off x="977741" y="2648112"/>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17" id="17"/>
          <p:cNvGrpSpPr/>
          <p:nvPr/>
        </p:nvGrpSpPr>
        <p:grpSpPr>
          <a:xfrm rot="0">
            <a:off x="977741" y="5995789"/>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0" id="20"/>
          <p:cNvGrpSpPr/>
          <p:nvPr/>
        </p:nvGrpSpPr>
        <p:grpSpPr>
          <a:xfrm rot="0">
            <a:off x="977741" y="4651003"/>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sp>
        <p:nvSpPr>
          <p:cNvPr name="TextBox 23" id="23"/>
          <p:cNvSpPr txBox="true"/>
          <p:nvPr/>
        </p:nvSpPr>
        <p:spPr>
          <a:xfrm rot="0">
            <a:off x="2126549" y="525590"/>
            <a:ext cx="8021630" cy="1409870"/>
          </a:xfrm>
          <a:prstGeom prst="rect">
            <a:avLst/>
          </a:prstGeom>
        </p:spPr>
        <p:txBody>
          <a:bodyPr anchor="t" rtlCol="false" tIns="0" lIns="0" bIns="0" rIns="0">
            <a:spAutoFit/>
          </a:bodyPr>
          <a:lstStyle/>
          <a:p>
            <a:pPr algn="l">
              <a:lnSpc>
                <a:spcPts val="11540"/>
              </a:lnSpc>
              <a:spcBef>
                <a:spcPct val="0"/>
              </a:spcBef>
            </a:pPr>
            <a:r>
              <a:rPr lang="en-US" sz="8243" b="true">
                <a:solidFill>
                  <a:srgbClr val="191919"/>
                </a:solidFill>
                <a:latin typeface="Gotham Bold"/>
                <a:ea typeface="Gotham Bold"/>
                <a:cs typeface="Gotham Bold"/>
                <a:sym typeface="Gotham Bold"/>
              </a:rPr>
              <a:t>Challenges</a:t>
            </a:r>
          </a:p>
        </p:txBody>
      </p:sp>
      <p:grpSp>
        <p:nvGrpSpPr>
          <p:cNvPr name="Group 24" id="24"/>
          <p:cNvGrpSpPr/>
          <p:nvPr/>
        </p:nvGrpSpPr>
        <p:grpSpPr>
          <a:xfrm rot="0">
            <a:off x="977741" y="7093216"/>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27" id="27"/>
          <p:cNvGrpSpPr/>
          <p:nvPr/>
        </p:nvGrpSpPr>
        <p:grpSpPr>
          <a:xfrm rot="0">
            <a:off x="977741" y="7760846"/>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name="Group 30" id="30"/>
          <p:cNvGrpSpPr/>
          <p:nvPr/>
        </p:nvGrpSpPr>
        <p:grpSpPr>
          <a:xfrm rot="0">
            <a:off x="11762088" y="-9632634"/>
            <a:ext cx="10994424" cy="10994424"/>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32" id="3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2312430" y="2701416"/>
            <a:ext cx="16372640" cy="4442980"/>
            <a:chOff x="0" y="0"/>
            <a:chExt cx="21830186" cy="5923973"/>
          </a:xfrm>
        </p:grpSpPr>
        <p:sp>
          <p:nvSpPr>
            <p:cNvPr name="TextBox 34" id="34"/>
            <p:cNvSpPr txBox="true"/>
            <p:nvPr/>
          </p:nvSpPr>
          <p:spPr>
            <a:xfrm rot="0">
              <a:off x="0" y="-57150"/>
              <a:ext cx="21047881" cy="4843699"/>
            </a:xfrm>
            <a:prstGeom prst="rect">
              <a:avLst/>
            </a:prstGeom>
          </p:spPr>
          <p:txBody>
            <a:bodyPr anchor="t" rtlCol="false" tIns="0" lIns="0" bIns="0" rIns="0">
              <a:spAutoFit/>
            </a:bodyPr>
            <a:lstStyle/>
            <a:p>
              <a:pPr algn="l">
                <a:lnSpc>
                  <a:spcPts val="4147"/>
                </a:lnSpc>
              </a:pPr>
            </a:p>
            <a:p>
              <a:pPr algn="l">
                <a:lnSpc>
                  <a:spcPts val="4147"/>
                </a:lnSpc>
              </a:pPr>
              <a:r>
                <a:rPr lang="en-US" sz="2962">
                  <a:solidFill>
                    <a:srgbClr val="191919"/>
                  </a:solidFill>
                  <a:latin typeface="Gotham"/>
                  <a:ea typeface="Gotham"/>
                  <a:cs typeface="Gotham"/>
                  <a:sym typeface="Gotham"/>
                </a:rPr>
                <a:t>3) since the size of the dataset is very large, creating spectrogram for each signal and then storing each spec plot will take up a lot of time and space, therefore, Spectrograms are not stored individually, Instead</a:t>
              </a:r>
              <a:r>
                <a:rPr lang="en-US" sz="2962">
                  <a:solidFill>
                    <a:srgbClr val="191919"/>
                  </a:solidFill>
                  <a:latin typeface="Gotham"/>
                  <a:ea typeface="Gotham"/>
                  <a:cs typeface="Gotham"/>
                  <a:sym typeface="Gotham"/>
                </a:rPr>
                <a:t> paths are stored, the spectrograms are formed for each evaluation (on spot) thus reducing the storage requirements and speeding the training and testing process significantly</a:t>
              </a:r>
            </a:p>
            <a:p>
              <a:pPr algn="l">
                <a:lnSpc>
                  <a:spcPts val="4147"/>
                </a:lnSpc>
              </a:pPr>
            </a:p>
          </p:txBody>
        </p:sp>
        <p:sp>
          <p:nvSpPr>
            <p:cNvPr name="TextBox 35" id="35"/>
            <p:cNvSpPr txBox="true"/>
            <p:nvPr/>
          </p:nvSpPr>
          <p:spPr>
            <a:xfrm rot="0">
              <a:off x="0" y="5162737"/>
              <a:ext cx="21830186" cy="761236"/>
            </a:xfrm>
            <a:prstGeom prst="rect">
              <a:avLst/>
            </a:prstGeom>
          </p:spPr>
          <p:txBody>
            <a:bodyPr anchor="t" rtlCol="false" tIns="0" lIns="0" bIns="0" rIns="0">
              <a:spAutoFit/>
            </a:bodyPr>
            <a:lstStyle/>
            <a:p>
              <a:pPr algn="l">
                <a:lnSpc>
                  <a:spcPts val="4857"/>
                </a:lnSpc>
              </a:pPr>
            </a:p>
          </p:txBody>
        </p:sp>
      </p:grpSp>
      <p:grpSp>
        <p:nvGrpSpPr>
          <p:cNvPr name="Group 36" id="36"/>
          <p:cNvGrpSpPr/>
          <p:nvPr/>
        </p:nvGrpSpPr>
        <p:grpSpPr>
          <a:xfrm rot="0">
            <a:off x="2528404" y="6863286"/>
            <a:ext cx="15759596" cy="2882730"/>
            <a:chOff x="0" y="0"/>
            <a:chExt cx="21012795" cy="3843640"/>
          </a:xfrm>
        </p:grpSpPr>
        <p:sp>
          <p:nvSpPr>
            <p:cNvPr name="TextBox 37" id="37"/>
            <p:cNvSpPr txBox="true"/>
            <p:nvPr/>
          </p:nvSpPr>
          <p:spPr>
            <a:xfrm rot="0">
              <a:off x="0" y="-66675"/>
              <a:ext cx="20259781" cy="2672041"/>
            </a:xfrm>
            <a:prstGeom prst="rect">
              <a:avLst/>
            </a:prstGeom>
          </p:spPr>
          <p:txBody>
            <a:bodyPr anchor="t" rtlCol="false" tIns="0" lIns="0" bIns="0" rIns="0">
              <a:spAutoFit/>
            </a:bodyPr>
            <a:lstStyle/>
            <a:p>
              <a:pPr algn="l">
                <a:lnSpc>
                  <a:spcPts val="4014"/>
                </a:lnSpc>
              </a:pPr>
              <a:r>
                <a:rPr lang="en-US" sz="2867">
                  <a:solidFill>
                    <a:srgbClr val="191919"/>
                  </a:solidFill>
                  <a:latin typeface="Gotham"/>
                  <a:ea typeface="Gotham"/>
                  <a:cs typeface="Gotham"/>
                  <a:sym typeface="Gotham"/>
                </a:rPr>
                <a:t>4)  For Hyperparameter tuning, we used 2-Fold, 12-Fit Randomized Search CV  instead of 18- FIt Grid Search CV that enabled efficient and comprehensive hyperparameter exploration, saving time without significantly compromising performance evaluation.</a:t>
              </a:r>
            </a:p>
          </p:txBody>
        </p:sp>
        <p:sp>
          <p:nvSpPr>
            <p:cNvPr name="TextBox 38" id="38"/>
            <p:cNvSpPr txBox="true"/>
            <p:nvPr/>
          </p:nvSpPr>
          <p:spPr>
            <a:xfrm rot="0">
              <a:off x="0" y="2948226"/>
              <a:ext cx="21012795" cy="895414"/>
            </a:xfrm>
            <a:prstGeom prst="rect">
              <a:avLst/>
            </a:prstGeom>
          </p:spPr>
          <p:txBody>
            <a:bodyPr anchor="t" rtlCol="false" tIns="0" lIns="0" bIns="0" rIns="0">
              <a:spAutoFit/>
            </a:bodyPr>
            <a:lstStyle/>
            <a:p>
              <a:pPr algn="l">
                <a:lnSpc>
                  <a:spcPts val="5629"/>
                </a:lnSpc>
              </a:pPr>
            </a:p>
          </p:txBody>
        </p:sp>
      </p:grpSp>
      <p:grpSp>
        <p:nvGrpSpPr>
          <p:cNvPr name="Group 39" id="39"/>
          <p:cNvGrpSpPr/>
          <p:nvPr/>
        </p:nvGrpSpPr>
        <p:grpSpPr>
          <a:xfrm rot="0">
            <a:off x="735588" y="6653894"/>
            <a:ext cx="992463" cy="992463"/>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8</a:t>
              </a:r>
            </a:p>
          </p:txBody>
        </p:sp>
      </p:grpSp>
      <p:grpSp>
        <p:nvGrpSpPr>
          <p:cNvPr name="Group 42" id="42"/>
          <p:cNvGrpSpPr/>
          <p:nvPr/>
        </p:nvGrpSpPr>
        <p:grpSpPr>
          <a:xfrm rot="0">
            <a:off x="1028700" y="5337684"/>
            <a:ext cx="508158" cy="543805"/>
            <a:chOff x="0" y="0"/>
            <a:chExt cx="812800" cy="869819"/>
          </a:xfrm>
        </p:grpSpPr>
        <p:sp>
          <p:nvSpPr>
            <p:cNvPr name="Freeform 43" id="4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4" id="4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DAGVZAaI8oU</dc:identifier>
  <dcterms:modified xsi:type="dcterms:W3CDTF">2011-08-01T06:04:30Z</dcterms:modified>
  <cp:revision>1</cp:revision>
  <dc:title>Speech to emotion recognition</dc:title>
</cp:coreProperties>
</file>