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Dosis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osis-bold.fntdata"/><Relationship Id="rId27" Type="http://schemas.openxmlformats.org/officeDocument/2006/relationships/font" Target="fonts/Dosi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cea6e2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cea6e2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456557d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456557d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456557db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456557d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56557db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56557d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456557d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456557d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456557db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456557db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456557d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456557d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56557db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456557db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456557db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456557db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456557db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456557d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cea6e25e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cea6e25e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cea6e25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cea6e25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cea6e25e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cea6e25e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cea6e25e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cea6e25e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cea6e25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cea6e25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cea6e25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cea6e25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cea6e25e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cea6e25e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cea6e25e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cea6e25e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cea6e25e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cea6e25e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456557d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456557d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56557d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456557d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0" name="Google Shape;8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2" name="Google Shape;22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2" name="Google Shape;32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825" y="4285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4" name="Google Shape;4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47" name="Google Shape;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4" name="Google Shape;54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0" name="Google Shape;6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954150" y="4461438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0" y="4476875"/>
            <a:ext cx="741300" cy="5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Char char="●"/>
              <a:defRPr sz="18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○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■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●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○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■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●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○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Char char="■"/>
              <a:defRPr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Gradient-PG/gradient-live-session/tree/main/2021%20Edi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elion.pl/autorzy/sebastian-raschka" TargetMode="External"/><Relationship Id="rId4" Type="http://schemas.openxmlformats.org/officeDocument/2006/relationships/hyperlink" Target="https://helion.pl/autorzy/vahid-mirjalil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Sequential Data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100" y="2715925"/>
            <a:ext cx="82221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Patryk Utkała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Gradient Science Club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RNN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800" y="1229875"/>
            <a:ext cx="3123803" cy="333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RNN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199" y="178249"/>
            <a:ext cx="4013026" cy="446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RNN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350" y="1062313"/>
            <a:ext cx="6370550" cy="293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Exploding and vanishing gradients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dh</a:t>
            </a:r>
            <a:r>
              <a:rPr baseline="30000" lang="pl"/>
              <a:t>t</a:t>
            </a:r>
            <a:r>
              <a:rPr lang="pl"/>
              <a:t>/dh</a:t>
            </a:r>
            <a:r>
              <a:rPr baseline="30000" lang="pl"/>
              <a:t>k</a:t>
            </a:r>
            <a:r>
              <a:rPr lang="pl"/>
              <a:t> in loss function gradient calculation which comes to calculating W</a:t>
            </a:r>
            <a:r>
              <a:rPr baseline="-25000" lang="pl"/>
              <a:t>hh</a:t>
            </a:r>
            <a:r>
              <a:rPr baseline="30000" lang="pl"/>
              <a:t>(t-k)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Exploding gradient - |W</a:t>
            </a:r>
            <a:r>
              <a:rPr baseline="-25000" lang="pl"/>
              <a:t>hh</a:t>
            </a:r>
            <a:r>
              <a:rPr lang="pl"/>
              <a:t>| &gt; 1  =&gt; 1.1 ** 100 ~= 13780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Vanishing gradient - </a:t>
            </a:r>
            <a:r>
              <a:rPr lang="pl"/>
              <a:t>|W</a:t>
            </a:r>
            <a:r>
              <a:rPr baseline="-25000" lang="pl"/>
              <a:t>hh</a:t>
            </a:r>
            <a:r>
              <a:rPr lang="pl"/>
              <a:t>| &lt; 1  =&gt; 0.9 ** 100 ~= 2.65e-5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Gradients tend to vanish or explode for long sequences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Methods for dealing with e</a:t>
            </a:r>
            <a:r>
              <a:rPr lang="pl"/>
              <a:t>xploding and vanishing gradients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Gradient Clipping - set max value for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Truncated Backpropagation Through Time - propagates gradient through fixed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Long Short-Term Memory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LSTM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LSTM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0" y="1340775"/>
            <a:ext cx="5571226" cy="282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1229825" y="4330800"/>
            <a:ext cx="552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Dosis"/>
                <a:ea typeface="Dosis"/>
                <a:cs typeface="Dosis"/>
                <a:sym typeface="Dosis"/>
              </a:rPr>
              <a:t>https://medium.com/@ottaviocalzone/an-intuitive-explanation-of-lstm-a035eb6ab42c</a:t>
            </a:r>
            <a:endParaRPr sz="6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LSTM problems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Difficult to 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Can’t use transfer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Parallelization is impossible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Transformer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Proposed in 2017 in paper called “Attention is all you need”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Based on attention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Good with parallelization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Transfer learning is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Still state of the art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Questions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for Today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Importance of order 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Sequential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Recurrent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Exploding and vanishing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Long Short-Term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Introduction to Transformer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Hands-on</a:t>
            </a:r>
            <a:endParaRPr/>
          </a:p>
        </p:txBody>
      </p:sp>
      <p:sp>
        <p:nvSpPr>
          <p:cNvPr id="199" name="Google Shape;199;p3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Hands-on Title</a:t>
            </a:r>
            <a:endParaRPr/>
          </a:p>
        </p:txBody>
      </p:sp>
      <p:sp>
        <p:nvSpPr>
          <p:cNvPr id="200" name="Google Shape;200;p32"/>
          <p:cNvSpPr txBox="1"/>
          <p:nvPr>
            <p:ph idx="2" type="body"/>
          </p:nvPr>
        </p:nvSpPr>
        <p:spPr>
          <a:xfrm>
            <a:off x="4790250" y="724200"/>
            <a:ext cx="4297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All hands-on materials available at</a:t>
            </a:r>
            <a:br>
              <a:rPr lang="pl"/>
            </a:br>
            <a:r>
              <a:rPr lang="pl" u="sng">
                <a:hlinkClick r:id="rId3"/>
              </a:rPr>
              <a:t>github.com/Gradient-PG/gradient-live-session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581300" y="1376999"/>
            <a:ext cx="8222100" cy="23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 </a:t>
            </a:r>
            <a:r>
              <a:rPr lang="pl"/>
              <a:t>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See you next week on Reinforcement Learning.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Resources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Python. Machine learning i deep learning. Biblioteki scikit-learn i TensorFlow 2. Wydanie III</a:t>
            </a:r>
            <a:endParaRPr sz="2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Autorzy: </a:t>
            </a:r>
            <a:r>
              <a:rPr b="1" lang="pl" sz="11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Sebastian Raschka</a:t>
            </a:r>
            <a:r>
              <a:rPr b="1" lang="pl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l" sz="11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Vahid Mirjalili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Importance of order in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Bag-of-words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Classic NLP model formed around counting words in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Ignores order of words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Can somewhat keep track of order by using n-gram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Fixed vector length equal to vocabulary size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Informes about word frequency</a:t>
            </a:r>
            <a:endParaRPr sz="1600"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“The movie was not long and interesting”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“The movie was long and not interesting”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Sequential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 sz="3000">
                <a:solidFill>
                  <a:schemeClr val="dk1"/>
                </a:solidFill>
              </a:rPr>
              <a:t>In typical ML data elements are independent and identically distributed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 sz="3000">
                <a:solidFill>
                  <a:schemeClr val="dk1"/>
                </a:solidFill>
              </a:rPr>
              <a:t>Sequential data means that elements are ordered into sequence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Sequence model categories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 sz="3000">
                <a:solidFill>
                  <a:schemeClr val="dk1"/>
                </a:solidFill>
              </a:rPr>
              <a:t>many-to-one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 sz="3000">
                <a:solidFill>
                  <a:schemeClr val="dk1"/>
                </a:solidFill>
              </a:rPr>
              <a:t>one-to-many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 sz="3000">
                <a:solidFill>
                  <a:schemeClr val="dk1"/>
                </a:solidFill>
              </a:rPr>
              <a:t>many-to-many </a:t>
            </a:r>
            <a:r>
              <a:rPr lang="pl" sz="3000">
                <a:solidFill>
                  <a:schemeClr val="dk1"/>
                </a:solidFill>
              </a:rPr>
              <a:t>synchronized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 sz="3000">
                <a:solidFill>
                  <a:schemeClr val="dk1"/>
                </a:solidFill>
              </a:rPr>
              <a:t>many-to-many delayed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Recurrent Neural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 Science Club">
  <a:themeElements>
    <a:clrScheme name="Geometric">
      <a:dk1>
        <a:srgbClr val="1B5C7F"/>
      </a:dk1>
      <a:lt1>
        <a:srgbClr val="FFFFFF"/>
      </a:lt1>
      <a:dk2>
        <a:srgbClr val="434343"/>
      </a:dk2>
      <a:lt2>
        <a:srgbClr val="999999"/>
      </a:lt2>
      <a:accent1>
        <a:srgbClr val="54B1E3"/>
      </a:accent1>
      <a:accent2>
        <a:srgbClr val="85D1F4"/>
      </a:accent2>
      <a:accent3>
        <a:srgbClr val="9C254D"/>
      </a:accent3>
      <a:accent4>
        <a:srgbClr val="D23369"/>
      </a:accent4>
      <a:accent5>
        <a:srgbClr val="F06292"/>
      </a:accent5>
      <a:accent6>
        <a:srgbClr val="B6E3F8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