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2" r:id="rId5"/>
    <p:sldId id="263" r:id="rId6"/>
    <p:sldId id="286" r:id="rId7"/>
    <p:sldId id="287" r:id="rId8"/>
    <p:sldId id="267" r:id="rId9"/>
    <p:sldId id="270" r:id="rId10"/>
    <p:sldId id="278" r:id="rId11"/>
    <p:sldId id="279" r:id="rId12"/>
    <p:sldId id="280" r:id="rId13"/>
    <p:sldId id="288" r:id="rId14"/>
    <p:sldId id="260" r:id="rId15"/>
    <p:sldId id="261" r:id="rId16"/>
    <p:sldId id="277" r:id="rId17"/>
    <p:sldId id="281" r:id="rId18"/>
    <p:sldId id="271" r:id="rId19"/>
    <p:sldId id="273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8140"/>
    <a:srgbClr val="BC9D58"/>
    <a:srgbClr val="836B35"/>
    <a:srgbClr val="D3BF91"/>
    <a:srgbClr val="EDE5D3"/>
    <a:srgbClr val="F2E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08" y="52"/>
      </p:cViewPr>
      <p:guideLst>
        <p:guide orient="horz" pos="219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FB13-3545-43A5-972A-1F716AAA4961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154C-1A38-42F9-8BDC-7A052D23CD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FB13-3545-43A5-972A-1F716AAA4961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154C-1A38-42F9-8BDC-7A052D23CD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FB13-3545-43A5-972A-1F716AAA4961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154C-1A38-42F9-8BDC-7A052D23CD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FB13-3545-43A5-972A-1F716AAA4961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154C-1A38-42F9-8BDC-7A052D23CD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FB13-3545-43A5-972A-1F716AAA4961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154C-1A38-42F9-8BDC-7A052D23CD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FB13-3545-43A5-972A-1F716AAA4961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154C-1A38-42F9-8BDC-7A052D23CD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FB13-3545-43A5-972A-1F716AAA4961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154C-1A38-42F9-8BDC-7A052D23CD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FB13-3545-43A5-972A-1F716AAA4961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154C-1A38-42F9-8BDC-7A052D23CD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FB13-3545-43A5-972A-1F716AAA4961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154C-1A38-42F9-8BDC-7A052D23CD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FB13-3545-43A5-972A-1F716AAA4961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154C-1A38-42F9-8BDC-7A052D23CD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FB13-3545-43A5-972A-1F716AAA4961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154C-1A38-42F9-8BDC-7A052D23CD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9FB13-3545-43A5-972A-1F716AAA4961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154C-1A38-42F9-8BDC-7A052D23CD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0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8" t="2112" r="26879" b="136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877669" y="2114550"/>
            <a:ext cx="1775069" cy="2628900"/>
            <a:chOff x="3276600" y="2266950"/>
            <a:chExt cx="1504950" cy="222885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276600" y="2266950"/>
              <a:ext cx="1504950" cy="0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276600" y="2266950"/>
              <a:ext cx="0" cy="2228850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276600" y="4495800"/>
              <a:ext cx="1504950" cy="0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781550" y="2266950"/>
              <a:ext cx="0" cy="228600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781550" y="4267200"/>
              <a:ext cx="0" cy="228600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284643" y="2481800"/>
            <a:ext cx="72067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dirty="0">
                <a:solidFill>
                  <a:srgbClr val="9E8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算法博弈论大作业展示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284855" y="3404870"/>
            <a:ext cx="6019165" cy="460375"/>
          </a:xfrm>
          <a:prstGeom prst="rect">
            <a:avLst/>
          </a:prstGeom>
          <a:noFill/>
          <a:ln w="3175"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4"/>
                  <a:srcRect/>
                  <a:stretch>
                    <a:fillRect/>
                  </a:stretch>
                </a:blipFill>
              </a:defRPr>
            </a:lvl1pPr>
          </a:lstStyle>
          <a:p>
            <a:pPr algn="r"/>
            <a:r>
              <a:rPr lang="en-US" altLang="zh-CN" sz="2400" b="0" dirty="0">
                <a:solidFill>
                  <a:srgbClr val="9E8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0" dirty="0">
                <a:solidFill>
                  <a:srgbClr val="9E8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小组分工问题</a:t>
            </a:r>
          </a:p>
        </p:txBody>
      </p:sp>
      <p:sp>
        <p:nvSpPr>
          <p:cNvPr id="17" name="文本框 6"/>
          <p:cNvSpPr txBox="1"/>
          <p:nvPr/>
        </p:nvSpPr>
        <p:spPr>
          <a:xfrm>
            <a:off x="3284855" y="4001770"/>
            <a:ext cx="3970020" cy="373717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rgbClr val="9E8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答辩人：彭兴宇、倪云昊、张必浪、王卓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椭圆 80"/>
          <p:cNvSpPr/>
          <p:nvPr/>
        </p:nvSpPr>
        <p:spPr bwMode="auto">
          <a:xfrm>
            <a:off x="977873" y="460369"/>
            <a:ext cx="866305" cy="868059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875521" y="487108"/>
            <a:ext cx="1071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</a:rPr>
              <a:t>o3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Road Rage" pitchFamily="50" charset="0"/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2153223" y="343457"/>
            <a:ext cx="142049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分配原理</a:t>
            </a:r>
          </a:p>
        </p:txBody>
      </p:sp>
      <p:sp>
        <p:nvSpPr>
          <p:cNvPr id="315" name="文本框 314"/>
          <p:cNvSpPr txBox="1"/>
          <p:nvPr/>
        </p:nvSpPr>
        <p:spPr>
          <a:xfrm>
            <a:off x="841671" y="951025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Mechanism Analysis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1905" y="1895475"/>
            <a:ext cx="97536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若只有一位成员：最终收益 </a:t>
            </a:r>
            <a:r>
              <a:rPr lang="en-US" altLang="zh-CN" sz="2400" dirty="0"/>
              <a:t>= </a:t>
            </a:r>
            <a:r>
              <a:rPr lang="zh-CN" altLang="en-US" sz="2400" dirty="0"/>
              <a:t>完成选题最大分值；</a:t>
            </a:r>
          </a:p>
          <a:p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若有</a:t>
            </a:r>
            <a:r>
              <a:rPr lang="en-US" altLang="zh-CN" sz="2400" dirty="0"/>
              <a:t>n</a:t>
            </a:r>
            <a:r>
              <a:rPr lang="zh-CN" altLang="en-US" sz="2400" dirty="0"/>
              <a:t>名成员，对成员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： </a:t>
            </a:r>
          </a:p>
          <a:p>
            <a:endParaRPr lang="zh-CN" altLang="en-US" sz="2400" dirty="0"/>
          </a:p>
          <a:p>
            <a:r>
              <a:rPr lang="zh-CN" altLang="en-US" sz="2400" dirty="0"/>
              <a:t>初始收益 </a:t>
            </a:r>
            <a:r>
              <a:rPr lang="en-US" altLang="zh-CN" sz="2400" dirty="0"/>
              <a:t>= </a:t>
            </a:r>
          </a:p>
          <a:p>
            <a:r>
              <a:rPr lang="en-US" altLang="zh-CN" sz="2400" dirty="0"/>
              <a:t>		         </a:t>
            </a:r>
          </a:p>
          <a:p>
            <a:r>
              <a:rPr lang="zh-CN" altLang="en-US" sz="2400" dirty="0"/>
              <a:t>最终收益 </a:t>
            </a:r>
            <a:r>
              <a:rPr lang="en-US" altLang="zh-CN" sz="2400" dirty="0"/>
              <a:t>= 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74670" y="3681730"/>
          <a:ext cx="555625" cy="52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r:id="rId3" imgW="316865" imgH="241300" progId="Equation.KSEE3">
                  <p:embed/>
                </p:oleObj>
              </mc:Choice>
              <mc:Fallback>
                <p:oleObj r:id="rId3" imgW="316865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4670" y="3681730"/>
                        <a:ext cx="555625" cy="52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74670" y="4462780"/>
          <a:ext cx="4747895" cy="4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r:id="rId5" imgW="2717800" imgH="241300" progId="Equation.KSEE3">
                  <p:embed/>
                </p:oleObj>
              </mc:Choice>
              <mc:Fallback>
                <p:oleObj r:id="rId5" imgW="2717800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4670" y="4462780"/>
                        <a:ext cx="4747895" cy="478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椭圆 80"/>
          <p:cNvSpPr/>
          <p:nvPr/>
        </p:nvSpPr>
        <p:spPr bwMode="auto">
          <a:xfrm>
            <a:off x="977873" y="460369"/>
            <a:ext cx="866305" cy="868059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875521" y="487108"/>
            <a:ext cx="1071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</a:rPr>
              <a:t>o3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Road Rage" pitchFamily="50" charset="0"/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2153223" y="343457"/>
            <a:ext cx="142049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分配原理</a:t>
            </a:r>
          </a:p>
        </p:txBody>
      </p:sp>
      <p:sp>
        <p:nvSpPr>
          <p:cNvPr id="315" name="文本框 314"/>
          <p:cNvSpPr txBox="1"/>
          <p:nvPr/>
        </p:nvSpPr>
        <p:spPr>
          <a:xfrm>
            <a:off x="841671" y="951025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Mechanism Analysis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76400" y="1778635"/>
            <a:ext cx="8839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charset="0"/>
              <a:buChar char="u"/>
            </a:pPr>
            <a:r>
              <a:rPr lang="zh-CN" altLang="en-US" sz="2400"/>
              <a:t>满足个体理性</a:t>
            </a:r>
          </a:p>
          <a:p>
            <a:pPr indent="0" algn="ctr">
              <a:buFont typeface="Wingdings" panose="05000000000000000000" charset="0"/>
              <a:buNone/>
            </a:pP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1576705" y="2466975"/>
            <a:ext cx="91071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charset="0"/>
              <a:buChar char="u"/>
            </a:pPr>
            <a:r>
              <a:rPr lang="zh-CN" altLang="en-US" sz="2400">
                <a:sym typeface="+mn-ea"/>
              </a:rPr>
              <a:t>最终收益不同</a:t>
            </a:r>
            <a:endParaRPr lang="zh-CN" altLang="en-US" sz="2400"/>
          </a:p>
          <a:p>
            <a:pPr indent="0" algn="ctr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99385" y="3204210"/>
            <a:ext cx="68618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charset="0"/>
              <a:buChar char="u"/>
            </a:pPr>
            <a:r>
              <a:rPr lang="zh-CN" altLang="en-US" sz="2400" dirty="0">
                <a:sym typeface="+mn-ea"/>
              </a:rPr>
              <a:t>反映团队总实力</a:t>
            </a:r>
            <a:endParaRPr lang="zh-CN" altLang="en-US" sz="2400" dirty="0"/>
          </a:p>
          <a:p>
            <a:pPr marL="285750" indent="-285750" algn="ctr">
              <a:buFont typeface="Wingdings" panose="05000000000000000000" charset="0"/>
              <a:buChar char="u"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10995" y="3944620"/>
            <a:ext cx="90385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charset="0"/>
              <a:buChar char="u"/>
            </a:pPr>
            <a:r>
              <a:rPr lang="zh-CN" altLang="en-US" sz="2400">
                <a:sym typeface="+mn-ea"/>
              </a:rPr>
              <a:t>人文关怀</a:t>
            </a:r>
            <a:r>
              <a:rPr lang="en-US" altLang="zh-CN" sz="2400">
                <a:sym typeface="+mn-ea"/>
              </a:rPr>
              <a:t>——</a:t>
            </a:r>
            <a:r>
              <a:rPr lang="zh-CN" altLang="en-US" sz="2400">
                <a:sym typeface="+mn-ea"/>
              </a:rPr>
              <a:t>个体收益有差异而不会过大</a:t>
            </a:r>
            <a:endParaRPr lang="zh-CN" altLang="en-US" sz="2400"/>
          </a:p>
          <a:p>
            <a:pPr marL="285750" indent="-285750" algn="ctr">
              <a:buFont typeface="Wingdings" panose="05000000000000000000" charset="0"/>
              <a:buChar char="u"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28800" y="4681855"/>
            <a:ext cx="853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charset="0"/>
              <a:buChar char="u"/>
            </a:pPr>
            <a:r>
              <a:rPr lang="zh-CN" altLang="en-US" sz="2400">
                <a:sym typeface="+mn-ea"/>
              </a:rPr>
              <a:t>最终收益与集体相关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椭圆 80"/>
          <p:cNvSpPr/>
          <p:nvPr/>
        </p:nvSpPr>
        <p:spPr bwMode="auto">
          <a:xfrm>
            <a:off x="977873" y="460369"/>
            <a:ext cx="866305" cy="868059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875521" y="487108"/>
            <a:ext cx="1071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</a:rPr>
              <a:t>o3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Road Rage" pitchFamily="50" charset="0"/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2153223" y="343457"/>
            <a:ext cx="119189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积极性</a:t>
            </a:r>
          </a:p>
        </p:txBody>
      </p:sp>
      <p:sp>
        <p:nvSpPr>
          <p:cNvPr id="315" name="文本框 314"/>
          <p:cNvSpPr txBox="1"/>
          <p:nvPr/>
        </p:nvSpPr>
        <p:spPr>
          <a:xfrm>
            <a:off x="841671" y="951025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Mechanism Analysis</a:t>
            </a:r>
          </a:p>
        </p:txBody>
      </p:sp>
      <p:sp>
        <p:nvSpPr>
          <p:cNvPr id="2" name="矩形标注 1"/>
          <p:cNvSpPr/>
          <p:nvPr/>
        </p:nvSpPr>
        <p:spPr>
          <a:xfrm>
            <a:off x="6127750" y="1328420"/>
            <a:ext cx="2265680" cy="951230"/>
          </a:xfrm>
          <a:prstGeom prst="wedgeRectCallout">
            <a:avLst>
              <a:gd name="adj1" fmla="val -48038"/>
              <a:gd name="adj2" fmla="val 96395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多多益善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0310" y="2713990"/>
            <a:ext cx="97713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 </a:t>
            </a:r>
            <a:r>
              <a:rPr lang="zh-CN" altLang="en-US" sz="2800" dirty="0"/>
              <a:t>在倍乘机制下，学生们都愿意组成更大的小组——小组人数越多，小组内每个人的最终收益越高。我们把倍乘机制的这种属性称为积极性。</a:t>
            </a:r>
          </a:p>
          <a:p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318895" y="4467225"/>
            <a:ext cx="95535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------------------------------------------------------------------------------------------------------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积极性定理：设大作业一共有 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个选题。任取有 </a:t>
            </a:r>
            <a:r>
              <a:rPr lang="en-US" altLang="zh-CN" dirty="0">
                <a:sym typeface="+mn-ea"/>
              </a:rPr>
              <a:t>m - 1</a:t>
            </a:r>
            <a:r>
              <a:rPr lang="zh-CN" altLang="en-US" dirty="0">
                <a:sym typeface="+mn-ea"/>
              </a:rPr>
              <a:t>个成员的小组 </a:t>
            </a:r>
            <a:r>
              <a:rPr lang="en-US" altLang="zh-CN" dirty="0">
                <a:sym typeface="+mn-ea"/>
              </a:rPr>
              <a:t>G</a:t>
            </a:r>
            <a:r>
              <a:rPr lang="zh-CN" altLang="en-US" dirty="0">
                <a:sym typeface="+mn-ea"/>
              </a:rPr>
              <a:t>，任取独立的学生 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 ，在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 加入</a:t>
            </a:r>
            <a:r>
              <a:rPr lang="en-US" altLang="zh-CN" dirty="0">
                <a:sym typeface="+mn-ea"/>
              </a:rPr>
              <a:t>G</a:t>
            </a:r>
            <a:r>
              <a:rPr lang="zh-CN" altLang="en-US" dirty="0">
                <a:sym typeface="+mn-ea"/>
              </a:rPr>
              <a:t>后，不会使所有原成员和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自己的最终收益变差。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椭圆 80"/>
          <p:cNvSpPr/>
          <p:nvPr/>
        </p:nvSpPr>
        <p:spPr bwMode="auto">
          <a:xfrm>
            <a:off x="977873" y="460369"/>
            <a:ext cx="866305" cy="868059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875521" y="487108"/>
            <a:ext cx="1071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</a:rPr>
              <a:t>o3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Road Rage" pitchFamily="50" charset="0"/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2153223" y="343457"/>
            <a:ext cx="119189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积极性</a:t>
            </a:r>
          </a:p>
        </p:txBody>
      </p:sp>
      <p:sp>
        <p:nvSpPr>
          <p:cNvPr id="315" name="文本框 314"/>
          <p:cNvSpPr txBox="1"/>
          <p:nvPr/>
        </p:nvSpPr>
        <p:spPr>
          <a:xfrm>
            <a:off x="841671" y="951025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Mechanism Analysis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71525" y="1529080"/>
            <a:ext cx="1381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证明</a:t>
            </a:r>
            <a:r>
              <a:rPr lang="en-US" altLang="zh-CN" sz="2400"/>
              <a:t>: (1)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53285" y="1587500"/>
          <a:ext cx="7074535" cy="34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" r:id="rId3" imgW="4699000" imgH="228600" progId="Equation.KSEE3">
                  <p:embed/>
                </p:oleObj>
              </mc:Choice>
              <mc:Fallback>
                <p:oleObj r:id="rId3" imgW="46990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3285" y="1587500"/>
                        <a:ext cx="7074535" cy="344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53285" y="2062480"/>
          <a:ext cx="9313545" cy="37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" r:id="rId5" imgW="5969000" imgH="241300" progId="Equation.KSEE3">
                  <p:embed/>
                </p:oleObj>
              </mc:Choice>
              <mc:Fallback>
                <p:oleObj r:id="rId5" imgW="5969000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3285" y="2062480"/>
                        <a:ext cx="9313545" cy="376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08530" y="2571115"/>
          <a:ext cx="2511425" cy="37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" r:id="rId7" imgW="1612900" imgH="241300" progId="Equation.KSEE3">
                  <p:embed/>
                </p:oleObj>
              </mc:Choice>
              <mc:Fallback>
                <p:oleObj r:id="rId7" imgW="1612900" imgH="2413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8530" y="2571115"/>
                        <a:ext cx="2511425" cy="37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08530" y="3080385"/>
          <a:ext cx="2425065" cy="36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" r:id="rId9" imgW="1625600" imgH="241300" progId="Equation.KSEE3">
                  <p:embed/>
                </p:oleObj>
              </mc:Choice>
              <mc:Fallback>
                <p:oleObj r:id="rId9" imgW="1625600" imgH="2413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08530" y="3080385"/>
                        <a:ext cx="2425065" cy="360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08530" y="3576955"/>
          <a:ext cx="9391015" cy="36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" r:id="rId11" imgW="6184900" imgH="241300" progId="Equation.KSEE3">
                  <p:embed/>
                </p:oleObj>
              </mc:Choice>
              <mc:Fallback>
                <p:oleObj r:id="rId11" imgW="6184900" imgH="2413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8530" y="3576955"/>
                        <a:ext cx="9391015" cy="366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08530" y="4082415"/>
          <a:ext cx="58801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" r:id="rId13" imgW="4063365" imgH="241300" progId="Equation.KSEE3">
                  <p:embed/>
                </p:oleObj>
              </mc:Choice>
              <mc:Fallback>
                <p:oleObj r:id="rId13" imgW="4063365" imgH="2413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08530" y="4082415"/>
                        <a:ext cx="58801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08530" y="4591685"/>
          <a:ext cx="678370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" r:id="rId15" imgW="4343400" imgH="533400" progId="Equation.KSEE3">
                  <p:embed/>
                </p:oleObj>
              </mc:Choice>
              <mc:Fallback>
                <p:oleObj r:id="rId15" imgW="4343400" imgH="5334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08530" y="4591685"/>
                        <a:ext cx="678370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75030" y="4504690"/>
            <a:ext cx="1071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/>
              <a:t>(2)</a:t>
            </a:r>
          </a:p>
        </p:txBody>
      </p: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63140" y="5424805"/>
          <a:ext cx="201549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" r:id="rId17" imgW="1168400" imgH="254000" progId="Equation.KSEE3">
                  <p:embed/>
                </p:oleObj>
              </mc:Choice>
              <mc:Fallback>
                <p:oleObj r:id="rId17" imgW="1168400" imgH="254000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63140" y="5424805"/>
                        <a:ext cx="201549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63140" y="5862955"/>
          <a:ext cx="533400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" r:id="rId19" imgW="3175000" imgH="254000" progId="Equation.KSEE3">
                  <p:embed/>
                </p:oleObj>
              </mc:Choice>
              <mc:Fallback>
                <p:oleObj r:id="rId19" imgW="3175000" imgH="2540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63140" y="5862955"/>
                        <a:ext cx="5334000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63140" y="6289675"/>
          <a:ext cx="3467735" cy="38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" r:id="rId21" imgW="2311400" imgH="254000" progId="Equation.KSEE3">
                  <p:embed/>
                </p:oleObj>
              </mc:Choice>
              <mc:Fallback>
                <p:oleObj r:id="rId21" imgW="2311400" imgH="2540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63140" y="6289675"/>
                        <a:ext cx="3467735" cy="381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80"/>
          <p:cNvSpPr/>
          <p:nvPr/>
        </p:nvSpPr>
        <p:spPr bwMode="auto">
          <a:xfrm>
            <a:off x="977873" y="460369"/>
            <a:ext cx="866305" cy="868059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5521" y="487108"/>
            <a:ext cx="1071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</a:rPr>
              <a:t>o4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Road Rage" pitchFamily="50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9644" y="371537"/>
            <a:ext cx="1963999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最优分工求解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246495" y="1920240"/>
            <a:ext cx="0" cy="3078480"/>
          </a:xfrm>
          <a:prstGeom prst="line">
            <a:avLst/>
          </a:prstGeom>
          <a:ln w="28575">
            <a:solidFill>
              <a:srgbClr val="9E81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334E55B0-647D-440b-865C-3EC943EB4CBC-1" descr="C:/Users/MathAngel/AppData/Local/Temp/qt_temp.A10556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45" y="1859280"/>
            <a:ext cx="4674870" cy="3139440"/>
          </a:xfrm>
          <a:prstGeom prst="rect">
            <a:avLst/>
          </a:prstGeom>
        </p:spPr>
      </p:pic>
      <p:pic>
        <p:nvPicPr>
          <p:cNvPr id="3" name="334E55B0-647D-440b-865C-3EC943EB4CBC-2" descr="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175" y="1859915"/>
            <a:ext cx="4876800" cy="31388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77872" y="5577933"/>
            <a:ext cx="750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结论：可以通过求解</a:t>
            </a:r>
            <a:r>
              <a:rPr lang="en-US" altLang="zh-CN" sz="3200" dirty="0"/>
              <a:t>AP</a:t>
            </a:r>
            <a:r>
              <a:rPr lang="zh-CN" altLang="en-US" sz="3200" dirty="0"/>
              <a:t>来得到</a:t>
            </a:r>
            <a:r>
              <a:rPr lang="en-US" altLang="zh-CN" sz="3200" dirty="0"/>
              <a:t>P</a:t>
            </a:r>
            <a:r>
              <a:rPr lang="zh-CN" altLang="en-US" sz="3200" dirty="0"/>
              <a:t>的最优解</a:t>
            </a:r>
            <a:r>
              <a:rPr lang="zh-CN" altLang="en-US" dirty="0"/>
              <a:t>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41671" y="951025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Mechanism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80"/>
          <p:cNvSpPr/>
          <p:nvPr/>
        </p:nvSpPr>
        <p:spPr bwMode="auto">
          <a:xfrm>
            <a:off x="977873" y="460369"/>
            <a:ext cx="866305" cy="868059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5521" y="487108"/>
            <a:ext cx="1071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</a:rPr>
              <a:t>o4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Road Rage" pitchFamily="50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9455" y="371475"/>
            <a:ext cx="4595495" cy="56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最优分工求解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77900" y="1809750"/>
                <a:ext cx="10332085" cy="3046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Step 1</a:t>
                </a:r>
                <a:r>
                  <a:rPr lang="zh-CN" altLang="en-US" sz="2400" dirty="0"/>
                  <a:t>：运用单纯形法或表上作业法得到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err="1"/>
                  <a:t>的一个最优解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sz="2400" dirty="0"/>
              </a:p>
              <a:p>
                <a:endParaRPr lang="zh-CN" altLang="en-US" sz="2400" dirty="0"/>
              </a:p>
              <a:p>
                <a:r>
                  <a:rPr lang="en-US" altLang="zh-CN" sz="2400" dirty="0"/>
                  <a:t>Step 2</a:t>
                </a:r>
                <a:r>
                  <a:rPr lang="zh-CN" altLang="en-US" sz="2400" dirty="0"/>
                  <a:t>：若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/>
                  <a:t>含非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0,1</m:t>
                    </m:r>
                  </m:oMath>
                </a14:m>
                <a:r>
                  <a:rPr lang="zh-CN" altLang="en-US" sz="2400" dirty="0"/>
                  <a:t>元素，则找到由非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0,1</m:t>
                    </m:r>
                  </m:oMath>
                </a14:m>
                <a:r>
                  <a:rPr lang="zh-CN" altLang="en-US" sz="2400" dirty="0"/>
                  <a:t>元素围成的交错闭回路</a:t>
                </a:r>
              </a:p>
              <a:p>
                <a:endParaRPr lang="zh-CN" altLang="en-US" sz="2400" dirty="0"/>
              </a:p>
              <a:p>
                <a:r>
                  <a:rPr lang="en-US" altLang="zh-CN" sz="2400" dirty="0"/>
                  <a:t>Step 3</a:t>
                </a:r>
                <a:r>
                  <a:rPr lang="zh-CN" altLang="en-US" sz="2400" dirty="0"/>
                  <a:t>：对含非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0,1</m:t>
                    </m:r>
                  </m:oMath>
                </a14:m>
                <a:r>
                  <a:rPr lang="zh-CN" altLang="en-US" sz="2400" dirty="0"/>
                  <a:t>元素的最优解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/>
                  <a:t>，沿交错闭回路进行迭代换基，转化为最优解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/>
                  <a:t>，且使得其非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0,1</m:t>
                    </m:r>
                  </m:oMath>
                </a14:m>
                <a:r>
                  <a:rPr lang="zh-CN" altLang="en-US" sz="2400" dirty="0"/>
                  <a:t>元素数目能够严格减少</a:t>
                </a:r>
              </a:p>
              <a:p>
                <a:endParaRPr lang="zh-CN" altLang="en-US" sz="2400" dirty="0"/>
              </a:p>
              <a:p>
                <a:r>
                  <a:rPr lang="en-US" altLang="zh-CN" sz="2400" dirty="0"/>
                  <a:t>Step 4</a:t>
                </a:r>
                <a:r>
                  <a:rPr lang="zh-CN" altLang="en-US" sz="2400" dirty="0"/>
                  <a:t>：令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/>
                  <a:t>，重复</a:t>
                </a:r>
                <a:r>
                  <a:rPr lang="en-US" altLang="zh-CN" sz="2400" dirty="0" err="1"/>
                  <a:t>Step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2-3</a:t>
                </a:r>
                <a:r>
                  <a:rPr lang="zh-CN" altLang="en-US" sz="2400" dirty="0"/>
                  <a:t>，直至最优解中的非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0,1</m:t>
                    </m:r>
                  </m:oMath>
                </a14:m>
                <a:r>
                  <a:rPr lang="zh-CN" altLang="en-US" sz="2400" dirty="0"/>
                  <a:t>元素被全部消除</a:t>
                </a:r>
                <a:endParaRPr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00" y="1809750"/>
                <a:ext cx="10332085" cy="3046095"/>
              </a:xfrm>
              <a:prstGeom prst="rect">
                <a:avLst/>
              </a:prstGeom>
              <a:blipFill rotWithShape="1">
                <a:blip r:embed="rId2"/>
                <a:stretch>
                  <a:fillRect l="-885" t="-2400" b="-3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841671" y="951025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Mechanism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80"/>
          <p:cNvSpPr/>
          <p:nvPr/>
        </p:nvSpPr>
        <p:spPr bwMode="auto">
          <a:xfrm>
            <a:off x="977873" y="460369"/>
            <a:ext cx="866305" cy="868059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5521" y="487108"/>
            <a:ext cx="1071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</a:rPr>
              <a:t>o4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Road Rage" pitchFamily="50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9644" y="371537"/>
            <a:ext cx="1963999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最优分工求解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334E55B0-647D-440b-865C-3EC943EB4CBC-7" descr="C:/Users/MathAngel/AppData/Local/Temp/qt_temp.Z13628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393" y="1755140"/>
            <a:ext cx="3296920" cy="1795145"/>
          </a:xfrm>
          <a:prstGeom prst="rect">
            <a:avLst/>
          </a:prstGeom>
        </p:spPr>
      </p:pic>
      <p:pic>
        <p:nvPicPr>
          <p:cNvPr id="9" name="334E55B0-647D-440b-865C-3EC943EB4CBC-8" descr="C:/Users/MathAngel/AppData/Local/Temp/qt_temp.L13628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393" y="4105593"/>
            <a:ext cx="3296920" cy="1794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75521" y="1720840"/>
                <a:ext cx="545645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选择交错闭回路中的最小元素，设其为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，则沿该闭回路，距离该点距离为奇数的数加上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，距离该点为偶数的数（包括自己）加上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效果：非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0,1</m:t>
                    </m:r>
                  </m:oMath>
                </a14:m>
                <a:r>
                  <a:rPr lang="zh-CN" altLang="en-US" sz="2400" dirty="0"/>
                  <a:t>元素至少减少一个</a:t>
                </a:r>
              </a:p>
              <a:p>
                <a:endParaRPr lang="zh-CN" altLang="en-US" sz="2400" dirty="0"/>
              </a:p>
              <a:p>
                <a:r>
                  <a:rPr lang="zh-CN" altLang="en-US" sz="2400" dirty="0"/>
                  <a:t>新解的可行性和最优性依旧保持了下来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21" y="1720840"/>
                <a:ext cx="5456453" cy="3046988"/>
              </a:xfrm>
              <a:prstGeom prst="rect">
                <a:avLst/>
              </a:prstGeom>
              <a:blipFill rotWithShape="1">
                <a:blip r:embed="rId4"/>
                <a:stretch>
                  <a:fillRect l="-1788" t="-1600" r="-894" b="-2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" name="任意多边形: 形状 16"/>
          <p:cNvSpPr/>
          <p:nvPr/>
        </p:nvSpPr>
        <p:spPr>
          <a:xfrm>
            <a:off x="8155459" y="1952368"/>
            <a:ext cx="1779373" cy="926756"/>
          </a:xfrm>
          <a:custGeom>
            <a:avLst/>
            <a:gdLst>
              <a:gd name="connsiteX0" fmla="*/ 852617 w 1779373"/>
              <a:gd name="connsiteY0" fmla="*/ 0 h 926756"/>
              <a:gd name="connsiteX1" fmla="*/ 877330 w 1779373"/>
              <a:gd name="connsiteY1" fmla="*/ 469556 h 926756"/>
              <a:gd name="connsiteX2" fmla="*/ 0 w 1779373"/>
              <a:gd name="connsiteY2" fmla="*/ 494270 h 926756"/>
              <a:gd name="connsiteX3" fmla="*/ 0 w 1779373"/>
              <a:gd name="connsiteY3" fmla="*/ 926756 h 926756"/>
              <a:gd name="connsiteX4" fmla="*/ 1779373 w 1779373"/>
              <a:gd name="connsiteY4" fmla="*/ 877329 h 926756"/>
              <a:gd name="connsiteX5" fmla="*/ 1767017 w 1779373"/>
              <a:gd name="connsiteY5" fmla="*/ 0 h 926756"/>
              <a:gd name="connsiteX6" fmla="*/ 852617 w 1779373"/>
              <a:gd name="connsiteY6" fmla="*/ 0 h 9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373" h="926756">
                <a:moveTo>
                  <a:pt x="852617" y="0"/>
                </a:moveTo>
                <a:lnTo>
                  <a:pt x="877330" y="469556"/>
                </a:lnTo>
                <a:lnTo>
                  <a:pt x="0" y="494270"/>
                </a:lnTo>
                <a:lnTo>
                  <a:pt x="0" y="926756"/>
                </a:lnTo>
                <a:lnTo>
                  <a:pt x="1779373" y="877329"/>
                </a:lnTo>
                <a:lnTo>
                  <a:pt x="1767017" y="0"/>
                </a:lnTo>
                <a:lnTo>
                  <a:pt x="852617" y="0"/>
                </a:lnTo>
                <a:close/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41671" y="951025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Mechanism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80"/>
          <p:cNvSpPr/>
          <p:nvPr/>
        </p:nvSpPr>
        <p:spPr bwMode="auto">
          <a:xfrm>
            <a:off x="977873" y="460369"/>
            <a:ext cx="866305" cy="868059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5521" y="487108"/>
            <a:ext cx="1071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</a:rPr>
              <a:t>o4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Road Rage" pitchFamily="50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7900" y="1509395"/>
            <a:ext cx="358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Player 1</a:t>
            </a:r>
            <a:r>
              <a:rPr lang="zh-CN" altLang="en-US" sz="2000" dirty="0"/>
              <a:t>参与的最优策略求解：</a:t>
            </a:r>
          </a:p>
        </p:txBody>
      </p:sp>
      <p:pic>
        <p:nvPicPr>
          <p:cNvPr id="8" name="334E55B0-647D-440b-865C-3EC943EB4CBC-9" descr="C:/Users/MathAngel/AppData/Local/Temp/qt_temp.X13628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332990"/>
            <a:ext cx="3241040" cy="1747520"/>
          </a:xfrm>
          <a:prstGeom prst="rect">
            <a:avLst/>
          </a:prstGeom>
        </p:spPr>
      </p:pic>
      <p:pic>
        <p:nvPicPr>
          <p:cNvPr id="3" name="334E55B0-647D-440b-865C-3EC943EB4CBC-10" descr="C:/Users/MathAngel/AppData/Local/Temp/qt_temp.R13628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385" y="2332990"/>
            <a:ext cx="3399790" cy="17722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61405" y="1509395"/>
            <a:ext cx="358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Player 1</a:t>
            </a:r>
            <a:r>
              <a:rPr lang="zh-CN" altLang="en-US" sz="2000" dirty="0"/>
              <a:t>不参与的最优策略求解：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7873" y="4768645"/>
            <a:ext cx="897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也就是说让</a:t>
            </a:r>
            <a:r>
              <a:rPr lang="en-US" altLang="zh-CN" sz="2400" dirty="0"/>
              <a:t>Player 1</a:t>
            </a:r>
            <a:r>
              <a:rPr lang="zh-CN" altLang="en-US" sz="2400" dirty="0"/>
              <a:t>对应的任务收益均改成</a:t>
            </a:r>
            <a:r>
              <a:rPr lang="en-US" altLang="zh-CN" sz="2400" dirty="0"/>
              <a:t>0</a:t>
            </a:r>
            <a:r>
              <a:rPr lang="zh-CN" altLang="en-US" sz="2400" dirty="0"/>
              <a:t>即可用同样方法求解</a:t>
            </a:r>
          </a:p>
        </p:txBody>
      </p:sp>
      <p:sp>
        <p:nvSpPr>
          <p:cNvPr id="10" name="矩形 9"/>
          <p:cNvSpPr/>
          <p:nvPr/>
        </p:nvSpPr>
        <p:spPr>
          <a:xfrm>
            <a:off x="1989644" y="371537"/>
            <a:ext cx="1963999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最优分工求解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1671" y="951025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Mechanism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8" t="2112" r="26879" b="136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877669" y="2114550"/>
            <a:ext cx="1775069" cy="2628900"/>
            <a:chOff x="3276600" y="2266950"/>
            <a:chExt cx="1504950" cy="222885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276600" y="2266950"/>
              <a:ext cx="1504950" cy="0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276600" y="2266950"/>
              <a:ext cx="0" cy="2228850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276600" y="4495800"/>
              <a:ext cx="1504950" cy="0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781550" y="2266950"/>
              <a:ext cx="0" cy="738200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4781550" y="3700597"/>
              <a:ext cx="0" cy="795203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2684630" y="2734473"/>
            <a:ext cx="21611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9E8140"/>
                </a:solidFill>
                <a:latin typeface="Road Rage" pitchFamily="50" charset="0"/>
                <a:ea typeface="华文仿宋" panose="02010600040101010101" pitchFamily="2" charset="-122"/>
              </a:rPr>
              <a:t>o4</a:t>
            </a:r>
            <a:endParaRPr lang="zh-CN" altLang="en-US" sz="9600" b="1" dirty="0">
              <a:solidFill>
                <a:srgbClr val="9E8140"/>
              </a:solidFill>
              <a:latin typeface="Road Rage" pitchFamily="50" charset="0"/>
              <a:ea typeface="华文仿宋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12481" y="2918314"/>
            <a:ext cx="49599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9E8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应用思考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281392" y="3441534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E8140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Application Thinking </a:t>
            </a:r>
            <a:endParaRPr lang="zh-CN" altLang="en-US" dirty="0">
              <a:solidFill>
                <a:srgbClr val="9E8140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椭圆 80"/>
          <p:cNvSpPr/>
          <p:nvPr/>
        </p:nvSpPr>
        <p:spPr bwMode="auto">
          <a:xfrm>
            <a:off x="977873" y="460369"/>
            <a:ext cx="866305" cy="868059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875521" y="487108"/>
            <a:ext cx="1071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</a:rPr>
              <a:t>o4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Road Rage" pitchFamily="50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493856" y="487198"/>
            <a:ext cx="49599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实例应用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875367" y="960143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Application Thinking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090" y="2172357"/>
            <a:ext cx="7703185" cy="2227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44090" y="1658302"/>
            <a:ext cx="873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假设想要最终得分范围控制在</a:t>
            </a:r>
            <a:r>
              <a:rPr lang="en-US" altLang="zh-CN" sz="2400" dirty="0"/>
              <a:t>25~35</a:t>
            </a:r>
            <a:r>
              <a:rPr lang="zh-CN" altLang="en-US" sz="2400" dirty="0"/>
              <a:t>，则初始给分可以在</a:t>
            </a:r>
            <a:r>
              <a:rPr lang="en-US" altLang="zh-CN" sz="2400" dirty="0"/>
              <a:t>0.5~1.0</a:t>
            </a:r>
            <a:r>
              <a:rPr lang="zh-CN" altLang="en-US" sz="2400" dirty="0"/>
              <a:t>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44090" y="4663440"/>
            <a:ext cx="79254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通过公式计算，</a:t>
            </a:r>
          </a:p>
          <a:p>
            <a:endParaRPr lang="zh-CN" altLang="en-US" sz="2400" dirty="0"/>
          </a:p>
          <a:p>
            <a:r>
              <a:rPr lang="zh-CN" altLang="en-US" sz="2400" dirty="0"/>
              <a:t>最优分工为：甲</a:t>
            </a:r>
            <a:r>
              <a:rPr lang="en-US" altLang="zh-CN" sz="2400" dirty="0"/>
              <a:t>A</a:t>
            </a:r>
            <a:r>
              <a:rPr lang="zh-CN" altLang="en-US" sz="2400" dirty="0"/>
              <a:t>，乙</a:t>
            </a:r>
            <a:r>
              <a:rPr lang="en-US" altLang="zh-CN" sz="2400" dirty="0"/>
              <a:t>D</a:t>
            </a:r>
            <a:r>
              <a:rPr lang="zh-CN" altLang="en-US" sz="2400" dirty="0"/>
              <a:t>，丙</a:t>
            </a:r>
            <a:r>
              <a:rPr lang="en-US" altLang="zh-CN" sz="2400" dirty="0"/>
              <a:t>B</a:t>
            </a:r>
            <a:r>
              <a:rPr lang="zh-CN" altLang="en-US" sz="2400" dirty="0"/>
              <a:t>，丁</a:t>
            </a:r>
            <a:r>
              <a:rPr lang="en-US" altLang="zh-CN" sz="2400" dirty="0"/>
              <a:t>C</a:t>
            </a:r>
          </a:p>
          <a:p>
            <a:endParaRPr lang="en-US" altLang="zh-CN" sz="2400" dirty="0"/>
          </a:p>
          <a:p>
            <a:r>
              <a:rPr lang="zh-CN" altLang="en-US" sz="2400" dirty="0"/>
              <a:t>最终得分为：</a:t>
            </a:r>
            <a:r>
              <a:rPr lang="zh-CN" altLang="en-US" sz="2400" dirty="0">
                <a:sym typeface="+mn-ea"/>
              </a:rPr>
              <a:t>甲</a:t>
            </a:r>
            <a:r>
              <a:rPr lang="en-US" altLang="zh-CN" sz="2400" dirty="0">
                <a:sym typeface="+mn-ea"/>
              </a:rPr>
              <a:t>31.2</a:t>
            </a:r>
            <a:r>
              <a:rPr lang="zh-CN" altLang="en-US" sz="2400" dirty="0">
                <a:sym typeface="+mn-ea"/>
              </a:rPr>
              <a:t>，乙</a:t>
            </a:r>
            <a:r>
              <a:rPr lang="en-US" altLang="zh-CN" sz="2400" dirty="0">
                <a:sym typeface="+mn-ea"/>
              </a:rPr>
              <a:t>32.0</a:t>
            </a:r>
            <a:r>
              <a:rPr lang="zh-CN" altLang="en-US" sz="2400" dirty="0">
                <a:sym typeface="+mn-ea"/>
              </a:rPr>
              <a:t>，丙</a:t>
            </a:r>
            <a:r>
              <a:rPr lang="en-US" altLang="zh-CN" sz="2400" dirty="0">
                <a:sym typeface="+mn-ea"/>
              </a:rPr>
              <a:t>30.4</a:t>
            </a:r>
            <a:r>
              <a:rPr lang="zh-CN" altLang="en-US" sz="2400" dirty="0">
                <a:sym typeface="+mn-ea"/>
              </a:rPr>
              <a:t>，丁</a:t>
            </a:r>
            <a:r>
              <a:rPr lang="en-US" altLang="zh-CN" sz="2400" dirty="0">
                <a:sym typeface="+mn-ea"/>
              </a:rPr>
              <a:t>32.0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8" t="2112" r="26879" b="136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877669" y="2114550"/>
            <a:ext cx="1775069" cy="2628900"/>
            <a:chOff x="3276600" y="2266950"/>
            <a:chExt cx="1504950" cy="222885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276600" y="2266950"/>
              <a:ext cx="1504950" cy="0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276600" y="2266950"/>
              <a:ext cx="0" cy="2228850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276600" y="4495800"/>
              <a:ext cx="1504950" cy="0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781550" y="2266950"/>
              <a:ext cx="0" cy="2228850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5220267" y="1536174"/>
            <a:ext cx="4225627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9E8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2400" dirty="0">
                <a:solidFill>
                  <a:srgbClr val="9E8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en-US" altLang="zh-CN" sz="2400" dirty="0">
              <a:solidFill>
                <a:srgbClr val="9E81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9E8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2400" dirty="0">
                <a:solidFill>
                  <a:srgbClr val="9E8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9E8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2400" dirty="0">
                <a:solidFill>
                  <a:srgbClr val="9E8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机制分析</a:t>
            </a:r>
            <a:endParaRPr lang="en-US" altLang="zh-CN" sz="2400" dirty="0">
              <a:solidFill>
                <a:srgbClr val="9E81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9E8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zh-CN" altLang="en-US" sz="2400" dirty="0">
                <a:solidFill>
                  <a:srgbClr val="9E8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应用思考</a:t>
            </a:r>
            <a:endParaRPr lang="en-US" altLang="zh-CN" sz="2400" dirty="0">
              <a:solidFill>
                <a:srgbClr val="9E81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9E8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05.</a:t>
            </a:r>
            <a:r>
              <a:rPr lang="zh-CN" altLang="en-US" sz="2400" dirty="0">
                <a:solidFill>
                  <a:srgbClr val="9E8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最优方案求解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286762" y="2614248"/>
            <a:ext cx="923330" cy="14939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9E8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2329676" y="4058655"/>
            <a:ext cx="742451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9E8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37" name="文本框 19"/>
          <p:cNvSpPr txBox="1"/>
          <p:nvPr/>
        </p:nvSpPr>
        <p:spPr>
          <a:xfrm>
            <a:off x="491757" y="2172456"/>
            <a:ext cx="11100354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500" dirty="0">
                <a:solidFill>
                  <a:srgbClr val="9E81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11500" dirty="0">
              <a:solidFill>
                <a:srgbClr val="9E81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8" t="2112" r="26879" b="136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877669" y="2114550"/>
            <a:ext cx="1775069" cy="2628900"/>
            <a:chOff x="3276600" y="2266950"/>
            <a:chExt cx="1504950" cy="222885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276600" y="2266950"/>
              <a:ext cx="1504950" cy="0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276600" y="2266950"/>
              <a:ext cx="0" cy="2228850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276600" y="4495800"/>
              <a:ext cx="1504950" cy="0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781550" y="2266950"/>
              <a:ext cx="0" cy="738200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4781550" y="3700597"/>
              <a:ext cx="0" cy="795203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2684630" y="2734473"/>
            <a:ext cx="21611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9E8140"/>
                </a:solidFill>
                <a:latin typeface="Road Rage" pitchFamily="50" charset="0"/>
                <a:ea typeface="华文仿宋" panose="02010600040101010101" pitchFamily="2" charset="-122"/>
              </a:rPr>
              <a:t>o1</a:t>
            </a:r>
            <a:endParaRPr lang="zh-CN" altLang="en-US" sz="9600" b="1" dirty="0">
              <a:solidFill>
                <a:srgbClr val="9E8140"/>
              </a:solidFill>
              <a:latin typeface="Road Rage" pitchFamily="50" charset="0"/>
              <a:ea typeface="华文仿宋" panose="020106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18885" y="2985247"/>
            <a:ext cx="49599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9E8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en-US" altLang="zh-CN" sz="2800" b="1" dirty="0">
              <a:solidFill>
                <a:srgbClr val="9E81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87796" y="3508467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E8140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dirty="0">
              <a:ln>
                <a:solidFill>
                  <a:srgbClr val="00762F"/>
                </a:solidFill>
              </a:ln>
              <a:solidFill>
                <a:srgbClr val="9E8140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80"/>
          <p:cNvSpPr/>
          <p:nvPr/>
        </p:nvSpPr>
        <p:spPr bwMode="auto">
          <a:xfrm>
            <a:off x="977873" y="460369"/>
            <a:ext cx="866305" cy="868059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5521" y="487108"/>
            <a:ext cx="1071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</a:rPr>
              <a:t>o1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Road Rage" pitchFamily="50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9644" y="371537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2407" y="995673"/>
            <a:ext cx="5022106" cy="33855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sz="1600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35" name="Straight Connector 59"/>
          <p:cNvCxnSpPr/>
          <p:nvPr/>
        </p:nvCxnSpPr>
        <p:spPr>
          <a:xfrm>
            <a:off x="6401603" y="3030352"/>
            <a:ext cx="3750926" cy="0"/>
          </a:xfrm>
          <a:prstGeom prst="line">
            <a:avLst/>
          </a:prstGeom>
          <a:ln>
            <a:solidFill>
              <a:srgbClr val="9E81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60"/>
          <p:cNvCxnSpPr/>
          <p:nvPr/>
        </p:nvCxnSpPr>
        <p:spPr>
          <a:xfrm>
            <a:off x="6401603" y="3966554"/>
            <a:ext cx="3750926" cy="0"/>
          </a:xfrm>
          <a:prstGeom prst="line">
            <a:avLst/>
          </a:prstGeom>
          <a:ln>
            <a:solidFill>
              <a:srgbClr val="9E81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4"/>
          <p:cNvSpPr/>
          <p:nvPr/>
        </p:nvSpPr>
        <p:spPr>
          <a:xfrm>
            <a:off x="3014077" y="2077359"/>
            <a:ext cx="684518" cy="684518"/>
          </a:xfrm>
          <a:prstGeom prst="ellipse">
            <a:avLst/>
          </a:prstGeom>
          <a:solidFill>
            <a:srgbClr val="BC9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5"/>
          <p:cNvSpPr/>
          <p:nvPr/>
        </p:nvSpPr>
        <p:spPr>
          <a:xfrm>
            <a:off x="4152196" y="2570932"/>
            <a:ext cx="684518" cy="684518"/>
          </a:xfrm>
          <a:prstGeom prst="ellipse">
            <a:avLst/>
          </a:prstGeom>
          <a:solidFill>
            <a:srgbClr val="BC9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2" name="Oval 6"/>
          <p:cNvSpPr/>
          <p:nvPr/>
        </p:nvSpPr>
        <p:spPr>
          <a:xfrm>
            <a:off x="4561783" y="3632157"/>
            <a:ext cx="684518" cy="684518"/>
          </a:xfrm>
          <a:prstGeom prst="ellipse">
            <a:avLst/>
          </a:prstGeom>
          <a:solidFill>
            <a:srgbClr val="BC9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3" name="Oval 7"/>
          <p:cNvSpPr/>
          <p:nvPr/>
        </p:nvSpPr>
        <p:spPr>
          <a:xfrm>
            <a:off x="3014077" y="5171231"/>
            <a:ext cx="684518" cy="684518"/>
          </a:xfrm>
          <a:prstGeom prst="ellipse">
            <a:avLst/>
          </a:prstGeom>
          <a:solidFill>
            <a:srgbClr val="BC9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"/>
          <p:cNvSpPr/>
          <p:nvPr/>
        </p:nvSpPr>
        <p:spPr>
          <a:xfrm>
            <a:off x="4118531" y="4693381"/>
            <a:ext cx="684518" cy="684518"/>
          </a:xfrm>
          <a:prstGeom prst="ellipse">
            <a:avLst/>
          </a:prstGeom>
          <a:solidFill>
            <a:srgbClr val="BC9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5" name="Oval 9"/>
          <p:cNvSpPr/>
          <p:nvPr/>
        </p:nvSpPr>
        <p:spPr>
          <a:xfrm>
            <a:off x="1453197" y="3632157"/>
            <a:ext cx="684518" cy="684518"/>
          </a:xfrm>
          <a:prstGeom prst="ellipse">
            <a:avLst/>
          </a:prstGeom>
          <a:solidFill>
            <a:srgbClr val="BC9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10"/>
          <p:cNvSpPr/>
          <p:nvPr/>
        </p:nvSpPr>
        <p:spPr>
          <a:xfrm>
            <a:off x="1925799" y="2559710"/>
            <a:ext cx="684518" cy="684518"/>
          </a:xfrm>
          <a:prstGeom prst="ellipse">
            <a:avLst/>
          </a:prstGeom>
          <a:solidFill>
            <a:srgbClr val="BC9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11"/>
          <p:cNvSpPr/>
          <p:nvPr/>
        </p:nvSpPr>
        <p:spPr>
          <a:xfrm>
            <a:off x="1862362" y="4693381"/>
            <a:ext cx="684518" cy="684518"/>
          </a:xfrm>
          <a:prstGeom prst="ellipse">
            <a:avLst/>
          </a:prstGeom>
          <a:solidFill>
            <a:srgbClr val="BC9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12"/>
          <p:cNvGrpSpPr/>
          <p:nvPr/>
        </p:nvGrpSpPr>
        <p:grpSpPr>
          <a:xfrm>
            <a:off x="2272371" y="2890748"/>
            <a:ext cx="2167930" cy="2167336"/>
            <a:chOff x="2061526" y="2607724"/>
            <a:chExt cx="2398312" cy="2397654"/>
          </a:xfrm>
        </p:grpSpPr>
        <p:grpSp>
          <p:nvGrpSpPr>
            <p:cNvPr id="89" name="Group 131"/>
            <p:cNvGrpSpPr>
              <a:grpSpLocks noChangeAspect="1"/>
            </p:cNvGrpSpPr>
            <p:nvPr/>
          </p:nvGrpSpPr>
          <p:grpSpPr bwMode="auto">
            <a:xfrm>
              <a:off x="2061526" y="2607724"/>
              <a:ext cx="2398312" cy="2397654"/>
              <a:chOff x="1674" y="335"/>
              <a:chExt cx="3649" cy="3648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95" name="Freeform 132"/>
              <p:cNvSpPr/>
              <p:nvPr/>
            </p:nvSpPr>
            <p:spPr bwMode="auto">
              <a:xfrm>
                <a:off x="3227" y="335"/>
                <a:ext cx="544" cy="3648"/>
              </a:xfrm>
              <a:custGeom>
                <a:avLst/>
                <a:gdLst>
                  <a:gd name="T0" fmla="*/ 141 w 230"/>
                  <a:gd name="T1" fmla="*/ 1527 h 1541"/>
                  <a:gd name="T2" fmla="*/ 216 w 230"/>
                  <a:gd name="T3" fmla="*/ 1453 h 1541"/>
                  <a:gd name="T4" fmla="*/ 216 w 230"/>
                  <a:gd name="T5" fmla="*/ 1402 h 1541"/>
                  <a:gd name="T6" fmla="*/ 165 w 230"/>
                  <a:gd name="T7" fmla="*/ 1402 h 1541"/>
                  <a:gd name="T8" fmla="*/ 147 w 230"/>
                  <a:gd name="T9" fmla="*/ 1420 h 1541"/>
                  <a:gd name="T10" fmla="*/ 147 w 230"/>
                  <a:gd name="T11" fmla="*/ 123 h 1541"/>
                  <a:gd name="T12" fmla="*/ 165 w 230"/>
                  <a:gd name="T13" fmla="*/ 141 h 1541"/>
                  <a:gd name="T14" fmla="*/ 216 w 230"/>
                  <a:gd name="T15" fmla="*/ 141 h 1541"/>
                  <a:gd name="T16" fmla="*/ 216 w 230"/>
                  <a:gd name="T17" fmla="*/ 90 h 1541"/>
                  <a:gd name="T18" fmla="*/ 139 w 230"/>
                  <a:gd name="T19" fmla="*/ 14 h 1541"/>
                  <a:gd name="T20" fmla="*/ 89 w 230"/>
                  <a:gd name="T21" fmla="*/ 14 h 1541"/>
                  <a:gd name="T22" fmla="*/ 14 w 230"/>
                  <a:gd name="T23" fmla="*/ 88 h 1541"/>
                  <a:gd name="T24" fmla="*/ 14 w 230"/>
                  <a:gd name="T25" fmla="*/ 139 h 1541"/>
                  <a:gd name="T26" fmla="*/ 65 w 230"/>
                  <a:gd name="T27" fmla="*/ 139 h 1541"/>
                  <a:gd name="T28" fmla="*/ 83 w 230"/>
                  <a:gd name="T29" fmla="*/ 121 h 1541"/>
                  <a:gd name="T30" fmla="*/ 83 w 230"/>
                  <a:gd name="T31" fmla="*/ 1418 h 1541"/>
                  <a:gd name="T32" fmla="*/ 65 w 230"/>
                  <a:gd name="T33" fmla="*/ 1400 h 1541"/>
                  <a:gd name="T34" fmla="*/ 14 w 230"/>
                  <a:gd name="T35" fmla="*/ 1400 h 1541"/>
                  <a:gd name="T36" fmla="*/ 14 w 230"/>
                  <a:gd name="T37" fmla="*/ 1451 h 1541"/>
                  <a:gd name="T38" fmla="*/ 91 w 230"/>
                  <a:gd name="T39" fmla="*/ 1527 h 1541"/>
                  <a:gd name="T40" fmla="*/ 141 w 230"/>
                  <a:gd name="T41" fmla="*/ 1527 h 1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0" h="1541">
                    <a:moveTo>
                      <a:pt x="141" y="1527"/>
                    </a:moveTo>
                    <a:cubicBezTo>
                      <a:pt x="216" y="1453"/>
                      <a:pt x="216" y="1453"/>
                      <a:pt x="216" y="1453"/>
                    </a:cubicBezTo>
                    <a:cubicBezTo>
                      <a:pt x="230" y="1439"/>
                      <a:pt x="230" y="1416"/>
                      <a:pt x="216" y="1402"/>
                    </a:cubicBezTo>
                    <a:cubicBezTo>
                      <a:pt x="202" y="1388"/>
                      <a:pt x="179" y="1388"/>
                      <a:pt x="165" y="1402"/>
                    </a:cubicBezTo>
                    <a:cubicBezTo>
                      <a:pt x="147" y="1420"/>
                      <a:pt x="147" y="1420"/>
                      <a:pt x="147" y="1420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65" y="141"/>
                      <a:pt x="165" y="141"/>
                      <a:pt x="165" y="141"/>
                    </a:cubicBezTo>
                    <a:cubicBezTo>
                      <a:pt x="179" y="155"/>
                      <a:pt x="202" y="155"/>
                      <a:pt x="216" y="141"/>
                    </a:cubicBezTo>
                    <a:cubicBezTo>
                      <a:pt x="230" y="127"/>
                      <a:pt x="230" y="104"/>
                      <a:pt x="216" y="90"/>
                    </a:cubicBezTo>
                    <a:cubicBezTo>
                      <a:pt x="139" y="14"/>
                      <a:pt x="139" y="14"/>
                      <a:pt x="139" y="14"/>
                    </a:cubicBezTo>
                    <a:cubicBezTo>
                      <a:pt x="125" y="0"/>
                      <a:pt x="103" y="0"/>
                      <a:pt x="89" y="14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0" y="102"/>
                      <a:pt x="0" y="125"/>
                      <a:pt x="14" y="139"/>
                    </a:cubicBezTo>
                    <a:cubicBezTo>
                      <a:pt x="28" y="153"/>
                      <a:pt x="51" y="153"/>
                      <a:pt x="65" y="139"/>
                    </a:cubicBezTo>
                    <a:cubicBezTo>
                      <a:pt x="83" y="121"/>
                      <a:pt x="83" y="121"/>
                      <a:pt x="83" y="121"/>
                    </a:cubicBezTo>
                    <a:cubicBezTo>
                      <a:pt x="83" y="1418"/>
                      <a:pt x="83" y="1418"/>
                      <a:pt x="83" y="1418"/>
                    </a:cubicBezTo>
                    <a:cubicBezTo>
                      <a:pt x="65" y="1400"/>
                      <a:pt x="65" y="1400"/>
                      <a:pt x="65" y="1400"/>
                    </a:cubicBezTo>
                    <a:cubicBezTo>
                      <a:pt x="51" y="1386"/>
                      <a:pt x="28" y="1386"/>
                      <a:pt x="14" y="1400"/>
                    </a:cubicBezTo>
                    <a:cubicBezTo>
                      <a:pt x="0" y="1414"/>
                      <a:pt x="0" y="1437"/>
                      <a:pt x="14" y="1451"/>
                    </a:cubicBezTo>
                    <a:cubicBezTo>
                      <a:pt x="91" y="1527"/>
                      <a:pt x="91" y="1527"/>
                      <a:pt x="91" y="1527"/>
                    </a:cubicBezTo>
                    <a:cubicBezTo>
                      <a:pt x="105" y="1541"/>
                      <a:pt x="127" y="1541"/>
                      <a:pt x="141" y="1527"/>
                    </a:cubicBezTo>
                    <a:close/>
                  </a:path>
                </a:pathLst>
              </a:custGeom>
              <a:solidFill>
                <a:srgbClr val="BC9D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6" name="Freeform 133"/>
              <p:cNvSpPr/>
              <p:nvPr/>
            </p:nvSpPr>
            <p:spPr bwMode="auto">
              <a:xfrm>
                <a:off x="2192" y="849"/>
                <a:ext cx="2613" cy="2620"/>
              </a:xfrm>
              <a:custGeom>
                <a:avLst/>
                <a:gdLst>
                  <a:gd name="T0" fmla="*/ 36 w 1104"/>
                  <a:gd name="T1" fmla="*/ 1107 h 1107"/>
                  <a:gd name="T2" fmla="*/ 141 w 1104"/>
                  <a:gd name="T3" fmla="*/ 1107 h 1107"/>
                  <a:gd name="T4" fmla="*/ 177 w 1104"/>
                  <a:gd name="T5" fmla="*/ 1072 h 1107"/>
                  <a:gd name="T6" fmla="*/ 141 w 1104"/>
                  <a:gd name="T7" fmla="*/ 1036 h 1107"/>
                  <a:gd name="T8" fmla="*/ 115 w 1104"/>
                  <a:gd name="T9" fmla="*/ 1036 h 1107"/>
                  <a:gd name="T10" fmla="*/ 1032 w 1104"/>
                  <a:gd name="T11" fmla="*/ 119 h 1107"/>
                  <a:gd name="T12" fmla="*/ 1032 w 1104"/>
                  <a:gd name="T13" fmla="*/ 144 h 1107"/>
                  <a:gd name="T14" fmla="*/ 1068 w 1104"/>
                  <a:gd name="T15" fmla="*/ 180 h 1107"/>
                  <a:gd name="T16" fmla="*/ 1104 w 1104"/>
                  <a:gd name="T17" fmla="*/ 144 h 1107"/>
                  <a:gd name="T18" fmla="*/ 1104 w 1104"/>
                  <a:gd name="T19" fmla="*/ 36 h 1107"/>
                  <a:gd name="T20" fmla="*/ 1068 w 1104"/>
                  <a:gd name="T21" fmla="*/ 0 h 1107"/>
                  <a:gd name="T22" fmla="*/ 963 w 1104"/>
                  <a:gd name="T23" fmla="*/ 0 h 1107"/>
                  <a:gd name="T24" fmla="*/ 927 w 1104"/>
                  <a:gd name="T25" fmla="*/ 36 h 1107"/>
                  <a:gd name="T26" fmla="*/ 963 w 1104"/>
                  <a:gd name="T27" fmla="*/ 72 h 1107"/>
                  <a:gd name="T28" fmla="*/ 989 w 1104"/>
                  <a:gd name="T29" fmla="*/ 72 h 1107"/>
                  <a:gd name="T30" fmla="*/ 72 w 1104"/>
                  <a:gd name="T31" fmla="*/ 989 h 1107"/>
                  <a:gd name="T32" fmla="*/ 72 w 1104"/>
                  <a:gd name="T33" fmla="*/ 964 h 1107"/>
                  <a:gd name="T34" fmla="*/ 36 w 1104"/>
                  <a:gd name="T35" fmla="*/ 928 h 1107"/>
                  <a:gd name="T36" fmla="*/ 0 w 1104"/>
                  <a:gd name="T37" fmla="*/ 964 h 1107"/>
                  <a:gd name="T38" fmla="*/ 0 w 1104"/>
                  <a:gd name="T39" fmla="*/ 1072 h 1107"/>
                  <a:gd name="T40" fmla="*/ 36 w 1104"/>
                  <a:gd name="T41" fmla="*/ 1107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4" h="1107">
                    <a:moveTo>
                      <a:pt x="36" y="1107"/>
                    </a:moveTo>
                    <a:cubicBezTo>
                      <a:pt x="141" y="1107"/>
                      <a:pt x="141" y="1107"/>
                      <a:pt x="141" y="1107"/>
                    </a:cubicBezTo>
                    <a:cubicBezTo>
                      <a:pt x="160" y="1107"/>
                      <a:pt x="177" y="1091"/>
                      <a:pt x="177" y="1072"/>
                    </a:cubicBezTo>
                    <a:cubicBezTo>
                      <a:pt x="177" y="1052"/>
                      <a:pt x="160" y="1036"/>
                      <a:pt x="141" y="1036"/>
                    </a:cubicBezTo>
                    <a:cubicBezTo>
                      <a:pt x="115" y="1036"/>
                      <a:pt x="115" y="1036"/>
                      <a:pt x="115" y="1036"/>
                    </a:cubicBezTo>
                    <a:cubicBezTo>
                      <a:pt x="1032" y="119"/>
                      <a:pt x="1032" y="119"/>
                      <a:pt x="1032" y="119"/>
                    </a:cubicBezTo>
                    <a:cubicBezTo>
                      <a:pt x="1032" y="144"/>
                      <a:pt x="1032" y="144"/>
                      <a:pt x="1032" y="144"/>
                    </a:cubicBezTo>
                    <a:cubicBezTo>
                      <a:pt x="1032" y="164"/>
                      <a:pt x="1049" y="180"/>
                      <a:pt x="1068" y="180"/>
                    </a:cubicBezTo>
                    <a:cubicBezTo>
                      <a:pt x="1088" y="180"/>
                      <a:pt x="1104" y="164"/>
                      <a:pt x="1104" y="144"/>
                    </a:cubicBezTo>
                    <a:cubicBezTo>
                      <a:pt x="1104" y="36"/>
                      <a:pt x="1104" y="36"/>
                      <a:pt x="1104" y="36"/>
                    </a:cubicBezTo>
                    <a:cubicBezTo>
                      <a:pt x="1104" y="16"/>
                      <a:pt x="1088" y="0"/>
                      <a:pt x="1068" y="0"/>
                    </a:cubicBezTo>
                    <a:cubicBezTo>
                      <a:pt x="963" y="0"/>
                      <a:pt x="963" y="0"/>
                      <a:pt x="963" y="0"/>
                    </a:cubicBezTo>
                    <a:cubicBezTo>
                      <a:pt x="944" y="0"/>
                      <a:pt x="927" y="16"/>
                      <a:pt x="927" y="36"/>
                    </a:cubicBezTo>
                    <a:cubicBezTo>
                      <a:pt x="927" y="56"/>
                      <a:pt x="944" y="72"/>
                      <a:pt x="963" y="72"/>
                    </a:cubicBezTo>
                    <a:cubicBezTo>
                      <a:pt x="989" y="72"/>
                      <a:pt x="989" y="72"/>
                      <a:pt x="989" y="72"/>
                    </a:cubicBezTo>
                    <a:cubicBezTo>
                      <a:pt x="72" y="989"/>
                      <a:pt x="72" y="989"/>
                      <a:pt x="72" y="989"/>
                    </a:cubicBezTo>
                    <a:cubicBezTo>
                      <a:pt x="72" y="964"/>
                      <a:pt x="72" y="964"/>
                      <a:pt x="72" y="964"/>
                    </a:cubicBezTo>
                    <a:cubicBezTo>
                      <a:pt x="72" y="944"/>
                      <a:pt x="55" y="928"/>
                      <a:pt x="36" y="928"/>
                    </a:cubicBezTo>
                    <a:cubicBezTo>
                      <a:pt x="16" y="928"/>
                      <a:pt x="0" y="944"/>
                      <a:pt x="0" y="964"/>
                    </a:cubicBezTo>
                    <a:cubicBezTo>
                      <a:pt x="0" y="1072"/>
                      <a:pt x="0" y="1072"/>
                      <a:pt x="0" y="1072"/>
                    </a:cubicBezTo>
                    <a:cubicBezTo>
                      <a:pt x="0" y="1091"/>
                      <a:pt x="16" y="1107"/>
                      <a:pt x="36" y="1107"/>
                    </a:cubicBezTo>
                    <a:close/>
                  </a:path>
                </a:pathLst>
              </a:custGeom>
              <a:solidFill>
                <a:srgbClr val="BC9D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7" name="Freeform 134"/>
              <p:cNvSpPr/>
              <p:nvPr/>
            </p:nvSpPr>
            <p:spPr bwMode="auto">
              <a:xfrm>
                <a:off x="2188" y="853"/>
                <a:ext cx="2622" cy="2614"/>
              </a:xfrm>
              <a:custGeom>
                <a:avLst/>
                <a:gdLst>
                  <a:gd name="T0" fmla="*/ 0 w 1108"/>
                  <a:gd name="T1" fmla="*/ 35 h 1104"/>
                  <a:gd name="T2" fmla="*/ 0 w 1108"/>
                  <a:gd name="T3" fmla="*/ 140 h 1104"/>
                  <a:gd name="T4" fmla="*/ 36 w 1108"/>
                  <a:gd name="T5" fmla="*/ 176 h 1104"/>
                  <a:gd name="T6" fmla="*/ 72 w 1108"/>
                  <a:gd name="T7" fmla="*/ 140 h 1104"/>
                  <a:gd name="T8" fmla="*/ 72 w 1108"/>
                  <a:gd name="T9" fmla="*/ 115 h 1104"/>
                  <a:gd name="T10" fmla="*/ 989 w 1108"/>
                  <a:gd name="T11" fmla="*/ 1032 h 1104"/>
                  <a:gd name="T12" fmla="*/ 964 w 1108"/>
                  <a:gd name="T13" fmla="*/ 1032 h 1104"/>
                  <a:gd name="T14" fmla="*/ 928 w 1108"/>
                  <a:gd name="T15" fmla="*/ 1068 h 1104"/>
                  <a:gd name="T16" fmla="*/ 964 w 1108"/>
                  <a:gd name="T17" fmla="*/ 1104 h 1104"/>
                  <a:gd name="T18" fmla="*/ 1072 w 1108"/>
                  <a:gd name="T19" fmla="*/ 1104 h 1104"/>
                  <a:gd name="T20" fmla="*/ 1108 w 1108"/>
                  <a:gd name="T21" fmla="*/ 1068 h 1104"/>
                  <a:gd name="T22" fmla="*/ 1108 w 1108"/>
                  <a:gd name="T23" fmla="*/ 963 h 1104"/>
                  <a:gd name="T24" fmla="*/ 1072 w 1108"/>
                  <a:gd name="T25" fmla="*/ 927 h 1104"/>
                  <a:gd name="T26" fmla="*/ 1036 w 1108"/>
                  <a:gd name="T27" fmla="*/ 963 h 1104"/>
                  <a:gd name="T28" fmla="*/ 1036 w 1108"/>
                  <a:gd name="T29" fmla="*/ 988 h 1104"/>
                  <a:gd name="T30" fmla="*/ 119 w 1108"/>
                  <a:gd name="T31" fmla="*/ 71 h 1104"/>
                  <a:gd name="T32" fmla="*/ 144 w 1108"/>
                  <a:gd name="T33" fmla="*/ 71 h 1104"/>
                  <a:gd name="T34" fmla="*/ 180 w 1108"/>
                  <a:gd name="T35" fmla="*/ 35 h 1104"/>
                  <a:gd name="T36" fmla="*/ 144 w 1108"/>
                  <a:gd name="T37" fmla="*/ 0 h 1104"/>
                  <a:gd name="T38" fmla="*/ 36 w 1108"/>
                  <a:gd name="T39" fmla="*/ 0 h 1104"/>
                  <a:gd name="T40" fmla="*/ 0 w 1108"/>
                  <a:gd name="T41" fmla="*/ 35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8" h="1104">
                    <a:moveTo>
                      <a:pt x="0" y="35"/>
                    </a:move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60"/>
                      <a:pt x="16" y="176"/>
                      <a:pt x="36" y="176"/>
                    </a:cubicBezTo>
                    <a:cubicBezTo>
                      <a:pt x="56" y="176"/>
                      <a:pt x="72" y="160"/>
                      <a:pt x="72" y="140"/>
                    </a:cubicBezTo>
                    <a:cubicBezTo>
                      <a:pt x="72" y="115"/>
                      <a:pt x="72" y="115"/>
                      <a:pt x="72" y="115"/>
                    </a:cubicBezTo>
                    <a:cubicBezTo>
                      <a:pt x="989" y="1032"/>
                      <a:pt x="989" y="1032"/>
                      <a:pt x="989" y="1032"/>
                    </a:cubicBezTo>
                    <a:cubicBezTo>
                      <a:pt x="964" y="1032"/>
                      <a:pt x="964" y="1032"/>
                      <a:pt x="964" y="1032"/>
                    </a:cubicBezTo>
                    <a:cubicBezTo>
                      <a:pt x="944" y="1032"/>
                      <a:pt x="928" y="1048"/>
                      <a:pt x="928" y="1068"/>
                    </a:cubicBezTo>
                    <a:cubicBezTo>
                      <a:pt x="928" y="1088"/>
                      <a:pt x="944" y="1104"/>
                      <a:pt x="964" y="1104"/>
                    </a:cubicBezTo>
                    <a:cubicBezTo>
                      <a:pt x="1072" y="1104"/>
                      <a:pt x="1072" y="1104"/>
                      <a:pt x="1072" y="1104"/>
                    </a:cubicBezTo>
                    <a:cubicBezTo>
                      <a:pt x="1092" y="1104"/>
                      <a:pt x="1108" y="1088"/>
                      <a:pt x="1108" y="1068"/>
                    </a:cubicBezTo>
                    <a:cubicBezTo>
                      <a:pt x="1108" y="963"/>
                      <a:pt x="1108" y="963"/>
                      <a:pt x="1108" y="963"/>
                    </a:cubicBezTo>
                    <a:cubicBezTo>
                      <a:pt x="1108" y="943"/>
                      <a:pt x="1092" y="927"/>
                      <a:pt x="1072" y="927"/>
                    </a:cubicBezTo>
                    <a:cubicBezTo>
                      <a:pt x="1052" y="927"/>
                      <a:pt x="1036" y="943"/>
                      <a:pt x="1036" y="963"/>
                    </a:cubicBezTo>
                    <a:cubicBezTo>
                      <a:pt x="1036" y="988"/>
                      <a:pt x="1036" y="988"/>
                      <a:pt x="1036" y="988"/>
                    </a:cubicBezTo>
                    <a:cubicBezTo>
                      <a:pt x="119" y="71"/>
                      <a:pt x="119" y="71"/>
                      <a:pt x="119" y="71"/>
                    </a:cubicBezTo>
                    <a:cubicBezTo>
                      <a:pt x="144" y="71"/>
                      <a:pt x="144" y="71"/>
                      <a:pt x="144" y="71"/>
                    </a:cubicBezTo>
                    <a:cubicBezTo>
                      <a:pt x="164" y="71"/>
                      <a:pt x="180" y="55"/>
                      <a:pt x="180" y="35"/>
                    </a:cubicBezTo>
                    <a:cubicBezTo>
                      <a:pt x="180" y="16"/>
                      <a:pt x="164" y="0"/>
                      <a:pt x="144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5"/>
                    </a:cubicBezTo>
                    <a:close/>
                  </a:path>
                </a:pathLst>
              </a:custGeom>
              <a:solidFill>
                <a:srgbClr val="BC9D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8" name="Freeform 135"/>
              <p:cNvSpPr/>
              <p:nvPr/>
            </p:nvSpPr>
            <p:spPr bwMode="auto">
              <a:xfrm>
                <a:off x="1674" y="1888"/>
                <a:ext cx="3649" cy="542"/>
              </a:xfrm>
              <a:custGeom>
                <a:avLst/>
                <a:gdLst>
                  <a:gd name="T0" fmla="*/ 1528 w 1542"/>
                  <a:gd name="T1" fmla="*/ 88 h 229"/>
                  <a:gd name="T2" fmla="*/ 1453 w 1542"/>
                  <a:gd name="T3" fmla="*/ 14 h 229"/>
                  <a:gd name="T4" fmla="*/ 1403 w 1542"/>
                  <a:gd name="T5" fmla="*/ 14 h 229"/>
                  <a:gd name="T6" fmla="*/ 1403 w 1542"/>
                  <a:gd name="T7" fmla="*/ 65 h 229"/>
                  <a:gd name="T8" fmla="*/ 1420 w 1542"/>
                  <a:gd name="T9" fmla="*/ 83 h 229"/>
                  <a:gd name="T10" fmla="*/ 124 w 1542"/>
                  <a:gd name="T11" fmla="*/ 83 h 229"/>
                  <a:gd name="T12" fmla="*/ 141 w 1542"/>
                  <a:gd name="T13" fmla="*/ 65 h 229"/>
                  <a:gd name="T14" fmla="*/ 141 w 1542"/>
                  <a:gd name="T15" fmla="*/ 14 h 229"/>
                  <a:gd name="T16" fmla="*/ 91 w 1542"/>
                  <a:gd name="T17" fmla="*/ 14 h 229"/>
                  <a:gd name="T18" fmla="*/ 14 w 1542"/>
                  <a:gd name="T19" fmla="*/ 90 h 229"/>
                  <a:gd name="T20" fmla="*/ 14 w 1542"/>
                  <a:gd name="T21" fmla="*/ 141 h 229"/>
                  <a:gd name="T22" fmla="*/ 89 w 1542"/>
                  <a:gd name="T23" fmla="*/ 215 h 229"/>
                  <a:gd name="T24" fmla="*/ 139 w 1542"/>
                  <a:gd name="T25" fmla="*/ 215 h 229"/>
                  <a:gd name="T26" fmla="*/ 139 w 1542"/>
                  <a:gd name="T27" fmla="*/ 165 h 229"/>
                  <a:gd name="T28" fmla="*/ 122 w 1542"/>
                  <a:gd name="T29" fmla="*/ 147 h 229"/>
                  <a:gd name="T30" fmla="*/ 1418 w 1542"/>
                  <a:gd name="T31" fmla="*/ 147 h 229"/>
                  <a:gd name="T32" fmla="*/ 1401 w 1542"/>
                  <a:gd name="T33" fmla="*/ 165 h 229"/>
                  <a:gd name="T34" fmla="*/ 1401 w 1542"/>
                  <a:gd name="T35" fmla="*/ 215 h 229"/>
                  <a:gd name="T36" fmla="*/ 1451 w 1542"/>
                  <a:gd name="T37" fmla="*/ 215 h 229"/>
                  <a:gd name="T38" fmla="*/ 1528 w 1542"/>
                  <a:gd name="T39" fmla="*/ 139 h 229"/>
                  <a:gd name="T40" fmla="*/ 1528 w 1542"/>
                  <a:gd name="T41" fmla="*/ 88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42" h="229">
                    <a:moveTo>
                      <a:pt x="1528" y="88"/>
                    </a:moveTo>
                    <a:cubicBezTo>
                      <a:pt x="1453" y="14"/>
                      <a:pt x="1453" y="14"/>
                      <a:pt x="1453" y="14"/>
                    </a:cubicBezTo>
                    <a:cubicBezTo>
                      <a:pt x="1439" y="0"/>
                      <a:pt x="1417" y="0"/>
                      <a:pt x="1403" y="14"/>
                    </a:cubicBezTo>
                    <a:cubicBezTo>
                      <a:pt x="1389" y="28"/>
                      <a:pt x="1389" y="51"/>
                      <a:pt x="1403" y="65"/>
                    </a:cubicBezTo>
                    <a:cubicBezTo>
                      <a:pt x="1420" y="83"/>
                      <a:pt x="1420" y="83"/>
                      <a:pt x="1420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41" y="65"/>
                      <a:pt x="141" y="65"/>
                      <a:pt x="141" y="65"/>
                    </a:cubicBezTo>
                    <a:cubicBezTo>
                      <a:pt x="155" y="51"/>
                      <a:pt x="155" y="28"/>
                      <a:pt x="141" y="14"/>
                    </a:cubicBezTo>
                    <a:cubicBezTo>
                      <a:pt x="127" y="0"/>
                      <a:pt x="105" y="0"/>
                      <a:pt x="91" y="14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0" y="104"/>
                      <a:pt x="0" y="127"/>
                      <a:pt x="14" y="141"/>
                    </a:cubicBezTo>
                    <a:cubicBezTo>
                      <a:pt x="89" y="215"/>
                      <a:pt x="89" y="215"/>
                      <a:pt x="89" y="215"/>
                    </a:cubicBezTo>
                    <a:cubicBezTo>
                      <a:pt x="103" y="229"/>
                      <a:pt x="125" y="229"/>
                      <a:pt x="139" y="215"/>
                    </a:cubicBezTo>
                    <a:cubicBezTo>
                      <a:pt x="153" y="201"/>
                      <a:pt x="153" y="179"/>
                      <a:pt x="139" y="165"/>
                    </a:cubicBezTo>
                    <a:cubicBezTo>
                      <a:pt x="122" y="147"/>
                      <a:pt x="122" y="147"/>
                      <a:pt x="122" y="147"/>
                    </a:cubicBezTo>
                    <a:cubicBezTo>
                      <a:pt x="1418" y="147"/>
                      <a:pt x="1418" y="147"/>
                      <a:pt x="1418" y="147"/>
                    </a:cubicBezTo>
                    <a:cubicBezTo>
                      <a:pt x="1401" y="165"/>
                      <a:pt x="1401" y="165"/>
                      <a:pt x="1401" y="165"/>
                    </a:cubicBezTo>
                    <a:cubicBezTo>
                      <a:pt x="1387" y="179"/>
                      <a:pt x="1387" y="201"/>
                      <a:pt x="1401" y="215"/>
                    </a:cubicBezTo>
                    <a:cubicBezTo>
                      <a:pt x="1415" y="229"/>
                      <a:pt x="1437" y="229"/>
                      <a:pt x="1451" y="215"/>
                    </a:cubicBezTo>
                    <a:cubicBezTo>
                      <a:pt x="1528" y="139"/>
                      <a:pt x="1528" y="139"/>
                      <a:pt x="1528" y="139"/>
                    </a:cubicBezTo>
                    <a:cubicBezTo>
                      <a:pt x="1542" y="125"/>
                      <a:pt x="1542" y="102"/>
                      <a:pt x="1528" y="88"/>
                    </a:cubicBezTo>
                    <a:close/>
                  </a:path>
                </a:pathLst>
              </a:custGeom>
              <a:solidFill>
                <a:srgbClr val="BC9D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90" name="Oval 14"/>
            <p:cNvSpPr/>
            <p:nvPr/>
          </p:nvSpPr>
          <p:spPr>
            <a:xfrm>
              <a:off x="2644633" y="3151708"/>
              <a:ext cx="1232099" cy="1232099"/>
            </a:xfrm>
            <a:prstGeom prst="ellipse">
              <a:avLst/>
            </a:prstGeom>
            <a:solidFill>
              <a:srgbClr val="9E8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AutoShape 19"/>
          <p:cNvSpPr>
            <a:spLocks noChangeAspect="1"/>
          </p:cNvSpPr>
          <p:nvPr/>
        </p:nvSpPr>
        <p:spPr bwMode="auto">
          <a:xfrm>
            <a:off x="2007455" y="4863790"/>
            <a:ext cx="373538" cy="373635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6565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00" name="Freeform 74"/>
          <p:cNvSpPr>
            <a:spLocks noChangeAspect="1" noChangeArrowheads="1"/>
          </p:cNvSpPr>
          <p:nvPr/>
        </p:nvSpPr>
        <p:spPr bwMode="auto">
          <a:xfrm>
            <a:off x="4283312" y="2708003"/>
            <a:ext cx="435887" cy="386071"/>
          </a:xfrm>
          <a:custGeom>
            <a:avLst/>
            <a:gdLst>
              <a:gd name="T0" fmla="*/ 451 w 461"/>
              <a:gd name="T1" fmla="*/ 213 h 409"/>
              <a:gd name="T2" fmla="*/ 451 w 461"/>
              <a:gd name="T3" fmla="*/ 213 h 409"/>
              <a:gd name="T4" fmla="*/ 247 w 461"/>
              <a:gd name="T5" fmla="*/ 17 h 409"/>
              <a:gd name="T6" fmla="*/ 212 w 461"/>
              <a:gd name="T7" fmla="*/ 17 h 409"/>
              <a:gd name="T8" fmla="*/ 9 w 461"/>
              <a:gd name="T9" fmla="*/ 213 h 409"/>
              <a:gd name="T10" fmla="*/ 18 w 461"/>
              <a:gd name="T11" fmla="*/ 230 h 409"/>
              <a:gd name="T12" fmla="*/ 62 w 461"/>
              <a:gd name="T13" fmla="*/ 230 h 409"/>
              <a:gd name="T14" fmla="*/ 62 w 461"/>
              <a:gd name="T15" fmla="*/ 390 h 409"/>
              <a:gd name="T16" fmla="*/ 79 w 461"/>
              <a:gd name="T17" fmla="*/ 408 h 409"/>
              <a:gd name="T18" fmla="*/ 177 w 461"/>
              <a:gd name="T19" fmla="*/ 408 h 409"/>
              <a:gd name="T20" fmla="*/ 177 w 461"/>
              <a:gd name="T21" fmla="*/ 248 h 409"/>
              <a:gd name="T22" fmla="*/ 283 w 461"/>
              <a:gd name="T23" fmla="*/ 248 h 409"/>
              <a:gd name="T24" fmla="*/ 283 w 461"/>
              <a:gd name="T25" fmla="*/ 408 h 409"/>
              <a:gd name="T26" fmla="*/ 381 w 461"/>
              <a:gd name="T27" fmla="*/ 408 h 409"/>
              <a:gd name="T28" fmla="*/ 398 w 461"/>
              <a:gd name="T29" fmla="*/ 390 h 409"/>
              <a:gd name="T30" fmla="*/ 398 w 461"/>
              <a:gd name="T31" fmla="*/ 230 h 409"/>
              <a:gd name="T32" fmla="*/ 443 w 461"/>
              <a:gd name="T33" fmla="*/ 230 h 409"/>
              <a:gd name="T34" fmla="*/ 451 w 461"/>
              <a:gd name="T35" fmla="*/ 21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409">
                <a:moveTo>
                  <a:pt x="451" y="213"/>
                </a:moveTo>
                <a:lnTo>
                  <a:pt x="451" y="213"/>
                </a:lnTo>
                <a:cubicBezTo>
                  <a:pt x="247" y="17"/>
                  <a:pt x="247" y="17"/>
                  <a:pt x="247" y="17"/>
                </a:cubicBezTo>
                <a:cubicBezTo>
                  <a:pt x="238" y="0"/>
                  <a:pt x="221" y="0"/>
                  <a:pt x="212" y="1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1"/>
                  <a:pt x="9" y="230"/>
                  <a:pt x="18" y="230"/>
                </a:cubicBezTo>
                <a:cubicBezTo>
                  <a:pt x="62" y="230"/>
                  <a:pt x="62" y="230"/>
                  <a:pt x="62" y="230"/>
                </a:cubicBezTo>
                <a:cubicBezTo>
                  <a:pt x="62" y="390"/>
                  <a:pt x="62" y="390"/>
                  <a:pt x="62" y="390"/>
                </a:cubicBezTo>
                <a:cubicBezTo>
                  <a:pt x="62" y="399"/>
                  <a:pt x="62" y="408"/>
                  <a:pt x="79" y="408"/>
                </a:cubicBezTo>
                <a:cubicBezTo>
                  <a:pt x="177" y="408"/>
                  <a:pt x="177" y="408"/>
                  <a:pt x="177" y="408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283" y="248"/>
                  <a:pt x="283" y="248"/>
                  <a:pt x="283" y="248"/>
                </a:cubicBezTo>
                <a:cubicBezTo>
                  <a:pt x="283" y="408"/>
                  <a:pt x="283" y="408"/>
                  <a:pt x="283" y="408"/>
                </a:cubicBezTo>
                <a:cubicBezTo>
                  <a:pt x="381" y="408"/>
                  <a:pt x="381" y="408"/>
                  <a:pt x="381" y="408"/>
                </a:cubicBezTo>
                <a:cubicBezTo>
                  <a:pt x="398" y="408"/>
                  <a:pt x="398" y="399"/>
                  <a:pt x="398" y="390"/>
                </a:cubicBezTo>
                <a:cubicBezTo>
                  <a:pt x="398" y="230"/>
                  <a:pt x="398" y="230"/>
                  <a:pt x="398" y="230"/>
                </a:cubicBezTo>
                <a:cubicBezTo>
                  <a:pt x="443" y="230"/>
                  <a:pt x="443" y="230"/>
                  <a:pt x="443" y="230"/>
                </a:cubicBezTo>
                <a:cubicBezTo>
                  <a:pt x="451" y="230"/>
                  <a:pt x="460" y="221"/>
                  <a:pt x="451" y="2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101" name="AutoShape 44"/>
          <p:cNvSpPr>
            <a:spLocks noChangeAspect="1"/>
          </p:cNvSpPr>
          <p:nvPr/>
        </p:nvSpPr>
        <p:spPr bwMode="auto">
          <a:xfrm>
            <a:off x="2079810" y="2761877"/>
            <a:ext cx="344284" cy="3294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20" y="19326"/>
                </a:moveTo>
                <a:cubicBezTo>
                  <a:pt x="21574" y="19434"/>
                  <a:pt x="21599" y="19552"/>
                  <a:pt x="21599" y="19677"/>
                </a:cubicBezTo>
                <a:cubicBezTo>
                  <a:pt x="21599" y="19974"/>
                  <a:pt x="21492" y="20237"/>
                  <a:pt x="21274" y="20463"/>
                </a:cubicBezTo>
                <a:lnTo>
                  <a:pt x="20490" y="21235"/>
                </a:lnTo>
                <a:cubicBezTo>
                  <a:pt x="20281" y="21461"/>
                  <a:pt x="20026" y="21574"/>
                  <a:pt x="19720" y="21574"/>
                </a:cubicBezTo>
                <a:lnTo>
                  <a:pt x="19664" y="21574"/>
                </a:lnTo>
                <a:cubicBezTo>
                  <a:pt x="19350" y="21537"/>
                  <a:pt x="19081" y="21396"/>
                  <a:pt x="18866" y="21153"/>
                </a:cubicBezTo>
                <a:lnTo>
                  <a:pt x="12700" y="13222"/>
                </a:lnTo>
                <a:cubicBezTo>
                  <a:pt x="11958" y="13870"/>
                  <a:pt x="11265" y="14438"/>
                  <a:pt x="10623" y="14927"/>
                </a:cubicBezTo>
                <a:cubicBezTo>
                  <a:pt x="9975" y="15413"/>
                  <a:pt x="9366" y="15835"/>
                  <a:pt x="8789" y="16188"/>
                </a:cubicBezTo>
                <a:lnTo>
                  <a:pt x="9261" y="19988"/>
                </a:lnTo>
                <a:lnTo>
                  <a:pt x="9261" y="20124"/>
                </a:lnTo>
                <a:cubicBezTo>
                  <a:pt x="9261" y="20423"/>
                  <a:pt x="9162" y="20672"/>
                  <a:pt x="8964" y="20870"/>
                </a:cubicBezTo>
                <a:lnTo>
                  <a:pt x="8546" y="21289"/>
                </a:lnTo>
                <a:cubicBezTo>
                  <a:pt x="8339" y="21498"/>
                  <a:pt x="8076" y="21599"/>
                  <a:pt x="7762" y="21599"/>
                </a:cubicBezTo>
                <a:lnTo>
                  <a:pt x="7705" y="21599"/>
                </a:lnTo>
                <a:cubicBezTo>
                  <a:pt x="7354" y="21563"/>
                  <a:pt x="7088" y="21424"/>
                  <a:pt x="6907" y="21178"/>
                </a:cubicBezTo>
                <a:lnTo>
                  <a:pt x="4131" y="17500"/>
                </a:lnTo>
                <a:lnTo>
                  <a:pt x="418" y="14695"/>
                </a:lnTo>
                <a:cubicBezTo>
                  <a:pt x="155" y="14472"/>
                  <a:pt x="16" y="14201"/>
                  <a:pt x="0" y="13884"/>
                </a:cubicBezTo>
                <a:lnTo>
                  <a:pt x="0" y="13833"/>
                </a:lnTo>
                <a:cubicBezTo>
                  <a:pt x="0" y="13550"/>
                  <a:pt x="104" y="13293"/>
                  <a:pt x="311" y="13059"/>
                </a:cubicBezTo>
                <a:lnTo>
                  <a:pt x="715" y="12668"/>
                </a:lnTo>
                <a:cubicBezTo>
                  <a:pt x="897" y="12439"/>
                  <a:pt x="1151" y="12332"/>
                  <a:pt x="1477" y="12340"/>
                </a:cubicBezTo>
                <a:cubicBezTo>
                  <a:pt x="1550" y="12340"/>
                  <a:pt x="1596" y="12352"/>
                  <a:pt x="1612" y="12369"/>
                </a:cubicBezTo>
                <a:lnTo>
                  <a:pt x="5407" y="12801"/>
                </a:lnTo>
                <a:cubicBezTo>
                  <a:pt x="5761" y="12233"/>
                  <a:pt x="6180" y="11625"/>
                  <a:pt x="6672" y="10983"/>
                </a:cubicBezTo>
                <a:cubicBezTo>
                  <a:pt x="7167" y="10336"/>
                  <a:pt x="7733" y="9655"/>
                  <a:pt x="8376" y="8931"/>
                </a:cubicBezTo>
                <a:lnTo>
                  <a:pt x="478" y="2748"/>
                </a:lnTo>
                <a:cubicBezTo>
                  <a:pt x="195" y="2521"/>
                  <a:pt x="59" y="2256"/>
                  <a:pt x="59" y="1950"/>
                </a:cubicBezTo>
                <a:lnTo>
                  <a:pt x="59" y="1894"/>
                </a:lnTo>
                <a:cubicBezTo>
                  <a:pt x="59" y="1614"/>
                  <a:pt x="161" y="1354"/>
                  <a:pt x="370" y="1111"/>
                </a:cubicBezTo>
                <a:lnTo>
                  <a:pt x="1140" y="336"/>
                </a:lnTo>
                <a:cubicBezTo>
                  <a:pt x="1383" y="130"/>
                  <a:pt x="1641" y="25"/>
                  <a:pt x="1910" y="25"/>
                </a:cubicBezTo>
                <a:lnTo>
                  <a:pt x="2088" y="25"/>
                </a:lnTo>
                <a:cubicBezTo>
                  <a:pt x="2153" y="25"/>
                  <a:pt x="2215" y="45"/>
                  <a:pt x="2269" y="79"/>
                </a:cubicBezTo>
                <a:lnTo>
                  <a:pt x="13147" y="4045"/>
                </a:lnTo>
                <a:lnTo>
                  <a:pt x="15193" y="2030"/>
                </a:lnTo>
                <a:cubicBezTo>
                  <a:pt x="15827" y="1396"/>
                  <a:pt x="16551" y="901"/>
                  <a:pt x="17375" y="540"/>
                </a:cubicBezTo>
                <a:cubicBezTo>
                  <a:pt x="18195" y="180"/>
                  <a:pt x="18951" y="0"/>
                  <a:pt x="19636" y="0"/>
                </a:cubicBezTo>
                <a:cubicBezTo>
                  <a:pt x="20284" y="0"/>
                  <a:pt x="20779" y="166"/>
                  <a:pt x="21113" y="500"/>
                </a:cubicBezTo>
                <a:cubicBezTo>
                  <a:pt x="21291" y="661"/>
                  <a:pt x="21418" y="870"/>
                  <a:pt x="21492" y="1125"/>
                </a:cubicBezTo>
                <a:cubicBezTo>
                  <a:pt x="21563" y="1374"/>
                  <a:pt x="21599" y="1659"/>
                  <a:pt x="21599" y="1973"/>
                </a:cubicBezTo>
                <a:cubicBezTo>
                  <a:pt x="21599" y="2660"/>
                  <a:pt x="21424" y="3415"/>
                  <a:pt x="21076" y="4235"/>
                </a:cubicBezTo>
                <a:cubicBezTo>
                  <a:pt x="20728" y="5055"/>
                  <a:pt x="20230" y="5778"/>
                  <a:pt x="19582" y="6400"/>
                </a:cubicBezTo>
                <a:lnTo>
                  <a:pt x="17547" y="8456"/>
                </a:lnTo>
                <a:lnTo>
                  <a:pt x="21520" y="193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01578" tIns="101578" rIns="101578" bIns="101578" anchor="ctr"/>
          <a:lstStyle/>
          <a:p>
            <a:pPr defTabSz="913765">
              <a:defRPr/>
            </a:pPr>
            <a:endParaRPr lang="es-ES" sz="66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02" name="Freeform 26"/>
          <p:cNvSpPr>
            <a:spLocks noChangeAspect="1" noChangeArrowheads="1"/>
          </p:cNvSpPr>
          <p:nvPr/>
        </p:nvSpPr>
        <p:spPr bwMode="auto">
          <a:xfrm>
            <a:off x="3161098" y="2213024"/>
            <a:ext cx="352947" cy="422425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ea typeface="宋体" panose="02010600030101010101" pitchFamily="2" charset="-122"/>
            </a:endParaRPr>
          </a:p>
        </p:txBody>
      </p:sp>
      <p:sp>
        <p:nvSpPr>
          <p:cNvPr id="103" name="Freeform 328"/>
          <p:cNvSpPr>
            <a:spLocks noChangeAspect="1" noChangeArrowheads="1"/>
          </p:cNvSpPr>
          <p:nvPr/>
        </p:nvSpPr>
        <p:spPr bwMode="auto">
          <a:xfrm>
            <a:off x="1541770" y="3869110"/>
            <a:ext cx="476364" cy="265758"/>
          </a:xfrm>
          <a:custGeom>
            <a:avLst/>
            <a:gdLst>
              <a:gd name="T0" fmla="*/ 585 w 1564"/>
              <a:gd name="T1" fmla="*/ 610 h 871"/>
              <a:gd name="T2" fmla="*/ 451 w 1564"/>
              <a:gd name="T3" fmla="*/ 744 h 871"/>
              <a:gd name="T4" fmla="*/ 585 w 1564"/>
              <a:gd name="T5" fmla="*/ 870 h 871"/>
              <a:gd name="T6" fmla="*/ 710 w 1564"/>
              <a:gd name="T7" fmla="*/ 744 h 871"/>
              <a:gd name="T8" fmla="*/ 585 w 1564"/>
              <a:gd name="T9" fmla="*/ 610 h 871"/>
              <a:gd name="T10" fmla="*/ 585 w 1564"/>
              <a:gd name="T11" fmla="*/ 811 h 871"/>
              <a:gd name="T12" fmla="*/ 518 w 1564"/>
              <a:gd name="T13" fmla="*/ 744 h 871"/>
              <a:gd name="T14" fmla="*/ 585 w 1564"/>
              <a:gd name="T15" fmla="*/ 677 h 871"/>
              <a:gd name="T16" fmla="*/ 643 w 1564"/>
              <a:gd name="T17" fmla="*/ 744 h 871"/>
              <a:gd name="T18" fmla="*/ 585 w 1564"/>
              <a:gd name="T19" fmla="*/ 811 h 871"/>
              <a:gd name="T20" fmla="*/ 1563 w 1564"/>
              <a:gd name="T21" fmla="*/ 519 h 871"/>
              <a:gd name="T22" fmla="*/ 1563 w 1564"/>
              <a:gd name="T23" fmla="*/ 652 h 871"/>
              <a:gd name="T24" fmla="*/ 1505 w 1564"/>
              <a:gd name="T25" fmla="*/ 719 h 871"/>
              <a:gd name="T26" fmla="*/ 1429 w 1564"/>
              <a:gd name="T27" fmla="*/ 719 h 871"/>
              <a:gd name="T28" fmla="*/ 1262 w 1564"/>
              <a:gd name="T29" fmla="*/ 569 h 871"/>
              <a:gd name="T30" fmla="*/ 1095 w 1564"/>
              <a:gd name="T31" fmla="*/ 719 h 871"/>
              <a:gd name="T32" fmla="*/ 752 w 1564"/>
              <a:gd name="T33" fmla="*/ 719 h 871"/>
              <a:gd name="T34" fmla="*/ 585 w 1564"/>
              <a:gd name="T35" fmla="*/ 569 h 871"/>
              <a:gd name="T36" fmla="*/ 409 w 1564"/>
              <a:gd name="T37" fmla="*/ 719 h 871"/>
              <a:gd name="T38" fmla="*/ 326 w 1564"/>
              <a:gd name="T39" fmla="*/ 719 h 871"/>
              <a:gd name="T40" fmla="*/ 267 w 1564"/>
              <a:gd name="T41" fmla="*/ 652 h 871"/>
              <a:gd name="T42" fmla="*/ 267 w 1564"/>
              <a:gd name="T43" fmla="*/ 519 h 871"/>
              <a:gd name="T44" fmla="*/ 1563 w 1564"/>
              <a:gd name="T45" fmla="*/ 519 h 871"/>
              <a:gd name="T46" fmla="*/ 1262 w 1564"/>
              <a:gd name="T47" fmla="*/ 610 h 871"/>
              <a:gd name="T48" fmla="*/ 1128 w 1564"/>
              <a:gd name="T49" fmla="*/ 744 h 871"/>
              <a:gd name="T50" fmla="*/ 1262 w 1564"/>
              <a:gd name="T51" fmla="*/ 870 h 871"/>
              <a:gd name="T52" fmla="*/ 1396 w 1564"/>
              <a:gd name="T53" fmla="*/ 744 h 871"/>
              <a:gd name="T54" fmla="*/ 1262 w 1564"/>
              <a:gd name="T55" fmla="*/ 610 h 871"/>
              <a:gd name="T56" fmla="*/ 1262 w 1564"/>
              <a:gd name="T57" fmla="*/ 811 h 871"/>
              <a:gd name="T58" fmla="*/ 1195 w 1564"/>
              <a:gd name="T59" fmla="*/ 744 h 871"/>
              <a:gd name="T60" fmla="*/ 1262 w 1564"/>
              <a:gd name="T61" fmla="*/ 677 h 871"/>
              <a:gd name="T62" fmla="*/ 1329 w 1564"/>
              <a:gd name="T63" fmla="*/ 744 h 871"/>
              <a:gd name="T64" fmla="*/ 1262 w 1564"/>
              <a:gd name="T65" fmla="*/ 811 h 871"/>
              <a:gd name="T66" fmla="*/ 1538 w 1564"/>
              <a:gd name="T67" fmla="*/ 376 h 871"/>
              <a:gd name="T68" fmla="*/ 1295 w 1564"/>
              <a:gd name="T69" fmla="*/ 134 h 871"/>
              <a:gd name="T70" fmla="*/ 1229 w 1564"/>
              <a:gd name="T71" fmla="*/ 109 h 871"/>
              <a:gd name="T72" fmla="*/ 1112 w 1564"/>
              <a:gd name="T73" fmla="*/ 109 h 871"/>
              <a:gd name="T74" fmla="*/ 1112 w 1564"/>
              <a:gd name="T75" fmla="*/ 59 h 871"/>
              <a:gd name="T76" fmla="*/ 1045 w 1564"/>
              <a:gd name="T77" fmla="*/ 0 h 871"/>
              <a:gd name="T78" fmla="*/ 326 w 1564"/>
              <a:gd name="T79" fmla="*/ 0 h 871"/>
              <a:gd name="T80" fmla="*/ 267 w 1564"/>
              <a:gd name="T81" fmla="*/ 59 h 871"/>
              <a:gd name="T82" fmla="*/ 267 w 1564"/>
              <a:gd name="T83" fmla="*/ 75 h 871"/>
              <a:gd name="T84" fmla="*/ 8 w 1564"/>
              <a:gd name="T85" fmla="*/ 101 h 871"/>
              <a:gd name="T86" fmla="*/ 459 w 1564"/>
              <a:gd name="T87" fmla="*/ 159 h 871"/>
              <a:gd name="T88" fmla="*/ 0 w 1564"/>
              <a:gd name="T89" fmla="*/ 209 h 871"/>
              <a:gd name="T90" fmla="*/ 459 w 1564"/>
              <a:gd name="T91" fmla="*/ 268 h 871"/>
              <a:gd name="T92" fmla="*/ 0 w 1564"/>
              <a:gd name="T93" fmla="*/ 309 h 871"/>
              <a:gd name="T94" fmla="*/ 267 w 1564"/>
              <a:gd name="T95" fmla="*/ 360 h 871"/>
              <a:gd name="T96" fmla="*/ 267 w 1564"/>
              <a:gd name="T97" fmla="*/ 485 h 871"/>
              <a:gd name="T98" fmla="*/ 1563 w 1564"/>
              <a:gd name="T99" fmla="*/ 485 h 871"/>
              <a:gd name="T100" fmla="*/ 1563 w 1564"/>
              <a:gd name="T101" fmla="*/ 435 h 871"/>
              <a:gd name="T102" fmla="*/ 1538 w 1564"/>
              <a:gd name="T103" fmla="*/ 376 h 871"/>
              <a:gd name="T104" fmla="*/ 1429 w 1564"/>
              <a:gd name="T105" fmla="*/ 385 h 871"/>
              <a:gd name="T106" fmla="*/ 1195 w 1564"/>
              <a:gd name="T107" fmla="*/ 385 h 871"/>
              <a:gd name="T108" fmla="*/ 1178 w 1564"/>
              <a:gd name="T109" fmla="*/ 376 h 871"/>
              <a:gd name="T110" fmla="*/ 1178 w 1564"/>
              <a:gd name="T111" fmla="*/ 193 h 871"/>
              <a:gd name="T112" fmla="*/ 1195 w 1564"/>
              <a:gd name="T113" fmla="*/ 184 h 871"/>
              <a:gd name="T114" fmla="*/ 1237 w 1564"/>
              <a:gd name="T115" fmla="*/ 184 h 871"/>
              <a:gd name="T116" fmla="*/ 1245 w 1564"/>
              <a:gd name="T117" fmla="*/ 184 h 871"/>
              <a:gd name="T118" fmla="*/ 1438 w 1564"/>
              <a:gd name="T119" fmla="*/ 368 h 871"/>
              <a:gd name="T120" fmla="*/ 1429 w 1564"/>
              <a:gd name="T121" fmla="*/ 385 h 871"/>
              <a:gd name="T122" fmla="*/ 1429 w 1564"/>
              <a:gd name="T123" fmla="*/ 385 h 871"/>
              <a:gd name="T124" fmla="*/ 1429 w 1564"/>
              <a:gd name="T125" fmla="*/ 385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64" h="871">
                <a:moveTo>
                  <a:pt x="585" y="610"/>
                </a:moveTo>
                <a:cubicBezTo>
                  <a:pt x="510" y="610"/>
                  <a:pt x="451" y="669"/>
                  <a:pt x="451" y="744"/>
                </a:cubicBezTo>
                <a:cubicBezTo>
                  <a:pt x="451" y="820"/>
                  <a:pt x="510" y="870"/>
                  <a:pt x="585" y="870"/>
                </a:cubicBezTo>
                <a:cubicBezTo>
                  <a:pt x="652" y="870"/>
                  <a:pt x="710" y="820"/>
                  <a:pt x="710" y="744"/>
                </a:cubicBezTo>
                <a:cubicBezTo>
                  <a:pt x="710" y="669"/>
                  <a:pt x="652" y="610"/>
                  <a:pt x="585" y="610"/>
                </a:cubicBezTo>
                <a:close/>
                <a:moveTo>
                  <a:pt x="585" y="811"/>
                </a:moveTo>
                <a:cubicBezTo>
                  <a:pt x="543" y="811"/>
                  <a:pt x="518" y="778"/>
                  <a:pt x="518" y="744"/>
                </a:cubicBezTo>
                <a:cubicBezTo>
                  <a:pt x="518" y="711"/>
                  <a:pt x="543" y="677"/>
                  <a:pt x="585" y="677"/>
                </a:cubicBezTo>
                <a:cubicBezTo>
                  <a:pt x="618" y="677"/>
                  <a:pt x="643" y="711"/>
                  <a:pt x="643" y="744"/>
                </a:cubicBezTo>
                <a:cubicBezTo>
                  <a:pt x="643" y="778"/>
                  <a:pt x="618" y="811"/>
                  <a:pt x="585" y="811"/>
                </a:cubicBezTo>
                <a:close/>
                <a:moveTo>
                  <a:pt x="1563" y="519"/>
                </a:moveTo>
                <a:cubicBezTo>
                  <a:pt x="1563" y="652"/>
                  <a:pt x="1563" y="652"/>
                  <a:pt x="1563" y="652"/>
                </a:cubicBezTo>
                <a:cubicBezTo>
                  <a:pt x="1563" y="694"/>
                  <a:pt x="1538" y="719"/>
                  <a:pt x="1505" y="719"/>
                </a:cubicBezTo>
                <a:cubicBezTo>
                  <a:pt x="1429" y="719"/>
                  <a:pt x="1429" y="719"/>
                  <a:pt x="1429" y="719"/>
                </a:cubicBezTo>
                <a:cubicBezTo>
                  <a:pt x="1421" y="636"/>
                  <a:pt x="1346" y="569"/>
                  <a:pt x="1262" y="569"/>
                </a:cubicBezTo>
                <a:cubicBezTo>
                  <a:pt x="1178" y="569"/>
                  <a:pt x="1103" y="636"/>
                  <a:pt x="1095" y="719"/>
                </a:cubicBezTo>
                <a:cubicBezTo>
                  <a:pt x="752" y="719"/>
                  <a:pt x="752" y="719"/>
                  <a:pt x="752" y="719"/>
                </a:cubicBezTo>
                <a:cubicBezTo>
                  <a:pt x="735" y="636"/>
                  <a:pt x="669" y="569"/>
                  <a:pt x="585" y="569"/>
                </a:cubicBezTo>
                <a:cubicBezTo>
                  <a:pt x="493" y="569"/>
                  <a:pt x="426" y="636"/>
                  <a:pt x="409" y="719"/>
                </a:cubicBezTo>
                <a:cubicBezTo>
                  <a:pt x="326" y="719"/>
                  <a:pt x="326" y="719"/>
                  <a:pt x="326" y="719"/>
                </a:cubicBezTo>
                <a:cubicBezTo>
                  <a:pt x="292" y="719"/>
                  <a:pt x="267" y="694"/>
                  <a:pt x="267" y="652"/>
                </a:cubicBezTo>
                <a:cubicBezTo>
                  <a:pt x="267" y="519"/>
                  <a:pt x="267" y="519"/>
                  <a:pt x="267" y="519"/>
                </a:cubicBezTo>
                <a:lnTo>
                  <a:pt x="1563" y="519"/>
                </a:lnTo>
                <a:close/>
                <a:moveTo>
                  <a:pt x="1262" y="610"/>
                </a:moveTo>
                <a:cubicBezTo>
                  <a:pt x="1187" y="610"/>
                  <a:pt x="1128" y="669"/>
                  <a:pt x="1128" y="744"/>
                </a:cubicBezTo>
                <a:cubicBezTo>
                  <a:pt x="1128" y="820"/>
                  <a:pt x="1187" y="870"/>
                  <a:pt x="1262" y="870"/>
                </a:cubicBezTo>
                <a:cubicBezTo>
                  <a:pt x="1337" y="870"/>
                  <a:pt x="1396" y="820"/>
                  <a:pt x="1396" y="744"/>
                </a:cubicBezTo>
                <a:cubicBezTo>
                  <a:pt x="1396" y="669"/>
                  <a:pt x="1337" y="610"/>
                  <a:pt x="1262" y="610"/>
                </a:cubicBezTo>
                <a:close/>
                <a:moveTo>
                  <a:pt x="1262" y="811"/>
                </a:moveTo>
                <a:cubicBezTo>
                  <a:pt x="1229" y="811"/>
                  <a:pt x="1195" y="778"/>
                  <a:pt x="1195" y="744"/>
                </a:cubicBezTo>
                <a:cubicBezTo>
                  <a:pt x="1195" y="711"/>
                  <a:pt x="1229" y="677"/>
                  <a:pt x="1262" y="677"/>
                </a:cubicBezTo>
                <a:cubicBezTo>
                  <a:pt x="1295" y="677"/>
                  <a:pt x="1329" y="711"/>
                  <a:pt x="1329" y="744"/>
                </a:cubicBezTo>
                <a:cubicBezTo>
                  <a:pt x="1329" y="778"/>
                  <a:pt x="1295" y="811"/>
                  <a:pt x="1262" y="811"/>
                </a:cubicBezTo>
                <a:close/>
                <a:moveTo>
                  <a:pt x="1538" y="376"/>
                </a:moveTo>
                <a:cubicBezTo>
                  <a:pt x="1295" y="134"/>
                  <a:pt x="1295" y="134"/>
                  <a:pt x="1295" y="134"/>
                </a:cubicBezTo>
                <a:cubicBezTo>
                  <a:pt x="1279" y="117"/>
                  <a:pt x="1254" y="109"/>
                  <a:pt x="1229" y="109"/>
                </a:cubicBezTo>
                <a:cubicBezTo>
                  <a:pt x="1112" y="109"/>
                  <a:pt x="1112" y="109"/>
                  <a:pt x="1112" y="109"/>
                </a:cubicBezTo>
                <a:cubicBezTo>
                  <a:pt x="1112" y="59"/>
                  <a:pt x="1112" y="59"/>
                  <a:pt x="1112" y="59"/>
                </a:cubicBezTo>
                <a:cubicBezTo>
                  <a:pt x="1112" y="25"/>
                  <a:pt x="1078" y="0"/>
                  <a:pt x="1045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292" y="0"/>
                  <a:pt x="267" y="25"/>
                  <a:pt x="267" y="59"/>
                </a:cubicBezTo>
                <a:cubicBezTo>
                  <a:pt x="267" y="75"/>
                  <a:pt x="267" y="75"/>
                  <a:pt x="267" y="75"/>
                </a:cubicBezTo>
                <a:cubicBezTo>
                  <a:pt x="8" y="101"/>
                  <a:pt x="8" y="101"/>
                  <a:pt x="8" y="101"/>
                </a:cubicBezTo>
                <a:cubicBezTo>
                  <a:pt x="459" y="159"/>
                  <a:pt x="459" y="159"/>
                  <a:pt x="459" y="159"/>
                </a:cubicBezTo>
                <a:cubicBezTo>
                  <a:pt x="0" y="209"/>
                  <a:pt x="0" y="209"/>
                  <a:pt x="0" y="209"/>
                </a:cubicBezTo>
                <a:cubicBezTo>
                  <a:pt x="459" y="268"/>
                  <a:pt x="459" y="268"/>
                  <a:pt x="459" y="268"/>
                </a:cubicBezTo>
                <a:cubicBezTo>
                  <a:pt x="0" y="309"/>
                  <a:pt x="0" y="309"/>
                  <a:pt x="0" y="309"/>
                </a:cubicBezTo>
                <a:cubicBezTo>
                  <a:pt x="267" y="360"/>
                  <a:pt x="267" y="360"/>
                  <a:pt x="267" y="360"/>
                </a:cubicBezTo>
                <a:cubicBezTo>
                  <a:pt x="267" y="485"/>
                  <a:pt x="267" y="485"/>
                  <a:pt x="267" y="485"/>
                </a:cubicBezTo>
                <a:cubicBezTo>
                  <a:pt x="1563" y="485"/>
                  <a:pt x="1563" y="485"/>
                  <a:pt x="1563" y="485"/>
                </a:cubicBezTo>
                <a:cubicBezTo>
                  <a:pt x="1563" y="435"/>
                  <a:pt x="1563" y="435"/>
                  <a:pt x="1563" y="435"/>
                </a:cubicBezTo>
                <a:cubicBezTo>
                  <a:pt x="1563" y="410"/>
                  <a:pt x="1555" y="393"/>
                  <a:pt x="1538" y="376"/>
                </a:cubicBezTo>
                <a:close/>
                <a:moveTo>
                  <a:pt x="1429" y="385"/>
                </a:moveTo>
                <a:cubicBezTo>
                  <a:pt x="1195" y="385"/>
                  <a:pt x="1195" y="385"/>
                  <a:pt x="1195" y="385"/>
                </a:cubicBezTo>
                <a:cubicBezTo>
                  <a:pt x="1187" y="385"/>
                  <a:pt x="1178" y="376"/>
                  <a:pt x="1178" y="376"/>
                </a:cubicBezTo>
                <a:cubicBezTo>
                  <a:pt x="1178" y="193"/>
                  <a:pt x="1178" y="193"/>
                  <a:pt x="1178" y="193"/>
                </a:cubicBezTo>
                <a:cubicBezTo>
                  <a:pt x="1178" y="184"/>
                  <a:pt x="1187" y="184"/>
                  <a:pt x="1195" y="184"/>
                </a:cubicBezTo>
                <a:cubicBezTo>
                  <a:pt x="1237" y="184"/>
                  <a:pt x="1237" y="184"/>
                  <a:pt x="1237" y="184"/>
                </a:cubicBezTo>
                <a:lnTo>
                  <a:pt x="1245" y="184"/>
                </a:lnTo>
                <a:cubicBezTo>
                  <a:pt x="1438" y="368"/>
                  <a:pt x="1438" y="368"/>
                  <a:pt x="1438" y="368"/>
                </a:cubicBezTo>
                <a:cubicBezTo>
                  <a:pt x="1446" y="376"/>
                  <a:pt x="1438" y="385"/>
                  <a:pt x="1429" y="385"/>
                </a:cubicBezTo>
                <a:close/>
                <a:moveTo>
                  <a:pt x="1429" y="385"/>
                </a:moveTo>
                <a:lnTo>
                  <a:pt x="1429" y="3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>
              <a:ea typeface="宋体" panose="02010600030101010101" pitchFamily="2" charset="-122"/>
            </a:endParaRPr>
          </a:p>
        </p:txBody>
      </p:sp>
      <p:grpSp>
        <p:nvGrpSpPr>
          <p:cNvPr id="104" name="Group 4688"/>
          <p:cNvGrpSpPr>
            <a:grpSpLocks noChangeAspect="1"/>
          </p:cNvGrpSpPr>
          <p:nvPr/>
        </p:nvGrpSpPr>
        <p:grpSpPr bwMode="auto">
          <a:xfrm>
            <a:off x="4717266" y="3760512"/>
            <a:ext cx="421479" cy="400597"/>
            <a:chOff x="1835150" y="2800349"/>
            <a:chExt cx="382588" cy="363538"/>
          </a:xfrm>
          <a:solidFill>
            <a:schemeClr val="bg1"/>
          </a:solidFill>
        </p:grpSpPr>
        <p:sp>
          <p:nvSpPr>
            <p:cNvPr id="105" name="Freeform 291"/>
            <p:cNvSpPr>
              <a:spLocks noChangeArrowheads="1"/>
            </p:cNvSpPr>
            <p:nvPr/>
          </p:nvSpPr>
          <p:spPr bwMode="auto">
            <a:xfrm>
              <a:off x="1868488" y="3140074"/>
              <a:ext cx="271462" cy="23813"/>
            </a:xfrm>
            <a:custGeom>
              <a:avLst/>
              <a:gdLst>
                <a:gd name="T0" fmla="*/ 41 w 753"/>
                <a:gd name="T1" fmla="*/ 42 h 68"/>
                <a:gd name="T2" fmla="*/ 192 w 753"/>
                <a:gd name="T3" fmla="*/ 42 h 68"/>
                <a:gd name="T4" fmla="*/ 217 w 753"/>
                <a:gd name="T5" fmla="*/ 67 h 68"/>
                <a:gd name="T6" fmla="*/ 543 w 753"/>
                <a:gd name="T7" fmla="*/ 67 h 68"/>
                <a:gd name="T8" fmla="*/ 568 w 753"/>
                <a:gd name="T9" fmla="*/ 42 h 68"/>
                <a:gd name="T10" fmla="*/ 710 w 753"/>
                <a:gd name="T11" fmla="*/ 42 h 68"/>
                <a:gd name="T12" fmla="*/ 752 w 753"/>
                <a:gd name="T13" fmla="*/ 0 h 68"/>
                <a:gd name="T14" fmla="*/ 0 w 753"/>
                <a:gd name="T15" fmla="*/ 0 h 68"/>
                <a:gd name="T16" fmla="*/ 41 w 753"/>
                <a:gd name="T17" fmla="*/ 42 h 68"/>
                <a:gd name="T18" fmla="*/ 41 w 753"/>
                <a:gd name="T19" fmla="*/ 42 h 68"/>
                <a:gd name="T20" fmla="*/ 41 w 753"/>
                <a:gd name="T21" fmla="*/ 4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3" h="68">
                  <a:moveTo>
                    <a:pt x="41" y="42"/>
                  </a:moveTo>
                  <a:cubicBezTo>
                    <a:pt x="192" y="42"/>
                    <a:pt x="192" y="42"/>
                    <a:pt x="192" y="42"/>
                  </a:cubicBezTo>
                  <a:cubicBezTo>
                    <a:pt x="192" y="50"/>
                    <a:pt x="200" y="67"/>
                    <a:pt x="217" y="67"/>
                  </a:cubicBezTo>
                  <a:cubicBezTo>
                    <a:pt x="543" y="67"/>
                    <a:pt x="543" y="67"/>
                    <a:pt x="543" y="67"/>
                  </a:cubicBezTo>
                  <a:cubicBezTo>
                    <a:pt x="552" y="67"/>
                    <a:pt x="568" y="50"/>
                    <a:pt x="568" y="42"/>
                  </a:cubicBezTo>
                  <a:cubicBezTo>
                    <a:pt x="710" y="42"/>
                    <a:pt x="710" y="42"/>
                    <a:pt x="710" y="42"/>
                  </a:cubicBezTo>
                  <a:cubicBezTo>
                    <a:pt x="735" y="42"/>
                    <a:pt x="752" y="17"/>
                    <a:pt x="7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16" y="42"/>
                    <a:pt x="41" y="42"/>
                  </a:cubicBezTo>
                  <a:close/>
                  <a:moveTo>
                    <a:pt x="41" y="42"/>
                  </a:moveTo>
                  <a:lnTo>
                    <a:pt x="41" y="4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6" name="Freeform 292"/>
            <p:cNvSpPr>
              <a:spLocks noChangeArrowheads="1"/>
            </p:cNvSpPr>
            <p:nvPr/>
          </p:nvSpPr>
          <p:spPr bwMode="auto">
            <a:xfrm>
              <a:off x="1835150" y="2955924"/>
              <a:ext cx="382588" cy="174625"/>
            </a:xfrm>
            <a:custGeom>
              <a:avLst/>
              <a:gdLst>
                <a:gd name="T0" fmla="*/ 1020 w 1062"/>
                <a:gd name="T1" fmla="*/ 100 h 486"/>
                <a:gd name="T2" fmla="*/ 894 w 1062"/>
                <a:gd name="T3" fmla="*/ 75 h 486"/>
                <a:gd name="T4" fmla="*/ 894 w 1062"/>
                <a:gd name="T5" fmla="*/ 0 h 486"/>
                <a:gd name="T6" fmla="*/ 0 w 1062"/>
                <a:gd name="T7" fmla="*/ 0 h 486"/>
                <a:gd name="T8" fmla="*/ 267 w 1062"/>
                <a:gd name="T9" fmla="*/ 485 h 486"/>
                <a:gd name="T10" fmla="*/ 627 w 1062"/>
                <a:gd name="T11" fmla="*/ 485 h 486"/>
                <a:gd name="T12" fmla="*/ 819 w 1062"/>
                <a:gd name="T13" fmla="*/ 351 h 486"/>
                <a:gd name="T14" fmla="*/ 1061 w 1062"/>
                <a:gd name="T15" fmla="*/ 192 h 486"/>
                <a:gd name="T16" fmla="*/ 1020 w 1062"/>
                <a:gd name="T17" fmla="*/ 100 h 486"/>
                <a:gd name="T18" fmla="*/ 861 w 1062"/>
                <a:gd name="T19" fmla="*/ 284 h 486"/>
                <a:gd name="T20" fmla="*/ 894 w 1062"/>
                <a:gd name="T21" fmla="*/ 142 h 486"/>
                <a:gd name="T22" fmla="*/ 978 w 1062"/>
                <a:gd name="T23" fmla="*/ 151 h 486"/>
                <a:gd name="T24" fmla="*/ 995 w 1062"/>
                <a:gd name="T25" fmla="*/ 192 h 486"/>
                <a:gd name="T26" fmla="*/ 861 w 1062"/>
                <a:gd name="T27" fmla="*/ 284 h 486"/>
                <a:gd name="T28" fmla="*/ 861 w 1062"/>
                <a:gd name="T29" fmla="*/ 284 h 486"/>
                <a:gd name="T30" fmla="*/ 861 w 1062"/>
                <a:gd name="T31" fmla="*/ 284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2" h="486">
                  <a:moveTo>
                    <a:pt x="1020" y="100"/>
                  </a:moveTo>
                  <a:cubicBezTo>
                    <a:pt x="986" y="67"/>
                    <a:pt x="928" y="67"/>
                    <a:pt x="894" y="75"/>
                  </a:cubicBezTo>
                  <a:cubicBezTo>
                    <a:pt x="894" y="50"/>
                    <a:pt x="894" y="25"/>
                    <a:pt x="8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3"/>
                    <a:pt x="42" y="418"/>
                    <a:pt x="267" y="485"/>
                  </a:cubicBezTo>
                  <a:cubicBezTo>
                    <a:pt x="627" y="485"/>
                    <a:pt x="627" y="485"/>
                    <a:pt x="627" y="485"/>
                  </a:cubicBezTo>
                  <a:cubicBezTo>
                    <a:pt x="719" y="452"/>
                    <a:pt x="786" y="410"/>
                    <a:pt x="819" y="351"/>
                  </a:cubicBezTo>
                  <a:cubicBezTo>
                    <a:pt x="911" y="351"/>
                    <a:pt x="1053" y="318"/>
                    <a:pt x="1061" y="192"/>
                  </a:cubicBezTo>
                  <a:cubicBezTo>
                    <a:pt x="1061" y="142"/>
                    <a:pt x="1036" y="117"/>
                    <a:pt x="1020" y="100"/>
                  </a:cubicBezTo>
                  <a:close/>
                  <a:moveTo>
                    <a:pt x="861" y="284"/>
                  </a:moveTo>
                  <a:cubicBezTo>
                    <a:pt x="878" y="243"/>
                    <a:pt x="886" y="192"/>
                    <a:pt x="894" y="142"/>
                  </a:cubicBezTo>
                  <a:cubicBezTo>
                    <a:pt x="919" y="134"/>
                    <a:pt x="961" y="134"/>
                    <a:pt x="978" y="151"/>
                  </a:cubicBezTo>
                  <a:cubicBezTo>
                    <a:pt x="978" y="151"/>
                    <a:pt x="995" y="159"/>
                    <a:pt x="995" y="192"/>
                  </a:cubicBezTo>
                  <a:cubicBezTo>
                    <a:pt x="986" y="259"/>
                    <a:pt x="911" y="276"/>
                    <a:pt x="861" y="284"/>
                  </a:cubicBezTo>
                  <a:close/>
                  <a:moveTo>
                    <a:pt x="861" y="284"/>
                  </a:moveTo>
                  <a:lnTo>
                    <a:pt x="861" y="28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7" name="Freeform 293"/>
            <p:cNvSpPr>
              <a:spLocks noChangeArrowheads="1"/>
            </p:cNvSpPr>
            <p:nvPr/>
          </p:nvSpPr>
          <p:spPr bwMode="auto">
            <a:xfrm>
              <a:off x="1916113" y="2800349"/>
              <a:ext cx="112712" cy="144463"/>
            </a:xfrm>
            <a:custGeom>
              <a:avLst/>
              <a:gdLst>
                <a:gd name="T0" fmla="*/ 142 w 311"/>
                <a:gd name="T1" fmla="*/ 401 h 402"/>
                <a:gd name="T2" fmla="*/ 234 w 311"/>
                <a:gd name="T3" fmla="*/ 243 h 402"/>
                <a:gd name="T4" fmla="*/ 268 w 311"/>
                <a:gd name="T5" fmla="*/ 0 h 402"/>
                <a:gd name="T6" fmla="*/ 159 w 311"/>
                <a:gd name="T7" fmla="*/ 276 h 402"/>
                <a:gd name="T8" fmla="*/ 142 w 311"/>
                <a:gd name="T9" fmla="*/ 401 h 402"/>
                <a:gd name="T10" fmla="*/ 142 w 311"/>
                <a:gd name="T11" fmla="*/ 401 h 402"/>
                <a:gd name="T12" fmla="*/ 142 w 311"/>
                <a:gd name="T13" fmla="*/ 4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402">
                  <a:moveTo>
                    <a:pt x="142" y="401"/>
                  </a:moveTo>
                  <a:cubicBezTo>
                    <a:pt x="142" y="401"/>
                    <a:pt x="310" y="385"/>
                    <a:pt x="234" y="243"/>
                  </a:cubicBezTo>
                  <a:cubicBezTo>
                    <a:pt x="168" y="126"/>
                    <a:pt x="184" y="59"/>
                    <a:pt x="268" y="0"/>
                  </a:cubicBezTo>
                  <a:cubicBezTo>
                    <a:pt x="268" y="0"/>
                    <a:pt x="0" y="67"/>
                    <a:pt x="159" y="276"/>
                  </a:cubicBezTo>
                  <a:cubicBezTo>
                    <a:pt x="209" y="360"/>
                    <a:pt x="142" y="401"/>
                    <a:pt x="142" y="401"/>
                  </a:cubicBezTo>
                  <a:close/>
                  <a:moveTo>
                    <a:pt x="142" y="401"/>
                  </a:moveTo>
                  <a:lnTo>
                    <a:pt x="142" y="40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8" name="Freeform 294"/>
            <p:cNvSpPr>
              <a:spLocks noChangeArrowheads="1"/>
            </p:cNvSpPr>
            <p:nvPr/>
          </p:nvSpPr>
          <p:spPr bwMode="auto">
            <a:xfrm>
              <a:off x="2003425" y="2867024"/>
              <a:ext cx="53975" cy="73025"/>
            </a:xfrm>
            <a:custGeom>
              <a:avLst/>
              <a:gdLst>
                <a:gd name="T0" fmla="*/ 17 w 151"/>
                <a:gd name="T1" fmla="*/ 201 h 202"/>
                <a:gd name="T2" fmla="*/ 75 w 151"/>
                <a:gd name="T3" fmla="*/ 67 h 202"/>
                <a:gd name="T4" fmla="*/ 84 w 151"/>
                <a:gd name="T5" fmla="*/ 0 h 202"/>
                <a:gd name="T6" fmla="*/ 33 w 151"/>
                <a:gd name="T7" fmla="*/ 75 h 202"/>
                <a:gd name="T8" fmla="*/ 17 w 151"/>
                <a:gd name="T9" fmla="*/ 201 h 202"/>
                <a:gd name="T10" fmla="*/ 17 w 151"/>
                <a:gd name="T11" fmla="*/ 201 h 202"/>
                <a:gd name="T12" fmla="*/ 17 w 151"/>
                <a:gd name="T13" fmla="*/ 20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202">
                  <a:moveTo>
                    <a:pt x="17" y="201"/>
                  </a:moveTo>
                  <a:cubicBezTo>
                    <a:pt x="17" y="201"/>
                    <a:pt x="150" y="176"/>
                    <a:pt x="75" y="67"/>
                  </a:cubicBezTo>
                  <a:cubicBezTo>
                    <a:pt x="50" y="17"/>
                    <a:pt x="84" y="0"/>
                    <a:pt x="84" y="0"/>
                  </a:cubicBezTo>
                  <a:cubicBezTo>
                    <a:pt x="84" y="0"/>
                    <a:pt x="0" y="0"/>
                    <a:pt x="33" y="75"/>
                  </a:cubicBezTo>
                  <a:cubicBezTo>
                    <a:pt x="67" y="142"/>
                    <a:pt x="58" y="176"/>
                    <a:pt x="17" y="201"/>
                  </a:cubicBezTo>
                  <a:close/>
                  <a:moveTo>
                    <a:pt x="17" y="201"/>
                  </a:moveTo>
                  <a:lnTo>
                    <a:pt x="17" y="20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9" name="Freeform 299"/>
          <p:cNvSpPr>
            <a:spLocks noChangeAspect="1" noChangeArrowheads="1"/>
          </p:cNvSpPr>
          <p:nvPr/>
        </p:nvSpPr>
        <p:spPr bwMode="auto">
          <a:xfrm>
            <a:off x="4259110" y="4851039"/>
            <a:ext cx="403359" cy="386386"/>
          </a:xfrm>
          <a:custGeom>
            <a:avLst/>
            <a:gdLst>
              <a:gd name="T0" fmla="*/ 1229 w 1665"/>
              <a:gd name="T1" fmla="*/ 561 h 1598"/>
              <a:gd name="T2" fmla="*/ 911 w 1665"/>
              <a:gd name="T3" fmla="*/ 686 h 1598"/>
              <a:gd name="T4" fmla="*/ 1246 w 1665"/>
              <a:gd name="T5" fmla="*/ 419 h 1598"/>
              <a:gd name="T6" fmla="*/ 1664 w 1665"/>
              <a:gd name="T7" fmla="*/ 76 h 1598"/>
              <a:gd name="T8" fmla="*/ 1597 w 1665"/>
              <a:gd name="T9" fmla="*/ 0 h 1598"/>
              <a:gd name="T10" fmla="*/ 1530 w 1665"/>
              <a:gd name="T11" fmla="*/ 76 h 1598"/>
              <a:gd name="T12" fmla="*/ 1246 w 1665"/>
              <a:gd name="T13" fmla="*/ 276 h 1598"/>
              <a:gd name="T14" fmla="*/ 769 w 1665"/>
              <a:gd name="T15" fmla="*/ 686 h 1598"/>
              <a:gd name="T16" fmla="*/ 435 w 1665"/>
              <a:gd name="T17" fmla="*/ 561 h 1598"/>
              <a:gd name="T18" fmla="*/ 0 w 1665"/>
              <a:gd name="T19" fmla="*/ 1288 h 1598"/>
              <a:gd name="T20" fmla="*/ 201 w 1665"/>
              <a:gd name="T21" fmla="*/ 1597 h 1598"/>
              <a:gd name="T22" fmla="*/ 836 w 1665"/>
              <a:gd name="T23" fmla="*/ 1255 h 1598"/>
              <a:gd name="T24" fmla="*/ 1463 w 1665"/>
              <a:gd name="T25" fmla="*/ 1597 h 1598"/>
              <a:gd name="T26" fmla="*/ 1664 w 1665"/>
              <a:gd name="T27" fmla="*/ 1288 h 1598"/>
              <a:gd name="T28" fmla="*/ 1229 w 1665"/>
              <a:gd name="T29" fmla="*/ 561 h 1598"/>
              <a:gd name="T30" fmla="*/ 1246 w 1665"/>
              <a:gd name="T31" fmla="*/ 811 h 1598"/>
              <a:gd name="T32" fmla="*/ 1338 w 1665"/>
              <a:gd name="T33" fmla="*/ 903 h 1598"/>
              <a:gd name="T34" fmla="*/ 1246 w 1665"/>
              <a:gd name="T35" fmla="*/ 995 h 1598"/>
              <a:gd name="T36" fmla="*/ 1162 w 1665"/>
              <a:gd name="T37" fmla="*/ 903 h 1598"/>
              <a:gd name="T38" fmla="*/ 1246 w 1665"/>
              <a:gd name="T39" fmla="*/ 811 h 1598"/>
              <a:gd name="T40" fmla="*/ 627 w 1665"/>
              <a:gd name="T41" fmla="*/ 1112 h 1598"/>
              <a:gd name="T42" fmla="*/ 485 w 1665"/>
              <a:gd name="T43" fmla="*/ 1112 h 1598"/>
              <a:gd name="T44" fmla="*/ 485 w 1665"/>
              <a:gd name="T45" fmla="*/ 1255 h 1598"/>
              <a:gd name="T46" fmla="*/ 351 w 1665"/>
              <a:gd name="T47" fmla="*/ 1255 h 1598"/>
              <a:gd name="T48" fmla="*/ 351 w 1665"/>
              <a:gd name="T49" fmla="*/ 1112 h 1598"/>
              <a:gd name="T50" fmla="*/ 209 w 1665"/>
              <a:gd name="T51" fmla="*/ 1112 h 1598"/>
              <a:gd name="T52" fmla="*/ 209 w 1665"/>
              <a:gd name="T53" fmla="*/ 970 h 1598"/>
              <a:gd name="T54" fmla="*/ 351 w 1665"/>
              <a:gd name="T55" fmla="*/ 970 h 1598"/>
              <a:gd name="T56" fmla="*/ 351 w 1665"/>
              <a:gd name="T57" fmla="*/ 836 h 1598"/>
              <a:gd name="T58" fmla="*/ 485 w 1665"/>
              <a:gd name="T59" fmla="*/ 836 h 1598"/>
              <a:gd name="T60" fmla="*/ 485 w 1665"/>
              <a:gd name="T61" fmla="*/ 970 h 1598"/>
              <a:gd name="T62" fmla="*/ 627 w 1665"/>
              <a:gd name="T63" fmla="*/ 970 h 1598"/>
              <a:gd name="T64" fmla="*/ 627 w 1665"/>
              <a:gd name="T65" fmla="*/ 1112 h 1598"/>
              <a:gd name="T66" fmla="*/ 1020 w 1665"/>
              <a:gd name="T67" fmla="*/ 1045 h 1598"/>
              <a:gd name="T68" fmla="*/ 1112 w 1665"/>
              <a:gd name="T69" fmla="*/ 954 h 1598"/>
              <a:gd name="T70" fmla="*/ 1204 w 1665"/>
              <a:gd name="T71" fmla="*/ 1045 h 1598"/>
              <a:gd name="T72" fmla="*/ 1112 w 1665"/>
              <a:gd name="T73" fmla="*/ 1129 h 1598"/>
              <a:gd name="T74" fmla="*/ 1020 w 1665"/>
              <a:gd name="T75" fmla="*/ 1045 h 1598"/>
              <a:gd name="T76" fmla="*/ 1246 w 1665"/>
              <a:gd name="T77" fmla="*/ 1271 h 1598"/>
              <a:gd name="T78" fmla="*/ 1162 w 1665"/>
              <a:gd name="T79" fmla="*/ 1179 h 1598"/>
              <a:gd name="T80" fmla="*/ 1246 w 1665"/>
              <a:gd name="T81" fmla="*/ 1087 h 1598"/>
              <a:gd name="T82" fmla="*/ 1338 w 1665"/>
              <a:gd name="T83" fmla="*/ 1179 h 1598"/>
              <a:gd name="T84" fmla="*/ 1246 w 1665"/>
              <a:gd name="T85" fmla="*/ 1271 h 1598"/>
              <a:gd name="T86" fmla="*/ 1480 w 1665"/>
              <a:gd name="T87" fmla="*/ 1045 h 1598"/>
              <a:gd name="T88" fmla="*/ 1388 w 1665"/>
              <a:gd name="T89" fmla="*/ 1129 h 1598"/>
              <a:gd name="T90" fmla="*/ 1296 w 1665"/>
              <a:gd name="T91" fmla="*/ 1045 h 1598"/>
              <a:gd name="T92" fmla="*/ 1388 w 1665"/>
              <a:gd name="T93" fmla="*/ 954 h 1598"/>
              <a:gd name="T94" fmla="*/ 1480 w 1665"/>
              <a:gd name="T95" fmla="*/ 1045 h 1598"/>
              <a:gd name="T96" fmla="*/ 1480 w 1665"/>
              <a:gd name="T97" fmla="*/ 1045 h 1598"/>
              <a:gd name="T98" fmla="*/ 1480 w 1665"/>
              <a:gd name="T99" fmla="*/ 1045 h 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65" h="1598">
                <a:moveTo>
                  <a:pt x="1229" y="561"/>
                </a:moveTo>
                <a:cubicBezTo>
                  <a:pt x="1079" y="561"/>
                  <a:pt x="1028" y="653"/>
                  <a:pt x="911" y="686"/>
                </a:cubicBezTo>
                <a:cubicBezTo>
                  <a:pt x="928" y="552"/>
                  <a:pt x="1012" y="419"/>
                  <a:pt x="1246" y="419"/>
                </a:cubicBezTo>
                <a:cubicBezTo>
                  <a:pt x="1580" y="419"/>
                  <a:pt x="1664" y="193"/>
                  <a:pt x="1664" y="76"/>
                </a:cubicBezTo>
                <a:cubicBezTo>
                  <a:pt x="1664" y="34"/>
                  <a:pt x="1630" y="0"/>
                  <a:pt x="1597" y="0"/>
                </a:cubicBezTo>
                <a:cubicBezTo>
                  <a:pt x="1555" y="0"/>
                  <a:pt x="1530" y="34"/>
                  <a:pt x="1530" y="76"/>
                </a:cubicBezTo>
                <a:cubicBezTo>
                  <a:pt x="1530" y="84"/>
                  <a:pt x="1522" y="276"/>
                  <a:pt x="1246" y="276"/>
                </a:cubicBezTo>
                <a:cubicBezTo>
                  <a:pt x="870" y="276"/>
                  <a:pt x="786" y="535"/>
                  <a:pt x="769" y="686"/>
                </a:cubicBezTo>
                <a:cubicBezTo>
                  <a:pt x="644" y="661"/>
                  <a:pt x="594" y="561"/>
                  <a:pt x="435" y="561"/>
                </a:cubicBezTo>
                <a:cubicBezTo>
                  <a:pt x="268" y="561"/>
                  <a:pt x="0" y="887"/>
                  <a:pt x="0" y="1288"/>
                </a:cubicBezTo>
                <a:cubicBezTo>
                  <a:pt x="0" y="1489"/>
                  <a:pt x="100" y="1597"/>
                  <a:pt x="201" y="1597"/>
                </a:cubicBezTo>
                <a:cubicBezTo>
                  <a:pt x="418" y="1597"/>
                  <a:pt x="460" y="1255"/>
                  <a:pt x="836" y="1255"/>
                </a:cubicBezTo>
                <a:cubicBezTo>
                  <a:pt x="1204" y="1255"/>
                  <a:pt x="1246" y="1597"/>
                  <a:pt x="1463" y="1597"/>
                </a:cubicBezTo>
                <a:cubicBezTo>
                  <a:pt x="1564" y="1597"/>
                  <a:pt x="1664" y="1497"/>
                  <a:pt x="1664" y="1288"/>
                </a:cubicBezTo>
                <a:cubicBezTo>
                  <a:pt x="1664" y="887"/>
                  <a:pt x="1405" y="561"/>
                  <a:pt x="1229" y="561"/>
                </a:cubicBezTo>
                <a:close/>
                <a:moveTo>
                  <a:pt x="1246" y="811"/>
                </a:moveTo>
                <a:cubicBezTo>
                  <a:pt x="1296" y="811"/>
                  <a:pt x="1338" y="853"/>
                  <a:pt x="1338" y="903"/>
                </a:cubicBezTo>
                <a:cubicBezTo>
                  <a:pt x="1338" y="954"/>
                  <a:pt x="1296" y="995"/>
                  <a:pt x="1246" y="995"/>
                </a:cubicBezTo>
                <a:cubicBezTo>
                  <a:pt x="1204" y="995"/>
                  <a:pt x="1162" y="954"/>
                  <a:pt x="1162" y="903"/>
                </a:cubicBezTo>
                <a:cubicBezTo>
                  <a:pt x="1162" y="853"/>
                  <a:pt x="1204" y="811"/>
                  <a:pt x="1246" y="811"/>
                </a:cubicBezTo>
                <a:close/>
                <a:moveTo>
                  <a:pt x="627" y="1112"/>
                </a:moveTo>
                <a:cubicBezTo>
                  <a:pt x="485" y="1112"/>
                  <a:pt x="485" y="1112"/>
                  <a:pt x="485" y="1112"/>
                </a:cubicBezTo>
                <a:cubicBezTo>
                  <a:pt x="485" y="1255"/>
                  <a:pt x="485" y="1255"/>
                  <a:pt x="485" y="1255"/>
                </a:cubicBezTo>
                <a:cubicBezTo>
                  <a:pt x="351" y="1255"/>
                  <a:pt x="351" y="1255"/>
                  <a:pt x="351" y="1255"/>
                </a:cubicBezTo>
                <a:cubicBezTo>
                  <a:pt x="351" y="1112"/>
                  <a:pt x="351" y="1112"/>
                  <a:pt x="351" y="1112"/>
                </a:cubicBezTo>
                <a:cubicBezTo>
                  <a:pt x="209" y="1112"/>
                  <a:pt x="209" y="1112"/>
                  <a:pt x="209" y="1112"/>
                </a:cubicBezTo>
                <a:cubicBezTo>
                  <a:pt x="209" y="970"/>
                  <a:pt x="209" y="970"/>
                  <a:pt x="209" y="970"/>
                </a:cubicBezTo>
                <a:cubicBezTo>
                  <a:pt x="351" y="970"/>
                  <a:pt x="351" y="970"/>
                  <a:pt x="351" y="970"/>
                </a:cubicBezTo>
                <a:cubicBezTo>
                  <a:pt x="351" y="836"/>
                  <a:pt x="351" y="836"/>
                  <a:pt x="351" y="836"/>
                </a:cubicBezTo>
                <a:cubicBezTo>
                  <a:pt x="485" y="836"/>
                  <a:pt x="485" y="836"/>
                  <a:pt x="485" y="836"/>
                </a:cubicBezTo>
                <a:cubicBezTo>
                  <a:pt x="485" y="970"/>
                  <a:pt x="485" y="970"/>
                  <a:pt x="485" y="970"/>
                </a:cubicBezTo>
                <a:cubicBezTo>
                  <a:pt x="627" y="970"/>
                  <a:pt x="627" y="970"/>
                  <a:pt x="627" y="970"/>
                </a:cubicBezTo>
                <a:lnTo>
                  <a:pt x="627" y="1112"/>
                </a:lnTo>
                <a:close/>
                <a:moveTo>
                  <a:pt x="1020" y="1045"/>
                </a:moveTo>
                <a:cubicBezTo>
                  <a:pt x="1020" y="995"/>
                  <a:pt x="1062" y="954"/>
                  <a:pt x="1112" y="954"/>
                </a:cubicBezTo>
                <a:cubicBezTo>
                  <a:pt x="1162" y="954"/>
                  <a:pt x="1204" y="995"/>
                  <a:pt x="1204" y="1045"/>
                </a:cubicBezTo>
                <a:cubicBezTo>
                  <a:pt x="1204" y="1087"/>
                  <a:pt x="1162" y="1129"/>
                  <a:pt x="1112" y="1129"/>
                </a:cubicBezTo>
                <a:cubicBezTo>
                  <a:pt x="1062" y="1129"/>
                  <a:pt x="1020" y="1087"/>
                  <a:pt x="1020" y="1045"/>
                </a:cubicBezTo>
                <a:close/>
                <a:moveTo>
                  <a:pt x="1246" y="1271"/>
                </a:moveTo>
                <a:cubicBezTo>
                  <a:pt x="1204" y="1271"/>
                  <a:pt x="1162" y="1229"/>
                  <a:pt x="1162" y="1179"/>
                </a:cubicBezTo>
                <a:cubicBezTo>
                  <a:pt x="1162" y="1129"/>
                  <a:pt x="1204" y="1087"/>
                  <a:pt x="1246" y="1087"/>
                </a:cubicBezTo>
                <a:cubicBezTo>
                  <a:pt x="1296" y="1087"/>
                  <a:pt x="1338" y="1129"/>
                  <a:pt x="1338" y="1179"/>
                </a:cubicBezTo>
                <a:cubicBezTo>
                  <a:pt x="1338" y="1229"/>
                  <a:pt x="1296" y="1271"/>
                  <a:pt x="1246" y="1271"/>
                </a:cubicBezTo>
                <a:close/>
                <a:moveTo>
                  <a:pt x="1480" y="1045"/>
                </a:moveTo>
                <a:cubicBezTo>
                  <a:pt x="1480" y="1087"/>
                  <a:pt x="1438" y="1129"/>
                  <a:pt x="1388" y="1129"/>
                </a:cubicBezTo>
                <a:cubicBezTo>
                  <a:pt x="1338" y="1129"/>
                  <a:pt x="1296" y="1087"/>
                  <a:pt x="1296" y="1045"/>
                </a:cubicBezTo>
                <a:cubicBezTo>
                  <a:pt x="1296" y="995"/>
                  <a:pt x="1338" y="954"/>
                  <a:pt x="1388" y="954"/>
                </a:cubicBezTo>
                <a:cubicBezTo>
                  <a:pt x="1438" y="954"/>
                  <a:pt x="1480" y="995"/>
                  <a:pt x="1480" y="1045"/>
                </a:cubicBezTo>
                <a:close/>
                <a:moveTo>
                  <a:pt x="1480" y="1045"/>
                </a:moveTo>
                <a:lnTo>
                  <a:pt x="1480" y="10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10" name="AutoShape 29"/>
          <p:cNvSpPr>
            <a:spLocks noChangeAspect="1"/>
          </p:cNvSpPr>
          <p:nvPr/>
        </p:nvSpPr>
        <p:spPr bwMode="auto">
          <a:xfrm>
            <a:off x="3176636" y="5377899"/>
            <a:ext cx="321870" cy="3219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0"/>
                </a:lnTo>
                <a:cubicBezTo>
                  <a:pt x="2707" y="21203"/>
                  <a:pt x="2663" y="21329"/>
                  <a:pt x="2580" y="21438"/>
                </a:cubicBezTo>
                <a:cubicBezTo>
                  <a:pt x="2492" y="21547"/>
                  <a:pt x="2386" y="21599"/>
                  <a:pt x="2262" y="21599"/>
                </a:cubicBezTo>
                <a:lnTo>
                  <a:pt x="1348" y="21599"/>
                </a:lnTo>
                <a:cubicBezTo>
                  <a:pt x="1221" y="21599"/>
                  <a:pt x="1118" y="21544"/>
                  <a:pt x="1038" y="21438"/>
                </a:cubicBezTo>
                <a:cubicBezTo>
                  <a:pt x="954" y="21329"/>
                  <a:pt x="913" y="21203"/>
                  <a:pt x="913" y="21050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8" y="2476"/>
                </a:moveTo>
                <a:cubicBezTo>
                  <a:pt x="21063" y="2323"/>
                  <a:pt x="21247" y="2297"/>
                  <a:pt x="21389" y="2391"/>
                </a:cubicBezTo>
                <a:cubicBezTo>
                  <a:pt x="21529" y="2485"/>
                  <a:pt x="21599" y="2684"/>
                  <a:pt x="21599" y="2996"/>
                </a:cubicBezTo>
                <a:lnTo>
                  <a:pt x="21599" y="13515"/>
                </a:lnTo>
                <a:cubicBezTo>
                  <a:pt x="21599" y="13803"/>
                  <a:pt x="21526" y="14106"/>
                  <a:pt x="21382" y="14420"/>
                </a:cubicBezTo>
                <a:cubicBezTo>
                  <a:pt x="21237" y="14737"/>
                  <a:pt x="21056" y="14966"/>
                  <a:pt x="20838" y="15119"/>
                </a:cubicBezTo>
                <a:cubicBezTo>
                  <a:pt x="19954" y="15757"/>
                  <a:pt x="19146" y="16165"/>
                  <a:pt x="18412" y="16350"/>
                </a:cubicBezTo>
                <a:cubicBezTo>
                  <a:pt x="17678" y="16529"/>
                  <a:pt x="17036" y="16606"/>
                  <a:pt x="16490" y="16567"/>
                </a:cubicBezTo>
                <a:cubicBezTo>
                  <a:pt x="15849" y="16526"/>
                  <a:pt x="15281" y="16371"/>
                  <a:pt x="14791" y="16103"/>
                </a:cubicBezTo>
                <a:cubicBezTo>
                  <a:pt x="14392" y="15851"/>
                  <a:pt x="14003" y="15607"/>
                  <a:pt x="13623" y="15378"/>
                </a:cubicBezTo>
                <a:cubicBezTo>
                  <a:pt x="13244" y="15146"/>
                  <a:pt x="12857" y="14946"/>
                  <a:pt x="12458" y="14773"/>
                </a:cubicBezTo>
                <a:cubicBezTo>
                  <a:pt x="12059" y="14599"/>
                  <a:pt x="11640" y="14461"/>
                  <a:pt x="11197" y="14358"/>
                </a:cubicBezTo>
                <a:cubicBezTo>
                  <a:pt x="10757" y="14256"/>
                  <a:pt x="10269" y="14203"/>
                  <a:pt x="9738" y="14203"/>
                </a:cubicBezTo>
                <a:cubicBezTo>
                  <a:pt x="9310" y="14220"/>
                  <a:pt x="8825" y="14306"/>
                  <a:pt x="8286" y="14455"/>
                </a:cubicBezTo>
                <a:cubicBezTo>
                  <a:pt x="7824" y="14588"/>
                  <a:pt x="7266" y="14799"/>
                  <a:pt x="6605" y="15090"/>
                </a:cubicBezTo>
                <a:cubicBezTo>
                  <a:pt x="5944" y="15381"/>
                  <a:pt x="5207" y="15792"/>
                  <a:pt x="4394" y="16327"/>
                </a:cubicBezTo>
                <a:cubicBezTo>
                  <a:pt x="4169" y="16476"/>
                  <a:pt x="3978" y="16494"/>
                  <a:pt x="3826" y="16382"/>
                </a:cubicBezTo>
                <a:cubicBezTo>
                  <a:pt x="3674" y="16268"/>
                  <a:pt x="3598" y="16059"/>
                  <a:pt x="3598" y="15751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7" y="1715"/>
                </a:cubicBezTo>
                <a:cubicBezTo>
                  <a:pt x="11640" y="1818"/>
                  <a:pt x="12059" y="1956"/>
                  <a:pt x="12458" y="2135"/>
                </a:cubicBezTo>
                <a:cubicBezTo>
                  <a:pt x="12857" y="2306"/>
                  <a:pt x="13242" y="2508"/>
                  <a:pt x="13619" y="2737"/>
                </a:cubicBezTo>
                <a:cubicBezTo>
                  <a:pt x="13993" y="2967"/>
                  <a:pt x="14385" y="3207"/>
                  <a:pt x="14791" y="3463"/>
                </a:cubicBezTo>
                <a:cubicBezTo>
                  <a:pt x="15281" y="3736"/>
                  <a:pt x="15849" y="3889"/>
                  <a:pt x="16490" y="3924"/>
                </a:cubicBezTo>
                <a:cubicBezTo>
                  <a:pt x="17036" y="3965"/>
                  <a:pt x="17678" y="3889"/>
                  <a:pt x="18412" y="3707"/>
                </a:cubicBezTo>
                <a:cubicBezTo>
                  <a:pt x="19146" y="3522"/>
                  <a:pt x="19957" y="3113"/>
                  <a:pt x="20838" y="24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01578" tIns="101578" rIns="101578" bIns="101578" anchor="ctr"/>
          <a:lstStyle/>
          <a:p>
            <a:pPr defTabSz="913765">
              <a:defRPr/>
            </a:pPr>
            <a:endParaRPr lang="es-ES" sz="66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14" name="Diamond 38"/>
          <p:cNvSpPr/>
          <p:nvPr/>
        </p:nvSpPr>
        <p:spPr>
          <a:xfrm>
            <a:off x="6786902" y="2455067"/>
            <a:ext cx="272805" cy="272805"/>
          </a:xfrm>
          <a:prstGeom prst="diamond">
            <a:avLst/>
          </a:prstGeom>
          <a:solidFill>
            <a:srgbClr val="BC9D58"/>
          </a:solidFill>
          <a:ln>
            <a:solidFill>
              <a:srgbClr val="9E8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8" name="Diamond 42"/>
          <p:cNvSpPr/>
          <p:nvPr/>
        </p:nvSpPr>
        <p:spPr>
          <a:xfrm>
            <a:off x="6786902" y="3383706"/>
            <a:ext cx="272805" cy="272805"/>
          </a:xfrm>
          <a:prstGeom prst="diamond">
            <a:avLst/>
          </a:prstGeom>
          <a:solidFill>
            <a:srgbClr val="BC9D58"/>
          </a:solidFill>
          <a:ln>
            <a:solidFill>
              <a:srgbClr val="9E8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2" name="Diamond 46"/>
          <p:cNvSpPr/>
          <p:nvPr/>
        </p:nvSpPr>
        <p:spPr>
          <a:xfrm>
            <a:off x="6786902" y="4312345"/>
            <a:ext cx="272805" cy="272805"/>
          </a:xfrm>
          <a:prstGeom prst="diamond">
            <a:avLst/>
          </a:prstGeom>
          <a:solidFill>
            <a:srgbClr val="BC9D58"/>
          </a:solidFill>
          <a:ln>
            <a:solidFill>
              <a:srgbClr val="9E8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0" name="AutoShape 139"/>
          <p:cNvSpPr/>
          <p:nvPr/>
        </p:nvSpPr>
        <p:spPr bwMode="auto">
          <a:xfrm>
            <a:off x="6195540" y="3333381"/>
            <a:ext cx="419739" cy="406825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rgbClr val="BC9D58"/>
          </a:solidFill>
          <a:ln>
            <a:solidFill>
              <a:srgbClr val="9E8140"/>
            </a:solidFill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chemeClr val="tx2"/>
              </a:solidFill>
              <a:latin typeface="Gill Sans" charset="0"/>
              <a:sym typeface="Gill Sans" charset="0"/>
            </a:endParaRPr>
          </a:p>
        </p:txBody>
      </p:sp>
      <p:grpSp>
        <p:nvGrpSpPr>
          <p:cNvPr id="131" name="Group 55"/>
          <p:cNvGrpSpPr/>
          <p:nvPr/>
        </p:nvGrpSpPr>
        <p:grpSpPr>
          <a:xfrm>
            <a:off x="6195540" y="2426711"/>
            <a:ext cx="419739" cy="368079"/>
            <a:chOff x="1640798" y="2149003"/>
            <a:chExt cx="464344" cy="407194"/>
          </a:xfrm>
          <a:solidFill>
            <a:srgbClr val="BC9D58"/>
          </a:solidFill>
        </p:grpSpPr>
        <p:sp>
          <p:nvSpPr>
            <p:cNvPr id="132" name="AutoShape 147"/>
            <p:cNvSpPr/>
            <p:nvPr/>
          </p:nvSpPr>
          <p:spPr bwMode="auto">
            <a:xfrm>
              <a:off x="1640798" y="2149003"/>
              <a:ext cx="464344" cy="407194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solidFill>
                <a:srgbClr val="9E8140"/>
              </a:solidFill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tx2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33" name="AutoShape 148"/>
            <p:cNvSpPr/>
            <p:nvPr/>
          </p:nvSpPr>
          <p:spPr bwMode="auto">
            <a:xfrm>
              <a:off x="1713029" y="2222028"/>
              <a:ext cx="69056" cy="690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solidFill>
                <a:srgbClr val="9E8140"/>
              </a:solidFill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tx2"/>
                </a:solidFill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34" name="AutoShape 149"/>
          <p:cNvSpPr/>
          <p:nvPr/>
        </p:nvSpPr>
        <p:spPr bwMode="auto">
          <a:xfrm>
            <a:off x="6195540" y="4314398"/>
            <a:ext cx="419739" cy="3020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537" y="19720"/>
                </a:moveTo>
                <a:lnTo>
                  <a:pt x="16537" y="19721"/>
                </a:lnTo>
                <a:lnTo>
                  <a:pt x="4387" y="19721"/>
                </a:lnTo>
                <a:cubicBezTo>
                  <a:pt x="2713" y="19720"/>
                  <a:pt x="1350" y="17824"/>
                  <a:pt x="1350" y="15494"/>
                </a:cubicBezTo>
                <a:cubicBezTo>
                  <a:pt x="1350" y="13992"/>
                  <a:pt x="1918" y="12635"/>
                  <a:pt x="2871" y="11862"/>
                </a:cubicBezTo>
                <a:cubicBezTo>
                  <a:pt x="3797" y="11123"/>
                  <a:pt x="3860" y="10975"/>
                  <a:pt x="3472" y="9647"/>
                </a:cubicBezTo>
                <a:cubicBezTo>
                  <a:pt x="3406" y="9374"/>
                  <a:pt x="3375" y="9136"/>
                  <a:pt x="3375" y="8921"/>
                </a:cubicBezTo>
                <a:cubicBezTo>
                  <a:pt x="3375" y="7626"/>
                  <a:pt x="4131" y="6573"/>
                  <a:pt x="5062" y="6573"/>
                </a:cubicBezTo>
                <a:cubicBezTo>
                  <a:pt x="5062" y="6573"/>
                  <a:pt x="5505" y="6529"/>
                  <a:pt x="5976" y="6789"/>
                </a:cubicBezTo>
                <a:cubicBezTo>
                  <a:pt x="6750" y="7219"/>
                  <a:pt x="6834" y="6808"/>
                  <a:pt x="7200" y="5701"/>
                </a:cubicBezTo>
                <a:cubicBezTo>
                  <a:pt x="7974" y="3380"/>
                  <a:pt x="9652" y="1878"/>
                  <a:pt x="11475" y="1878"/>
                </a:cubicBezTo>
                <a:cubicBezTo>
                  <a:pt x="13905" y="1878"/>
                  <a:pt x="15914" y="4435"/>
                  <a:pt x="16148" y="7826"/>
                </a:cubicBezTo>
                <a:cubicBezTo>
                  <a:pt x="16231" y="9171"/>
                  <a:pt x="16231" y="9171"/>
                  <a:pt x="17239" y="9491"/>
                </a:cubicBezTo>
                <a:cubicBezTo>
                  <a:pt x="18984" y="9955"/>
                  <a:pt x="20250" y="12085"/>
                  <a:pt x="20250" y="14555"/>
                </a:cubicBezTo>
                <a:cubicBezTo>
                  <a:pt x="20250" y="17404"/>
                  <a:pt x="18585" y="19720"/>
                  <a:pt x="16537" y="19720"/>
                </a:cubicBezTo>
                <a:moveTo>
                  <a:pt x="17492" y="7647"/>
                </a:moveTo>
                <a:cubicBezTo>
                  <a:pt x="17196" y="3362"/>
                  <a:pt x="14632" y="0"/>
                  <a:pt x="11475" y="0"/>
                </a:cubicBezTo>
                <a:cubicBezTo>
                  <a:pt x="9031" y="0"/>
                  <a:pt x="6939" y="2017"/>
                  <a:pt x="5976" y="4911"/>
                </a:cubicBezTo>
                <a:cubicBezTo>
                  <a:pt x="5685" y="4784"/>
                  <a:pt x="5383" y="4695"/>
                  <a:pt x="5062" y="4695"/>
                </a:cubicBezTo>
                <a:cubicBezTo>
                  <a:pt x="3385" y="4695"/>
                  <a:pt x="2025" y="6589"/>
                  <a:pt x="2025" y="8921"/>
                </a:cubicBezTo>
                <a:cubicBezTo>
                  <a:pt x="2025" y="9385"/>
                  <a:pt x="2092" y="9824"/>
                  <a:pt x="2191" y="10240"/>
                </a:cubicBezTo>
                <a:cubicBezTo>
                  <a:pt x="886" y="11298"/>
                  <a:pt x="0" y="13242"/>
                  <a:pt x="0" y="15494"/>
                </a:cubicBezTo>
                <a:cubicBezTo>
                  <a:pt x="0" y="18866"/>
                  <a:pt x="1964" y="21599"/>
                  <a:pt x="4387" y="21599"/>
                </a:cubicBezTo>
                <a:lnTo>
                  <a:pt x="4387" y="21600"/>
                </a:lnTo>
                <a:lnTo>
                  <a:pt x="16537" y="21600"/>
                </a:lnTo>
                <a:lnTo>
                  <a:pt x="16537" y="21599"/>
                </a:lnTo>
                <a:cubicBezTo>
                  <a:pt x="19334" y="21599"/>
                  <a:pt x="21599" y="18446"/>
                  <a:pt x="21599" y="14555"/>
                </a:cubicBezTo>
                <a:cubicBezTo>
                  <a:pt x="21599" y="11120"/>
                  <a:pt x="19831" y="8269"/>
                  <a:pt x="17492" y="7647"/>
                </a:cubicBezTo>
              </a:path>
            </a:pathLst>
          </a:custGeom>
          <a:solidFill>
            <a:srgbClr val="BC9D58"/>
          </a:solidFill>
          <a:ln>
            <a:solidFill>
              <a:srgbClr val="9E8140"/>
            </a:solidFill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chemeClr val="tx2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2652725" y="3702868"/>
            <a:ext cx="13654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分工合作会面临哪些问题？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7232427" y="2247625"/>
            <a:ext cx="3092822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按什么原则分工？</a:t>
            </a:r>
          </a:p>
        </p:txBody>
      </p:sp>
      <p:sp>
        <p:nvSpPr>
          <p:cNvPr id="141" name="文本框 140"/>
          <p:cNvSpPr txBox="1"/>
          <p:nvPr/>
        </p:nvSpPr>
        <p:spPr>
          <a:xfrm>
            <a:off x="7232650" y="3260090"/>
            <a:ext cx="38119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如何让小组成员尽量满意？</a:t>
            </a:r>
          </a:p>
        </p:txBody>
      </p:sp>
      <p:sp>
        <p:nvSpPr>
          <p:cNvPr id="142" name="文本框 141"/>
          <p:cNvSpPr txBox="1"/>
          <p:nvPr/>
        </p:nvSpPr>
        <p:spPr>
          <a:xfrm>
            <a:off x="7232427" y="4161354"/>
            <a:ext cx="3092822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如何设置奖励分配？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8" t="2112" r="26879" b="136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877669" y="2114550"/>
            <a:ext cx="1775069" cy="2628900"/>
            <a:chOff x="3276600" y="2266950"/>
            <a:chExt cx="1504950" cy="222885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276600" y="2266950"/>
              <a:ext cx="1504950" cy="0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276600" y="2266950"/>
              <a:ext cx="0" cy="2228850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276600" y="4495800"/>
              <a:ext cx="1504950" cy="0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781550" y="2266950"/>
              <a:ext cx="0" cy="738200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4781550" y="3700597"/>
              <a:ext cx="0" cy="795203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2684630" y="2734473"/>
            <a:ext cx="21611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9E8140"/>
                </a:solidFill>
                <a:latin typeface="Road Rage" pitchFamily="50" charset="0"/>
                <a:ea typeface="华文仿宋" panose="02010600040101010101" pitchFamily="2" charset="-122"/>
              </a:rPr>
              <a:t>o2</a:t>
            </a:r>
            <a:endParaRPr lang="zh-CN" altLang="en-US" sz="9600" b="1" dirty="0">
              <a:solidFill>
                <a:srgbClr val="9E8140"/>
              </a:solidFill>
              <a:latin typeface="Road Rage" pitchFamily="50" charset="0"/>
              <a:ea typeface="华文仿宋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00739" y="2921375"/>
            <a:ext cx="49599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9E8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469650" y="3444595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E8140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Model Building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80"/>
          <p:cNvSpPr/>
          <p:nvPr/>
        </p:nvSpPr>
        <p:spPr bwMode="auto">
          <a:xfrm>
            <a:off x="977873" y="460369"/>
            <a:ext cx="866305" cy="868059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75521" y="487108"/>
            <a:ext cx="1071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</a:rPr>
              <a:t>o2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Road Rage" pitchFamily="50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077947" y="350329"/>
            <a:ext cx="142049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基础模型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12069" y="949804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Model Building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10" y="1534160"/>
            <a:ext cx="8755380" cy="2512060"/>
          </a:xfrm>
          <a:prstGeom prst="rect">
            <a:avLst/>
          </a:prstGeom>
        </p:spPr>
      </p:pic>
      <p:sp>
        <p:nvSpPr>
          <p:cNvPr id="3" name="左右箭头 2"/>
          <p:cNvSpPr/>
          <p:nvPr/>
        </p:nvSpPr>
        <p:spPr>
          <a:xfrm>
            <a:off x="5032375" y="4316095"/>
            <a:ext cx="2125980" cy="485775"/>
          </a:xfrm>
          <a:prstGeom prst="leftRightArrow">
            <a:avLst>
              <a:gd name="adj1" fmla="val 26274"/>
              <a:gd name="adj2" fmla="val 801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45995" y="4328795"/>
            <a:ext cx="2786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社会福利最大化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58355" y="4341495"/>
            <a:ext cx="2786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最大化收益之和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17880" y="5170563"/>
            <a:ext cx="1055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甲B，乙C，丙A，丁D</a:t>
            </a:r>
          </a:p>
          <a:p>
            <a:endParaRPr lang="zh-CN" altLang="en-US" dirty="0"/>
          </a:p>
          <a:p>
            <a:r>
              <a:rPr lang="zh-CN" altLang="en-US" dirty="0"/>
              <a:t>甲不参加，其他人收益和为</a:t>
            </a:r>
            <a:r>
              <a:rPr lang="en-US" altLang="zh-CN" dirty="0"/>
              <a:t>0</a:t>
            </a:r>
            <a:r>
              <a:rPr lang="zh-CN" altLang="en-US" dirty="0"/>
              <a:t>；甲参加，其他人收益和为</a:t>
            </a:r>
            <a:r>
              <a:rPr lang="en-US" altLang="zh-CN" dirty="0"/>
              <a:t> 2 + 5 + 4 = 11	</a:t>
            </a:r>
            <a:r>
              <a:rPr lang="zh-CN" altLang="en-US" dirty="0"/>
              <a:t>甲最终收益 </a:t>
            </a:r>
            <a:r>
              <a:rPr lang="en-US" altLang="zh-CN" dirty="0"/>
              <a:t>= 5 - </a:t>
            </a:r>
            <a:r>
              <a:rPr lang="zh-CN" altLang="en-US" dirty="0"/>
              <a:t>（</a:t>
            </a:r>
            <a:r>
              <a:rPr lang="en-US" altLang="zh-CN" dirty="0"/>
              <a:t>0 - 11</a:t>
            </a:r>
            <a:r>
              <a:rPr lang="zh-CN" altLang="en-US" dirty="0"/>
              <a:t>）</a:t>
            </a:r>
            <a:r>
              <a:rPr lang="en-US" altLang="zh-CN" dirty="0"/>
              <a:t>= 16</a:t>
            </a:r>
          </a:p>
          <a:p>
            <a:r>
              <a:rPr lang="zh-CN" altLang="en-US" dirty="0">
                <a:sym typeface="+mn-ea"/>
              </a:rPr>
              <a:t>乙不参加，其他人收益和为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；乙参加，其他人收益和为 </a:t>
            </a:r>
            <a:r>
              <a:rPr lang="en-US" altLang="zh-CN" dirty="0">
                <a:sym typeface="+mn-ea"/>
              </a:rPr>
              <a:t>5 + 5 + 4 = 14	</a:t>
            </a:r>
            <a:r>
              <a:rPr lang="zh-CN" altLang="en-US" dirty="0">
                <a:sym typeface="+mn-ea"/>
              </a:rPr>
              <a:t>乙最终收益 </a:t>
            </a:r>
            <a:r>
              <a:rPr lang="en-US" altLang="zh-CN" dirty="0">
                <a:sym typeface="+mn-ea"/>
              </a:rPr>
              <a:t>= 2 - 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0 - 14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= 16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椭圆 80"/>
          <p:cNvSpPr/>
          <p:nvPr/>
        </p:nvSpPr>
        <p:spPr bwMode="auto">
          <a:xfrm>
            <a:off x="977873" y="460369"/>
            <a:ext cx="866305" cy="868059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875521" y="487108"/>
            <a:ext cx="107100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</a:rPr>
              <a:t>o2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Road Rage" pitchFamily="50" charset="0"/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2153223" y="343457"/>
            <a:ext cx="142049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倍乘机制</a:t>
            </a:r>
          </a:p>
        </p:txBody>
      </p:sp>
      <p:sp>
        <p:nvSpPr>
          <p:cNvPr id="315" name="文本框 314"/>
          <p:cNvSpPr txBox="1"/>
          <p:nvPr/>
        </p:nvSpPr>
        <p:spPr>
          <a:xfrm>
            <a:off x="521631" y="948485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Model Building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745" y="1579245"/>
            <a:ext cx="9159875" cy="26041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64945" y="4434840"/>
            <a:ext cx="92621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甲：初始得分 </a:t>
            </a:r>
            <a:r>
              <a:rPr lang="en-US" altLang="zh-CN" dirty="0"/>
              <a:t>=			</a:t>
            </a:r>
            <a:r>
              <a:rPr lang="zh-CN" altLang="en-US" dirty="0"/>
              <a:t>最终收益 </a:t>
            </a:r>
            <a:r>
              <a:rPr lang="en-US" altLang="zh-CN" dirty="0"/>
              <a:t>=  </a:t>
            </a:r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乙：初始得分 </a:t>
            </a:r>
            <a:r>
              <a:rPr lang="en-US" altLang="zh-CN" dirty="0">
                <a:sym typeface="+mn-ea"/>
              </a:rPr>
              <a:t>=			</a:t>
            </a:r>
            <a:r>
              <a:rPr lang="zh-CN" altLang="en-US" dirty="0">
                <a:sym typeface="+mn-ea"/>
              </a:rPr>
              <a:t>最终收益 </a:t>
            </a:r>
            <a:r>
              <a:rPr lang="en-US" altLang="zh-CN" dirty="0">
                <a:sym typeface="+mn-ea"/>
              </a:rPr>
              <a:t>=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丙：初始得分 </a:t>
            </a:r>
            <a:r>
              <a:rPr lang="en-US" altLang="zh-CN" dirty="0">
                <a:sym typeface="+mn-ea"/>
              </a:rPr>
              <a:t>=			</a:t>
            </a:r>
            <a:r>
              <a:rPr lang="zh-CN" altLang="en-US" dirty="0">
                <a:sym typeface="+mn-ea"/>
              </a:rPr>
              <a:t>最终收益 </a:t>
            </a:r>
            <a:r>
              <a:rPr lang="en-US" altLang="zh-CN" dirty="0">
                <a:sym typeface="+mn-ea"/>
              </a:rPr>
              <a:t>=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丁：初始得分 </a:t>
            </a:r>
            <a:r>
              <a:rPr lang="en-US" altLang="zh-CN" dirty="0">
                <a:sym typeface="+mn-ea"/>
              </a:rPr>
              <a:t>=			</a:t>
            </a:r>
            <a:r>
              <a:rPr lang="zh-CN" altLang="en-US" dirty="0">
                <a:sym typeface="+mn-ea"/>
              </a:rPr>
              <a:t>最终收益 </a:t>
            </a:r>
            <a:r>
              <a:rPr lang="en-US" altLang="zh-CN" dirty="0">
                <a:sym typeface="+mn-ea"/>
              </a:rPr>
              <a:t>=  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对象 6">
                <a:hlinkClick r:id="" action="ppaction://ole?verb=0"/>
              </p:cNvPr>
              <p:cNvSpPr txBox="1"/>
              <p:nvPr/>
            </p:nvSpPr>
            <p:spPr>
              <a:xfrm>
                <a:off x="3132772" y="4445572"/>
                <a:ext cx="1591628" cy="51377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×5=80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对象 6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72" y="4445572"/>
                <a:ext cx="1591628" cy="5137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26200" y="4434840"/>
          <a:ext cx="4055745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r:id="rId5" imgW="2602865" imgH="228600" progId="Equation.KSEE3">
                  <p:embed/>
                </p:oleObj>
              </mc:Choice>
              <mc:Fallback>
                <p:oleObj r:id="rId5" imgW="2602865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26200" y="4434840"/>
                        <a:ext cx="4055745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44850" y="4959350"/>
          <a:ext cx="1226820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r:id="rId7" imgW="685800" imgH="203200" progId="Equation.KSEE3">
                  <p:embed/>
                </p:oleObj>
              </mc:Choice>
              <mc:Fallback>
                <p:oleObj r:id="rId7" imgW="6858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44850" y="4959350"/>
                        <a:ext cx="1226820" cy="363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94450" y="4963160"/>
          <a:ext cx="4119245" cy="36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r:id="rId9" imgW="2616200" imgH="228600" progId="Equation.KSEE3">
                  <p:embed/>
                </p:oleObj>
              </mc:Choice>
              <mc:Fallback>
                <p:oleObj r:id="rId9" imgW="26162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94450" y="4963160"/>
                        <a:ext cx="4119245" cy="360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44850" y="5478145"/>
          <a:ext cx="1182370" cy="35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r:id="rId11" imgW="673100" imgH="203200" progId="Equation.KSEE3">
                  <p:embed/>
                </p:oleObj>
              </mc:Choice>
              <mc:Fallback>
                <p:oleObj r:id="rId11" imgW="673100" imgH="203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44850" y="5478145"/>
                        <a:ext cx="1182370" cy="356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26200" y="5478780"/>
          <a:ext cx="4076700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r:id="rId13" imgW="2616200" imgH="228600" progId="Equation.KSEE3">
                  <p:embed/>
                </p:oleObj>
              </mc:Choice>
              <mc:Fallback>
                <p:oleObj r:id="rId13" imgW="2616200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26200" y="5478780"/>
                        <a:ext cx="4076700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44850" y="5998845"/>
          <a:ext cx="1181735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" r:id="rId15" imgW="685800" imgH="203200" progId="Equation.KSEE3">
                  <p:embed/>
                </p:oleObj>
              </mc:Choice>
              <mc:Fallback>
                <p:oleObj r:id="rId15" imgW="685800" imgH="2032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44850" y="5998845"/>
                        <a:ext cx="1181735" cy="34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26200" y="5998845"/>
          <a:ext cx="399669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r:id="rId17" imgW="2616200" imgH="228600" progId="Equation.KSEE3">
                  <p:embed/>
                </p:oleObj>
              </mc:Choice>
              <mc:Fallback>
                <p:oleObj r:id="rId17" imgW="2616200" imgH="2286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26200" y="5998845"/>
                        <a:ext cx="399669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8" t="2112" r="26879" b="136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877669" y="2114550"/>
            <a:ext cx="1775069" cy="2628900"/>
            <a:chOff x="3276600" y="2266950"/>
            <a:chExt cx="1504950" cy="222885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276600" y="2266950"/>
              <a:ext cx="1504950" cy="0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276600" y="2266950"/>
              <a:ext cx="0" cy="2228850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276600" y="4495800"/>
              <a:ext cx="1504950" cy="0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781550" y="2266950"/>
              <a:ext cx="0" cy="738200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4781550" y="3700597"/>
              <a:ext cx="0" cy="795203"/>
            </a:xfrm>
            <a:prstGeom prst="line">
              <a:avLst/>
            </a:prstGeom>
            <a:ln w="38100">
              <a:solidFill>
                <a:srgbClr val="9E8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2684630" y="2734473"/>
            <a:ext cx="21611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9E8140"/>
                </a:solidFill>
                <a:latin typeface="Road Rage" pitchFamily="50" charset="0"/>
                <a:ea typeface="华文仿宋" panose="02010600040101010101" pitchFamily="2" charset="-122"/>
              </a:rPr>
              <a:t>o3</a:t>
            </a:r>
            <a:endParaRPr lang="zh-CN" altLang="en-US" sz="9600" b="1" dirty="0">
              <a:solidFill>
                <a:srgbClr val="9E8140"/>
              </a:solidFill>
              <a:latin typeface="Road Rage" pitchFamily="50" charset="0"/>
              <a:ea typeface="华文仿宋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57653" y="2901344"/>
            <a:ext cx="49599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9E81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机制分析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026564" y="3424564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E8140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Mechanism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椭圆 80"/>
          <p:cNvSpPr/>
          <p:nvPr/>
        </p:nvSpPr>
        <p:spPr bwMode="auto">
          <a:xfrm>
            <a:off x="977873" y="460369"/>
            <a:ext cx="866305" cy="868059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875521" y="487108"/>
            <a:ext cx="1071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</a:rPr>
              <a:t>o3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Road Rage" pitchFamily="50" charset="0"/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2153223" y="343457"/>
            <a:ext cx="119189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诚实性</a:t>
            </a:r>
          </a:p>
        </p:txBody>
      </p:sp>
      <p:sp>
        <p:nvSpPr>
          <p:cNvPr id="315" name="文本框 314"/>
          <p:cNvSpPr txBox="1"/>
          <p:nvPr/>
        </p:nvSpPr>
        <p:spPr>
          <a:xfrm>
            <a:off x="841671" y="951025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Mechanism Analysis</a:t>
            </a:r>
          </a:p>
        </p:txBody>
      </p:sp>
      <p:sp>
        <p:nvSpPr>
          <p:cNvPr id="260" name="Rectangle 6"/>
          <p:cNvSpPr>
            <a:spLocks noChangeArrowheads="1"/>
          </p:cNvSpPr>
          <p:nvPr/>
        </p:nvSpPr>
        <p:spPr bwMode="auto">
          <a:xfrm>
            <a:off x="10876495" y="6067689"/>
            <a:ext cx="1315505" cy="229216"/>
          </a:xfrm>
          <a:prstGeom prst="rect">
            <a:avLst/>
          </a:prstGeom>
          <a:solidFill>
            <a:srgbClr val="836B3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1" name="Rectangle 6"/>
          <p:cNvSpPr>
            <a:spLocks noChangeArrowheads="1"/>
          </p:cNvSpPr>
          <p:nvPr/>
        </p:nvSpPr>
        <p:spPr bwMode="auto">
          <a:xfrm>
            <a:off x="0" y="6067689"/>
            <a:ext cx="1342771" cy="229216"/>
          </a:xfrm>
          <a:prstGeom prst="rect">
            <a:avLst/>
          </a:prstGeom>
          <a:solidFill>
            <a:srgbClr val="836B3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下箭头标注 3"/>
          <p:cNvSpPr/>
          <p:nvPr/>
        </p:nvSpPr>
        <p:spPr>
          <a:xfrm>
            <a:off x="3940810" y="1769745"/>
            <a:ext cx="4310380" cy="1380490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ym typeface="+mn-ea"/>
              </a:rPr>
              <a:t>用</a:t>
            </a:r>
            <a:r>
              <a:rPr lang="en-US" altLang="zh-CN" sz="2800">
                <a:sym typeface="+mn-ea"/>
              </a:rPr>
              <a:t>VCG</a:t>
            </a:r>
            <a:r>
              <a:rPr lang="zh-CN" altLang="en-US" sz="2800">
                <a:sym typeface="+mn-ea"/>
              </a:rPr>
              <a:t>机制，合理吗？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3940810" y="3600450"/>
            <a:ext cx="43103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有限参与者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有限结果集合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有估值（报价）函数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776</Words>
  <Application>Microsoft Office PowerPoint</Application>
  <PresentationFormat>宽屏</PresentationFormat>
  <Paragraphs>129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Gill Sans</vt:lpstr>
      <vt:lpstr>Road Rage</vt:lpstr>
      <vt:lpstr>微软雅黑</vt:lpstr>
      <vt:lpstr>Arial</vt:lpstr>
      <vt:lpstr>Calibri</vt:lpstr>
      <vt:lpstr>Calibri Light</vt:lpstr>
      <vt:lpstr>Cambria Math</vt:lpstr>
      <vt:lpstr>Roboto Light</vt:lpstr>
      <vt:lpstr>Wingdings</vt:lpstr>
      <vt:lpstr>Office 主题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兴宇 彭</cp:lastModifiedBy>
  <cp:revision>78</cp:revision>
  <dcterms:created xsi:type="dcterms:W3CDTF">2017-06-07T06:20:00Z</dcterms:created>
  <dcterms:modified xsi:type="dcterms:W3CDTF">2021-12-23T09:16:07Z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