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1D63B-396B-4DAB-81BA-CEFDB2B41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FB9D01-14D1-47A8-B280-102DE84EE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1CF7B-EF0B-45E7-ACB4-A4219B32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57794-5137-45F0-A5A6-85BEE705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B505B-1F06-4755-98BE-AC1D0A8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97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34FD3-3719-4719-B091-9443DCBD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63EE20-5452-4661-AA01-9D525A54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368FE-A73F-4B3A-93FF-B782B39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9C040-5E5A-4822-92C2-B6EE6CD8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23FA09-9F63-4807-A309-03C2E00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96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BF500-4CA0-4373-A474-C1BBA6E8E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DB1A84-6467-4D56-9A41-ED72DB646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51D46-ED0E-4A60-BAFC-4EE70AF9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5AB27-7D95-4BFF-8DE5-DBFA4168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ED2B4-64EA-4FDB-BA44-5F97F80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0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4186F-7156-4AE7-A600-CB75A65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6256A-F0FD-4A1A-A779-0B1C265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070C5-12C9-488E-8603-51A4FE9A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6A113-EBA4-48AB-AC3D-9676094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5BA1D-9507-4A76-9F88-D12CE567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69948-0E3A-423A-8CF1-DD8B3840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2F957-703A-4AA6-B0D1-EA5085A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9B4EA-68A0-49A5-B01D-438C2CE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1F685-A3A8-4E40-9F12-317C9682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A9F2C-B32B-4F88-B5A6-2B9C9549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48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EB9C1-2152-40E1-8757-DF3A53BE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5B4D0-F6DD-4CAB-8860-248C64C4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37E399-A7CB-4033-9F45-CB036C3A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2B9D9-F76D-457D-AA5F-2F93324D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12F43D-80E4-4B61-B4A3-C059AA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FF562E-93B2-4123-86BD-873FB63F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2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1C5F-0BBA-4FBB-859B-59351372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8D4DBF-B4F4-409B-9301-D2348816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BA5CE3-B40E-4729-8040-031F2E08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BD0731-0AAA-4497-A48D-F036A56C6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529915-8175-4889-9F95-B8D02FE1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572AB2-CE57-4891-A7E0-032DEA7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F12E7E-9E02-419E-96E3-AC2FF9CB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1D63F9-08B4-4A26-BEBD-547EC616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1D31F-7C0D-4847-B2AE-090974DF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485941-1FC0-4283-AB42-6E933565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5468BC-77F8-417B-BDF0-514A963F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DDC03C-1320-4707-8D54-92FF498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2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6BED00-8465-4A6A-9B74-42C9AF52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CC1F51-D263-4B3A-98AD-87E3BECA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25929-734C-4A5F-AEF2-5D7C6007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30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209DE-856E-4FFD-A9C7-0FDDBD92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E8D53-A38A-4090-A777-191E33CF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44D541-EEB2-418F-8EFE-A33D5C3B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D5FC47-BD47-45DF-B5BB-5345DFBE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2BBC6-F3B0-4EA4-BE5F-CCEFAF24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90F0F-03D1-420A-9CC7-10E63022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8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560D-263D-4B0C-BD83-5C752F9C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CDCFF8-FAE7-4BBE-A4B8-81DAC758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51F3B-9D5D-4774-B272-A7AD9B457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9F159-86FC-41A1-B7A9-7B889E5D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1E7C9C-39A5-4F4C-9B36-5204BC0C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0D0D44-CAAF-44FA-98AD-C3F7CEDB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4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6BFB6A-1854-4DC4-9DC9-1ECD73AD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B0F92D-AC97-46BF-B20D-A51AC95D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C97B03-1345-4381-BA4E-4EF3F7BB6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0343-AE11-4EB3-8C9D-0B8E6B9C4048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ABBA9-EE4D-4E32-9BD6-6E43E222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3AEFC-1550-4DD7-98F6-CFD81C9C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DBF5-B50A-412E-8A61-CF6509536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3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BE51D92-39D2-4A17-86DD-3B68C4A86A34}"/>
              </a:ext>
            </a:extLst>
          </p:cNvPr>
          <p:cNvSpPr txBox="1"/>
          <p:nvPr/>
        </p:nvSpPr>
        <p:spPr>
          <a:xfrm>
            <a:off x="1524000" y="67754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chemeClr val="accent1">
                    <a:lumMod val="75000"/>
                  </a:schemeClr>
                </a:solidFill>
              </a:rPr>
              <a:t> ESTRUCTURA DEL SISTEMA CONSTITUCIONAL ESPANOL. TEMA 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60F9D8-9208-499D-8D4A-AA150C99C516}"/>
              </a:ext>
            </a:extLst>
          </p:cNvPr>
          <p:cNvSpPr txBox="1"/>
          <p:nvPr/>
        </p:nvSpPr>
        <p:spPr>
          <a:xfrm>
            <a:off x="219074" y="2513619"/>
            <a:ext cx="10244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b="1" u="sng" dirty="0"/>
              <a:t>ESTADO DE DERECHO</a:t>
            </a:r>
            <a:r>
              <a:rPr lang="es-ES" sz="1400" b="1" dirty="0"/>
              <a:t> 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08282BC5-590F-4E7A-B3C8-ECD38D67EF99}"/>
              </a:ext>
            </a:extLst>
          </p:cNvPr>
          <p:cNvSpPr/>
          <p:nvPr/>
        </p:nvSpPr>
        <p:spPr>
          <a:xfrm>
            <a:off x="1828800" y="2743200"/>
            <a:ext cx="400050" cy="11144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EA7BA-F840-4D0A-BB21-4CA248E9A3FF}"/>
              </a:ext>
            </a:extLst>
          </p:cNvPr>
          <p:cNvSpPr txBox="1"/>
          <p:nvPr/>
        </p:nvSpPr>
        <p:spPr>
          <a:xfrm>
            <a:off x="2019300" y="2781299"/>
            <a:ext cx="3514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ART 9.1 CE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ART 9.3 Principios estructurales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29AD99-3ABC-46F0-86E4-A83FBF9141D1}"/>
              </a:ext>
            </a:extLst>
          </p:cNvPr>
          <p:cNvSpPr txBox="1"/>
          <p:nvPr/>
        </p:nvSpPr>
        <p:spPr>
          <a:xfrm>
            <a:off x="0" y="1401524"/>
            <a:ext cx="1081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EVOLUCIÓN DEL ESTADO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A3343C-6DF9-4668-9CA6-0282B367D96C}"/>
              </a:ext>
            </a:extLst>
          </p:cNvPr>
          <p:cNvSpPr txBox="1"/>
          <p:nvPr/>
        </p:nvSpPr>
        <p:spPr>
          <a:xfrm>
            <a:off x="2171700" y="1421119"/>
            <a:ext cx="962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ESTADO FEUDAL          ESTADO ABSOLUTO       ESTADO LIBERAL         ESTADO DE </a:t>
            </a:r>
            <a:r>
              <a:rPr lang="es-ES" sz="1400" dirty="0" err="1"/>
              <a:t>Dº</a:t>
            </a:r>
            <a:r>
              <a:rPr lang="es-ES" sz="1400" dirty="0"/>
              <a:t>        ESTADO DEMOCRÁTICO         ESTADO SOCIAL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18752F5-0718-449C-933A-89D198E8BAD2}"/>
              </a:ext>
            </a:extLst>
          </p:cNvPr>
          <p:cNvSpPr/>
          <p:nvPr/>
        </p:nvSpPr>
        <p:spPr>
          <a:xfrm>
            <a:off x="1933575" y="1451311"/>
            <a:ext cx="238125" cy="208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2D63FEE-571F-4D6E-9BCF-0AA63D3E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23" y="1440169"/>
            <a:ext cx="256054" cy="2438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CE2C313-DF2E-48C7-B047-61790EE2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23" y="1430644"/>
            <a:ext cx="256054" cy="24386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8177964-32DF-48A1-B8EB-C29A49AF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4" y="1459220"/>
            <a:ext cx="204227" cy="19450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DE43F2C-42A1-47E6-B8BD-22C6AC46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448" y="1440169"/>
            <a:ext cx="256054" cy="24386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70D039-5E8F-4F2E-808C-9799BB7A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148" y="1440169"/>
            <a:ext cx="256054" cy="24386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B11770C-29EB-4C70-8A18-6A0868E86C32}"/>
              </a:ext>
            </a:extLst>
          </p:cNvPr>
          <p:cNvSpPr txBox="1"/>
          <p:nvPr/>
        </p:nvSpPr>
        <p:spPr>
          <a:xfrm>
            <a:off x="352425" y="1876425"/>
            <a:ext cx="54959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ART 1.1 CE </a:t>
            </a:r>
            <a:r>
              <a:rPr lang="es-ES" sz="1400" dirty="0"/>
              <a:t>ESPAÑA ES UN ESTADO SOCIAL Y DEMOCRÁTICO DE DERECHO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EDC2BF4-DF8F-4176-9EFE-45D2CDCA40A1}"/>
              </a:ext>
            </a:extLst>
          </p:cNvPr>
          <p:cNvSpPr txBox="1"/>
          <p:nvPr/>
        </p:nvSpPr>
        <p:spPr>
          <a:xfrm>
            <a:off x="6467475" y="1962150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r>
              <a:rPr lang="es-ES" sz="1400" b="1" u="sng" dirty="0"/>
              <a:t>VALORES</a:t>
            </a:r>
            <a:r>
              <a:rPr lang="es-ES" sz="1400" dirty="0"/>
              <a:t> 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6EF7245-2B76-4F53-B085-D6A1327F4B8D}"/>
              </a:ext>
            </a:extLst>
          </p:cNvPr>
          <p:cNvSpPr/>
          <p:nvPr/>
        </p:nvSpPr>
        <p:spPr>
          <a:xfrm>
            <a:off x="7305675" y="1962477"/>
            <a:ext cx="85725" cy="79195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64F08F9-1F62-44FC-9F0E-356DC6EE6166}"/>
              </a:ext>
            </a:extLst>
          </p:cNvPr>
          <p:cNvSpPr txBox="1"/>
          <p:nvPr/>
        </p:nvSpPr>
        <p:spPr>
          <a:xfrm>
            <a:off x="7410450" y="1933902"/>
            <a:ext cx="237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LIBERTAD</a:t>
            </a:r>
          </a:p>
          <a:p>
            <a:r>
              <a:rPr lang="es-ES" sz="1200" dirty="0"/>
              <a:t>JUSTICIA</a:t>
            </a:r>
          </a:p>
          <a:p>
            <a:r>
              <a:rPr lang="es-ES" sz="1200" dirty="0"/>
              <a:t>IGUALDAD</a:t>
            </a:r>
          </a:p>
          <a:p>
            <a:r>
              <a:rPr lang="es-ES" sz="1200" dirty="0"/>
              <a:t>PLURALISMO POLÍTICO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2032BD68-65FD-4A02-90B8-B60316437D83}"/>
              </a:ext>
            </a:extLst>
          </p:cNvPr>
          <p:cNvSpPr/>
          <p:nvPr/>
        </p:nvSpPr>
        <p:spPr>
          <a:xfrm>
            <a:off x="4467225" y="3050649"/>
            <a:ext cx="133350" cy="11144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F11D2BF-C98E-4C55-AFF1-9B63392B199C}"/>
              </a:ext>
            </a:extLst>
          </p:cNvPr>
          <p:cNvSpPr txBox="1"/>
          <p:nvPr/>
        </p:nvSpPr>
        <p:spPr>
          <a:xfrm>
            <a:off x="4495800" y="3116191"/>
            <a:ext cx="2571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LEGALIDAD</a:t>
            </a:r>
          </a:p>
          <a:p>
            <a:r>
              <a:rPr lang="es-ES" sz="1200" dirty="0"/>
              <a:t>JERARQUIA NORMATIVA</a:t>
            </a:r>
          </a:p>
          <a:p>
            <a:r>
              <a:rPr lang="es-ES" sz="1200" dirty="0"/>
              <a:t>RESPONSABILIDAD</a:t>
            </a:r>
          </a:p>
          <a:p>
            <a:r>
              <a:rPr lang="es-ES" sz="1200" dirty="0"/>
              <a:t>IRRETROACTIVIDAD DE ……….</a:t>
            </a:r>
          </a:p>
          <a:p>
            <a:r>
              <a:rPr lang="es-ES" sz="1200" dirty="0"/>
              <a:t>INTERDICCIÓN DE LA ARBITRARIEDAD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DAAA5FF-A3E2-40FA-AE0E-F637EEA72F48}"/>
              </a:ext>
            </a:extLst>
          </p:cNvPr>
          <p:cNvSpPr txBox="1"/>
          <p:nvPr/>
        </p:nvSpPr>
        <p:spPr>
          <a:xfrm>
            <a:off x="8386202" y="2735016"/>
            <a:ext cx="3272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                          </a:t>
            </a:r>
            <a:r>
              <a:rPr lang="es-ES" sz="1400" dirty="0"/>
              <a:t>ART 9.2 </a:t>
            </a:r>
            <a:endParaRPr lang="es-ES" dirty="0"/>
          </a:p>
          <a:p>
            <a:r>
              <a:rPr lang="es-ES" sz="1400" b="1" u="sng" dirty="0"/>
              <a:t>ESTADO SOCIA</a:t>
            </a:r>
            <a:r>
              <a:rPr lang="es-ES" sz="1400" b="1" dirty="0"/>
              <a:t>L</a:t>
            </a:r>
            <a:r>
              <a:rPr lang="es-ES" sz="1400" dirty="0"/>
              <a:t>         </a:t>
            </a:r>
          </a:p>
          <a:p>
            <a:r>
              <a:rPr lang="es-ES" sz="1400" dirty="0"/>
              <a:t>                                  ART 39 - 52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E2D57941-CF68-484B-87CB-67E5C2A95BEE}"/>
              </a:ext>
            </a:extLst>
          </p:cNvPr>
          <p:cNvSpPr/>
          <p:nvPr/>
        </p:nvSpPr>
        <p:spPr>
          <a:xfrm>
            <a:off x="9715501" y="3028950"/>
            <a:ext cx="45719" cy="86177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brir llave 34">
            <a:extLst>
              <a:ext uri="{FF2B5EF4-FFF2-40B4-BE49-F238E27FC236}">
                <a16:creationId xmlns:a16="http://schemas.microsoft.com/office/drawing/2014/main" id="{091A74BF-6106-4C39-9ED9-045B9F091674}"/>
              </a:ext>
            </a:extLst>
          </p:cNvPr>
          <p:cNvSpPr/>
          <p:nvPr/>
        </p:nvSpPr>
        <p:spPr>
          <a:xfrm>
            <a:off x="10744200" y="3467726"/>
            <a:ext cx="45719" cy="570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786D21D-778D-4705-82B3-A0D288FFF0EB}"/>
              </a:ext>
            </a:extLst>
          </p:cNvPr>
          <p:cNvSpPr txBox="1"/>
          <p:nvPr/>
        </p:nvSpPr>
        <p:spPr>
          <a:xfrm>
            <a:off x="10753725" y="3429000"/>
            <a:ext cx="104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PROMOVER</a:t>
            </a:r>
          </a:p>
          <a:p>
            <a:r>
              <a:rPr lang="es-ES" sz="1200" dirty="0"/>
              <a:t>REMOVER</a:t>
            </a:r>
          </a:p>
          <a:p>
            <a:r>
              <a:rPr lang="es-ES" sz="1200" dirty="0"/>
              <a:t>FACILITAR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5DC4063-F387-48BE-BE95-B461D53F3F13}"/>
              </a:ext>
            </a:extLst>
          </p:cNvPr>
          <p:cNvSpPr txBox="1"/>
          <p:nvPr/>
        </p:nvSpPr>
        <p:spPr>
          <a:xfrm>
            <a:off x="1082041" y="4261603"/>
            <a:ext cx="93234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                       </a:t>
            </a:r>
          </a:p>
          <a:p>
            <a:r>
              <a:rPr lang="es-ES" sz="1400" dirty="0"/>
              <a:t>		ART 1.2 CEE  </a:t>
            </a:r>
          </a:p>
          <a:p>
            <a:r>
              <a:rPr lang="es-ES" sz="1400" dirty="0"/>
              <a:t>                                              ART 23              </a:t>
            </a:r>
            <a:r>
              <a:rPr lang="pt-BR" sz="1400" dirty="0"/>
              <a:t>   INICIATIVA LEGISLATIVA    POPULAR (ART 87.3) </a:t>
            </a:r>
            <a:r>
              <a:rPr lang="es-ES" sz="1400" dirty="0"/>
              <a:t>  </a:t>
            </a:r>
          </a:p>
          <a:p>
            <a:r>
              <a:rPr lang="es-ES" sz="1400" dirty="0"/>
              <a:t>                                              PARTICIPACIÓN  JURADO (ART 125 CE)</a:t>
            </a:r>
          </a:p>
          <a:p>
            <a:r>
              <a:rPr lang="es-ES" sz="1400" dirty="0"/>
              <a:t>                                                                            REFERENDUM ( 92 CE y 168-169 CE)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EB94B75E-271D-4DCF-80A9-8E4630AB07AD}"/>
              </a:ext>
            </a:extLst>
          </p:cNvPr>
          <p:cNvSpPr/>
          <p:nvPr/>
        </p:nvSpPr>
        <p:spPr>
          <a:xfrm>
            <a:off x="2867025" y="4421834"/>
            <a:ext cx="66675" cy="8554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FE6157-0941-44C7-8A98-768BDA25E6EE}"/>
              </a:ext>
            </a:extLst>
          </p:cNvPr>
          <p:cNvSpPr txBox="1"/>
          <p:nvPr/>
        </p:nvSpPr>
        <p:spPr>
          <a:xfrm>
            <a:off x="895351" y="4705350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/>
              <a:t>ESTADO DEMOCRÁTICO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0ECF2993-41FB-4A8C-8BB5-E7E08243337D}"/>
              </a:ext>
            </a:extLst>
          </p:cNvPr>
          <p:cNvSpPr/>
          <p:nvPr/>
        </p:nvSpPr>
        <p:spPr>
          <a:xfrm>
            <a:off x="4076700" y="4705350"/>
            <a:ext cx="104775" cy="8838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CDAEB1-09A6-4084-9491-E72C6E67BF6F}"/>
              </a:ext>
            </a:extLst>
          </p:cNvPr>
          <p:cNvSpPr txBox="1"/>
          <p:nvPr/>
        </p:nvSpPr>
        <p:spPr>
          <a:xfrm>
            <a:off x="7770494" y="4430879"/>
            <a:ext cx="250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/>
              <a:t>MONARQUIA PARLAMENTARIA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E7F2BB8-5595-461A-A092-63813C0958BE}"/>
              </a:ext>
            </a:extLst>
          </p:cNvPr>
          <p:cNvSpPr/>
          <p:nvPr/>
        </p:nvSpPr>
        <p:spPr>
          <a:xfrm>
            <a:off x="10277475" y="4261603"/>
            <a:ext cx="45719" cy="751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6734AA-D9FD-4D84-9E72-D0385DECED49}"/>
              </a:ext>
            </a:extLst>
          </p:cNvPr>
          <p:cNvSpPr txBox="1"/>
          <p:nvPr/>
        </p:nvSpPr>
        <p:spPr>
          <a:xfrm>
            <a:off x="10405502" y="4261603"/>
            <a:ext cx="12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¿Qué es?</a:t>
            </a:r>
          </a:p>
          <a:p>
            <a:r>
              <a:rPr lang="es-ES" sz="1200" dirty="0"/>
              <a:t>Art 1.3</a:t>
            </a:r>
          </a:p>
          <a:p>
            <a:r>
              <a:rPr lang="es-ES" sz="1200" dirty="0"/>
              <a:t>Título II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26B3A-94F3-4824-9B4D-BA955FAE8BF6}"/>
              </a:ext>
            </a:extLst>
          </p:cNvPr>
          <p:cNvSpPr txBox="1"/>
          <p:nvPr/>
        </p:nvSpPr>
        <p:spPr>
          <a:xfrm>
            <a:off x="9305925" y="76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BEATRIZ VILA RAMOS </a:t>
            </a:r>
            <a:r>
              <a:rPr lang="es-ES" sz="1200" b="1" dirty="0" err="1"/>
              <a:t>Phd</a:t>
            </a:r>
            <a:r>
              <a:rPr lang="es-ES" sz="1200" b="1" dirty="0"/>
              <a:t>. </a:t>
            </a:r>
            <a:r>
              <a:rPr lang="es-ES" sz="1200" b="1"/>
              <a:t>2022</a:t>
            </a:r>
            <a:endParaRPr lang="es-ES" sz="12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92CB989-444C-42E1-951F-F1EA59B1A683}"/>
              </a:ext>
            </a:extLst>
          </p:cNvPr>
          <p:cNvSpPr txBox="1"/>
          <p:nvPr/>
        </p:nvSpPr>
        <p:spPr>
          <a:xfrm>
            <a:off x="7410450" y="5502234"/>
            <a:ext cx="438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/>
              <a:t>ESTADO AUTONÓMICO</a:t>
            </a:r>
          </a:p>
        </p:txBody>
      </p:sp>
      <p:sp>
        <p:nvSpPr>
          <p:cNvPr id="30" name="Abrir llave 29">
            <a:extLst>
              <a:ext uri="{FF2B5EF4-FFF2-40B4-BE49-F238E27FC236}">
                <a16:creationId xmlns:a16="http://schemas.microsoft.com/office/drawing/2014/main" id="{B2E19601-F5EB-4B28-BED9-4699671786E8}"/>
              </a:ext>
            </a:extLst>
          </p:cNvPr>
          <p:cNvSpPr/>
          <p:nvPr/>
        </p:nvSpPr>
        <p:spPr>
          <a:xfrm>
            <a:off x="9324975" y="5182403"/>
            <a:ext cx="85725" cy="99805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7A218B5-CAD9-412F-84C4-4E7D326C82A6}"/>
              </a:ext>
            </a:extLst>
          </p:cNvPr>
          <p:cNvSpPr txBox="1"/>
          <p:nvPr/>
        </p:nvSpPr>
        <p:spPr>
          <a:xfrm>
            <a:off x="9496425" y="518240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ART 2 CE</a:t>
            </a:r>
          </a:p>
          <a:p>
            <a:endParaRPr lang="es-ES" sz="1200" dirty="0"/>
          </a:p>
          <a:p>
            <a:r>
              <a:rPr lang="es-ES" sz="1200" dirty="0"/>
              <a:t>ART 3, 4 y 5 CE</a:t>
            </a:r>
          </a:p>
          <a:p>
            <a:endParaRPr lang="es-ES" sz="1200" dirty="0"/>
          </a:p>
          <a:p>
            <a:r>
              <a:rPr lang="es-ES" sz="1200" dirty="0"/>
              <a:t>TITULO VIII CE</a:t>
            </a:r>
          </a:p>
        </p:txBody>
      </p:sp>
    </p:spTree>
    <p:extLst>
      <p:ext uri="{BB962C8B-B14F-4D97-AF65-F5344CB8AC3E}">
        <p14:creationId xmlns:p14="http://schemas.microsoft.com/office/powerpoint/2010/main" val="272795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143</Words>
  <Application>Microsoft Office PowerPoint</Application>
  <PresentationFormat>Panorámica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Vila</dc:creator>
  <cp:lastModifiedBy>Beatriz Vila</cp:lastModifiedBy>
  <cp:revision>11</cp:revision>
  <dcterms:created xsi:type="dcterms:W3CDTF">2020-10-15T17:50:50Z</dcterms:created>
  <dcterms:modified xsi:type="dcterms:W3CDTF">2022-10-13T05:50:56Z</dcterms:modified>
</cp:coreProperties>
</file>