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43"/>
  </p:notesMasterIdLst>
  <p:handoutMasterIdLst>
    <p:handoutMasterId r:id="rId44"/>
  </p:handoutMasterIdLst>
  <p:sldIdLst>
    <p:sldId id="294" r:id="rId2"/>
    <p:sldId id="308" r:id="rId3"/>
    <p:sldId id="316" r:id="rId4"/>
    <p:sldId id="320" r:id="rId5"/>
    <p:sldId id="366" r:id="rId6"/>
    <p:sldId id="319" r:id="rId7"/>
    <p:sldId id="359" r:id="rId8"/>
    <p:sldId id="361" r:id="rId9"/>
    <p:sldId id="362" r:id="rId10"/>
    <p:sldId id="322" r:id="rId11"/>
    <p:sldId id="363" r:id="rId12"/>
    <p:sldId id="364" r:id="rId13"/>
    <p:sldId id="367" r:id="rId14"/>
    <p:sldId id="325" r:id="rId15"/>
    <p:sldId id="326" r:id="rId16"/>
    <p:sldId id="368" r:id="rId17"/>
    <p:sldId id="365" r:id="rId18"/>
    <p:sldId id="333" r:id="rId19"/>
    <p:sldId id="334" r:id="rId20"/>
    <p:sldId id="370" r:id="rId21"/>
    <p:sldId id="337" r:id="rId22"/>
    <p:sldId id="343" r:id="rId23"/>
    <p:sldId id="369" r:id="rId24"/>
    <p:sldId id="342" r:id="rId25"/>
    <p:sldId id="344" r:id="rId26"/>
    <p:sldId id="345" r:id="rId27"/>
    <p:sldId id="346" r:id="rId28"/>
    <p:sldId id="347" r:id="rId29"/>
    <p:sldId id="348" r:id="rId30"/>
    <p:sldId id="353" r:id="rId31"/>
    <p:sldId id="354" r:id="rId32"/>
    <p:sldId id="350" r:id="rId33"/>
    <p:sldId id="352" r:id="rId34"/>
    <p:sldId id="355" r:id="rId35"/>
    <p:sldId id="356" r:id="rId36"/>
    <p:sldId id="357" r:id="rId37"/>
    <p:sldId id="351" r:id="rId38"/>
    <p:sldId id="338" r:id="rId39"/>
    <p:sldId id="339" r:id="rId40"/>
    <p:sldId id="340" r:id="rId41"/>
    <p:sldId id="34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A7"/>
    <a:srgbClr val="FFF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73" autoAdjust="0"/>
  </p:normalViewPr>
  <p:slideViewPr>
    <p:cSldViewPr snapToGrid="0" snapToObjects="1">
      <p:cViewPr varScale="1">
        <p:scale>
          <a:sx n="96" d="100"/>
          <a:sy n="96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82AD-A92A-944C-A107-F2478D7736E2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4A6F-BC1F-A740-B53A-920C9BCE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6EEA4-ADA4-974F-AE27-F0092D35C8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A818-AEE8-F446-B936-0DAF7143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C9A08-4EBD-450A-9EDE-22EBAFC4E2B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GUI design is a “classic” application for OOP</a:t>
            </a:r>
          </a:p>
          <a:p>
            <a:endParaRPr lang="en-US" dirty="0" smtClean="0"/>
          </a:p>
          <a:p>
            <a:r>
              <a:rPr lang="en-US" dirty="0" err="1" smtClean="0"/>
              <a:t>Scheiderman’s</a:t>
            </a:r>
            <a:r>
              <a:rPr lang="en-US" dirty="0" smtClean="0"/>
              <a:t> 8 golden rules of interface design:</a:t>
            </a:r>
          </a:p>
          <a:p>
            <a:r>
              <a:rPr lang="en-US" dirty="0" smtClean="0"/>
              <a:t>1. Strive for Consistency. </a:t>
            </a:r>
          </a:p>
          <a:p>
            <a:r>
              <a:rPr lang="en-US" dirty="0" smtClean="0"/>
              <a:t>2. Enable Frequent Users to Use Shortcuts. </a:t>
            </a:r>
          </a:p>
          <a:p>
            <a:r>
              <a:rPr lang="en-US" dirty="0" smtClean="0"/>
              <a:t>3. Offer Informative Feedback. </a:t>
            </a:r>
          </a:p>
          <a:p>
            <a:r>
              <a:rPr lang="en-US" dirty="0" smtClean="0"/>
              <a:t>4. Design Dialogs to Yield Closure. </a:t>
            </a:r>
          </a:p>
          <a:p>
            <a:r>
              <a:rPr lang="en-US" dirty="0" smtClean="0"/>
              <a:t>5. Offer Error Prevention and Simple Error Handling. </a:t>
            </a:r>
          </a:p>
          <a:p>
            <a:r>
              <a:rPr lang="en-US" dirty="0" smtClean="0"/>
              <a:t>6. Permit Easy Reversal of Actions. </a:t>
            </a:r>
          </a:p>
          <a:p>
            <a:r>
              <a:rPr lang="en-US" dirty="0" smtClean="0"/>
              <a:t>7. Support Internal Locus of Control. </a:t>
            </a:r>
          </a:p>
          <a:p>
            <a:r>
              <a:rPr lang="en-US" dirty="0" smtClean="0"/>
              <a:t>8. Reduce Short-Term Memory Load.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D6642-D80E-4D5E-B16A-AE19748E347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FlowLayout</a:t>
            </a:r>
            <a:r>
              <a:rPr lang="en-US" dirty="0" smtClean="0">
                <a:solidFill>
                  <a:schemeClr val="tx2"/>
                </a:solidFill>
              </a:rPr>
              <a:t> provides rather simple adjacency formatting.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dialer display</a:t>
            </a:r>
          </a:p>
          <a:p>
            <a:r>
              <a:rPr lang="en-US" dirty="0" smtClean="0"/>
              <a:t>What kinds of things are there?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is framed art hung on our</a:t>
            </a:r>
            <a:r>
              <a:rPr lang="en-US" baseline="0" dirty="0" smtClean="0"/>
              <a:t> big tack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dialer</a:t>
            </a:r>
            <a:r>
              <a:rPr lang="en-US" baseline="0" dirty="0" smtClean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interface is a </a:t>
            </a:r>
            <a:r>
              <a:rPr lang="en-US" dirty="0" err="1" smtClean="0"/>
              <a:t>classlike</a:t>
            </a:r>
            <a:r>
              <a:rPr lang="en-US" dirty="0" smtClean="0"/>
              <a:t> construct,</a:t>
            </a:r>
            <a:r>
              <a:rPr lang="en-US" baseline="0" dirty="0" smtClean="0"/>
              <a:t> but focuses on desired </a:t>
            </a:r>
            <a:r>
              <a:rPr lang="en-US" baseline="0" dirty="0" err="1" smtClean="0"/>
              <a:t>behaviours</a:t>
            </a:r>
            <a:r>
              <a:rPr lang="en-US" baseline="0" dirty="0" smtClean="0"/>
              <a:t>.  An interface is a protocol or promissory note.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3671">
              <a:defRPr/>
            </a:pPr>
            <a:r>
              <a:rPr lang="en-US" dirty="0" smtClean="0"/>
              <a:t>A Java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is a class that declares a set of methods that an implementing class must define.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ActionListener</a:t>
            </a:r>
            <a:r>
              <a:rPr lang="en-US" dirty="0" smtClean="0"/>
              <a:t> *requires*</a:t>
            </a:r>
            <a:r>
              <a:rPr lang="en-US" baseline="0" dirty="0" smtClean="0"/>
              <a:t> that we define the </a:t>
            </a:r>
            <a:r>
              <a:rPr lang="en-US" baseline="0" dirty="0" err="1" smtClean="0"/>
              <a:t>actionPerformed</a:t>
            </a:r>
            <a:r>
              <a:rPr lang="en-US" baseline="0" dirty="0" smtClean="0"/>
              <a:t> method.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http://java.sun.com/products/jfc/</a:t>
            </a:r>
            <a:endParaRPr lang="en-US" sz="9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 the </a:t>
            </a:r>
            <a:r>
              <a:rPr lang="en-US" dirty="0" err="1" smtClean="0"/>
              <a:t>GUIController</a:t>
            </a:r>
            <a:r>
              <a:rPr lang="en-US" dirty="0" smtClean="0"/>
              <a:t> and </a:t>
            </a:r>
            <a:r>
              <a:rPr lang="en-US" dirty="0" err="1" smtClean="0"/>
              <a:t>SketchPanel</a:t>
            </a:r>
            <a:r>
              <a:rPr lang="en-US" dirty="0" smtClean="0"/>
              <a:t>, and inherit all the members of </a:t>
            </a:r>
            <a:r>
              <a:rPr lang="en-US" dirty="0" err="1" smtClean="0"/>
              <a:t>JFrame</a:t>
            </a:r>
            <a:r>
              <a:rPr lang="en-US" dirty="0" smtClean="0"/>
              <a:t> and </a:t>
            </a:r>
            <a:r>
              <a:rPr lang="en-US" dirty="0" err="1" smtClean="0"/>
              <a:t>PApplet</a:t>
            </a:r>
            <a:r>
              <a:rPr lang="en-US" dirty="0" smtClean="0"/>
              <a:t> (which, by the way, is a child of Applet and grandchild of </a:t>
            </a:r>
            <a:r>
              <a:rPr lang="en-US" dirty="0" err="1" smtClean="0"/>
              <a:t>JPanel</a:t>
            </a:r>
            <a:r>
              <a:rPr lang="en-US" dirty="0" smtClean="0"/>
              <a:t>). It’s the </a:t>
            </a:r>
            <a:r>
              <a:rPr lang="en-US" dirty="0" err="1" smtClean="0"/>
              <a:t>PApplet</a:t>
            </a:r>
            <a:r>
              <a:rPr lang="en-US" baseline="0" dirty="0" smtClean="0"/>
              <a:t> features that support the Processing animation and the 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 features that allow us to include the sketch in the Java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3671"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 this one step at a time. Add a default constructor and an explicit-value constructor that receives the frame rate.</a:t>
            </a:r>
          </a:p>
          <a:p>
            <a:pPr defTabSz="903671">
              <a:defRPr/>
            </a:pPr>
            <a:r>
              <a:rPr lang="en-US" baseline="0" dirty="0" smtClean="0"/>
              <a:t>Change the variable names to private my* instance variables to match our convention from chapter 9.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27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this code by hand</a:t>
            </a:r>
            <a:r>
              <a:rPr lang="en-US" baseline="0" dirty="0" smtClean="0"/>
              <a:t> using the process specified above.</a:t>
            </a:r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http://java.sun.com/products/jfc/</a:t>
            </a:r>
            <a:endParaRPr lang="en-US" sz="9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28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to note the use the Controller class and the Panel class. They must be used consistently and properly.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the controller must init() the panel object. The panel inherits the init() method from Applet.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30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%d base 10 integer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31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up in eclipse so students can see correct orientation.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you could view</a:t>
            </a:r>
            <a:r>
              <a:rPr lang="en-US" baseline="0" dirty="0" smtClean="0"/>
              <a:t> Processing classes as being drawn inside the </a:t>
            </a:r>
            <a:r>
              <a:rPr lang="en-US" baseline="0" dirty="0" err="1" smtClean="0"/>
              <a:t>sketchPanel</a:t>
            </a:r>
            <a:r>
              <a:rPr lang="en-US" baseline="0" dirty="0" smtClean="0"/>
              <a:t> class – for scalability, Java moves them out.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addition, y</a:t>
            </a:r>
            <a:r>
              <a:rPr lang="en-US" dirty="0" smtClean="0"/>
              <a:t>ou</a:t>
            </a:r>
            <a:r>
              <a:rPr lang="en-US" baseline="0" dirty="0" smtClean="0"/>
              <a:t> may have to modify the code in the following ways: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 Math and</a:t>
            </a:r>
            <a:r>
              <a:rPr lang="en-US" baseline="0" dirty="0" smtClean="0"/>
              <a:t> System </a:t>
            </a:r>
            <a:r>
              <a:rPr lang="en-US" dirty="0" smtClean="0"/>
              <a:t>library methods/variables rather than protected </a:t>
            </a:r>
            <a:r>
              <a:rPr lang="en-US" dirty="0" err="1" smtClean="0"/>
              <a:t>PApplet</a:t>
            </a:r>
            <a:r>
              <a:rPr lang="en-US" dirty="0" smtClean="0"/>
              <a:t> methods/variables;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Java defaults to double rather than float.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Treat color as an integer and move all use of the color() method to display() (or render()).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Show code for variation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35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controller is the same as before.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36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changes: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Sequestered all the color and drawing calls to display();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Passed a reference to the </a:t>
            </a:r>
            <a:r>
              <a:rPr lang="en-US" baseline="0" dirty="0" err="1" smtClean="0"/>
              <a:t>PApplet</a:t>
            </a:r>
            <a:r>
              <a:rPr lang="en-US" baseline="0" dirty="0" smtClean="0"/>
              <a:t> object to display();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Replaced references to Math methods/data with Math library calls (re-implementing </a:t>
            </a:r>
            <a:r>
              <a:rPr lang="en-US" baseline="0" dirty="0" err="1" smtClean="0"/>
              <a:t>computeDistance</a:t>
            </a:r>
            <a:r>
              <a:rPr lang="en-US" baseline="0" dirty="0" smtClean="0"/>
              <a:t>())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into a Java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0FB6D-B601-4A25-81A9-4C556AD91C9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Java has over 1600 classes for you to use - you’ll never remember them all.  E.g., many languages have a string library, and they are all similar but not identical.  Here’s the </a:t>
            </a:r>
            <a:r>
              <a:rPr lang="en-US" dirty="0" err="1" smtClean="0"/>
              <a:t>javadoc</a:t>
            </a:r>
            <a:r>
              <a:rPr lang="en-US" dirty="0" smtClean="0"/>
              <a:t> string manual:  http://java.sun.com/j2se/1.5.0/docs/api/index.html</a:t>
            </a:r>
          </a:p>
          <a:p>
            <a:r>
              <a:rPr lang="en-US" dirty="0" smtClean="0"/>
              <a:t>This is a key part of the quest to build ever more useful/powerful abstractions.  The Java String API is anything but vague.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076AF-43EE-4386-B8A0-946DF9D6969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Go through these, noting the following about tagged values:</a:t>
            </a:r>
          </a:p>
          <a:p>
            <a:pPr>
              <a:buFontTx/>
              <a:buChar char="•"/>
            </a:pPr>
            <a:r>
              <a:rPr lang="en-US" baseline="0" dirty="0" smtClean="0"/>
              <a:t> They </a:t>
            </a:r>
            <a:r>
              <a:rPr lang="en-US" dirty="0" smtClean="0"/>
              <a:t>are all optional</a:t>
            </a:r>
          </a:p>
          <a:p>
            <a:pPr>
              <a:buFontTx/>
              <a:buChar char="•"/>
            </a:pPr>
            <a:r>
              <a:rPr lang="en-US" dirty="0" smtClean="0"/>
              <a:t> They can take most any HTML-formatted text</a:t>
            </a:r>
          </a:p>
          <a:p>
            <a:pPr>
              <a:buFontTx/>
              <a:buChar char="•"/>
            </a:pPr>
            <a:r>
              <a:rPr lang="en-US" dirty="0" smtClean="0"/>
              <a:t> They can be repeated, e.g., there is a separate @</a:t>
            </a:r>
            <a:r>
              <a:rPr lang="en-US" dirty="0" err="1" smtClean="0"/>
              <a:t>param</a:t>
            </a:r>
            <a:r>
              <a:rPr lang="en-US" dirty="0" smtClean="0"/>
              <a:t> for every parameter, each of which includes the name and a short description.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JavaDoc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JFrame</a:t>
            </a:r>
            <a:r>
              <a:rPr lang="en-US" baseline="0" dirty="0" smtClean="0"/>
              <a:t> so students can see available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7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0A284-FBCC-4984-A929-3B8C6236011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To demo, From Project – Generate </a:t>
            </a:r>
            <a:r>
              <a:rPr lang="en-US" dirty="0" err="1" smtClean="0"/>
              <a:t>JavaDoc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1EE54-13ED-4E50-86C6-0D6E303269B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Choose “Project”-”Generate JavaDoc”.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3671">
              <a:defRPr/>
            </a:pPr>
            <a:r>
              <a:rPr lang="en-US" dirty="0" smtClean="0"/>
              <a:t>A frame is </a:t>
            </a:r>
            <a:r>
              <a:rPr lang="en-US" dirty="0" err="1" smtClean="0"/>
              <a:t>kinda</a:t>
            </a:r>
            <a:r>
              <a:rPr lang="en-US" dirty="0" smtClean="0"/>
              <a:t> like a tack</a:t>
            </a:r>
            <a:r>
              <a:rPr lang="en-US" baseline="0" dirty="0" smtClean="0"/>
              <a:t> board: it has the outline, and certain abilities (hardware to hang it on the wall, ability to stick stuff on there), but starts out with nothing interesting</a:t>
            </a:r>
          </a:p>
          <a:p>
            <a:pPr defTabSz="903671">
              <a:defRPr/>
            </a:pPr>
            <a:r>
              <a:rPr lang="en-US" dirty="0" smtClean="0"/>
              <a:t>Step 2 is where stuff gets stuck on the board.  3 is where it is hung on the wall.</a:t>
            </a:r>
          </a:p>
          <a:p>
            <a:pPr defTabSz="903671">
              <a:defRPr/>
            </a:pPr>
            <a:endParaRPr lang="en-US" dirty="0" smtClean="0"/>
          </a:p>
          <a:p>
            <a:pPr defTabSz="903671">
              <a:defRPr/>
            </a:pPr>
            <a:r>
              <a:rPr lang="en-US" dirty="0" err="1" smtClean="0"/>
              <a:t>JFrames</a:t>
            </a:r>
            <a:r>
              <a:rPr lang="en-US" baseline="0" dirty="0" smtClean="0"/>
              <a:t> hold GUI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file</a:t>
            </a:r>
            <a:r>
              <a:rPr lang="en-US" baseline="0" dirty="0" smtClean="0"/>
              <a:t> is this saved in?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each statement in turn. Show variations.</a:t>
            </a:r>
          </a:p>
          <a:p>
            <a:endParaRPr lang="en-US" dirty="0" smtClean="0"/>
          </a:p>
          <a:p>
            <a:r>
              <a:rPr lang="en-US" dirty="0" err="1" smtClean="0"/>
              <a:t>frame.setLocationRelativeTo</a:t>
            </a:r>
            <a:r>
              <a:rPr lang="en-US" dirty="0" smtClean="0"/>
              <a:t>(null); // center</a:t>
            </a:r>
            <a:r>
              <a:rPr lang="en-US" baseline="0" dirty="0" smtClean="0"/>
              <a:t> a 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constructor being created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frame.setLocationRelativeTo</a:t>
            </a:r>
            <a:r>
              <a:rPr lang="en-US" dirty="0" smtClean="0"/>
              <a:t>(null); // center</a:t>
            </a:r>
            <a:r>
              <a:rPr lang="en-US" baseline="0" dirty="0" smtClean="0"/>
              <a:t> a 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making a thing we are modeling into an executable program. (Constructor and main).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these in</a:t>
            </a:r>
            <a:r>
              <a:rPr lang="en-US" baseline="0" dirty="0" smtClean="0"/>
              <a:t> eclipse</a:t>
            </a:r>
          </a:p>
          <a:p>
            <a:endParaRPr lang="en-US" dirty="0" smtClean="0"/>
          </a:p>
          <a:p>
            <a:r>
              <a:rPr lang="en-US" dirty="0" smtClean="0"/>
              <a:t>Remember to import</a:t>
            </a:r>
            <a:r>
              <a:rPr lang="en-US" baseline="0" dirty="0" smtClean="0"/>
              <a:t> relevant class, or import </a:t>
            </a:r>
            <a:r>
              <a:rPr lang="en-US" baseline="0" dirty="0" err="1" smtClean="0"/>
              <a:t>javax.swing</a:t>
            </a:r>
            <a:r>
              <a:rPr lang="en-US" baseline="0" dirty="0" smtClean="0"/>
              <a:t>.*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 placement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46902-FD9D-46ED-A2DC-EAFC9C46203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BorderLayout</a:t>
            </a:r>
            <a:r>
              <a:rPr lang="en-US" baseline="0" dirty="0" smtClean="0"/>
              <a:t> is the default.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7B979-048C-472A-BA5B-6D0D2FB897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BorderLayout</a:t>
            </a:r>
            <a:r>
              <a:rPr lang="en-US" dirty="0" smtClean="0"/>
              <a:t> gives you vertical and horizontal control.</a:t>
            </a:r>
          </a:p>
          <a:p>
            <a:r>
              <a:rPr lang="en-US" dirty="0" smtClean="0"/>
              <a:t>Talk through the code noting: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Jbuttons</a:t>
            </a:r>
            <a:r>
              <a:rPr lang="en-US" baseline="0" dirty="0" smtClean="0"/>
              <a:t> are unnamed objects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 of static constants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pack() as opposed to setting window size.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8D2286E-E3ED-1B48-A890-3645A5273049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/features/components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Graphical User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73120-C00F-4C7C-980D-F7E4ECA2947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Layout Managers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Java provides a variety of layout managers that pack components in a GUI frame.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BorderLayout</a:t>
            </a:r>
            <a:r>
              <a:rPr lang="en-US" sz="2400" b="1" dirty="0" smtClean="0"/>
              <a:t>() </a:t>
            </a:r>
            <a:r>
              <a:rPr lang="en-US" sz="2400" dirty="0" smtClean="0"/>
              <a:t>– components added at compass positions (north, south, east, west, center);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FlowLayout</a:t>
            </a:r>
            <a:r>
              <a:rPr lang="en-US" sz="2400" b="1" dirty="0" smtClean="0"/>
              <a:t>()</a:t>
            </a:r>
            <a:r>
              <a:rPr lang="en-US" sz="2400" dirty="0" smtClean="0"/>
              <a:t> – components are added left</a:t>
            </a:r>
            <a:r>
              <a:rPr lang="en-US" sz="2400" dirty="0" smtClean="0">
                <a:sym typeface="Symbol" pitchFamily="18" charset="2"/>
              </a:rPr>
              <a:t>-to-r</a:t>
            </a:r>
            <a:r>
              <a:rPr lang="en-US" sz="2400" dirty="0" smtClean="0"/>
              <a:t>ight, top-to-bottom;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BoxLayout</a:t>
            </a:r>
            <a:r>
              <a:rPr lang="en-US" sz="2400" b="1" dirty="0" smtClean="0"/>
              <a:t>()</a:t>
            </a:r>
            <a:r>
              <a:rPr lang="en-US" sz="2400" dirty="0" smtClean="0"/>
              <a:t> – components added in horizontal or vertical box;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GridLayout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m,n</a:t>
            </a:r>
            <a:r>
              <a:rPr lang="en-US" sz="2400" b="1" dirty="0" smtClean="0"/>
              <a:t>)</a:t>
            </a:r>
            <a:r>
              <a:rPr lang="en-US" sz="2400" dirty="0" smtClean="0"/>
              <a:t> – components are added on a grid of </a:t>
            </a:r>
            <a:r>
              <a:rPr lang="en-US" sz="2400" dirty="0" err="1" smtClean="0"/>
              <a:t>m</a:t>
            </a:r>
            <a:r>
              <a:rPr lang="en-US" sz="2400" dirty="0" err="1" smtClean="0">
                <a:sym typeface="Symbol" pitchFamily="18" charset="2"/>
              </a:rPr>
              <a:t></a:t>
            </a:r>
            <a:r>
              <a:rPr lang="en-US" sz="2400" dirty="0" err="1" smtClean="0"/>
              <a:t>n</a:t>
            </a:r>
            <a:r>
              <a:rPr lang="en-US" sz="2400" dirty="0" smtClean="0"/>
              <a:t> equal sized cells (m rows, n columns);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GridBagLayout</a:t>
            </a:r>
            <a:r>
              <a:rPr lang="en-US" sz="2400" dirty="0" smtClean="0"/>
              <a:t> – The most flexible (and complicated) layout manager.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393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EE8E-81BE-4BDC-8034-8684A137BA8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2400" y="458788"/>
            <a:ext cx="794189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java.awt.BorderLayout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</a:t>
            </a:r>
            <a:r>
              <a:rPr lang="en-US" sz="1400" b="1" dirty="0" smtClean="0">
                <a:latin typeface="Courier New" pitchFamily="49" charset="0"/>
              </a:rPr>
              <a:t>.*;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public class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 extends </a:t>
            </a:r>
            <a:r>
              <a:rPr lang="en-US" sz="1400" b="1" dirty="0" err="1" smtClean="0">
                <a:latin typeface="Courier New" pitchFamily="49" charset="0"/>
              </a:rPr>
              <a:t>JFrame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(){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setTitle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BorderLayout</a:t>
            </a:r>
            <a:r>
              <a:rPr lang="en-US" sz="1400" b="1" dirty="0">
                <a:latin typeface="Courier New" pitchFamily="49" charset="0"/>
              </a:rPr>
              <a:t>")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setDefaultCloseOperation</a:t>
            </a:r>
            <a:r>
              <a:rPr lang="en-US" sz="1400" b="1" dirty="0" smtClean="0">
                <a:latin typeface="Courier New" pitchFamily="49" charset="0"/>
              </a:rPr>
              <a:t>(EXIT_ON_CLOSE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 // </a:t>
            </a:r>
            <a:r>
              <a:rPr lang="en-US" sz="1400" b="1" dirty="0" err="1" smtClean="0">
                <a:latin typeface="Courier New" pitchFamily="49" charset="0"/>
              </a:rPr>
              <a:t>setLayout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BorderLayout</a:t>
            </a:r>
            <a:r>
              <a:rPr lang="en-US" sz="1400" b="1" dirty="0">
                <a:latin typeface="Courier New" pitchFamily="49" charset="0"/>
              </a:rPr>
              <a:t>()); This is actually the default.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1 (NORTH)"), </a:t>
            </a:r>
            <a:r>
              <a:rPr lang="en-US" sz="1400" b="1" dirty="0" err="1">
                <a:latin typeface="Courier New" pitchFamily="49" charset="0"/>
              </a:rPr>
              <a:t>BorderLayout.NORTH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("2 (CENTER)"), </a:t>
            </a:r>
            <a:r>
              <a:rPr lang="en-US" sz="1400" b="1" dirty="0" err="1">
                <a:latin typeface="Courier New" pitchFamily="49" charset="0"/>
              </a:rPr>
              <a:t>BorderLayout.CENTER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3 (WEST)"), </a:t>
            </a:r>
            <a:r>
              <a:rPr lang="en-US" sz="1400" b="1" dirty="0" err="1">
                <a:latin typeface="Courier New" pitchFamily="49" charset="0"/>
              </a:rPr>
              <a:t>BorderLayout.WEST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("Long-Named Button 4 (SOUTH)"), </a:t>
            </a:r>
            <a:r>
              <a:rPr lang="en-US" sz="1400" b="1" dirty="0" err="1">
                <a:latin typeface="Courier New" pitchFamily="49" charset="0"/>
              </a:rPr>
              <a:t>BorderLayout.SOUTH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5 (EAST)"), </a:t>
            </a:r>
            <a:r>
              <a:rPr lang="en-US" sz="1400" b="1" dirty="0" err="1">
                <a:latin typeface="Courier New" pitchFamily="49" charset="0"/>
              </a:rPr>
              <a:t>BorderLayout.EAST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static void main(String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[]) {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bw</a:t>
            </a:r>
            <a:r>
              <a:rPr lang="en-US" sz="1400" b="1" dirty="0" smtClean="0">
                <a:latin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bw.pack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bw.setVisible</a:t>
            </a:r>
            <a:r>
              <a:rPr lang="en-US" sz="1400" b="1" dirty="0" smtClean="0">
                <a:latin typeface="Courier New" pitchFamily="49" charset="0"/>
              </a:rPr>
              <a:t>(true);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553075"/>
            <a:ext cx="3362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410075"/>
            <a:ext cx="26955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A11C-93B1-48A9-8944-2EB688AD4D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4955904" cy="52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java.awt.FlowLayout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javax.swing.JButton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javax.swing.JFrame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public class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 extend </a:t>
            </a:r>
            <a:r>
              <a:rPr lang="en-US" sz="1400" b="1" dirty="0" err="1" smtClean="0">
                <a:latin typeface="Courier New" pitchFamily="49" charset="0"/>
              </a:rPr>
              <a:t>JFrame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(){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setTitle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FlowLayout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setDefaultCloseOperation</a:t>
            </a:r>
            <a:r>
              <a:rPr lang="en-US" sz="1400" b="1" dirty="0" smtClean="0">
                <a:latin typeface="Courier New" pitchFamily="49" charset="0"/>
              </a:rPr>
              <a:t>(EXIT_ON_CLOSE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setLayout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FlowLayout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1"));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("2"));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3"));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("Long-Named Button 4"));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5"));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endParaRPr lang="en-US" sz="14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static void main(String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[]) {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fw</a:t>
            </a:r>
            <a:r>
              <a:rPr lang="en-US" sz="1400" b="1" dirty="0" smtClean="0">
                <a:latin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fw.pack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fw.setVisible</a:t>
            </a:r>
            <a:r>
              <a:rPr lang="en-US" sz="1400" b="1" dirty="0" smtClean="0">
                <a:latin typeface="Courier New" pitchFamily="49" charset="0"/>
              </a:rPr>
              <a:t>(true);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0275" y="5810250"/>
            <a:ext cx="4552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25" y="4876800"/>
            <a:ext cx="1704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4-08 at 11.3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498600"/>
            <a:ext cx="513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6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10-30 at 4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63" y="1923522"/>
            <a:ext cx="4693685" cy="40231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more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Components: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7143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/>
                <a:cs typeface="Courier New"/>
              </a:rPr>
              <a:t>JPanel</a:t>
            </a:r>
            <a:r>
              <a:rPr lang="en-US" dirty="0" smtClean="0"/>
              <a:t> can group user-interface components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JPanel</a:t>
            </a:r>
            <a:r>
              <a:rPr lang="en-US" dirty="0" smtClean="0"/>
              <a:t> can have its own layout</a:t>
            </a:r>
          </a:p>
          <a:p>
            <a:r>
              <a:rPr lang="en-US" dirty="0" err="1" smtClean="0"/>
              <a:t>JPanels</a:t>
            </a:r>
            <a:r>
              <a:rPr lang="en-US" dirty="0" smtClean="0"/>
              <a:t> can have </a:t>
            </a:r>
            <a:r>
              <a:rPr lang="en-US" dirty="0" err="1" smtClean="0"/>
              <a:t>JButtons</a:t>
            </a:r>
            <a:r>
              <a:rPr lang="en-US" dirty="0" smtClean="0"/>
              <a:t>, </a:t>
            </a:r>
            <a:r>
              <a:rPr lang="en-US" dirty="0" err="1" smtClean="0"/>
              <a:t>JTextFields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Must be added to the frame!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JPanel</a:t>
            </a:r>
            <a:endParaRPr lang="en-US" dirty="0"/>
          </a:p>
        </p:txBody>
      </p:sp>
      <p:pic>
        <p:nvPicPr>
          <p:cNvPr id="4" name="Picture 3" descr="Screen Shot 2013-04-08 at 11.4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38" y="3800210"/>
            <a:ext cx="3810906" cy="2867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282" y="1318021"/>
            <a:ext cx="71107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// Message and </a:t>
            </a:r>
            <a:r>
              <a:rPr lang="en-US" b="1" dirty="0" err="1" smtClean="0">
                <a:latin typeface="Courier"/>
                <a:cs typeface="Courier"/>
              </a:rPr>
              <a:t>textfield</a:t>
            </a:r>
            <a:r>
              <a:rPr lang="en-US" b="1" dirty="0" smtClean="0">
                <a:latin typeface="Courier"/>
                <a:cs typeface="Courier"/>
              </a:rPr>
              <a:t> as before …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>
                <a:latin typeface="Courier"/>
                <a:cs typeface="Courier"/>
              </a:rPr>
              <a:t>/Create </a:t>
            </a:r>
            <a:r>
              <a:rPr lang="en-US" b="1" dirty="0" smtClean="0">
                <a:latin typeface="Courier"/>
                <a:cs typeface="Courier"/>
              </a:rPr>
              <a:t>panel and buttons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JPanel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buttonPanel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JPanel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 err="1" smtClean="0">
                <a:latin typeface="Courier"/>
                <a:cs typeface="Courier"/>
              </a:rPr>
              <a:t>FlowLayout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r>
              <a:rPr lang="en-US" dirty="0" err="1" smtClean="0">
                <a:latin typeface="Courier"/>
                <a:cs typeface="Courier"/>
              </a:rPr>
              <a:t>JButton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okButton1 = new </a:t>
            </a:r>
            <a:r>
              <a:rPr lang="en-US" dirty="0" err="1">
                <a:latin typeface="Courier"/>
                <a:cs typeface="Courier"/>
              </a:rPr>
              <a:t>JButton</a:t>
            </a:r>
            <a:r>
              <a:rPr lang="en-US" dirty="0">
                <a:latin typeface="Courier"/>
                <a:cs typeface="Courier"/>
              </a:rPr>
              <a:t>("Ok")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JButton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okButton2 = new </a:t>
            </a:r>
            <a:r>
              <a:rPr lang="en-US" dirty="0" err="1">
                <a:latin typeface="Courier"/>
                <a:cs typeface="Courier"/>
              </a:rPr>
              <a:t>JButton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Okidokie</a:t>
            </a:r>
            <a:r>
              <a:rPr lang="en-US" dirty="0">
                <a:latin typeface="Courier"/>
                <a:cs typeface="Courier"/>
              </a:rPr>
              <a:t>");</a:t>
            </a:r>
          </a:p>
          <a:p>
            <a:r>
              <a:rPr lang="en-US" dirty="0" err="1" smtClean="0">
                <a:latin typeface="Courier"/>
                <a:cs typeface="Courier"/>
              </a:rPr>
              <a:t>JButton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okButton3 = new </a:t>
            </a:r>
            <a:r>
              <a:rPr lang="en-US" dirty="0" err="1">
                <a:latin typeface="Courier"/>
                <a:cs typeface="Courier"/>
              </a:rPr>
              <a:t>JButton</a:t>
            </a:r>
            <a:r>
              <a:rPr lang="en-US" dirty="0">
                <a:latin typeface="Courier"/>
                <a:cs typeface="Courier"/>
              </a:rPr>
              <a:t>("Okay")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//Put buttons onto </a:t>
            </a:r>
            <a:r>
              <a:rPr lang="en-US" b="1" dirty="0" err="1" smtClean="0">
                <a:latin typeface="Courier"/>
                <a:cs typeface="Courier"/>
              </a:rPr>
              <a:t>JPanel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buttonPanel.add</a:t>
            </a:r>
            <a:r>
              <a:rPr lang="en-US" dirty="0">
                <a:latin typeface="Courier"/>
                <a:cs typeface="Courier"/>
              </a:rPr>
              <a:t>(okButton1);</a:t>
            </a:r>
          </a:p>
          <a:p>
            <a:r>
              <a:rPr lang="en-US" dirty="0" err="1" smtClean="0">
                <a:latin typeface="Courier"/>
                <a:cs typeface="Courier"/>
              </a:rPr>
              <a:t>buttonPanel.add</a:t>
            </a:r>
            <a:r>
              <a:rPr lang="en-US" dirty="0">
                <a:latin typeface="Courier"/>
                <a:cs typeface="Courier"/>
              </a:rPr>
              <a:t>(okButton2)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buttonPanel.add</a:t>
            </a:r>
            <a:r>
              <a:rPr lang="en-US" dirty="0">
                <a:latin typeface="Courier"/>
                <a:cs typeface="Courier"/>
              </a:rPr>
              <a:t>(okButton3);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</a:p>
          <a:p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>
                <a:latin typeface="Courier"/>
                <a:cs typeface="Courier"/>
              </a:rPr>
              <a:t>/add group of buttons to frame</a:t>
            </a:r>
          </a:p>
          <a:p>
            <a:r>
              <a:rPr lang="en-US" dirty="0" smtClean="0">
                <a:latin typeface="Courier"/>
                <a:cs typeface="Courier"/>
              </a:rPr>
              <a:t>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buttonPanel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BorderLayout.SOUTH</a:t>
            </a:r>
            <a:r>
              <a:rPr lang="en-US" i="1" dirty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303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447801"/>
            <a:ext cx="891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416860"/>
            <a:ext cx="9144000" cy="677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javax.swing</a:t>
            </a:r>
            <a:r>
              <a:rPr lang="en-US" sz="1400" b="1" dirty="0">
                <a:latin typeface="Andale Mono"/>
                <a:cs typeface="Andale Mono"/>
              </a:rPr>
              <a:t>.*</a:t>
            </a:r>
            <a:r>
              <a:rPr lang="en-US" sz="1400" b="1" dirty="0" smtClean="0">
                <a:latin typeface="Andale Mono"/>
                <a:cs typeface="Andale Mono"/>
              </a:rPr>
              <a:t>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java.awt.BorderLayout</a:t>
            </a:r>
            <a:r>
              <a:rPr lang="en-US" sz="1400" b="1" dirty="0">
                <a:latin typeface="Andale Mono"/>
                <a:cs typeface="Andale Mono"/>
              </a:rPr>
              <a:t>;</a:t>
            </a:r>
          </a:p>
          <a:p>
            <a:r>
              <a:rPr lang="en-US" sz="1400" b="1" dirty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java.awt.GridLayout</a:t>
            </a:r>
            <a:r>
              <a:rPr lang="en-US" sz="1400" b="1" dirty="0">
                <a:latin typeface="Andale Mono"/>
                <a:cs typeface="Andale Mono"/>
              </a:rPr>
              <a:t>;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>
                <a:latin typeface="Andale Mono"/>
                <a:cs typeface="Andale Mono"/>
              </a:rPr>
              <a:t>public class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 extends </a:t>
            </a:r>
            <a:r>
              <a:rPr lang="en-US" sz="1400" b="1" dirty="0" err="1" smtClean="0">
                <a:latin typeface="Andale Mono"/>
                <a:cs typeface="Andale Mono"/>
              </a:rPr>
              <a:t>JFrame</a:t>
            </a:r>
            <a:r>
              <a:rPr lang="en-US" sz="1400" b="1" dirty="0" smtClean="0">
                <a:latin typeface="Andale Mono"/>
                <a:cs typeface="Andale Mono"/>
              </a:rPr>
              <a:t> </a:t>
            </a:r>
            <a:r>
              <a:rPr lang="en-US" sz="1400" b="1" dirty="0">
                <a:latin typeface="Andale Mono"/>
                <a:cs typeface="Andale Mono"/>
              </a:rPr>
              <a:t>{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b="1" dirty="0">
                <a:latin typeface="Andale Mono"/>
                <a:cs typeface="Andale Mono"/>
              </a:rPr>
              <a:t>public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 (){</a:t>
            </a:r>
          </a:p>
          <a:p>
            <a:r>
              <a:rPr lang="en-US" sz="1400" b="1" dirty="0" smtClean="0">
                <a:latin typeface="Andale Mono"/>
                <a:cs typeface="Andale Mono"/>
              </a:rPr>
              <a:t>		</a:t>
            </a:r>
            <a:r>
              <a:rPr lang="en-US" sz="1400" b="1" dirty="0" err="1" smtClean="0">
                <a:latin typeface="Andale Mono"/>
                <a:cs typeface="Andale Mono"/>
              </a:rPr>
              <a:t>setTitle</a:t>
            </a:r>
            <a:r>
              <a:rPr lang="en-US" sz="1400" b="1" dirty="0" smtClean="0">
                <a:latin typeface="Andale Mono"/>
                <a:cs typeface="Andale Mono"/>
              </a:rPr>
              <a:t>(“Phone Dialer”);</a:t>
            </a:r>
          </a:p>
          <a:p>
            <a:r>
              <a:rPr lang="en-US" sz="1400" b="1" dirty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r>
              <a:rPr lang="en-US" sz="1400" dirty="0" err="1" smtClean="0">
                <a:latin typeface="Andale Mono"/>
                <a:cs typeface="Andale Mono"/>
              </a:rPr>
              <a:t>setDefaultCloseOperation</a:t>
            </a:r>
            <a:r>
              <a:rPr lang="en-US" sz="1400" dirty="0" smtClean="0">
                <a:latin typeface="Andale Mono"/>
                <a:cs typeface="Andale Mono"/>
              </a:rPr>
              <a:t>(</a:t>
            </a:r>
            <a:r>
              <a:rPr lang="en-US" sz="1400" i="1" dirty="0" smtClean="0">
                <a:latin typeface="Andale Mono"/>
                <a:cs typeface="Andale Mono"/>
              </a:rPr>
              <a:t>EXIT_ON_CLOSE</a:t>
            </a:r>
            <a:r>
              <a:rPr lang="en-US" sz="1400" i="1" dirty="0">
                <a:latin typeface="Andale Mono"/>
                <a:cs typeface="Andale Mono"/>
              </a:rPr>
              <a:t>)</a:t>
            </a:r>
            <a:r>
              <a:rPr lang="en-US" sz="1400" i="1" dirty="0" smtClean="0">
                <a:latin typeface="Andale Mono"/>
                <a:cs typeface="Andale Mono"/>
              </a:rPr>
              <a:t>;</a:t>
            </a:r>
            <a:r>
              <a:rPr lang="en-US" sz="1400" dirty="0">
                <a:latin typeface="Andale Mono"/>
                <a:cs typeface="Andale Mono"/>
              </a:rPr>
              <a:t>	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smtClean="0">
                <a:latin typeface="Andale Mono"/>
                <a:cs typeface="Andale Mono"/>
              </a:rPr>
              <a:t>add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JTextField</a:t>
            </a:r>
            <a:r>
              <a:rPr lang="en-US" sz="1400" b="1" dirty="0">
                <a:latin typeface="Andale Mono"/>
                <a:cs typeface="Andale Mono"/>
              </a:rPr>
              <a:t>("Number dialed will appear here")</a:t>
            </a:r>
            <a:r>
              <a:rPr lang="en-US" sz="1400" b="1" dirty="0" smtClean="0">
                <a:latin typeface="Andale Mono"/>
                <a:cs typeface="Andale Mono"/>
              </a:rPr>
              <a:t>, </a:t>
            </a:r>
            <a:r>
              <a:rPr lang="en-US" sz="1400" b="1" dirty="0" err="1" smtClean="0">
                <a:latin typeface="Andale Mono"/>
                <a:cs typeface="Andale Mono"/>
              </a:rPr>
              <a:t>BorderLayout.</a:t>
            </a:r>
            <a:r>
              <a:rPr lang="en-US" sz="1400" b="1" i="1" dirty="0" err="1" smtClean="0">
                <a:latin typeface="Andale Mono"/>
                <a:cs typeface="Andale Mono"/>
              </a:rPr>
              <a:t>NORTH</a:t>
            </a:r>
            <a:r>
              <a:rPr lang="en-US" sz="1400" b="1" i="1" dirty="0">
                <a:latin typeface="Andale Mono"/>
                <a:cs typeface="Andale Mono"/>
              </a:rPr>
              <a:t>);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dirty="0" smtClean="0">
                <a:latin typeface="Andale Mono"/>
                <a:cs typeface="Andale Mono"/>
              </a:rPr>
              <a:t>	//keypad holds the additional structure of the number buttons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>
                <a:latin typeface="Andale Mono"/>
                <a:cs typeface="Andale Mono"/>
              </a:rPr>
              <a:t>JPanel</a:t>
            </a:r>
            <a:r>
              <a:rPr lang="en-US" sz="1400" dirty="0">
                <a:latin typeface="Andale Mono"/>
                <a:cs typeface="Andale Mono"/>
              </a:rPr>
              <a:t> keypad = 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JPanel</a:t>
            </a:r>
            <a:r>
              <a:rPr lang="en-US" sz="1400" b="1" dirty="0">
                <a:latin typeface="Andale Mono"/>
                <a:cs typeface="Andale Mono"/>
              </a:rPr>
              <a:t>();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>
                <a:latin typeface="Andale Mono"/>
                <a:cs typeface="Andale Mono"/>
              </a:rPr>
              <a:t>keypad.setLayout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GridLayout</a:t>
            </a:r>
            <a:r>
              <a:rPr lang="en-US" sz="1400" b="1" dirty="0">
                <a:latin typeface="Andale Mono"/>
                <a:cs typeface="Andale Mono"/>
              </a:rPr>
              <a:t>(4,3));</a:t>
            </a: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b="1" dirty="0">
                <a:latin typeface="Andale Mono"/>
                <a:cs typeface="Andale Mono"/>
              </a:rPr>
              <a:t>for (int i = 1; i&lt;10; i++){</a:t>
            </a:r>
          </a:p>
          <a:p>
            <a:r>
              <a:rPr lang="da-DK" sz="1400" dirty="0">
                <a:latin typeface="Andale Mono"/>
                <a:cs typeface="Andale Mono"/>
              </a:rPr>
              <a:t>			keypad.add(</a:t>
            </a:r>
            <a:r>
              <a:rPr lang="da-DK" sz="1400" b="1" dirty="0">
                <a:latin typeface="Andale Mono"/>
                <a:cs typeface="Andale Mono"/>
              </a:rPr>
              <a:t>new JButton("" + i));</a:t>
            </a:r>
          </a:p>
          <a:p>
            <a:r>
              <a:rPr lang="da-DK" sz="1400" dirty="0">
                <a:latin typeface="Andale Mono"/>
                <a:cs typeface="Andale Mono"/>
              </a:rPr>
              <a:t>		}</a:t>
            </a:r>
          </a:p>
          <a:p>
            <a:r>
              <a:rPr lang="da-DK" sz="1400" dirty="0">
                <a:latin typeface="Andale Mono"/>
                <a:cs typeface="Andale Mono"/>
              </a:rPr>
              <a:t>		keypad.add(</a:t>
            </a:r>
            <a:r>
              <a:rPr lang="da-DK" sz="1400" b="1" dirty="0">
                <a:latin typeface="Andale Mono"/>
                <a:cs typeface="Andale Mono"/>
              </a:rPr>
              <a:t>new JLabel(""));</a:t>
            </a:r>
          </a:p>
          <a:p>
            <a:r>
              <a:rPr lang="da-DK" sz="1400" dirty="0">
                <a:latin typeface="Andale Mono"/>
                <a:cs typeface="Andale Mono"/>
              </a:rPr>
              <a:t>		keypad.add(</a:t>
            </a:r>
            <a:r>
              <a:rPr lang="da-DK" sz="1400" b="1" dirty="0">
                <a:latin typeface="Andale Mono"/>
                <a:cs typeface="Andale Mono"/>
              </a:rPr>
              <a:t>new JButton("0"))</a:t>
            </a:r>
            <a:r>
              <a:rPr lang="da-DK" sz="1400" b="1" dirty="0" smtClean="0">
                <a:latin typeface="Andale Mono"/>
                <a:cs typeface="Andale Mono"/>
              </a:rPr>
              <a:t>;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dirty="0" smtClean="0">
                <a:latin typeface="Andale Mono"/>
                <a:cs typeface="Andale Mono"/>
              </a:rPr>
              <a:t>add</a:t>
            </a:r>
            <a:r>
              <a:rPr lang="da-DK" sz="1400" dirty="0">
                <a:latin typeface="Andale Mono"/>
                <a:cs typeface="Andale Mono"/>
              </a:rPr>
              <a:t>(keypad, BorderLayout.</a:t>
            </a:r>
            <a:r>
              <a:rPr lang="da-DK" sz="1400" i="1" dirty="0">
                <a:latin typeface="Andale Mono"/>
                <a:cs typeface="Andale Mono"/>
              </a:rPr>
              <a:t>CENTER)</a:t>
            </a:r>
            <a:r>
              <a:rPr lang="da-DK" sz="1400" i="1" dirty="0" smtClean="0">
                <a:latin typeface="Andale Mono"/>
                <a:cs typeface="Andale Mono"/>
              </a:rPr>
              <a:t>; </a:t>
            </a:r>
            <a:r>
              <a:rPr lang="da-DK" sz="1400" dirty="0" smtClean="0">
                <a:latin typeface="Andale Mono"/>
                <a:cs typeface="Andale Mono"/>
              </a:rPr>
              <a:t>//must add keypad to the frame</a:t>
            </a:r>
            <a:endParaRPr lang="da-DK" sz="1400" i="1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dirty="0" smtClean="0">
                <a:latin typeface="Andale Mono"/>
                <a:cs typeface="Andale Mono"/>
              </a:rPr>
              <a:t>add</a:t>
            </a:r>
            <a:r>
              <a:rPr lang="da-DK" sz="1400" dirty="0">
                <a:latin typeface="Andale Mono"/>
                <a:cs typeface="Andale Mono"/>
              </a:rPr>
              <a:t>(</a:t>
            </a:r>
            <a:r>
              <a:rPr lang="da-DK" sz="1400" b="1" dirty="0">
                <a:latin typeface="Andale Mono"/>
                <a:cs typeface="Andale Mono"/>
              </a:rPr>
              <a:t>new JButton("Phone"), BorderLayout.</a:t>
            </a:r>
            <a:r>
              <a:rPr lang="da-DK" sz="1400" b="1" i="1" dirty="0">
                <a:latin typeface="Andale Mono"/>
                <a:cs typeface="Andale Mono"/>
              </a:rPr>
              <a:t>SOUTH);</a:t>
            </a:r>
          </a:p>
          <a:p>
            <a:r>
              <a:rPr lang="en-US" sz="1400" b="1" dirty="0" smtClean="0">
                <a:latin typeface="Andale Mono"/>
                <a:cs typeface="Andale Mono"/>
              </a:rPr>
              <a:t>	}</a:t>
            </a:r>
          </a:p>
          <a:p>
            <a:endParaRPr lang="en-US" sz="1400" b="1" dirty="0">
              <a:latin typeface="Andale Mono"/>
              <a:cs typeface="Andale Mono"/>
            </a:endParaRPr>
          </a:p>
          <a:p>
            <a:r>
              <a:rPr lang="en-US" sz="1400" b="1" dirty="0" smtClean="0">
                <a:latin typeface="Andale Mono"/>
                <a:cs typeface="Andale Mono"/>
              </a:rPr>
              <a:t>	public static </a:t>
            </a:r>
            <a:r>
              <a:rPr lang="en-US" sz="1400" b="1" dirty="0">
                <a:latin typeface="Andale Mono"/>
                <a:cs typeface="Andale Mono"/>
              </a:rPr>
              <a:t>void main(String[] </a:t>
            </a:r>
            <a:r>
              <a:rPr lang="en-US" sz="1400" b="1" dirty="0" err="1">
                <a:latin typeface="Andale Mono"/>
                <a:cs typeface="Andale Mono"/>
              </a:rPr>
              <a:t>args</a:t>
            </a:r>
            <a:r>
              <a:rPr lang="en-US" sz="1400" b="1" dirty="0">
                <a:latin typeface="Andale Mono"/>
                <a:cs typeface="Andale Mono"/>
              </a:rPr>
              <a:t>) {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 smtClean="0">
                <a:latin typeface="Andale Mono"/>
                <a:cs typeface="Andale Mono"/>
              </a:rPr>
              <a:t>PhoneDialer</a:t>
            </a:r>
            <a:r>
              <a:rPr lang="en-US" sz="1400" dirty="0" smtClean="0">
                <a:latin typeface="Andale Mono"/>
                <a:cs typeface="Andale Mono"/>
              </a:rPr>
              <a:t> dialer </a:t>
            </a:r>
            <a:r>
              <a:rPr lang="en-US" sz="1400" dirty="0">
                <a:latin typeface="Andale Mono"/>
                <a:cs typeface="Andale Mono"/>
              </a:rPr>
              <a:t>= 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();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dialer.pack();</a:t>
            </a:r>
          </a:p>
          <a:p>
            <a:r>
              <a:rPr lang="da-DK" sz="1400" dirty="0">
                <a:latin typeface="Andale Mono"/>
                <a:cs typeface="Andale Mono"/>
              </a:rPr>
              <a:t>		dialer.setVisible(</a:t>
            </a:r>
            <a:r>
              <a:rPr lang="da-DK" sz="1400" b="1" dirty="0">
                <a:latin typeface="Andale Mono"/>
                <a:cs typeface="Andale Mono"/>
              </a:rPr>
              <a:t>true);</a:t>
            </a:r>
          </a:p>
          <a:p>
            <a:r>
              <a:rPr lang="da-DK" sz="1400" dirty="0">
                <a:latin typeface="Andale Mono"/>
                <a:cs typeface="Andale Mono"/>
              </a:rPr>
              <a:t>	</a:t>
            </a:r>
            <a:r>
              <a:rPr lang="da-DK" sz="1400" dirty="0" smtClean="0">
                <a:latin typeface="Andale Mono"/>
                <a:cs typeface="Andale Mono"/>
              </a:rPr>
              <a:t>}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Courier New" pitchFamily="49" charset="0"/>
            </a:endParaRPr>
          </a:p>
          <a:p>
            <a:endParaRPr lang="en-US" sz="1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4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85038" cy="4876800"/>
          </a:xfrm>
        </p:spPr>
        <p:txBody>
          <a:bodyPr/>
          <a:lstStyle/>
          <a:p>
            <a:r>
              <a:rPr lang="en-US" dirty="0" smtClean="0"/>
              <a:t>An event is a signal to the program that something has happened</a:t>
            </a:r>
          </a:p>
          <a:p>
            <a:pPr lvl="1"/>
            <a:r>
              <a:rPr lang="en-US" dirty="0" smtClean="0"/>
              <a:t>GUI components can trigger events (e.g. </a:t>
            </a:r>
            <a:r>
              <a:rPr lang="en-US" dirty="0" err="1" smtClean="0"/>
              <a:t>JButtons</a:t>
            </a:r>
            <a:r>
              <a:rPr lang="en-US" dirty="0" smtClean="0"/>
              <a:t>, </a:t>
            </a:r>
            <a:r>
              <a:rPr lang="en-US" dirty="0" err="1" smtClean="0"/>
              <a:t>JTextFields</a:t>
            </a:r>
            <a:r>
              <a:rPr lang="en-US" dirty="0" smtClean="0"/>
              <a:t>, </a:t>
            </a:r>
            <a:r>
              <a:rPr lang="en-US" dirty="0" err="1" smtClean="0"/>
              <a:t>JSlider</a:t>
            </a:r>
            <a:r>
              <a:rPr lang="en-US" dirty="0" smtClean="0"/>
              <a:t>, </a:t>
            </a:r>
            <a:r>
              <a:rPr lang="en-US" dirty="0" err="1" smtClean="0"/>
              <a:t>JCheckBox</a:t>
            </a:r>
            <a:r>
              <a:rPr lang="en-US" dirty="0" smtClean="0"/>
              <a:t>, etc.) </a:t>
            </a:r>
          </a:p>
          <a:p>
            <a:pPr lvl="1"/>
            <a:r>
              <a:rPr lang="en-US" dirty="0" smtClean="0"/>
              <a:t>When triggered, an appropriate event object is created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and </a:t>
            </a:r>
            <a:r>
              <a:rPr lang="en-US" dirty="0" err="1" smtClean="0"/>
              <a:t>JTextFields</a:t>
            </a:r>
            <a:r>
              <a:rPr lang="en-US" dirty="0" smtClean="0"/>
              <a:t> generate events of type </a:t>
            </a:r>
            <a:r>
              <a:rPr lang="en-US" dirty="0" err="1" smtClean="0">
                <a:latin typeface="Andale Mono"/>
                <a:cs typeface="Andale Mono"/>
              </a:rPr>
              <a:t>ActionEvent</a:t>
            </a:r>
            <a:endParaRPr lang="en-US" dirty="0"/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A listener is an object interested in an event</a:t>
            </a:r>
          </a:p>
          <a:p>
            <a:pPr lvl="1"/>
            <a:r>
              <a:rPr lang="en-US" dirty="0" smtClean="0"/>
              <a:t>Must be an instance of a listener interface </a:t>
            </a:r>
          </a:p>
          <a:p>
            <a:pPr lvl="2"/>
            <a:r>
              <a:rPr lang="en-US" dirty="0" smtClean="0"/>
              <a:t>An </a:t>
            </a:r>
            <a:r>
              <a:rPr lang="en-US" i="1" dirty="0"/>
              <a:t>interface </a:t>
            </a:r>
            <a:r>
              <a:rPr lang="en-US" dirty="0"/>
              <a:t>specifies a set of methods that an implementing class must implement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be registered with a source component (i.e. registered with an object that generates events e.g. </a:t>
            </a:r>
            <a:r>
              <a:rPr lang="en-US" dirty="0" err="1" smtClean="0"/>
              <a:t>JButton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641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Action Listeners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Listener objects are defined as classes that:</a:t>
            </a:r>
          </a:p>
          <a:p>
            <a:pPr lvl="1"/>
            <a:r>
              <a:rPr lang="en-US" i="1" dirty="0" smtClean="0"/>
              <a:t>Implement</a:t>
            </a:r>
            <a:r>
              <a:rPr lang="en-US" dirty="0" smtClean="0"/>
              <a:t>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en-US" dirty="0" smtClean="0"/>
              <a:t>;</a:t>
            </a:r>
          </a:p>
          <a:p>
            <a:pPr lvl="1"/>
            <a:endParaRPr lang="en-US" sz="800" dirty="0" smtClean="0"/>
          </a:p>
          <a:p>
            <a:pPr lvl="1"/>
            <a:r>
              <a:rPr lang="en-US" i="1" dirty="0" smtClean="0"/>
              <a:t>Override</a:t>
            </a:r>
            <a:r>
              <a:rPr lang="en-US" dirty="0" smtClean="0"/>
              <a:t>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method.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GUI objects that generate events must register an action listener.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u="sng" dirty="0" err="1">
                <a:latin typeface="Courier New" pitchFamily="49" charset="0"/>
                <a:cs typeface="Courier New" pitchFamily="49" charset="0"/>
              </a:rPr>
              <a:t>guiObject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.addActionListener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u="sng" dirty="0" err="1">
                <a:latin typeface="Courier New" pitchFamily="49" charset="0"/>
                <a:cs typeface="Courier New" pitchFamily="49" charset="0"/>
              </a:rPr>
              <a:t>actListObject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758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Be able to use Java Foundation Class (JFC) Swing components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r>
              <a:rPr lang="en-US" dirty="0" smtClean="0"/>
              <a:t>, </a:t>
            </a:r>
            <a:r>
              <a:rPr lang="en-US" dirty="0" err="1" smtClean="0"/>
              <a:t>JTextField</a:t>
            </a:r>
            <a:r>
              <a:rPr lang="en-US" dirty="0" smtClean="0"/>
              <a:t>, and 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Be able to choose and use an appropriate layout manager</a:t>
            </a:r>
          </a:p>
          <a:p>
            <a:r>
              <a:rPr lang="en-US" dirty="0" smtClean="0"/>
              <a:t>Be able to use </a:t>
            </a:r>
            <a:r>
              <a:rPr lang="en-US" dirty="0" err="1" smtClean="0"/>
              <a:t>JPanel</a:t>
            </a:r>
            <a:r>
              <a:rPr lang="en-US" dirty="0" smtClean="0"/>
              <a:t> to create structured layouts</a:t>
            </a:r>
          </a:p>
          <a:p>
            <a:r>
              <a:rPr lang="en-US" dirty="0"/>
              <a:t>Be able to implement interaction using events and </a:t>
            </a:r>
            <a:r>
              <a:rPr lang="en-US" dirty="0" smtClean="0"/>
              <a:t>listeners</a:t>
            </a:r>
          </a:p>
          <a:p>
            <a:r>
              <a:rPr lang="en-US" dirty="0"/>
              <a:t>Be able to encapsulate a processing program within a Java GUI.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44673" y="5180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Define a class to act as the listener: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class </a:t>
            </a:r>
            <a:r>
              <a:rPr lang="en-US" sz="1800" b="1" dirty="0" err="1" smtClean="0">
                <a:latin typeface="Courier New"/>
                <a:cs typeface="Courier New"/>
              </a:rPr>
              <a:t>ButtonListener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implements </a:t>
            </a:r>
            <a:r>
              <a:rPr lang="en-US" sz="1800" b="1" dirty="0" err="1">
                <a:latin typeface="Courier New"/>
                <a:cs typeface="Courier New"/>
              </a:rPr>
              <a:t>ActionListener</a:t>
            </a:r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public </a:t>
            </a: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actionPerformed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ActionEvent</a:t>
            </a:r>
            <a:r>
              <a:rPr lang="en-US" sz="1800" b="1" dirty="0">
                <a:latin typeface="Courier New"/>
                <a:cs typeface="Courier New"/>
              </a:rPr>
              <a:t> e)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	  //do whatever should happen when button pushed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}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dirty="0" smtClean="0"/>
              <a:t>Construct an instance of the class and add it as the listener for an object that will generate an event: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sz="1900" b="1" dirty="0" err="1" smtClean="0">
                <a:latin typeface="Courier New"/>
                <a:cs typeface="Courier New"/>
              </a:rPr>
              <a:t>JButton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 err="1" smtClean="0">
                <a:latin typeface="Courier New"/>
                <a:cs typeface="Courier New"/>
              </a:rPr>
              <a:t>myButton</a:t>
            </a:r>
            <a:r>
              <a:rPr lang="en-US" sz="1900" b="1" dirty="0" smtClean="0">
                <a:latin typeface="Courier New"/>
                <a:cs typeface="Courier New"/>
              </a:rPr>
              <a:t> = new </a:t>
            </a:r>
            <a:r>
              <a:rPr lang="en-US" sz="1900" b="1" dirty="0" err="1" smtClean="0">
                <a:latin typeface="Courier New"/>
                <a:cs typeface="Courier New"/>
              </a:rPr>
              <a:t>JButton</a:t>
            </a:r>
            <a:r>
              <a:rPr lang="en-US" sz="1900" b="1" dirty="0" smtClean="0">
                <a:latin typeface="Courier New"/>
                <a:cs typeface="Courier New"/>
              </a:rPr>
              <a:t>(“Click me!”);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 smtClean="0">
                <a:latin typeface="Courier New"/>
                <a:cs typeface="Courier New"/>
              </a:rPr>
              <a:t>myButton.addActionListener</a:t>
            </a:r>
            <a:r>
              <a:rPr lang="en-US" sz="1900" b="1" dirty="0" smtClean="0">
                <a:latin typeface="Courier New"/>
                <a:cs typeface="Courier New"/>
              </a:rPr>
              <a:t>(new </a:t>
            </a:r>
            <a:r>
              <a:rPr lang="en-US" sz="1900" b="1" dirty="0" err="1" smtClean="0">
                <a:latin typeface="Courier New"/>
                <a:cs typeface="Courier New"/>
              </a:rPr>
              <a:t>ButtonListener</a:t>
            </a:r>
            <a:r>
              <a:rPr lang="en-US" sz="1900" b="1" dirty="0" smtClean="0">
                <a:latin typeface="Courier New"/>
                <a:cs typeface="Courier New"/>
              </a:rPr>
              <a:t>());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5772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Most GUIs have multiple widgets that might cause action events to be generated</a:t>
            </a:r>
          </a:p>
          <a:p>
            <a:pPr lvl="1"/>
            <a:r>
              <a:rPr lang="en-US" sz="2400" dirty="0" smtClean="0"/>
              <a:t>Construct and register a different listener for each event using an </a:t>
            </a:r>
            <a:r>
              <a:rPr lang="en-US" sz="2400" i="1" dirty="0" smtClean="0"/>
              <a:t>inner class</a:t>
            </a:r>
            <a:r>
              <a:rPr lang="en-US" sz="2400" dirty="0" smtClean="0"/>
              <a:t>	</a:t>
            </a:r>
          </a:p>
          <a:p>
            <a:pPr lvl="2"/>
            <a:r>
              <a:rPr lang="en-US" sz="2200" dirty="0" smtClean="0"/>
              <a:t>A class defined inside of another class</a:t>
            </a:r>
          </a:p>
          <a:p>
            <a:pPr lvl="2"/>
            <a:r>
              <a:rPr lang="en-US" sz="2200" dirty="0" smtClean="0"/>
              <a:t>Usually very short</a:t>
            </a:r>
            <a:r>
              <a:rPr lang="en-US" sz="2400" dirty="0"/>
              <a:t> </a:t>
            </a:r>
            <a:r>
              <a:rPr lang="en-US" sz="2400" dirty="0" smtClean="0"/>
              <a:t>– our inner classes will only define the </a:t>
            </a:r>
            <a:r>
              <a:rPr lang="en-US" sz="2400" dirty="0" err="1" smtClean="0"/>
              <a:t>actionPerformed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7408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47" y="-240825"/>
            <a:ext cx="8773030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... // import statements for Swing components and actions</a:t>
            </a:r>
          </a:p>
          <a:p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WhichButton</a:t>
            </a:r>
            <a:r>
              <a:rPr lang="en-US" dirty="0" smtClean="0">
                <a:latin typeface="Courier New"/>
                <a:cs typeface="Courier New"/>
              </a:rPr>
              <a:t> extends </a:t>
            </a:r>
            <a:r>
              <a:rPr lang="en-US" dirty="0" err="1" smtClean="0">
                <a:latin typeface="Courier New"/>
                <a:cs typeface="Courier New"/>
              </a:rPr>
              <a:t>JFrame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 smtClean="0">
                <a:latin typeface="Courier New"/>
                <a:cs typeface="Courier New"/>
              </a:rPr>
              <a:t>	public </a:t>
            </a:r>
            <a:r>
              <a:rPr lang="en-US" dirty="0" err="1" smtClean="0">
                <a:latin typeface="Courier New"/>
                <a:cs typeface="Courier New"/>
              </a:rPr>
              <a:t>WhichButton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... // code as before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myLeft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new </a:t>
            </a:r>
            <a:r>
              <a:rPr lang="en-US" dirty="0" err="1">
                <a:latin typeface="Courier New"/>
                <a:cs typeface="Courier New"/>
              </a:rPr>
              <a:t>JButton</a:t>
            </a:r>
            <a:r>
              <a:rPr lang="en-US" dirty="0">
                <a:latin typeface="Courier New"/>
                <a:cs typeface="Courier New"/>
              </a:rPr>
              <a:t>("Left");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myLeft.addActionListener</a:t>
            </a:r>
            <a:r>
              <a:rPr lang="en-US" b="1" dirty="0">
                <a:latin typeface="Courier New"/>
                <a:cs typeface="Courier New"/>
              </a:rPr>
              <a:t>(new </a:t>
            </a:r>
            <a:r>
              <a:rPr lang="en-US" b="1" dirty="0" err="1">
                <a:latin typeface="Courier New"/>
                <a:cs typeface="Courier New"/>
              </a:rPr>
              <a:t>LeftButtonListener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dirty="0">
                <a:latin typeface="Courier New"/>
                <a:cs typeface="Courier New"/>
              </a:rPr>
              <a:t>		add(</a:t>
            </a:r>
            <a:r>
              <a:rPr lang="en-US" dirty="0" err="1">
                <a:latin typeface="Courier New"/>
                <a:cs typeface="Courier New"/>
              </a:rPr>
              <a:t>myLeft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myRight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JButton</a:t>
            </a:r>
            <a:r>
              <a:rPr lang="en-US" dirty="0">
                <a:latin typeface="Courier New"/>
                <a:cs typeface="Courier New"/>
              </a:rPr>
              <a:t>("Right");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myRight.addActionListener</a:t>
            </a:r>
            <a:r>
              <a:rPr lang="en-US" b="1" dirty="0">
                <a:latin typeface="Courier New"/>
                <a:cs typeface="Courier New"/>
              </a:rPr>
              <a:t>(new </a:t>
            </a:r>
            <a:r>
              <a:rPr lang="en-US" b="1" dirty="0" err="1">
                <a:latin typeface="Courier New"/>
                <a:cs typeface="Courier New"/>
              </a:rPr>
              <a:t>RightButtonListener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dirty="0">
                <a:latin typeface="Courier New"/>
                <a:cs typeface="Courier New"/>
              </a:rPr>
              <a:t>		add(</a:t>
            </a:r>
            <a:r>
              <a:rPr lang="en-US" dirty="0" err="1">
                <a:latin typeface="Courier New"/>
                <a:cs typeface="Courier New"/>
              </a:rPr>
              <a:t>myRight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/>
                <a:cs typeface="Courier New"/>
              </a:rPr>
              <a:t>	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LeftButtonListener</a:t>
            </a:r>
            <a:r>
              <a:rPr lang="en-US" b="1" dirty="0">
                <a:latin typeface="Courier New"/>
                <a:cs typeface="Courier New"/>
              </a:rPr>
              <a:t> implements </a:t>
            </a:r>
            <a:r>
              <a:rPr lang="en-US" b="1" dirty="0" err="1">
                <a:latin typeface="Courier New"/>
                <a:cs typeface="Courier New"/>
              </a:rPr>
              <a:t>ActionListener</a:t>
            </a: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		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 {</a:t>
            </a:r>
          </a:p>
          <a:p>
            <a:r>
              <a:rPr lang="en-US" b="1" dirty="0">
                <a:latin typeface="Courier New"/>
                <a:cs typeface="Courier New"/>
              </a:rPr>
              <a:t>			</a:t>
            </a:r>
            <a:r>
              <a:rPr lang="en-US" b="1" dirty="0" err="1">
                <a:latin typeface="Courier New"/>
                <a:cs typeface="Courier New"/>
              </a:rPr>
              <a:t>myIndication.setText</a:t>
            </a:r>
            <a:r>
              <a:rPr lang="en-US" b="1" dirty="0">
                <a:latin typeface="Courier New"/>
                <a:cs typeface="Courier New"/>
              </a:rPr>
              <a:t>("Left")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}</a:t>
            </a:r>
            <a:endParaRPr lang="en-US" b="1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class </a:t>
            </a:r>
            <a:r>
              <a:rPr lang="en-US" b="1" dirty="0" err="1">
                <a:latin typeface="Courier New"/>
                <a:cs typeface="Courier New"/>
              </a:rPr>
              <a:t>RightButtonListener</a:t>
            </a:r>
            <a:r>
              <a:rPr lang="en-US" b="1" dirty="0">
                <a:latin typeface="Courier New"/>
                <a:cs typeface="Courier New"/>
              </a:rPr>
              <a:t> implements </a:t>
            </a:r>
            <a:r>
              <a:rPr lang="en-US" b="1" dirty="0" err="1">
                <a:latin typeface="Courier New"/>
                <a:cs typeface="Courier New"/>
              </a:rPr>
              <a:t>ActionListener</a:t>
            </a: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		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e){</a:t>
            </a:r>
          </a:p>
          <a:p>
            <a:r>
              <a:rPr lang="en-US" b="1" dirty="0">
                <a:latin typeface="Courier New"/>
                <a:cs typeface="Courier New"/>
              </a:rPr>
              <a:t>			</a:t>
            </a:r>
            <a:r>
              <a:rPr lang="en-US" b="1" dirty="0" err="1">
                <a:latin typeface="Courier New"/>
                <a:cs typeface="Courier New"/>
              </a:rPr>
              <a:t>myIndication.setText</a:t>
            </a:r>
            <a:r>
              <a:rPr lang="en-US" b="1" dirty="0">
                <a:latin typeface="Courier New"/>
                <a:cs typeface="Courier New"/>
              </a:rPr>
              <a:t>("Right");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//other code including main method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577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9136"/>
          </a:xfrm>
        </p:spPr>
        <p:txBody>
          <a:bodyPr/>
          <a:lstStyle/>
          <a:p>
            <a:r>
              <a:rPr lang="en-US" dirty="0" smtClean="0"/>
              <a:t>One Action Listener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7" y="1242536"/>
            <a:ext cx="8972033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If only one listener is required we can use the controller object: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public class </a:t>
            </a:r>
            <a:r>
              <a:rPr lang="en-US" sz="1800" dirty="0" smtClean="0">
                <a:latin typeface="Courier New"/>
                <a:cs typeface="Courier New"/>
              </a:rPr>
              <a:t>Example </a:t>
            </a:r>
            <a:r>
              <a:rPr lang="en-US" sz="1800" dirty="0">
                <a:latin typeface="Courier New"/>
                <a:cs typeface="Courier New"/>
              </a:rPr>
              <a:t>extends </a:t>
            </a:r>
            <a:r>
              <a:rPr lang="en-US" sz="1800" dirty="0" err="1" smtClean="0">
                <a:latin typeface="Courier New"/>
                <a:cs typeface="Courier New"/>
              </a:rPr>
              <a:t>Jframe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implements </a:t>
            </a:r>
            <a:r>
              <a:rPr lang="en-US" sz="1800" b="1" dirty="0" err="1">
                <a:latin typeface="Courier New"/>
                <a:cs typeface="Courier New"/>
              </a:rPr>
              <a:t>ActionListener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>
                <a:cs typeface="Courier"/>
              </a:rPr>
              <a:t>T</a:t>
            </a:r>
            <a:r>
              <a:rPr lang="en-US" dirty="0" smtClean="0">
                <a:cs typeface="Courier"/>
              </a:rPr>
              <a:t>hen, we add an action listener using “this”: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public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ClickButton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// setting up the frame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myButton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JButton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(“Button”);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myButton.addActionListener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(this);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add(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myButton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cs typeface="Courier"/>
              </a:rPr>
              <a:t>Must define an </a:t>
            </a:r>
            <a:r>
              <a:rPr lang="en-US" dirty="0" err="1" smtClean="0">
                <a:cs typeface="Courier"/>
              </a:rPr>
              <a:t>actionPerformed</a:t>
            </a:r>
            <a:r>
              <a:rPr lang="en-US" dirty="0" smtClean="0">
                <a:cs typeface="Courier"/>
              </a:rPr>
              <a:t> 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456" y="5586285"/>
            <a:ext cx="698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myMessage.setText</a:t>
            </a:r>
            <a:r>
              <a:rPr lang="en-US" b="1" dirty="0" smtClean="0">
                <a:latin typeface="Courier New"/>
                <a:cs typeface="Courier New"/>
              </a:rPr>
              <a:t>(”Button was pressed"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myButton.setEnabled</a:t>
            </a:r>
            <a:r>
              <a:rPr lang="en-US" b="1" dirty="0" smtClean="0">
                <a:latin typeface="Courier New"/>
                <a:cs typeface="Courier New"/>
              </a:rPr>
              <a:t>(false);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184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JFC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The Swing GUI classes provide a variety of other GUI components.</a:t>
            </a:r>
          </a:p>
          <a:p>
            <a:pPr eaLnBrk="1" hangingPunct="1"/>
            <a:r>
              <a:rPr lang="en-US" dirty="0" smtClean="0"/>
              <a:t>The GUI slider component, for example is implemented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ChangeListener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and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stateChanged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method.</a:t>
            </a:r>
          </a:p>
          <a:p>
            <a:pPr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 provides good reference and tutorial materials for JFC and Swing, e.g.: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http://java.sun.com/docs/books/tutorial/ui/features/components.html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735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Processing &amp;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integrate a Processing sketch into a Java GUI as follows:</a:t>
            </a:r>
          </a:p>
          <a:p>
            <a:pPr lvl="1"/>
            <a:r>
              <a:rPr lang="en-US" dirty="0" smtClean="0"/>
              <a:t>Encapsulate the Processing sketch as an object that inherits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>
                <a:cs typeface="Courier New" pitchFamily="49" charset="0"/>
              </a:rPr>
              <a:t>;</a:t>
            </a:r>
            <a:endParaRPr lang="en-US" dirty="0" smtClean="0"/>
          </a:p>
          <a:p>
            <a:pPr lvl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Construct that object and add it to the GUI controller frame</a:t>
            </a: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0361" y="3578656"/>
            <a:ext cx="4419600" cy="22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386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a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sketches are implemented as classes that inherit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encapsulate sketches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new class that extends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/>
              <a:t> and contains the Processing sketch code;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Mark the pre-defined Processing methods (e.g.,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setup()</a:t>
            </a:r>
            <a:r>
              <a:rPr lang="en-US" dirty="0" smtClean="0"/>
              <a:t>  and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</a:t>
            </a:r>
            <a:r>
              <a:rPr lang="en-US" dirty="0" smtClean="0"/>
              <a:t> )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Treat the sketch variables as instance data and add constructors,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2414"/>
            <a:ext cx="914400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package c08java.shaker;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processing.core.PApplet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ShakerPanel1 is a simple Java encapsulation of a shaker animation from Processing.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It draws a shaking circle and allows the user to reposition the circle using a mouse click.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@author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kvlinden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@version Fall, 2009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private static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SIZE = 300;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SIZE / 2;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setup()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size(SIZE, SIZE);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smooth();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draw()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background(255);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strokeWeight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ellipse(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2),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2),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50, 50);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4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43091"/>
            <a:ext cx="91440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</a:rPr>
              <a:t>package c08java.shaker;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import </a:t>
            </a:r>
            <a:r>
              <a:rPr lang="en-US" sz="1200" dirty="0" err="1" smtClean="0">
                <a:latin typeface="Courier New"/>
              </a:rPr>
              <a:t>javax.swing.JFrame</a:t>
            </a:r>
            <a:r>
              <a:rPr lang="en-US" sz="1200" dirty="0" smtClean="0">
                <a:latin typeface="Courier New"/>
              </a:rPr>
              <a:t>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/**</a:t>
            </a:r>
          </a:p>
          <a:p>
            <a:r>
              <a:rPr lang="en-US" sz="1200" dirty="0" smtClean="0">
                <a:latin typeface="Courier New"/>
              </a:rPr>
              <a:t> * ShakerController1 is a simple version of a Java controller for the Processing shaking circle </a:t>
            </a:r>
          </a:p>
          <a:p>
            <a:r>
              <a:rPr lang="en-US" sz="1200" dirty="0" smtClean="0">
                <a:latin typeface="Courier New"/>
              </a:rPr>
              <a:t> * application. It provides a simple </a:t>
            </a:r>
            <a:r>
              <a:rPr lang="en-US" sz="1200" dirty="0" err="1" smtClean="0">
                <a:latin typeface="Courier New"/>
              </a:rPr>
              <a:t>Jframe</a:t>
            </a:r>
            <a:r>
              <a:rPr lang="en-US" sz="1200" dirty="0" smtClean="0">
                <a:latin typeface="Courier New"/>
              </a:rPr>
              <a:t> in which to run the original application as it runs </a:t>
            </a:r>
          </a:p>
          <a:p>
            <a:r>
              <a:rPr lang="en-US" sz="1200" dirty="0" smtClean="0">
                <a:latin typeface="Courier New"/>
              </a:rPr>
              <a:t> * in Processing.</a:t>
            </a:r>
          </a:p>
          <a:p>
            <a:r>
              <a:rPr lang="en-US" sz="1200" dirty="0" smtClean="0">
                <a:latin typeface="Courier New"/>
              </a:rPr>
              <a:t> * </a:t>
            </a:r>
          </a:p>
          <a:p>
            <a:r>
              <a:rPr lang="en-US" sz="1200" dirty="0" smtClean="0">
                <a:latin typeface="Courier New"/>
              </a:rPr>
              <a:t> * @author </a:t>
            </a:r>
            <a:r>
              <a:rPr lang="en-US" sz="1200" dirty="0" err="1" smtClean="0">
                <a:latin typeface="Courier New"/>
              </a:rPr>
              <a:t>kvlinden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* @version Fall, 2009</a:t>
            </a:r>
          </a:p>
          <a:p>
            <a:r>
              <a:rPr lang="en-US" sz="1200" dirty="0" smtClean="0">
                <a:latin typeface="Courier New"/>
              </a:rPr>
              <a:t> */</a:t>
            </a:r>
          </a:p>
          <a:p>
            <a:r>
              <a:rPr lang="en-US" sz="1200" dirty="0" smtClean="0">
                <a:latin typeface="Courier New"/>
              </a:rPr>
              <a:t>public class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 extends </a:t>
            </a:r>
            <a:r>
              <a:rPr lang="en-US" sz="1200" dirty="0" err="1" smtClean="0">
                <a:latin typeface="Courier New"/>
              </a:rPr>
              <a:t>JFrame</a:t>
            </a:r>
            <a:r>
              <a:rPr lang="en-US" sz="1200" dirty="0" smtClean="0">
                <a:latin typeface="Courier New"/>
              </a:rPr>
              <a:t> {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</a:t>
            </a:r>
            <a:r>
              <a:rPr lang="en-US" sz="1200" b="1" dirty="0" smtClean="0">
                <a:latin typeface="Courier New"/>
              </a:rPr>
              <a:t>private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 </a:t>
            </a:r>
            <a:r>
              <a:rPr lang="en-US" sz="1200" b="1" dirty="0" err="1" smtClean="0">
                <a:latin typeface="Courier New"/>
              </a:rPr>
              <a:t>myShakerPanel</a:t>
            </a:r>
            <a:r>
              <a:rPr lang="en-US" sz="1200" b="1" dirty="0" smtClean="0">
                <a:latin typeface="Courier New"/>
              </a:rPr>
              <a:t>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public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() {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setTitle</a:t>
            </a:r>
            <a:r>
              <a:rPr lang="en-US" sz="1200" dirty="0" smtClean="0">
                <a:latin typeface="Courier New"/>
              </a:rPr>
              <a:t>("Shaker1");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setDefaultCloseOperation</a:t>
            </a:r>
            <a:r>
              <a:rPr lang="en-US" sz="1200" dirty="0" smtClean="0">
                <a:latin typeface="Courier New"/>
              </a:rPr>
              <a:t>(EXIT_ON_CLOSE);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b="1" dirty="0" err="1" smtClean="0">
                <a:latin typeface="Courier New"/>
              </a:rPr>
              <a:t>myShakerPanel</a:t>
            </a:r>
            <a:r>
              <a:rPr lang="en-US" sz="1200" b="1" dirty="0" smtClean="0">
                <a:latin typeface="Courier New"/>
              </a:rPr>
              <a:t> = new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(5);</a:t>
            </a:r>
          </a:p>
          <a:p>
            <a:r>
              <a:rPr lang="en-US" sz="1200" b="1" dirty="0" smtClean="0">
                <a:latin typeface="Courier New"/>
              </a:rPr>
              <a:t>    </a:t>
            </a:r>
            <a:r>
              <a:rPr lang="en-US" sz="1200" b="1" dirty="0" err="1" smtClean="0">
                <a:latin typeface="Courier New"/>
              </a:rPr>
              <a:t>myShakerPanel.init</a:t>
            </a:r>
            <a:r>
              <a:rPr lang="en-US" sz="1200" b="1" dirty="0" smtClean="0">
                <a:latin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</a:rPr>
              <a:t>    add(</a:t>
            </a:r>
            <a:r>
              <a:rPr lang="en-US" sz="1200" b="1" dirty="0" err="1" smtClean="0">
                <a:latin typeface="Courier New"/>
              </a:rPr>
              <a:t>myShakerPanel</a:t>
            </a:r>
            <a:r>
              <a:rPr lang="en-US" sz="1200" b="1" dirty="0" smtClean="0">
                <a:latin typeface="Courier New"/>
              </a:rPr>
              <a:t>);</a:t>
            </a:r>
          </a:p>
          <a:p>
            <a:r>
              <a:rPr lang="en-US" sz="1200" dirty="0" smtClean="0">
                <a:latin typeface="Courier New"/>
              </a:rPr>
              <a:t>  }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public static void main(String[] </a:t>
            </a:r>
            <a:r>
              <a:rPr lang="en-US" sz="1200" dirty="0" err="1" smtClean="0">
                <a:latin typeface="Courier New"/>
              </a:rPr>
              <a:t>args</a:t>
            </a:r>
            <a:r>
              <a:rPr lang="en-US" sz="1200" dirty="0" smtClean="0">
                <a:latin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 controller = new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();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controller.pack</a:t>
            </a:r>
            <a:r>
              <a:rPr lang="en-US" sz="1200" dirty="0" smtClean="0">
                <a:latin typeface="Courier New"/>
              </a:rPr>
              <a:t>();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controller.setVisible</a:t>
            </a:r>
            <a:r>
              <a:rPr lang="en-US" sz="1200" dirty="0" smtClean="0">
                <a:latin typeface="Courier New"/>
              </a:rPr>
              <a:t>(true);</a:t>
            </a:r>
          </a:p>
          <a:p>
            <a:r>
              <a:rPr lang="en-US" sz="1200" dirty="0" smtClean="0">
                <a:latin typeface="Courier New"/>
              </a:rPr>
              <a:t>  }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3219450"/>
            <a:ext cx="2933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1169" t="34595" r="32468" b="35135"/>
          <a:stretch>
            <a:fillRect/>
          </a:stretch>
        </p:blipFill>
        <p:spPr bwMode="auto">
          <a:xfrm>
            <a:off x="6781800" y="4419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92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 with an encapsulated Processing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object (which extends </a:t>
            </a:r>
            <a:r>
              <a:rPr lang="en-US" dirty="0" err="1" smtClean="0"/>
              <a:t>JFrame</a:t>
            </a:r>
            <a:r>
              <a:rPr lang="en-US" dirty="0" smtClean="0"/>
              <a:t>) has an object (i.e. an instantiation) of the </a:t>
            </a:r>
            <a:r>
              <a:rPr lang="en-US" dirty="0" err="1" smtClean="0"/>
              <a:t>PApplet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 and utility methods of the </a:t>
            </a:r>
            <a:r>
              <a:rPr lang="en-US" dirty="0" err="1" smtClean="0"/>
              <a:t>PApplet</a:t>
            </a:r>
            <a:r>
              <a:rPr lang="en-US" dirty="0" smtClean="0"/>
              <a:t> object to make changes happen from the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3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E98B-8BDB-45DD-A3BE-75B4FE979BF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GUI Programming and Design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Graphical user interfaces (GUIs) are a standard application for object-oriented programming.</a:t>
            </a:r>
          </a:p>
          <a:p>
            <a:r>
              <a:rPr lang="en-US" dirty="0"/>
              <a:t>If the user can’t figure the interface out, it doesn’t matter how good the program is.</a:t>
            </a:r>
          </a:p>
          <a:p>
            <a:r>
              <a:rPr lang="en-US" dirty="0"/>
              <a:t>An interface must be usable:</a:t>
            </a:r>
          </a:p>
          <a:p>
            <a:pPr lvl="1"/>
            <a:r>
              <a:rPr lang="en-US" dirty="0"/>
              <a:t>Include the information users need; leave out the information they don’t need.</a:t>
            </a:r>
          </a:p>
          <a:p>
            <a:pPr lvl="1"/>
            <a:r>
              <a:rPr lang="en-US" dirty="0"/>
              <a:t>Be consistent from one window to another.</a:t>
            </a:r>
          </a:p>
          <a:p>
            <a:pPr lvl="1"/>
            <a:r>
              <a:rPr lang="en-US" dirty="0"/>
              <a:t>Use commonly known interface patterns.</a:t>
            </a:r>
          </a:p>
          <a:p>
            <a:pPr lvl="1"/>
            <a:r>
              <a:rPr lang="en-US" dirty="0"/>
              <a:t>Give feedback.</a:t>
            </a:r>
          </a:p>
          <a:p>
            <a:pPr lvl="1"/>
            <a:r>
              <a:rPr lang="en-US" dirty="0"/>
              <a:t>Put the user in control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121" y="591401"/>
            <a:ext cx="7444390" cy="637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("Shaker");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(EXIT_ON_CLOSE);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myShakerPanel.init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add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BorderLayout.NORTH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// a control panel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("Start");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("Shift factor:"));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myShiftField.setText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myShakerPanel.getShift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BorderLayout.CENTER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// continued on next slide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32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8028" y="36576"/>
            <a:ext cx="8204577" cy="692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continued from previous slide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myShakerPanel.setRunning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myShakerPanel.setRunning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try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myShakerPanel.setShift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myShiftField.getText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} catch (Exception e)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myShiftField.setText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(“Invalid shift value. Please try again.”);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}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controller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controller.pack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controller.setVisible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// closes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class declaration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1208808" y="-1024446"/>
            <a:ext cx="6757095" cy="914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SIZE = 300;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//constructor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SIZE / 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setup()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size(SIZE, SIZE);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smooth();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background(255);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draw()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background(255);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strokeWeight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ellipse(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2),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random(-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2), 50, 50);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shift) throws Exception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if (shift &lt; 0)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throw new Exception("invalid shift value: " + shift);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setRunning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status)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status;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185299" y="219762"/>
            <a:ext cx="2304638" cy="276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1169" t="34595" r="32468" b="35135"/>
          <a:stretch>
            <a:fillRect/>
          </a:stretch>
        </p:blipFill>
        <p:spPr bwMode="auto">
          <a:xfrm>
            <a:off x="1839680" y="1160808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283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encapsulate a Processing sketch in a Java GUI:</a:t>
            </a:r>
          </a:p>
          <a:p>
            <a:pPr lvl="1"/>
            <a:r>
              <a:rPr lang="en-US" dirty="0" smtClean="0"/>
              <a:t>Move Processing sketch to a new Java class that extends </a:t>
            </a:r>
            <a:r>
              <a:rPr lang="en-US" dirty="0" err="1" smtClean="0"/>
              <a:t>PApplet</a:t>
            </a:r>
            <a:endParaRPr lang="en-US" dirty="0" smtClean="0"/>
          </a:p>
          <a:p>
            <a:pPr lvl="2"/>
            <a:r>
              <a:rPr lang="en-US" dirty="0" smtClean="0"/>
              <a:t>Make animation methods public</a:t>
            </a:r>
          </a:p>
          <a:p>
            <a:pPr lvl="2"/>
            <a:r>
              <a:rPr lang="en-US" dirty="0" smtClean="0"/>
              <a:t>Turn animation variables into instance variables</a:t>
            </a:r>
          </a:p>
          <a:p>
            <a:pPr lvl="2"/>
            <a:r>
              <a:rPr lang="en-US" dirty="0"/>
              <a:t>Write a constructor method that </a:t>
            </a:r>
            <a:r>
              <a:rPr lang="en-US" dirty="0" smtClean="0"/>
              <a:t>initializes any instance variables</a:t>
            </a:r>
            <a:endParaRPr lang="en-US" dirty="0"/>
          </a:p>
          <a:p>
            <a:pPr lvl="1"/>
            <a:r>
              <a:rPr lang="en-US" dirty="0" smtClean="0"/>
              <a:t>In the controller class (that extends </a:t>
            </a:r>
            <a:r>
              <a:rPr lang="en-US" dirty="0" err="1" smtClean="0"/>
              <a:t>JFrame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Create an instance of the new sketch class by calling the constructor</a:t>
            </a:r>
          </a:p>
          <a:p>
            <a:pPr lvl="2"/>
            <a:r>
              <a:rPr lang="en-US" dirty="0" smtClean="0"/>
              <a:t>Call the </a:t>
            </a:r>
            <a:r>
              <a:rPr lang="en-US" dirty="0" err="1" smtClean="0"/>
              <a:t>init</a:t>
            </a:r>
            <a:r>
              <a:rPr lang="en-US" dirty="0" smtClean="0"/>
              <a:t>() method on the instance</a:t>
            </a:r>
          </a:p>
          <a:p>
            <a:pPr lvl="2"/>
            <a:r>
              <a:rPr lang="en-US" dirty="0" smtClean="0"/>
              <a:t>Add the instance to the frame</a:t>
            </a:r>
          </a:p>
        </p:txBody>
      </p:sp>
    </p:spTree>
    <p:extLst>
      <p:ext uri="{BB962C8B-B14F-4D97-AF65-F5344CB8AC3E}">
        <p14:creationId xmlns:p14="http://schemas.microsoft.com/office/powerpoint/2010/main" val="26062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Additional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Only one class should handle the Processing animation </a:t>
            </a:r>
          </a:p>
          <a:p>
            <a:pPr lvl="2"/>
            <a:r>
              <a:rPr lang="en-US" dirty="0" smtClean="0"/>
              <a:t>There should only ever be one class that extends </a:t>
            </a:r>
            <a:r>
              <a:rPr lang="en-US" dirty="0" err="1" smtClean="0"/>
              <a:t>PApplet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/>
              <a:t>Classes are best way to model additional features</a:t>
            </a:r>
          </a:p>
          <a:p>
            <a:pPr lvl="1"/>
            <a:r>
              <a:rPr lang="en-US" dirty="0" smtClean="0"/>
              <a:t>So:</a:t>
            </a:r>
          </a:p>
          <a:p>
            <a:pPr lvl="2"/>
            <a:r>
              <a:rPr lang="en-US" dirty="0" smtClean="0"/>
              <a:t>Support class extends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>
                <a:cs typeface="Courier New" pitchFamily="49" charset="0"/>
              </a:rPr>
              <a:t> (only); (this is implicit)</a:t>
            </a:r>
            <a:endParaRPr lang="en-US" dirty="0" smtClean="0"/>
          </a:p>
          <a:p>
            <a:pPr lvl="2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 a reference to the </a:t>
            </a:r>
            <a:r>
              <a:rPr lang="en-US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PApplet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object to the </a:t>
            </a:r>
            <a:r>
              <a:rPr lang="en-US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render()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method.</a:t>
            </a: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596" y="3712953"/>
            <a:ext cx="614403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43037" y="5465704"/>
            <a:ext cx="1063037" cy="188148"/>
          </a:xfrm>
          <a:prstGeom prst="rect">
            <a:avLst/>
          </a:prstGeom>
          <a:solidFill>
            <a:srgbClr val="FFF2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+render()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63913"/>
            <a:ext cx="7696200" cy="674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Figure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size;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myFigure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Figure(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/ 2, 50, 5);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... repeated code removed for space 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setup()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size(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smooth();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draw()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background(255);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myFigure.render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3337" y="3106119"/>
            <a:ext cx="2933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15584" t="19460" r="14286" b="24324"/>
          <a:stretch>
            <a:fillRect/>
          </a:stretch>
        </p:blipFill>
        <p:spPr bwMode="auto">
          <a:xfrm>
            <a:off x="6572624" y="4026739"/>
            <a:ext cx="205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026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6243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processing.core.PApplet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Figure {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Figure(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diameter,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diameter;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void render(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p.strokeWeight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p.ellipse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2),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2),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112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figure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3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AD1F-456D-4EE7-82DA-F938D25CAE0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</a:t>
            </a:r>
            <a:r>
              <a:rPr lang="en-US" dirty="0" smtClean="0"/>
              <a:t>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05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Application Programmers Interface (API) documentation is one critical aid in using a common abstraction.</a:t>
            </a:r>
          </a:p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 is a Java tool designed to automate the construction of API documentation.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8175" y="2209800"/>
            <a:ext cx="32734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29600" y="441325"/>
            <a:ext cx="825500" cy="1006475"/>
            <a:chOff x="5184" y="96"/>
            <a:chExt cx="520" cy="634"/>
          </a:xfrm>
        </p:grpSpPr>
        <p:pic>
          <p:nvPicPr>
            <p:cNvPr id="5735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18" y="96"/>
              <a:ext cx="2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2" name="Text Box 7"/>
            <p:cNvSpPr txBox="1">
              <a:spLocks noChangeArrowheads="1"/>
            </p:cNvSpPr>
            <p:nvPr/>
          </p:nvSpPr>
          <p:spPr bwMode="auto">
            <a:xfrm>
              <a:off x="5184" y="48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What’s the</a:t>
              </a:r>
            </a:p>
            <a:p>
              <a:pPr algn="ctr"/>
              <a:r>
                <a:rPr lang="en-US" sz="1000"/>
                <a:t>Big Idea</a:t>
              </a:r>
              <a:endParaRPr lang="en-US" sz="2400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30DC7-5741-4162-A30B-81F5BF0E06C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JavaDoc: Comments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 supports comments for classes, methods, instance variables. </a:t>
            </a:r>
          </a:p>
          <a:p>
            <a:pPr eaLnBrk="1" hangingPunct="1"/>
            <a:r>
              <a:rPr lang="en-US" dirty="0" smtClean="0"/>
              <a:t>JavaDoc comments include:</a:t>
            </a:r>
          </a:p>
          <a:p>
            <a:pPr lvl="1" eaLnBrk="1" hangingPunct="1"/>
            <a:r>
              <a:rPr lang="en-US" dirty="0" smtClean="0"/>
              <a:t>A general description of the component written in HTML;</a:t>
            </a:r>
          </a:p>
          <a:p>
            <a:pPr lvl="1" eaLnBrk="1" hangingPunct="1"/>
            <a:r>
              <a:rPr lang="en-US" dirty="0" smtClean="0"/>
              <a:t>Additional tagged information for: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@author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@version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</a:rPr>
              <a:t>param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b="1" dirty="0" smtClean="0">
                <a:latin typeface="Courier New" pitchFamily="49" charset="0"/>
              </a:rPr>
              <a:t>@return</a:t>
            </a:r>
            <a:endParaRPr lang="en-US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4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Foundation Classes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The Java Foundation Classes (JFC) Swing library provides a library of classes for GUI implementation.</a:t>
            </a:r>
          </a:p>
          <a:p>
            <a:pPr eaLnBrk="1" hangingPunct="1"/>
            <a:r>
              <a:rPr lang="en-US" dirty="0" smtClean="0"/>
              <a:t>The most useful for us will be those for: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JFrame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JPanel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4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7F8A6-BD0E-48AD-91AA-2B67D5A2D79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JavaDoc: Example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228600" y="1447801"/>
            <a:ext cx="8686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</a:rPr>
              <a:t>package c08java.text_examples;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import </a:t>
            </a:r>
            <a:r>
              <a:rPr lang="en-US" sz="1000" dirty="0" err="1" smtClean="0">
                <a:latin typeface="Courier New" pitchFamily="49" charset="0"/>
              </a:rPr>
              <a:t>java.util.Scanner</a:t>
            </a:r>
            <a:r>
              <a:rPr lang="en-US" sz="1000" dirty="0" smtClean="0">
                <a:latin typeface="Courier New" pitchFamily="49" charset="0"/>
              </a:rPr>
              <a:t>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/**</a:t>
            </a:r>
          </a:p>
          <a:p>
            <a:r>
              <a:rPr lang="en-US" sz="1000" b="1" dirty="0" smtClean="0">
                <a:latin typeface="Courier New" pitchFamily="49" charset="0"/>
              </a:rPr>
              <a:t> * </a:t>
            </a:r>
            <a:r>
              <a:rPr lang="en-US" sz="1000" b="1" dirty="0" err="1" smtClean="0">
                <a:latin typeface="Courier New" pitchFamily="49" charset="0"/>
              </a:rPr>
              <a:t>TemperatureConverter</a:t>
            </a:r>
            <a:r>
              <a:rPr lang="en-US" sz="1000" b="1" dirty="0" smtClean="0">
                <a:latin typeface="Courier New" pitchFamily="49" charset="0"/>
              </a:rPr>
              <a:t> converts Celsius temperatures to Fahrenheit. This</a:t>
            </a:r>
          </a:p>
          <a:p>
            <a:r>
              <a:rPr lang="en-US" sz="1000" b="1" dirty="0" smtClean="0">
                <a:latin typeface="Courier New" pitchFamily="49" charset="0"/>
              </a:rPr>
              <a:t> * routine assumes that the user enters a valid temperature.</a:t>
            </a:r>
          </a:p>
          <a:p>
            <a:r>
              <a:rPr lang="en-US" sz="1000" b="1" dirty="0" smtClean="0">
                <a:latin typeface="Courier New" pitchFamily="49" charset="0"/>
              </a:rPr>
              <a:t> * </a:t>
            </a:r>
          </a:p>
          <a:p>
            <a:r>
              <a:rPr lang="en-US" sz="1000" b="1" dirty="0" smtClean="0">
                <a:latin typeface="Courier New" pitchFamily="49" charset="0"/>
              </a:rPr>
              <a:t> * @author </a:t>
            </a:r>
            <a:r>
              <a:rPr lang="en-US" sz="1000" b="1" dirty="0" err="1" smtClean="0">
                <a:latin typeface="Courier New" pitchFamily="49" charset="0"/>
              </a:rPr>
              <a:t>kvlinden</a:t>
            </a:r>
            <a:endParaRPr lang="en-US" sz="1000" b="1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* @version 23august2009</a:t>
            </a:r>
          </a:p>
          <a:p>
            <a:r>
              <a:rPr lang="en-US" sz="1000" b="1" dirty="0" smtClean="0">
                <a:latin typeface="Courier New" pitchFamily="49" charset="0"/>
              </a:rPr>
              <a:t> */</a:t>
            </a:r>
          </a:p>
          <a:p>
            <a:r>
              <a:rPr lang="en-US" sz="1000" dirty="0" smtClean="0">
                <a:latin typeface="Courier New" pitchFamily="49" charset="0"/>
              </a:rPr>
              <a:t>public class </a:t>
            </a:r>
            <a:r>
              <a:rPr lang="en-US" sz="1000" dirty="0" err="1" smtClean="0">
                <a:latin typeface="Courier New" pitchFamily="49" charset="0"/>
              </a:rPr>
              <a:t>TemperatureConverter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 /**</a:t>
            </a:r>
          </a:p>
          <a:p>
            <a:r>
              <a:rPr lang="en-US" sz="1000" b="1" dirty="0" smtClean="0">
                <a:latin typeface="Courier New" pitchFamily="49" charset="0"/>
              </a:rPr>
              <a:t>   * This string prompt illustrates a static data member.</a:t>
            </a:r>
          </a:p>
          <a:p>
            <a:r>
              <a:rPr lang="en-US" sz="1000" b="1" dirty="0" smtClean="0">
                <a:latin typeface="Courier New" pitchFamily="49" charset="0"/>
              </a:rPr>
              <a:t>   */</a:t>
            </a:r>
          </a:p>
          <a:p>
            <a:r>
              <a:rPr lang="en-US" sz="1000" dirty="0" smtClean="0">
                <a:latin typeface="Courier New" pitchFamily="49" charset="0"/>
              </a:rPr>
              <a:t>  public static final String PROMPT = "Please enter the temperature in Celsius:";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 /**</a:t>
            </a:r>
          </a:p>
          <a:p>
            <a:r>
              <a:rPr lang="en-US" sz="1000" b="1" dirty="0" smtClean="0">
                <a:latin typeface="Courier New" pitchFamily="49" charset="0"/>
              </a:rPr>
              <a:t>   * The main method implements the temperature conversion using console-base input and output.</a:t>
            </a:r>
          </a:p>
          <a:p>
            <a:r>
              <a:rPr lang="en-US" sz="1000" b="1" dirty="0" smtClean="0">
                <a:latin typeface="Courier New" pitchFamily="49" charset="0"/>
              </a:rPr>
              <a:t>   * </a:t>
            </a:r>
          </a:p>
          <a:p>
            <a:r>
              <a:rPr lang="en-US" sz="1000" b="1" dirty="0" smtClean="0">
                <a:latin typeface="Courier New" pitchFamily="49" charset="0"/>
              </a:rPr>
              <a:t>   * @</a:t>
            </a:r>
            <a:r>
              <a:rPr lang="en-US" sz="1000" b="1" dirty="0" err="1" smtClean="0">
                <a:latin typeface="Courier New" pitchFamily="49" charset="0"/>
              </a:rPr>
              <a:t>param</a:t>
            </a:r>
            <a:r>
              <a:rPr lang="en-US" sz="1000" b="1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args</a:t>
            </a:r>
            <a:r>
              <a:rPr lang="en-US" sz="1000" b="1" dirty="0" smtClean="0">
                <a:latin typeface="Courier New" pitchFamily="49" charset="0"/>
              </a:rPr>
              <a:t> these command line arguments are ignored</a:t>
            </a:r>
          </a:p>
          <a:p>
            <a:r>
              <a:rPr lang="en-US" sz="1000" b="1" dirty="0" smtClean="0">
                <a:latin typeface="Courier New" pitchFamily="49" charset="0"/>
              </a:rPr>
              <a:t>   */</a:t>
            </a:r>
          </a:p>
          <a:p>
            <a:r>
              <a:rPr lang="en-US" sz="1000" dirty="0" smtClean="0">
                <a:latin typeface="Courier New" pitchFamily="49" charset="0"/>
              </a:rPr>
              <a:t>  public static void main(String[] </a:t>
            </a:r>
            <a:r>
              <a:rPr lang="en-US" sz="1000" dirty="0" err="1" smtClean="0">
                <a:latin typeface="Courier New" pitchFamily="49" charset="0"/>
              </a:rPr>
              <a:t>args</a:t>
            </a:r>
            <a:r>
              <a:rPr lang="en-US" sz="1000" dirty="0" smtClean="0">
                <a:latin typeface="Courier New" pitchFamily="49" charset="0"/>
              </a:rPr>
              <a:t>) {</a:t>
            </a:r>
          </a:p>
          <a:p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</a:t>
            </a:r>
            <a:r>
              <a:rPr lang="en-US" sz="1000" dirty="0" smtClean="0">
                <a:latin typeface="Courier New" pitchFamily="49" charset="0"/>
              </a:rPr>
              <a:t>(PROMPT);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Scanner keyboard = new Scanner(</a:t>
            </a:r>
            <a:r>
              <a:rPr lang="en-US" sz="1000" dirty="0" err="1" smtClean="0">
                <a:latin typeface="Courier New" pitchFamily="49" charset="0"/>
              </a:rPr>
              <a:t>System.in</a:t>
            </a:r>
            <a:r>
              <a:rPr lang="en-US" sz="1000" dirty="0" smtClean="0">
                <a:latin typeface="Courier New" pitchFamily="49" charset="0"/>
              </a:rPr>
              <a:t>);</a:t>
            </a:r>
          </a:p>
          <a:p>
            <a:r>
              <a:rPr lang="en-US" sz="1000" dirty="0" smtClean="0">
                <a:latin typeface="Courier New" pitchFamily="49" charset="0"/>
              </a:rPr>
              <a:t>    double 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</a:rPr>
              <a:t>keyboard.nextDouble</a:t>
            </a:r>
            <a:r>
              <a:rPr lang="en-US" sz="1000" dirty="0" smtClean="0">
                <a:latin typeface="Courier New" pitchFamily="49" charset="0"/>
              </a:rPr>
              <a:t>();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double </a:t>
            </a:r>
            <a:r>
              <a:rPr lang="en-US" sz="1000" dirty="0" err="1" smtClean="0">
                <a:latin typeface="Courier New" pitchFamily="49" charset="0"/>
              </a:rPr>
              <a:t>fahrenheit</a:t>
            </a:r>
            <a:r>
              <a:rPr lang="en-US" sz="1000" dirty="0" smtClean="0">
                <a:latin typeface="Courier New" pitchFamily="49" charset="0"/>
              </a:rPr>
              <a:t> = ((9.0 / 5.0) * 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) + 32;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 + " degrees Celsius is " + </a:t>
            </a:r>
            <a:r>
              <a:rPr lang="en-US" sz="1000" dirty="0" err="1" smtClean="0">
                <a:latin typeface="Courier New" pitchFamily="49" charset="0"/>
              </a:rPr>
              <a:t>fahrenheit</a:t>
            </a:r>
            <a:r>
              <a:rPr lang="en-US" sz="1000" dirty="0" smtClean="0">
                <a:latin typeface="Courier New" pitchFamily="49" charset="0"/>
              </a:rPr>
              <a:t> + " degrees Fahrenheit.\n");</a:t>
            </a:r>
          </a:p>
          <a:p>
            <a:r>
              <a:rPr lang="en-US" sz="1000" dirty="0" smtClean="0">
                <a:latin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0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A43DC-563C-4EDF-BBBA-FC5DEB0C7D7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 b="0" dirty="0"/>
              <a:t>JavaDoc: Generation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1336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964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(Foreshadowing </a:t>
            </a:r>
            <a:r>
              <a:rPr lang="en-US" dirty="0" err="1" smtClean="0"/>
              <a:t>Ch</a:t>
            </a:r>
            <a:r>
              <a:rPr lang="en-US" dirty="0" smtClean="0"/>
              <a:t>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20916" cy="4876800"/>
          </a:xfrm>
        </p:spPr>
        <p:txBody>
          <a:bodyPr/>
          <a:lstStyle/>
          <a:p>
            <a:r>
              <a:rPr lang="en-US" dirty="0" smtClean="0"/>
              <a:t>A means of adding functionality to a class</a:t>
            </a:r>
          </a:p>
          <a:p>
            <a:pPr lvl="1"/>
            <a:r>
              <a:rPr lang="en-US" dirty="0" smtClean="0"/>
              <a:t>Avoids repetitive programming</a:t>
            </a:r>
          </a:p>
          <a:p>
            <a:pPr lvl="1"/>
            <a:r>
              <a:rPr lang="en-US" dirty="0" smtClean="0"/>
              <a:t>Shows relationships between classes</a:t>
            </a:r>
          </a:p>
          <a:p>
            <a:r>
              <a:rPr lang="en-US" dirty="0" smtClean="0"/>
              <a:t>Implemented using the </a:t>
            </a:r>
            <a:r>
              <a:rPr lang="en-US" b="1" dirty="0" smtClean="0">
                <a:latin typeface="Courier New"/>
                <a:cs typeface="Courier New"/>
              </a:rPr>
              <a:t>extends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&lt;child class&gt; extends &lt;parent class&gt;</a:t>
            </a:r>
          </a:p>
          <a:p>
            <a:r>
              <a:rPr lang="en-US" dirty="0" smtClean="0"/>
              <a:t>When using inheritance, the child class “gets” the data and methods of the parent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8116" y="1524000"/>
            <a:ext cx="2217725" cy="350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6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GUI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GUIs are built using “frames”.</a:t>
            </a:r>
          </a:p>
          <a:p>
            <a:r>
              <a:rPr lang="en-US" dirty="0" smtClean="0"/>
              <a:t>To build a GUI:</a:t>
            </a:r>
          </a:p>
          <a:p>
            <a:pPr lvl="1"/>
            <a:r>
              <a:rPr lang="en-US" dirty="0" smtClean="0"/>
              <a:t>import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from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javax.swing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inherit from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 using </a:t>
            </a:r>
            <a:r>
              <a:rPr lang="en-US" b="1" dirty="0" smtClean="0">
                <a:latin typeface="Courier New"/>
                <a:ea typeface="Arial Unicode MS" pitchFamily="34" charset="-128"/>
                <a:cs typeface="Courier New"/>
              </a:rPr>
              <a:t>extends</a:t>
            </a:r>
          </a:p>
          <a:p>
            <a:pPr lvl="1"/>
            <a:r>
              <a:rPr lang="en-US" dirty="0" smtClean="0"/>
              <a:t>include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The main method implements the following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Construct the frame object;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the frame as visible.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GUI window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</a:rPr>
              <a:t>javax.swing.JFrame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extends </a:t>
            </a:r>
            <a:r>
              <a:rPr lang="en-US" sz="2000" b="1" dirty="0" err="1" smtClean="0">
                <a:latin typeface="Courier New" pitchFamily="49" charset="0"/>
              </a:rPr>
              <a:t>JFrame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  public static void main(String[]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frame = new </a:t>
            </a:r>
            <a:r>
              <a:rPr lang="en-US" sz="2000" b="1" dirty="0" err="1" smtClean="0">
                <a:latin typeface="Courier New" pitchFamily="49" charset="0"/>
              </a:rPr>
              <a:t>FrameExample</a:t>
            </a:r>
            <a:r>
              <a:rPr lang="en-US" sz="2000" b="1" dirty="0" smtClean="0">
                <a:latin typeface="Courier New" pitchFamily="49" charset="0"/>
              </a:rPr>
              <a:t>()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frame.setTitle</a:t>
            </a:r>
            <a:r>
              <a:rPr lang="en-US" sz="2000" dirty="0" smtClean="0">
                <a:latin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</a:rPr>
              <a:t>MyFrame</a:t>
            </a:r>
            <a:r>
              <a:rPr lang="en-US" sz="2000" dirty="0" smtClean="0">
                <a:latin typeface="Courier New" pitchFamily="49" charset="0"/>
              </a:rPr>
              <a:t>”);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frame.setSize</a:t>
            </a:r>
            <a:r>
              <a:rPr lang="en-US" sz="2000" dirty="0" smtClean="0">
                <a:latin typeface="Courier New" pitchFamily="49" charset="0"/>
              </a:rPr>
              <a:t>(400, 300);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frame.setDefaultCloseOperation</a:t>
            </a:r>
            <a:r>
              <a:rPr lang="en-US" sz="2000" dirty="0" smtClean="0">
                <a:latin typeface="Courier New" pitchFamily="49" charset="0"/>
              </a:rPr>
              <a:t>(EXIT_ON_CLOSE);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frame.setVisible</a:t>
            </a:r>
            <a:r>
              <a:rPr lang="en-US" sz="2000" dirty="0" smtClean="0">
                <a:latin typeface="Courier New" pitchFamily="49" charset="0"/>
              </a:rPr>
              <a:t>(true); // display the frame</a:t>
            </a:r>
          </a:p>
          <a:p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82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GUI window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915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</a:rPr>
              <a:t>javax.swing.JFrame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extends </a:t>
            </a:r>
            <a:r>
              <a:rPr lang="en-US" sz="2000" b="1" dirty="0" err="1" smtClean="0">
                <a:latin typeface="Courier New" pitchFamily="49" charset="0"/>
              </a:rPr>
              <a:t>JFrame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public </a:t>
            </a:r>
            <a:r>
              <a:rPr lang="en-US" sz="2000" b="1" dirty="0" err="1" smtClean="0">
                <a:latin typeface="Courier New" pitchFamily="49" charset="0"/>
              </a:rPr>
              <a:t>FrameExample</a:t>
            </a:r>
            <a:r>
              <a:rPr lang="en-US" sz="2000" b="1" dirty="0" smtClean="0">
                <a:latin typeface="Courier New" pitchFamily="49" charset="0"/>
              </a:rPr>
              <a:t>(){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setTitle</a:t>
            </a:r>
            <a:r>
              <a:rPr lang="en-US" sz="2000" b="1" dirty="0">
                <a:latin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</a:rPr>
              <a:t>MyFrame</a:t>
            </a:r>
            <a:r>
              <a:rPr lang="en-US" sz="2000" b="1" dirty="0">
                <a:latin typeface="Courier New" pitchFamily="49" charset="0"/>
              </a:rPr>
              <a:t>”);</a:t>
            </a:r>
          </a:p>
          <a:p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setSize</a:t>
            </a:r>
            <a:r>
              <a:rPr lang="en-US" sz="2000" b="1" dirty="0">
                <a:latin typeface="Courier New" pitchFamily="49" charset="0"/>
              </a:rPr>
              <a:t>(400, 300);</a:t>
            </a:r>
          </a:p>
          <a:p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 err="1" smtClean="0">
                <a:latin typeface="Courier New" pitchFamily="49" charset="0"/>
              </a:rPr>
              <a:t>setDefaultCloseOperation</a:t>
            </a:r>
            <a:r>
              <a:rPr lang="en-US" sz="2000" b="1" dirty="0">
                <a:latin typeface="Courier New" pitchFamily="49" charset="0"/>
              </a:rPr>
              <a:t>(EXIT_ON_CLOSE);</a:t>
            </a:r>
          </a:p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  public static void main(String[]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frame = new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frame.setVisible</a:t>
            </a:r>
            <a:r>
              <a:rPr lang="en-US" sz="2000" dirty="0" smtClean="0">
                <a:latin typeface="Courier New" pitchFamily="49" charset="0"/>
              </a:rPr>
              <a:t>(true); // display the frame</a:t>
            </a:r>
          </a:p>
          <a:p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88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162" cy="5172858"/>
          </a:xfrm>
        </p:spPr>
        <p:txBody>
          <a:bodyPr>
            <a:normAutofit/>
          </a:bodyPr>
          <a:lstStyle/>
          <a:p>
            <a:r>
              <a:rPr lang="en-US" dirty="0" smtClean="0"/>
              <a:t>Use appropriate constructor:</a:t>
            </a:r>
            <a:endParaRPr lang="en-US" dirty="0"/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okButton</a:t>
            </a:r>
            <a:r>
              <a:rPr lang="en-US" dirty="0" smtClean="0"/>
              <a:t> = new </a:t>
            </a:r>
            <a:r>
              <a:rPr lang="en-US" dirty="0" err="1" smtClean="0"/>
              <a:t>JButton</a:t>
            </a:r>
            <a:r>
              <a:rPr lang="en-US" dirty="0" smtClean="0"/>
              <a:t>(“Ok”);</a:t>
            </a:r>
          </a:p>
          <a:p>
            <a:pPr lvl="1"/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nameField</a:t>
            </a:r>
            <a:r>
              <a:rPr lang="en-US" dirty="0" smtClean="0"/>
              <a:t> = new </a:t>
            </a:r>
            <a:r>
              <a:rPr lang="en-US" dirty="0" err="1" smtClean="0"/>
              <a:t>JTextField</a:t>
            </a:r>
            <a:r>
              <a:rPr lang="en-US" dirty="0" smtClean="0"/>
              <a:t>(“Type your name”);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 err="1" smtClean="0"/>
              <a:t>JLabel</a:t>
            </a:r>
            <a:r>
              <a:rPr lang="en-US" dirty="0" smtClean="0"/>
              <a:t> message = new </a:t>
            </a:r>
            <a:r>
              <a:rPr lang="en-US" dirty="0" err="1" smtClean="0"/>
              <a:t>JLabel</a:t>
            </a:r>
            <a:r>
              <a:rPr lang="en-US" dirty="0" smtClean="0"/>
              <a:t>(“Welcome to my program!”);</a:t>
            </a:r>
            <a:endParaRPr lang="en-US" dirty="0"/>
          </a:p>
          <a:p>
            <a:r>
              <a:rPr lang="en-US" dirty="0" smtClean="0"/>
              <a:t>Add new component to the frame (within constructor):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Default location to place an added component is the center of the screen!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3159" y="3939196"/>
            <a:ext cx="3320027" cy="1392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/>
              <a:t>add</a:t>
            </a:r>
            <a:r>
              <a:rPr lang="en-US" dirty="0"/>
              <a:t>(</a:t>
            </a:r>
            <a:r>
              <a:rPr lang="en-US" dirty="0" err="1"/>
              <a:t>okButton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(</a:t>
            </a:r>
            <a:r>
              <a:rPr lang="en-US" dirty="0" err="1"/>
              <a:t>nameField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(message);</a:t>
            </a:r>
          </a:p>
        </p:txBody>
      </p:sp>
    </p:spTree>
    <p:extLst>
      <p:ext uri="{BB962C8B-B14F-4D97-AF65-F5344CB8AC3E}">
        <p14:creationId xmlns:p14="http://schemas.microsoft.com/office/powerpoint/2010/main" val="188187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42224</TotalTime>
  <Words>3121</Words>
  <Application>Microsoft Macintosh PowerPoint</Application>
  <PresentationFormat>On-screen Show (4:3)</PresentationFormat>
  <Paragraphs>723</Paragraphs>
  <Slides>41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Java</vt:lpstr>
      <vt:lpstr>Objectives</vt:lpstr>
      <vt:lpstr>Java GUI Programming and Design</vt:lpstr>
      <vt:lpstr>Java Foundation Classes</vt:lpstr>
      <vt:lpstr>Inheritance (Foreshadowing Ch 13)</vt:lpstr>
      <vt:lpstr>Building a GUI Controller</vt:lpstr>
      <vt:lpstr>A basic GUI window</vt:lpstr>
      <vt:lpstr>A basic GUI window</vt:lpstr>
      <vt:lpstr>Adding Components</vt:lpstr>
      <vt:lpstr>Layout Managers</vt:lpstr>
      <vt:lpstr>PowerPoint Presentation</vt:lpstr>
      <vt:lpstr>PowerPoint Presentation</vt:lpstr>
      <vt:lpstr>PowerPoint Presentation</vt:lpstr>
      <vt:lpstr>What about more structure?</vt:lpstr>
      <vt:lpstr>Grouping Components: JPanel</vt:lpstr>
      <vt:lpstr>Using JPanel</vt:lpstr>
      <vt:lpstr>PowerPoint Presentation</vt:lpstr>
      <vt:lpstr>Events and Listeners</vt:lpstr>
      <vt:lpstr>Action Listeners</vt:lpstr>
      <vt:lpstr>Using ActionListener </vt:lpstr>
      <vt:lpstr>Handling Multiple Actions</vt:lpstr>
      <vt:lpstr>PowerPoint Presentation</vt:lpstr>
      <vt:lpstr>One Action Listener Object</vt:lpstr>
      <vt:lpstr>More JFC</vt:lpstr>
      <vt:lpstr>Integrating Processing &amp; Java</vt:lpstr>
      <vt:lpstr>Encapsulating a Sketch</vt:lpstr>
      <vt:lpstr>PowerPoint Presentation</vt:lpstr>
      <vt:lpstr>PowerPoint Presentation</vt:lpstr>
      <vt:lpstr>Interacting with an encapsulated Processing sketch</vt:lpstr>
      <vt:lpstr>PowerPoint Presentation</vt:lpstr>
      <vt:lpstr>PowerPoint Presentation</vt:lpstr>
      <vt:lpstr>PowerPoint Presentation</vt:lpstr>
      <vt:lpstr>Review</vt:lpstr>
      <vt:lpstr>Using Additional Classes</vt:lpstr>
      <vt:lpstr>PowerPoint Presentation</vt:lpstr>
      <vt:lpstr>PowerPoint Presentation</vt:lpstr>
      <vt:lpstr>Exercise</vt:lpstr>
      <vt:lpstr>JavaDoc </vt:lpstr>
      <vt:lpstr>JavaDoc: Comments</vt:lpstr>
      <vt:lpstr>JavaDoc: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&amp; Java</dc:title>
  <dc:creator>Serita Nelesen</dc:creator>
  <cp:lastModifiedBy>Serita Nelesen</cp:lastModifiedBy>
  <cp:revision>204</cp:revision>
  <cp:lastPrinted>2012-11-05T11:13:36Z</cp:lastPrinted>
  <dcterms:created xsi:type="dcterms:W3CDTF">2011-08-22T19:36:31Z</dcterms:created>
  <dcterms:modified xsi:type="dcterms:W3CDTF">2013-04-08T16:50:43Z</dcterms:modified>
</cp:coreProperties>
</file>