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Noto Sans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6">
          <p15:clr>
            <a:srgbClr val="A4A3A4"/>
          </p15:clr>
        </p15:guide>
        <p15:guide id="2" pos="46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pos="721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Z0b6uzGUZWHNrbVQzEKbixTLJ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179B55-2403-4BBC-B200-82467F8ECC00}">
  <a:tblStyle styleId="{E4179B55-2403-4BBC-B200-82467F8ECC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6" orient="horz"/>
        <p:guide pos="461"/>
        <p:guide pos="3974" orient="horz"/>
        <p:guide pos="721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otoSans-regular.fntdata"/><Relationship Id="rId21" Type="http://schemas.openxmlformats.org/officeDocument/2006/relationships/slide" Target="slides/slide15.xml"/><Relationship Id="rId24" Type="http://schemas.openxmlformats.org/officeDocument/2006/relationships/font" Target="fonts/NotoSans-italic.fntdata"/><Relationship Id="rId23" Type="http://schemas.openxmlformats.org/officeDocument/2006/relationships/font" Target="fonts/Noto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regular.fntdata"/><Relationship Id="rId25" Type="http://schemas.openxmlformats.org/officeDocument/2006/relationships/font" Target="fonts/NotoSans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개발자를 위한 온라인 통합 워크스페이스 </a:t>
            </a:r>
            <a:endParaRPr/>
          </a:p>
        </p:txBody>
      </p:sp>
      <p:sp>
        <p:nvSpPr>
          <p:cNvPr id="23" name="Google Shape;2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4178b4348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b4178b4348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게시물 작성 기능에서 폰트 스타일을 지정할 수 있게 하였고, 사진을 삽입하는 것에서 blob으로 삽입할지, 아니면 url로 저장할지 고민을 많이 했는데, url로 구현 하고, 추후 이미지 서버를 따로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구축하여 이미지를 서버에 올리는 것으로 정했습니다. </a:t>
            </a:r>
            <a:endParaRPr/>
          </a:p>
        </p:txBody>
      </p:sp>
      <p:sp>
        <p:nvSpPr>
          <p:cNvPr id="197" name="Google Shape;197;g1b4178b4348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4178b4348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b4178b4348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1차 빌드 당시 태스크 목록이었습니다. </a:t>
            </a:r>
            <a:endParaRPr/>
          </a:p>
        </p:txBody>
      </p:sp>
      <p:sp>
        <p:nvSpPr>
          <p:cNvPr id="212" name="Google Shape;212;g1b4178b4348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12428d2c6_2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812428d2c6_2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2차빌드 태스트 목록입니다. 빨간 줄이 1차 빌드에서 진행중이었던 부분이고, 2차빌드에서 모두 구현을 완료했습니다.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데모를 하면서 태스크에 대해 설명드리겠습니다.</a:t>
            </a:r>
            <a:endParaRPr/>
          </a:p>
        </p:txBody>
      </p:sp>
      <p:sp>
        <p:nvSpPr>
          <p:cNvPr id="225" name="Google Shape;225;g1812428d2c6_2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12428d2c6_2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812428d2c6_2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현재 글을 저장할때, 한 칼럼에 글을 미디엄 텍스트로 넣고 있는데, 사용자가 많아지고, 글이 많이 저장됐을 때, 읽고 쓴느데 비효율적이라 생각하고 글 내부에서 특정 위치로 이동할 수 있도록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인덱싱을 하고 싶어서 msa라고 마이크로서비스 아키텍쳐를 적용하여, 기능별로 나눈 컴포넌트를 각자 독립된 서버 환경에서 돌아가도록 할 것입니다. 따라서 전체적인 기능들은 관계형 데이터베이스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mysql을 사용하고, 긴 글을 저장하는 기능에서는 몽고디비로 구현하여 리팩토링 하도록 할 것입니다.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1812428d2c6_2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812428d2c6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812428d2c6_2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1812428d2c6_2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12428d2c6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812428d2c6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1812428d2c6_2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프론트엔드 1명 백엔드 2명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나랑 강민이 백엔드 노드 사용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민주 프론트 리액트 </a:t>
            </a:r>
            <a:endParaRPr/>
          </a:p>
        </p:txBody>
      </p:sp>
      <p:sp>
        <p:nvSpPr>
          <p:cNvPr id="31" name="Google Shape;3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ko-KR"/>
              <a:t>저희 ER 다이어그램인데, 1차 빌드 이후 </a:t>
            </a:r>
            <a:r>
              <a:rPr b="1" lang="ko-KR"/>
              <a:t>comment 테이블</a:t>
            </a:r>
            <a:r>
              <a:rPr lang="ko-KR"/>
              <a:t>을 추가하였고, </a:t>
            </a:r>
            <a:r>
              <a:rPr b="1" lang="ko-KR"/>
              <a:t>게시판 테이블의 어트리뷰트의 약간 수정</a:t>
            </a:r>
            <a:r>
              <a:rPr lang="ko-KR"/>
              <a:t>이 있었습니다.</a:t>
            </a:r>
            <a:endParaRPr/>
          </a:p>
        </p:txBody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12428d2c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812428d2c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백엔드를 노드로 구성한 이유는 노드js에 내장 웹 서버 라이브러리를 갖고 있어, 아파치 같은 소프트웨어 없이 동작할 수 있고, npm이라 불리는 노드 패키지 매니저를 통해 다양한 모듈을 쉽게 다운받아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필요한 기능에 대한 라이브러리를 사용할 수 있기 때문입니다. </a:t>
            </a:r>
            <a:endParaRPr/>
          </a:p>
        </p:txBody>
      </p:sp>
      <p:sp>
        <p:nvSpPr>
          <p:cNvPr id="68" name="Google Shape;68;g1812428d2c6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12428d2c6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812428d2c6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총 7개 유즈케이스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2차 빌드 관련된 유즈케이스는 게시글 작성, 컨트리뷰션 관리가 있습니다.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812428d2c6_2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12428d2c6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812428d2c6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저희 시스템에 대해 간략히 소개하고 넘어가겠습니다.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저희 시스템은 개발자들이 서로 지식공유를 하고 협업하고 동기부여를 얻을 수 있는 온라인 통합 워크스페이스입니다.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총 네가지 기능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마크다운 형식의 블로그 기능인데, 트리, 큐, 데이터베이스 같은 시각 자료를 포함할 수 있음. 개발 블로그 특성상 추상적인 것들이 많아, 이것을 시각화하는 것 필요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컨트리뷰션. 블로그 글 쓰면 나무가 자라는 형식인데, 일단 이거는 이번 학기 개발할 것인 블로그랑만 연동할 것이고, 나중에 모각코도 연동할 것입니다.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모각코. 누구나 방을 생성하고 누구나 들어와 라이브로 채팅을 하고 화면 공유도 하면서 모르는거 질문하고 할 수 있는 공간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팀 프로젝트. 팀 프로젝트를 돕는 기능인데, 여러가지 개발 방법론에 기반하여 팀이 설정한 방법론에 의해 템플릿이 생성되고 스케쥴 관리를 할 수 있도록 함.    </a:t>
            </a:r>
            <a:endParaRPr/>
          </a:p>
        </p:txBody>
      </p:sp>
      <p:sp>
        <p:nvSpPr>
          <p:cNvPr id="110" name="Google Shape;110;g1812428d2c6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3a02e14a3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b3a02e14a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시스템의 이용 대상은 본인의 공부한 것을 정리하고 동기부여를 받고싶어하는 모든 개발자들과, 다른 개발자들과 소통하고 팀 프로젝트를 드랍하지 않고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끝까지 수행하고 싶어하는 개발자들이고, mysql로 데이터베이스를 구축하고 aws에 연동하여 운영할 예정입니다. </a:t>
            </a:r>
            <a:endParaRPr/>
          </a:p>
        </p:txBody>
      </p:sp>
      <p:sp>
        <p:nvSpPr>
          <p:cNvPr id="143" name="Google Shape;143;g1b3a02e14a3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4178b4348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b4178b434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시스템 파일의 구성을 보면, 클라이언트, 서버로 폴더를 나누어, 프론트엔드와 백엔드를 분리시켰고, 백엔드는 기능별로 라우팅 처리를 하여, app.js가 라우터를 컨트롤하는 역할을 하도록 구성하였습니다.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회원 로그인 관리는 회원 비밀번호를 해싱 처리하고 nodejs의 패스포트 라이브러리를 이용하여 이용자가 로그인을 하면 패스포트에서 브라우저에 쿠키를 만들어서 이용자가 서비스에 어떤 요청을 할 때, </a:t>
            </a:r>
            <a:r>
              <a:rPr lang="ko-KR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클라이언트가 서버에 요청할 자격이 있는지 인증하는 로직을 구현하여 완전한 로그인 기능을 구현하였습니다. 또한, API 방식을 통해 데이터베이스에 저장된 값들을 클라이언트에서 요청하면 서버에서 요청을 처리하도록 하였습니다. </a:t>
            </a:r>
            <a:endParaRPr/>
          </a:p>
        </p:txBody>
      </p:sp>
      <p:sp>
        <p:nvSpPr>
          <p:cNvPr id="160" name="Google Shape;160;g1b4178b4348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4178b4348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b4178b434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2차 빌드에 추가된 기능을 말씀드리겠습니다.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댓글 기능을 추가하였습니다. 사용자가 댓글을 작성하면 작성한 시간을 datetime으로 받아와 한국 시간으로 바꾸고 문자열을 보기좋게 파싱하여 형식에 맞게 저장합니다.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마이페이지 UI를 개선시켰고,  자기소개 수정 기능을 추가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모든 게시물의 목록을 확인하는 것에서 사진 미리보기를 추가하였고, 좋아요, 조회수를 표시하는 기능을 추가하였습니다.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학습량에 따른 컨트리뷰션 기능을 차트로 추가하였는데, 뭐 쓰면 뭐 올라가냐 </a:t>
            </a:r>
            <a:endParaRPr/>
          </a:p>
        </p:txBody>
      </p:sp>
      <p:sp>
        <p:nvSpPr>
          <p:cNvPr id="179" name="Google Shape;179;g1b4178b4348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커버 슬라이드">
  <p:cSld name="커버 슬라이드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">
  <p:cSld name="본문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2" type="sldNum"/>
          </p:nvPr>
        </p:nvSpPr>
        <p:spPr>
          <a:xfrm rot="-5400000">
            <a:off x="-55516" y="3344875"/>
            <a:ext cx="807930" cy="168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600" u="none" cap="none" strike="noStrike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600" u="none" cap="none" strike="noStrike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600" u="none" cap="none" strike="noStrike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600" u="none" cap="none" strike="noStrike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600" u="none" cap="none" strike="noStrike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600" u="none" cap="none" strike="noStrike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600" u="none" cap="none" strike="noStrike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600" u="none" cap="none" strike="noStrike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600" u="none" cap="none" strike="noStrike">
                <a:solidFill>
                  <a:srgbClr val="7F7F7F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10 p</a:t>
            </a:r>
            <a:endParaRPr/>
          </a:p>
        </p:txBody>
      </p:sp>
      <p:cxnSp>
        <p:nvCxnSpPr>
          <p:cNvPr id="13" name="Google Shape;13;p16"/>
          <p:cNvCxnSpPr/>
          <p:nvPr/>
        </p:nvCxnSpPr>
        <p:spPr>
          <a:xfrm>
            <a:off x="477446" y="549275"/>
            <a:ext cx="0" cy="5759450"/>
          </a:xfrm>
          <a:prstGeom prst="straightConnector1">
            <a:avLst/>
          </a:prstGeom>
          <a:noFill/>
          <a:ln cap="flat" cmpd="sng" w="9525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6"/>
          <p:cNvSpPr txBox="1"/>
          <p:nvPr/>
        </p:nvSpPr>
        <p:spPr>
          <a:xfrm rot="-5400000">
            <a:off x="-526169" y="1342620"/>
            <a:ext cx="1749234" cy="162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392DF6"/>
                </a:solidFill>
                <a:latin typeface="Noto Sans"/>
                <a:ea typeface="Noto Sans"/>
                <a:cs typeface="Noto Sans"/>
                <a:sym typeface="Noto Sans"/>
              </a:rPr>
              <a:t>2021 Business plan</a:t>
            </a:r>
            <a:endParaRPr b="0" i="0" sz="800" u="none" cap="none" strike="noStrike">
              <a:solidFill>
                <a:srgbClr val="392DF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5" name="Google Shape;15;p16"/>
          <p:cNvSpPr txBox="1"/>
          <p:nvPr/>
        </p:nvSpPr>
        <p:spPr>
          <a:xfrm rot="-5400000">
            <a:off x="-526168" y="5352834"/>
            <a:ext cx="1749234" cy="162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392DF6"/>
                </a:solidFill>
                <a:latin typeface="Noto Sans"/>
                <a:ea typeface="Noto Sans"/>
                <a:cs typeface="Noto Sans"/>
                <a:sym typeface="Noto Sans"/>
              </a:rPr>
              <a:t>Sandoll cloud</a:t>
            </a:r>
            <a:endParaRPr b="0" i="0" sz="800" u="none" cap="none" strike="noStrike">
              <a:solidFill>
                <a:srgbClr val="392DF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1" Type="http://schemas.openxmlformats.org/officeDocument/2006/relationships/image" Target="../media/image22.png"/><Relationship Id="rId10" Type="http://schemas.openxmlformats.org/officeDocument/2006/relationships/image" Target="../media/image20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31.png"/><Relationship Id="rId6" Type="http://schemas.openxmlformats.org/officeDocument/2006/relationships/image" Target="../media/image19.png"/><Relationship Id="rId7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1053825" y="1013350"/>
            <a:ext cx="8025300" cy="22167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개발자를 위한 </a:t>
            </a:r>
            <a:endParaRPr b="1" i="0" sz="6000" u="none" cap="none" strike="noStrik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Online Workspace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/>
        </p:nvSpPr>
        <p:spPr>
          <a:xfrm rot="-5400000">
            <a:off x="-886625" y="1465200"/>
            <a:ext cx="250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392DF6"/>
                </a:solidFill>
                <a:latin typeface="Arial Rounded"/>
                <a:ea typeface="Arial Rounded"/>
                <a:cs typeface="Arial Rounded"/>
                <a:sym typeface="Arial Rounded"/>
              </a:rPr>
              <a:t>2022 졸업작품 1차 빌드 발표</a:t>
            </a:r>
            <a:endParaRPr b="1" i="0" sz="1400" u="none" cap="none" strike="noStrike">
              <a:solidFill>
                <a:srgbClr val="392DF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1216925" y="4660600"/>
            <a:ext cx="253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262626"/>
                </a:solidFill>
                <a:latin typeface="Arial Rounded"/>
                <a:ea typeface="Arial Rounded"/>
                <a:cs typeface="Arial Rounded"/>
                <a:sym typeface="Arial Rounded"/>
              </a:rPr>
              <a:t>2018038069 김성호</a:t>
            </a:r>
            <a:endParaRPr b="0" i="0" sz="1800" u="none" cap="none" strike="noStrike">
              <a:solidFill>
                <a:srgbClr val="2626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262626"/>
                </a:solidFill>
                <a:latin typeface="Arial Rounded"/>
                <a:ea typeface="Arial Rounded"/>
                <a:cs typeface="Arial Rounded"/>
                <a:sym typeface="Arial Rounded"/>
              </a:rPr>
              <a:t>2020039062 김민주 </a:t>
            </a:r>
            <a:endParaRPr b="0" i="0" sz="1800" u="none" cap="none" strike="noStrike">
              <a:solidFill>
                <a:srgbClr val="2626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262626"/>
                </a:solidFill>
                <a:latin typeface="Arial Rounded"/>
                <a:ea typeface="Arial Rounded"/>
                <a:cs typeface="Arial Rounded"/>
                <a:sym typeface="Arial Rounded"/>
              </a:rPr>
              <a:t>2020039048 김강민</a:t>
            </a:r>
            <a:endParaRPr b="0" i="0" sz="14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4178b4348_0_51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ko-KR">
                <a:latin typeface="Noto Sans"/>
                <a:ea typeface="Noto Sans"/>
                <a:cs typeface="Noto Sans"/>
                <a:sym typeface="Noto Sans"/>
              </a:rPr>
              <a:t>‹#›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00" name="Google Shape;200;g1b4178b4348_0_51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b4178b4348_0_51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1b4178b4348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b4178b4348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b4178b4348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b4178b4348_0_51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시스템 개요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b4178b4348_0_51"/>
          <p:cNvSpPr txBox="1"/>
          <p:nvPr/>
        </p:nvSpPr>
        <p:spPr>
          <a:xfrm>
            <a:off x="635475" y="1229150"/>
            <a:ext cx="127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/>
              <a:t>게시물 작성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1b4178b4348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475" y="1644650"/>
            <a:ext cx="10220127" cy="501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g1b4178b4348_0_51"/>
          <p:cNvCxnSpPr/>
          <p:nvPr/>
        </p:nvCxnSpPr>
        <p:spPr>
          <a:xfrm flipH="1" rot="10800000">
            <a:off x="959425" y="3363775"/>
            <a:ext cx="4441800" cy="1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4178b4348_0_74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ko-KR">
                <a:latin typeface="Noto Sans"/>
                <a:ea typeface="Noto Sans"/>
                <a:cs typeface="Noto Sans"/>
                <a:sym typeface="Noto Sans"/>
              </a:rPr>
              <a:t>‹#›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5" name="Google Shape;215;g1b4178b4348_0_74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b4178b4348_0_74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1b4178b4348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b4178b4348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b4178b4348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b4178b4348_0_74"/>
          <p:cNvSpPr/>
          <p:nvPr/>
        </p:nvSpPr>
        <p:spPr>
          <a:xfrm>
            <a:off x="502075" y="149500"/>
            <a:ext cx="33018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1차 빌드 </a:t>
            </a:r>
            <a:r>
              <a:rPr b="1" i="0" lang="ko-KR" sz="16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Task 목록과 개발 환경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1b4178b4348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127" y="1038100"/>
            <a:ext cx="9535749" cy="49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12428d2c6_2_57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ko-KR">
                <a:latin typeface="Noto Sans"/>
                <a:ea typeface="Noto Sans"/>
                <a:cs typeface="Noto Sans"/>
                <a:sym typeface="Noto Sans"/>
              </a:rPr>
              <a:t>‹#›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8" name="Google Shape;228;g1812428d2c6_2_57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812428d2c6_2_57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1812428d2c6_2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812428d2c6_2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812428d2c6_2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g1812428d2c6_2_57"/>
          <p:cNvGraphicFramePr/>
          <p:nvPr/>
        </p:nvGraphicFramePr>
        <p:xfrm>
          <a:off x="705825" y="680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{E4179B55-2403-4BBC-B200-82467F8ECC00}</a:tableStyleId>
              </a:tblPr>
              <a:tblGrid>
                <a:gridCol w="747750"/>
                <a:gridCol w="2845700"/>
                <a:gridCol w="2222550"/>
                <a:gridCol w="1796725"/>
                <a:gridCol w="1796725"/>
                <a:gridCol w="1370900"/>
              </a:tblGrid>
              <a:tr h="29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highlight>
                            <a:srgbClr val="D8E2F3"/>
                          </a:highlight>
                        </a:rPr>
                        <a:t>번호</a:t>
                      </a:r>
                      <a:endParaRPr sz="1400" u="none" cap="none" strike="noStrike">
                        <a:highlight>
                          <a:srgbClr val="D8E2F3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highlight>
                            <a:srgbClr val="D8E2F3"/>
                          </a:highlight>
                        </a:rPr>
                        <a:t>Task 명</a:t>
                      </a:r>
                      <a:endParaRPr sz="1400" u="none" cap="none" strike="noStrike">
                        <a:highlight>
                          <a:srgbClr val="D8E2F3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highlight>
                            <a:srgbClr val="D8E2F3"/>
                          </a:highlight>
                        </a:rPr>
                        <a:t>담당자</a:t>
                      </a:r>
                      <a:endParaRPr sz="1400" u="none" cap="none" strike="noStrike">
                        <a:highlight>
                          <a:srgbClr val="D8E2F3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highlight>
                            <a:srgbClr val="D8E2F3"/>
                          </a:highlight>
                        </a:rPr>
                        <a:t>소요기간</a:t>
                      </a:r>
                      <a:endParaRPr sz="1400" u="none" cap="none" strike="noStrike">
                        <a:highlight>
                          <a:srgbClr val="D8E2F3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highlight>
                            <a:srgbClr val="D8E2F3"/>
                          </a:highlight>
                        </a:rPr>
                        <a:t>완료 여부</a:t>
                      </a:r>
                      <a:endParaRPr sz="1400" u="none" cap="none" strike="noStrike">
                        <a:highlight>
                          <a:srgbClr val="D8E2F3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highlight>
                            <a:srgbClr val="D8E2F3"/>
                          </a:highlight>
                        </a:rPr>
                        <a:t>비고</a:t>
                      </a:r>
                      <a:endParaRPr sz="1400" u="none" cap="none" strike="noStrike">
                        <a:highlight>
                          <a:srgbClr val="D8E2F3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8E2F3"/>
                    </a:solidFill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게시물 작성</a:t>
                      </a:r>
                      <a:r>
                        <a:rPr lang="ko-KR" sz="1100"/>
                        <a:t> FE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김민주 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3</a:t>
                      </a:r>
                      <a:r>
                        <a:rPr lang="ko-KR" sz="1100" u="none" cap="none" strike="noStrike"/>
                        <a:t> </a:t>
                      </a:r>
                      <a:r>
                        <a:rPr lang="ko-KR" sz="1100"/>
                        <a:t>d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완료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26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제시물 작성</a:t>
                      </a: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 BE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김강민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3</a:t>
                      </a:r>
                      <a:r>
                        <a:rPr lang="ko-KR" sz="1100" u="none" cap="none" strike="noStrike"/>
                        <a:t> d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완료 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게시글에 사진 삽입 FE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김민주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2</a:t>
                      </a:r>
                      <a:r>
                        <a:rPr lang="ko-KR" sz="1100" u="none" cap="none" strike="noStrike"/>
                        <a:t> d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완료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29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게시글에 사진 삽입 BE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김성호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2 d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완료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2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5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댓글 기능 </a:t>
                      </a:r>
                      <a:r>
                        <a:rPr lang="ko-KR" sz="1100" u="none" cap="none" strike="noStrike"/>
                        <a:t>FE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김민주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2 d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완료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25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6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댓글 기능 B</a:t>
                      </a:r>
                      <a:r>
                        <a:rPr lang="ko-KR" sz="1100" u="none" cap="none" strike="noStrike"/>
                        <a:t>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김성호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3</a:t>
                      </a:r>
                      <a:r>
                        <a:rPr lang="ko-KR" sz="1100" u="none" cap="none" strike="noStrike"/>
                        <a:t> d 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완료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26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7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게시글 목록 확인 FE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김민주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3</a:t>
                      </a:r>
                      <a:r>
                        <a:rPr lang="ko-KR" sz="1100" u="none" cap="none" strike="noStrike"/>
                        <a:t> d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완료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19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8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게시글 목록 확인 BE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김강민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3 d</a:t>
                      </a:r>
                      <a:r>
                        <a:rPr lang="ko-KR" sz="1100" u="none" cap="none" strike="noStrike"/>
                        <a:t> 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완료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6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9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학습량에 따른 contribution FE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김민주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1 d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완료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10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/>
                        <a:t>학습량에 따른 contribution BE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김민주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 u="none" cap="none" strike="noStrike"/>
                        <a:t>1 d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완료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11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마이페이지 FE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김민주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 d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완료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12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마이페이지 BE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김강민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2 d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완료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13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게시글 font style 지정하기 FE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김민주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 d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완료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5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14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게시글 font style 지정하기 BE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김강민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 d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완료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43525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계획 대비 개발 진도율 : </a:t>
                      </a:r>
                      <a:r>
                        <a:rPr b="1" lang="ko-KR"/>
                        <a:t>10</a:t>
                      </a:r>
                      <a:r>
                        <a:rPr b="1" lang="ko-KR" sz="1400" u="none" cap="none" strike="noStrike"/>
                        <a:t>0%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34" name="Google Shape;234;g1812428d2c6_2_57"/>
          <p:cNvSpPr/>
          <p:nvPr/>
        </p:nvSpPr>
        <p:spPr>
          <a:xfrm>
            <a:off x="502075" y="149500"/>
            <a:ext cx="34266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2차 빌드 </a:t>
            </a:r>
            <a:r>
              <a:rPr b="1" i="0" lang="ko-KR" sz="16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Task 목록과 개발 환경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g1812428d2c6_2_57"/>
          <p:cNvCxnSpPr/>
          <p:nvPr/>
        </p:nvCxnSpPr>
        <p:spPr>
          <a:xfrm>
            <a:off x="2318400" y="1427200"/>
            <a:ext cx="1069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g1812428d2c6_2_57"/>
          <p:cNvCxnSpPr/>
          <p:nvPr/>
        </p:nvCxnSpPr>
        <p:spPr>
          <a:xfrm>
            <a:off x="2318400" y="1801475"/>
            <a:ext cx="1069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g1812428d2c6_2_57"/>
          <p:cNvCxnSpPr/>
          <p:nvPr/>
        </p:nvCxnSpPr>
        <p:spPr>
          <a:xfrm>
            <a:off x="2318400" y="2829150"/>
            <a:ext cx="1069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g1812428d2c6_2_57"/>
          <p:cNvCxnSpPr/>
          <p:nvPr/>
        </p:nvCxnSpPr>
        <p:spPr>
          <a:xfrm>
            <a:off x="2207325" y="3526175"/>
            <a:ext cx="1346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12428d2c6_2_77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ko-KR">
                <a:latin typeface="Noto Sans"/>
                <a:ea typeface="Noto Sans"/>
                <a:cs typeface="Noto Sans"/>
                <a:sym typeface="Noto Sans"/>
              </a:rPr>
              <a:t>‹#›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45" name="Google Shape;245;g1812428d2c6_2_77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812428d2c6_2_77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812428d2c6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812428d2c6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812428d2c6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812428d2c6_2_77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기타 사항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812428d2c6_2_77"/>
          <p:cNvSpPr txBox="1"/>
          <p:nvPr/>
        </p:nvSpPr>
        <p:spPr>
          <a:xfrm>
            <a:off x="1279475" y="1445050"/>
            <a:ext cx="217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 u="sng"/>
              <a:t>기능 개발 시 문제점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52" name="Google Shape;252;g1812428d2c6_2_77"/>
          <p:cNvSpPr txBox="1"/>
          <p:nvPr/>
        </p:nvSpPr>
        <p:spPr>
          <a:xfrm>
            <a:off x="2019876" y="1970400"/>
            <a:ext cx="841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ko-KR" sz="1800"/>
              <a:t>로그인 기능 개발에서 node.js의 passport 인증 기능의 복잡성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    </a:t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-KR" sz="1800"/>
              <a:t>  게시물의 content 저장할 때 이미지의 저장 방식에 대한 고민</a:t>
            </a:r>
            <a:endParaRPr b="1" sz="1800"/>
          </a:p>
        </p:txBody>
      </p:sp>
      <p:sp>
        <p:nvSpPr>
          <p:cNvPr id="253" name="Google Shape;253;g1812428d2c6_2_77"/>
          <p:cNvSpPr txBox="1"/>
          <p:nvPr/>
        </p:nvSpPr>
        <p:spPr>
          <a:xfrm>
            <a:off x="1279475" y="3301150"/>
            <a:ext cx="384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 u="sng"/>
              <a:t>다음 학기 개발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812428d2c6_2_77"/>
          <p:cNvSpPr txBox="1"/>
          <p:nvPr/>
        </p:nvSpPr>
        <p:spPr>
          <a:xfrm>
            <a:off x="2019875" y="3780150"/>
            <a:ext cx="6268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디자인 완성도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-KR" sz="1800"/>
              <a:t>Team Project 협업을 위한 Tool 개발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-KR" sz="1800"/>
              <a:t>모.각.코 기능 개발 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-KR" sz="1800"/>
              <a:t>시각자료 Drag and Drop 기능 개발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-KR" sz="1800"/>
              <a:t>MSA 적용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255" name="Google Shape;255;g1812428d2c6_2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4012" y="5213350"/>
            <a:ext cx="1643448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812428d2c6_2_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0675" y="3832975"/>
            <a:ext cx="1970125" cy="53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812428d2c6_2_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80241" y="4586895"/>
            <a:ext cx="531000" cy="5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812428d2c6_2_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43900" y="4209938"/>
            <a:ext cx="1544506" cy="12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12428d2c6_2_104"/>
          <p:cNvSpPr txBox="1"/>
          <p:nvPr/>
        </p:nvSpPr>
        <p:spPr>
          <a:xfrm>
            <a:off x="782100" y="2613150"/>
            <a:ext cx="10627800" cy="80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ko-KR" sz="46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DEMO</a:t>
            </a:r>
            <a:endParaRPr b="1" i="0" sz="4600" u="none" cap="none" strike="noStrik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65" name="Google Shape;265;g1812428d2c6_2_104"/>
          <p:cNvSpPr/>
          <p:nvPr/>
        </p:nvSpPr>
        <p:spPr>
          <a:xfrm>
            <a:off x="4602600" y="6184675"/>
            <a:ext cx="2986800" cy="24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D8E2F3"/>
                </a:solidFill>
                <a:latin typeface="Noto Sans"/>
                <a:ea typeface="Noto Sans"/>
                <a:cs typeface="Noto Sans"/>
                <a:sym typeface="Noto Sans"/>
              </a:rPr>
              <a:t>2022 졸업작품 </a:t>
            </a:r>
            <a:r>
              <a:rPr b="1" lang="ko-KR" sz="1600">
                <a:solidFill>
                  <a:srgbClr val="D8E2F3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r>
              <a:rPr b="1" i="0" lang="ko-KR" sz="1600" u="none" cap="none" strike="noStrike">
                <a:solidFill>
                  <a:srgbClr val="D8E2F3"/>
                </a:solidFill>
                <a:latin typeface="Noto Sans"/>
                <a:ea typeface="Noto Sans"/>
                <a:cs typeface="Noto Sans"/>
                <a:sym typeface="Noto Sans"/>
              </a:rPr>
              <a:t>차 빌드 발표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12428d2c6_2_90"/>
          <p:cNvSpPr txBox="1"/>
          <p:nvPr/>
        </p:nvSpPr>
        <p:spPr>
          <a:xfrm>
            <a:off x="4123349" y="2585575"/>
            <a:ext cx="394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ko-KR" sz="5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5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2" name="Google Shape;272;g1812428d2c6_2_90"/>
          <p:cNvSpPr/>
          <p:nvPr/>
        </p:nvSpPr>
        <p:spPr>
          <a:xfrm>
            <a:off x="4916554" y="3766450"/>
            <a:ext cx="23589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73;g1812428d2c6_2_90"/>
          <p:cNvSpPr/>
          <p:nvPr/>
        </p:nvSpPr>
        <p:spPr>
          <a:xfrm>
            <a:off x="4602599" y="6184675"/>
            <a:ext cx="2986800" cy="24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D8E2F3"/>
                </a:solidFill>
                <a:latin typeface="Noto Sans"/>
                <a:ea typeface="Noto Sans"/>
                <a:cs typeface="Noto Sans"/>
                <a:sym typeface="Noto Sans"/>
              </a:rPr>
              <a:t>2022 졸업작품 </a:t>
            </a:r>
            <a:r>
              <a:rPr b="1" lang="ko-KR" sz="1600">
                <a:solidFill>
                  <a:srgbClr val="D8E2F3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r>
              <a:rPr b="1" i="0" lang="ko-KR" sz="1600" u="none" cap="none" strike="noStrike">
                <a:solidFill>
                  <a:srgbClr val="D8E2F3"/>
                </a:solidFill>
                <a:latin typeface="Noto Sans"/>
                <a:ea typeface="Noto Sans"/>
                <a:cs typeface="Noto Sans"/>
                <a:sym typeface="Noto Sans"/>
              </a:rPr>
              <a:t>차 빌드 발표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ko-KR">
                <a:latin typeface="Noto Sans"/>
                <a:ea typeface="Noto Sans"/>
                <a:cs typeface="Noto Sans"/>
                <a:sym typeface="Noto Sans"/>
              </a:rPr>
              <a:t>‹#›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/>
          <p:nvPr/>
        </p:nvSpPr>
        <p:spPr>
          <a:xfrm>
            <a:off x="1650972" y="1949525"/>
            <a:ext cx="189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5615700" y="3371267"/>
            <a:ext cx="9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김민주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팀원 소개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2343451" y="3371267"/>
            <a:ext cx="9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김성호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8887949" y="3371267"/>
            <a:ext cx="9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김강민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6544" y="1890789"/>
            <a:ext cx="1214414" cy="121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1042" y="1942456"/>
            <a:ext cx="1214414" cy="121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100" y="1794261"/>
            <a:ext cx="1219800" cy="12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"/>
          <p:cNvSpPr txBox="1"/>
          <p:nvPr/>
        </p:nvSpPr>
        <p:spPr>
          <a:xfrm>
            <a:off x="2079239" y="3880810"/>
            <a:ext cx="1489023" cy="1846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Node.js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09450" y="138868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5351488" y="3880810"/>
            <a:ext cx="1489023" cy="1846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8623738" y="3832967"/>
            <a:ext cx="1489023" cy="1846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ko-KR">
                <a:latin typeface="Noto Sans"/>
                <a:ea typeface="Noto Sans"/>
                <a:cs typeface="Noto Sans"/>
                <a:sym typeface="Noto Sans"/>
              </a:rPr>
              <a:t>‹#›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2</a:t>
            </a:r>
            <a:r>
              <a:rPr b="1" i="0" lang="ko-KR" sz="16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차 빌드 개요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1301250" y="2464551"/>
            <a:ext cx="21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20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ER-Diagram</a:t>
            </a:r>
            <a:endParaRPr b="1" i="0" sz="20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875" y="349649"/>
            <a:ext cx="7594025" cy="62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12428d2c6_0_36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ko-KR">
                <a:latin typeface="Noto Sans"/>
                <a:ea typeface="Noto Sans"/>
                <a:cs typeface="Noto Sans"/>
                <a:sym typeface="Noto Sans"/>
              </a:rPr>
              <a:t>‹#›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1" name="Google Shape;71;g1812428d2c6_0_36"/>
          <p:cNvSpPr/>
          <p:nvPr/>
        </p:nvSpPr>
        <p:spPr>
          <a:xfrm>
            <a:off x="3883912" y="2758444"/>
            <a:ext cx="1408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812428d2c6_0_36"/>
          <p:cNvSpPr/>
          <p:nvPr/>
        </p:nvSpPr>
        <p:spPr>
          <a:xfrm>
            <a:off x="7402177" y="2914902"/>
            <a:ext cx="864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1812428d2c6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812428d2c6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812428d2c6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812428d2c6_0_36"/>
          <p:cNvSpPr txBox="1"/>
          <p:nvPr/>
        </p:nvSpPr>
        <p:spPr>
          <a:xfrm>
            <a:off x="683613" y="1202225"/>
            <a:ext cx="443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1812428d2c6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400" y="2160475"/>
            <a:ext cx="2073364" cy="1972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812428d2c6_0_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2740" y="4132152"/>
            <a:ext cx="2073370" cy="19726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812428d2c6_0_36"/>
          <p:cNvSpPr txBox="1"/>
          <p:nvPr/>
        </p:nvSpPr>
        <p:spPr>
          <a:xfrm>
            <a:off x="7497099" y="1405300"/>
            <a:ext cx="25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Development Tools</a:t>
            </a:r>
            <a:endParaRPr b="1" i="0" sz="200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0" name="Google Shape;80;g1812428d2c6_0_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6951" y="2160474"/>
            <a:ext cx="2208788" cy="221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812428d2c6_0_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84781" y="2160474"/>
            <a:ext cx="1215844" cy="748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1812428d2c6_0_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00625" y="2186249"/>
            <a:ext cx="1790076" cy="54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1812428d2c6_0_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83456" y="2943899"/>
            <a:ext cx="1612110" cy="14070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812428d2c6_0_36"/>
          <p:cNvSpPr txBox="1"/>
          <p:nvPr/>
        </p:nvSpPr>
        <p:spPr>
          <a:xfrm>
            <a:off x="1510730" y="1405300"/>
            <a:ext cx="360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Environment</a:t>
            </a:r>
            <a:endParaRPr b="1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1812428d2c6_0_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696950" y="4760550"/>
            <a:ext cx="2709783" cy="14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812428d2c6_0_36"/>
          <p:cNvSpPr/>
          <p:nvPr/>
        </p:nvSpPr>
        <p:spPr>
          <a:xfrm>
            <a:off x="485875" y="549275"/>
            <a:ext cx="24675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개발 환경 및 개발 도구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]깃허브 사용법" id="87" name="Google Shape;87;g1812428d2c6_0_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684921" y="2198657"/>
            <a:ext cx="2867783" cy="161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12428d2c6_2_15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ko-KR">
                <a:latin typeface="Noto Sans"/>
                <a:ea typeface="Noto Sans"/>
                <a:cs typeface="Noto Sans"/>
                <a:sym typeface="Noto Sans"/>
              </a:rPr>
              <a:t>‹#›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4" name="Google Shape;94;g1812428d2c6_2_15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812428d2c6_2_15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1812428d2c6_2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812428d2c6_2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812428d2c6_2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812428d2c6_2_15"/>
          <p:cNvPicPr preferRelativeResize="0"/>
          <p:nvPr/>
        </p:nvPicPr>
        <p:blipFill rotWithShape="1">
          <a:blip r:embed="rId4">
            <a:alphaModFix/>
          </a:blip>
          <a:srcRect b="1148" l="2899" r="4446" t="3037"/>
          <a:stretch/>
        </p:blipFill>
        <p:spPr>
          <a:xfrm>
            <a:off x="3666850" y="0"/>
            <a:ext cx="822562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812428d2c6_2_15"/>
          <p:cNvSpPr txBox="1"/>
          <p:nvPr/>
        </p:nvSpPr>
        <p:spPr>
          <a:xfrm>
            <a:off x="731850" y="1278450"/>
            <a:ext cx="253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시스템</a:t>
            </a:r>
            <a:endParaRPr b="1" i="0" sz="16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UseCase Diagram</a:t>
            </a:r>
            <a:endParaRPr b="1" i="0" sz="16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812428d2c6_2_15"/>
          <p:cNvSpPr/>
          <p:nvPr/>
        </p:nvSpPr>
        <p:spPr>
          <a:xfrm rot="-2133322">
            <a:off x="7716285" y="2941361"/>
            <a:ext cx="564929" cy="4070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812428d2c6_2_15"/>
          <p:cNvSpPr/>
          <p:nvPr/>
        </p:nvSpPr>
        <p:spPr>
          <a:xfrm>
            <a:off x="1105725" y="2815050"/>
            <a:ext cx="1825200" cy="93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게시글 작성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812428d2c6_2_15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2</a:t>
            </a:r>
            <a:r>
              <a:rPr b="1" i="0" lang="ko-KR" sz="16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차 빌드 개요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812428d2c6_2_15"/>
          <p:cNvSpPr/>
          <p:nvPr/>
        </p:nvSpPr>
        <p:spPr>
          <a:xfrm rot="-2133322">
            <a:off x="5401776" y="3225492"/>
            <a:ext cx="564929" cy="4070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92D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1812428d2c6_2_15"/>
          <p:cNvCxnSpPr>
            <a:stCxn id="101" idx="1"/>
            <a:endCxn id="101" idx="3"/>
          </p:cNvCxnSpPr>
          <p:nvPr/>
        </p:nvCxnSpPr>
        <p:spPr>
          <a:xfrm flipH="1" rot="10800000">
            <a:off x="7768949" y="2980655"/>
            <a:ext cx="4596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g1812428d2c6_2_15"/>
          <p:cNvSpPr/>
          <p:nvPr/>
        </p:nvSpPr>
        <p:spPr>
          <a:xfrm>
            <a:off x="1105713" y="4249700"/>
            <a:ext cx="1825200" cy="93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contribution 관리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12428d2c6_0_60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ko-KR">
                <a:latin typeface="Noto Sans"/>
                <a:ea typeface="Noto Sans"/>
                <a:cs typeface="Noto Sans"/>
                <a:sym typeface="Noto Sans"/>
              </a:rPr>
              <a:t>‹#›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3" name="Google Shape;113;g1812428d2c6_0_60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812428d2c6_0_60"/>
          <p:cNvSpPr/>
          <p:nvPr/>
        </p:nvSpPr>
        <p:spPr>
          <a:xfrm>
            <a:off x="7543221" y="2957153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812428d2c6_0_60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시스템 개요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1812428d2c6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4241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812428d2c6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812428d2c6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812428d2c6_0_60"/>
          <p:cNvSpPr txBox="1"/>
          <p:nvPr/>
        </p:nvSpPr>
        <p:spPr>
          <a:xfrm>
            <a:off x="4222350" y="2547900"/>
            <a:ext cx="37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개발자를 위한 온라인 워크 스페이스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1812428d2c6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1774" y="3089050"/>
            <a:ext cx="1348451" cy="134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812428d2c6_0_60"/>
          <p:cNvSpPr txBox="1"/>
          <p:nvPr/>
        </p:nvSpPr>
        <p:spPr>
          <a:xfrm>
            <a:off x="3555750" y="4437500"/>
            <a:ext cx="50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개발자들의 지식 공유 &amp; 협업 &amp; 동기부여를 위한 서비스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812428d2c6_0_60"/>
          <p:cNvSpPr txBox="1"/>
          <p:nvPr/>
        </p:nvSpPr>
        <p:spPr>
          <a:xfrm>
            <a:off x="2149675" y="2126750"/>
            <a:ext cx="1219800" cy="677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sng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Blog</a:t>
            </a:r>
            <a:endParaRPr b="1" i="0" sz="3200" u="sng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812428d2c6_0_60"/>
          <p:cNvSpPr txBox="1"/>
          <p:nvPr/>
        </p:nvSpPr>
        <p:spPr>
          <a:xfrm rot="722840">
            <a:off x="3604042" y="1420707"/>
            <a:ext cx="2404661" cy="461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시각 자료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g1812428d2c6_0_60"/>
          <p:cNvCxnSpPr>
            <a:stCxn id="122" idx="3"/>
            <a:endCxn id="123" idx="2"/>
          </p:cNvCxnSpPr>
          <p:nvPr/>
        </p:nvCxnSpPr>
        <p:spPr>
          <a:xfrm flipH="1" rot="10800000">
            <a:off x="3369475" y="1877300"/>
            <a:ext cx="1388700" cy="588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g1812428d2c6_0_60"/>
          <p:cNvSpPr txBox="1"/>
          <p:nvPr/>
        </p:nvSpPr>
        <p:spPr>
          <a:xfrm rot="-596831">
            <a:off x="731865" y="1420723"/>
            <a:ext cx="1899961" cy="461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Markdown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g1812428d2c6_0_60"/>
          <p:cNvCxnSpPr>
            <a:stCxn id="122" idx="1"/>
            <a:endCxn id="125" idx="2"/>
          </p:cNvCxnSpPr>
          <p:nvPr/>
        </p:nvCxnSpPr>
        <p:spPr>
          <a:xfrm rot="10800000">
            <a:off x="1721875" y="1879100"/>
            <a:ext cx="427800" cy="58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g1812428d2c6_0_60"/>
          <p:cNvSpPr txBox="1"/>
          <p:nvPr/>
        </p:nvSpPr>
        <p:spPr>
          <a:xfrm>
            <a:off x="8090850" y="2126750"/>
            <a:ext cx="2746500" cy="677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 b="1" i="0" sz="3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812428d2c6_0_60"/>
          <p:cNvSpPr txBox="1"/>
          <p:nvPr/>
        </p:nvSpPr>
        <p:spPr>
          <a:xfrm rot="852369">
            <a:off x="7902530" y="1189290"/>
            <a:ext cx="2404533" cy="461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812428d2c6_0_60"/>
          <p:cNvSpPr txBox="1"/>
          <p:nvPr/>
        </p:nvSpPr>
        <p:spPr>
          <a:xfrm>
            <a:off x="1284275" y="4531500"/>
            <a:ext cx="178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모.각.코</a:t>
            </a:r>
            <a:endParaRPr b="1" i="0" sz="3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812428d2c6_0_60"/>
          <p:cNvSpPr txBox="1"/>
          <p:nvPr/>
        </p:nvSpPr>
        <p:spPr>
          <a:xfrm rot="-909136">
            <a:off x="539959" y="3780209"/>
            <a:ext cx="1348584" cy="46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 talk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812428d2c6_0_60"/>
          <p:cNvSpPr txBox="1"/>
          <p:nvPr/>
        </p:nvSpPr>
        <p:spPr>
          <a:xfrm>
            <a:off x="8554800" y="4531500"/>
            <a:ext cx="299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Project</a:t>
            </a:r>
            <a:endParaRPr b="1" i="0" sz="3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g1812428d2c6_0_60"/>
          <p:cNvCxnSpPr>
            <a:stCxn id="129" idx="0"/>
            <a:endCxn id="130" idx="2"/>
          </p:cNvCxnSpPr>
          <p:nvPr/>
        </p:nvCxnSpPr>
        <p:spPr>
          <a:xfrm rot="10800000">
            <a:off x="1274675" y="4233900"/>
            <a:ext cx="902700" cy="29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g1812428d2c6_0_60"/>
          <p:cNvCxnSpPr>
            <a:stCxn id="127" idx="0"/>
            <a:endCxn id="128" idx="2"/>
          </p:cNvCxnSpPr>
          <p:nvPr/>
        </p:nvCxnSpPr>
        <p:spPr>
          <a:xfrm rot="10800000">
            <a:off x="9048000" y="1644050"/>
            <a:ext cx="416100" cy="48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g1812428d2c6_0_60"/>
          <p:cNvSpPr txBox="1"/>
          <p:nvPr/>
        </p:nvSpPr>
        <p:spPr>
          <a:xfrm rot="-636705">
            <a:off x="9292810" y="3204536"/>
            <a:ext cx="2404523" cy="738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 Development Method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g1812428d2c6_0_60"/>
          <p:cNvCxnSpPr>
            <a:stCxn id="131" idx="0"/>
            <a:endCxn id="134" idx="2"/>
          </p:cNvCxnSpPr>
          <p:nvPr/>
        </p:nvCxnSpPr>
        <p:spPr>
          <a:xfrm flipH="1" rot="10800000">
            <a:off x="10050000" y="3936900"/>
            <a:ext cx="513000" cy="59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812428d2c6_0_60"/>
          <p:cNvSpPr txBox="1"/>
          <p:nvPr/>
        </p:nvSpPr>
        <p:spPr>
          <a:xfrm rot="429">
            <a:off x="7969710" y="5803029"/>
            <a:ext cx="240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Schedule Management Tool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g1812428d2c6_0_60"/>
          <p:cNvCxnSpPr>
            <a:stCxn id="136" idx="0"/>
            <a:endCxn id="131" idx="2"/>
          </p:cNvCxnSpPr>
          <p:nvPr/>
        </p:nvCxnSpPr>
        <p:spPr>
          <a:xfrm flipH="1" rot="10800000">
            <a:off x="9172006" y="5208729"/>
            <a:ext cx="878100" cy="59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8" name="Google Shape;138;g1812428d2c6_0_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4939" y="382772"/>
            <a:ext cx="3889449" cy="90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812428d2c6_0_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46244" y="259437"/>
            <a:ext cx="1413751" cy="142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3a02e14a3_0_27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ko-KR">
                <a:latin typeface="Noto Sans"/>
                <a:ea typeface="Noto Sans"/>
                <a:cs typeface="Noto Sans"/>
                <a:sym typeface="Noto Sans"/>
              </a:rPr>
              <a:t>‹#›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6" name="Google Shape;146;g1b3a02e14a3_0_27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b3a02e14a3_0_27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1b3a02e14a3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b3a02e14a3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b3a02e14a3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b3a02e14a3_0_27"/>
          <p:cNvSpPr txBox="1"/>
          <p:nvPr/>
        </p:nvSpPr>
        <p:spPr>
          <a:xfrm>
            <a:off x="1650972" y="1949525"/>
            <a:ext cx="189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b3a02e14a3_0_27"/>
          <p:cNvSpPr txBox="1"/>
          <p:nvPr/>
        </p:nvSpPr>
        <p:spPr>
          <a:xfrm>
            <a:off x="5615702" y="2791550"/>
            <a:ext cx="9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1b3a02e14a3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1774" y="1372025"/>
            <a:ext cx="1348451" cy="134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b3a02e14a3_0_27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시스템 개요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1b3a02e14a3_0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2025" y="4551925"/>
            <a:ext cx="1438200" cy="14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b3a02e14a3_0_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40999" y="4672500"/>
            <a:ext cx="2280099" cy="11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4178b4348_0_5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ko-KR">
                <a:latin typeface="Noto Sans"/>
                <a:ea typeface="Noto Sans"/>
                <a:cs typeface="Noto Sans"/>
                <a:sym typeface="Noto Sans"/>
              </a:rPr>
              <a:t>‹#›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3" name="Google Shape;163;g1b4178b4348_0_5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b4178b4348_0_5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1b4178b434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b4178b434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b4178b434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b4178b4348_0_5"/>
          <p:cNvSpPr txBox="1"/>
          <p:nvPr/>
        </p:nvSpPr>
        <p:spPr>
          <a:xfrm>
            <a:off x="1650972" y="1949525"/>
            <a:ext cx="189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b4178b4348_0_5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시스템 개요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1b4178b4348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001" y="1301275"/>
            <a:ext cx="2898004" cy="46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b4178b4348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6925" y="1080263"/>
            <a:ext cx="384342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b4178b4348_0_5"/>
          <p:cNvSpPr txBox="1"/>
          <p:nvPr/>
        </p:nvSpPr>
        <p:spPr>
          <a:xfrm>
            <a:off x="4823825" y="624450"/>
            <a:ext cx="22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회원 로그인 관리</a:t>
            </a:r>
            <a:endParaRPr b="1"/>
          </a:p>
        </p:txBody>
      </p:sp>
      <p:pic>
        <p:nvPicPr>
          <p:cNvPr id="173" name="Google Shape;173;g1b4178b4348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3825" y="2687050"/>
            <a:ext cx="7077024" cy="21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b4178b4348_0_5"/>
          <p:cNvPicPr preferRelativeResize="0"/>
          <p:nvPr/>
        </p:nvPicPr>
        <p:blipFill rotWithShape="1">
          <a:blip r:embed="rId7">
            <a:alphaModFix/>
          </a:blip>
          <a:srcRect b="-9442" l="0" r="-6769" t="3342"/>
          <a:stretch/>
        </p:blipFill>
        <p:spPr>
          <a:xfrm>
            <a:off x="4823825" y="4919000"/>
            <a:ext cx="5360403" cy="19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b4178b4348_0_5"/>
          <p:cNvSpPr txBox="1"/>
          <p:nvPr/>
        </p:nvSpPr>
        <p:spPr>
          <a:xfrm>
            <a:off x="4823825" y="2231250"/>
            <a:ext cx="26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API를 통한 front-back 통신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4178b4348_0_30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ko-KR">
                <a:latin typeface="Noto Sans"/>
                <a:ea typeface="Noto Sans"/>
                <a:cs typeface="Noto Sans"/>
                <a:sym typeface="Noto Sans"/>
              </a:rPr>
              <a:t>‹#›</a:t>
            </a:fld>
            <a:r>
              <a:rPr lang="ko-KR">
                <a:latin typeface="Noto Sans"/>
                <a:ea typeface="Noto Sans"/>
                <a:cs typeface="Noto Sans"/>
                <a:sym typeface="Noto Sans"/>
              </a:rPr>
              <a:t> / 10 p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2" name="Google Shape;182;g1b4178b4348_0_30"/>
          <p:cNvSpPr/>
          <p:nvPr/>
        </p:nvSpPr>
        <p:spPr>
          <a:xfrm>
            <a:off x="3604023" y="2957153"/>
            <a:ext cx="1219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/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b4178b4348_0_30"/>
          <p:cNvSpPr/>
          <p:nvPr/>
        </p:nvSpPr>
        <p:spPr>
          <a:xfrm>
            <a:off x="5025971" y="1653428"/>
            <a:ext cx="867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Philosophy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g1b4178b434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49278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b4178b434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5338503"/>
            <a:ext cx="22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b4178b434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2" y="2943891"/>
            <a:ext cx="2286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b4178b4348_0_30"/>
          <p:cNvSpPr txBox="1"/>
          <p:nvPr/>
        </p:nvSpPr>
        <p:spPr>
          <a:xfrm>
            <a:off x="731848" y="1229150"/>
            <a:ext cx="93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/>
              <a:t>댓글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b4178b4348_0_30"/>
          <p:cNvSpPr/>
          <p:nvPr/>
        </p:nvSpPr>
        <p:spPr>
          <a:xfrm>
            <a:off x="485876" y="549277"/>
            <a:ext cx="1951200" cy="5310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시스템 개요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1b4178b4348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46" y="1653425"/>
            <a:ext cx="40481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b4178b4348_0_30"/>
          <p:cNvSpPr txBox="1"/>
          <p:nvPr/>
        </p:nvSpPr>
        <p:spPr>
          <a:xfrm>
            <a:off x="5740500" y="549275"/>
            <a:ext cx="246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/>
              <a:t>마이페이지 / 컨트리뷰션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1b4178b4348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200" y="1080275"/>
            <a:ext cx="6985700" cy="26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b4178b4348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1500" y="2226775"/>
            <a:ext cx="3833400" cy="45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b4178b4348_0_30"/>
          <p:cNvSpPr txBox="1"/>
          <p:nvPr/>
        </p:nvSpPr>
        <p:spPr>
          <a:xfrm>
            <a:off x="5970003" y="4468250"/>
            <a:ext cx="184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/>
              <a:t>게시물 목록 확인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2021-06-15T03:43:44Z</dcterms:created>
  <dc:creator>한대근</dc:creator>
</cp:coreProperties>
</file>