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7" r:id="rId4"/>
    <p:sldId id="258" r:id="rId5"/>
    <p:sldId id="266" r:id="rId6"/>
    <p:sldId id="259" r:id="rId7"/>
    <p:sldId id="261" r:id="rId8"/>
    <p:sldId id="260" r:id="rId9"/>
    <p:sldId id="262" r:id="rId10"/>
    <p:sldId id="263" r:id="rId11"/>
    <p:sldId id="264" r:id="rId12"/>
  </p:sldIdLst>
  <p:sldSz cx="12192000" cy="6858000"/>
  <p:notesSz cx="6858000" cy="9144000"/>
  <p:embeddedFontLst>
    <p:embeddedFont>
      <p:font typeface="Malgun Gothic" panose="020B0503020000020004" pitchFamily="50" charset="-127"/>
      <p:regular r:id="rId14"/>
      <p:bold r:id="rId15"/>
    </p:embeddedFont>
    <p:embeddedFont>
      <p:font typeface="Malgun Gothic" panose="020B0503020000020004" pitchFamily="50" charset="-127"/>
      <p:regular r:id="rId14"/>
      <p:bold r:id="rId15"/>
    </p:embeddedFont>
    <p:embeddedFont>
      <p:font typeface="Noto Sans" panose="020B0502040504020204" pitchFamily="34" charset="0"/>
      <p:regular r:id="rId16"/>
      <p:bold r:id="rId17"/>
      <p:italic r:id="rId18"/>
      <p:boldItalic r:id="rId19"/>
    </p:embeddedFont>
    <p:embeddedFont>
      <p:font typeface="Poppins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6">
          <p15:clr>
            <a:srgbClr val="A4A3A4"/>
          </p15:clr>
        </p15:guide>
        <p15:guide id="2" pos="461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pos="7219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hJHzLRvQk9bO9ts0R6GCqlteD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A5AA92-368A-4C74-99A2-186F87D6E9EF}">
  <a:tblStyle styleId="{C4A5AA92-368A-4C74-99A2-186F87D6E9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813" autoAdjust="0"/>
  </p:normalViewPr>
  <p:slideViewPr>
    <p:cSldViewPr snapToGrid="0">
      <p:cViewPr varScale="1">
        <p:scale>
          <a:sx n="79" d="100"/>
          <a:sy n="79" d="100"/>
        </p:scale>
        <p:origin x="600" y="90"/>
      </p:cViewPr>
      <p:guideLst>
        <p:guide orient="horz" pos="346"/>
        <p:guide pos="461"/>
        <p:guide orient="horz" pos="3974"/>
        <p:guide pos="72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" name="Google Shape;2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개발자를 위한 온라인 통합 워크스페이스 </a:t>
            </a:r>
            <a:endParaRPr dirty="0"/>
          </a:p>
        </p:txBody>
      </p:sp>
      <p:sp>
        <p:nvSpPr>
          <p:cNvPr id="23" name="Google Shape;2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0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12428d2c6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812428d2c6_2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latin typeface="Arial"/>
                <a:ea typeface="Arial"/>
                <a:cs typeface="Arial"/>
                <a:sym typeface="Arial"/>
              </a:rPr>
              <a:t>로그인 시 쿠키에 로그인 정보에 대한 세션이 저장이 안되는 문제.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latin typeface="Arial"/>
                <a:ea typeface="Arial"/>
                <a:cs typeface="Arial"/>
                <a:sym typeface="Arial"/>
              </a:rPr>
              <a:t>같은 와이파이 내에 다른 컴퓨터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812428d2c6_2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812428d2c6_2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812428d2c6_2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1812428d2c6_2_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812428d2c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1812428d2c6_0_1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프론트엔드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명 </a:t>
            </a:r>
            <a:r>
              <a:rPr lang="ko-KR" altLang="en-US" dirty="0" err="1"/>
              <a:t>백엔드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명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나랑 강민이 </a:t>
            </a:r>
            <a:r>
              <a:rPr lang="ko-KR" altLang="en-US" dirty="0" err="1"/>
              <a:t>백엔드</a:t>
            </a:r>
            <a:r>
              <a:rPr lang="ko-KR" altLang="en-US" dirty="0"/>
              <a:t> 노드 사용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민주 프론트 </a:t>
            </a:r>
            <a:r>
              <a:rPr lang="ko-KR" altLang="en-US" dirty="0" err="1"/>
              <a:t>리액트</a:t>
            </a:r>
            <a:r>
              <a:rPr lang="ko-KR" altLang="en-US" dirty="0"/>
              <a:t> </a:t>
            </a:r>
            <a:endParaRPr dirty="0"/>
          </a:p>
        </p:txBody>
      </p:sp>
      <p:sp>
        <p:nvSpPr>
          <p:cNvPr id="64" name="Google Shape;64;g1812428d2c6_0_1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7330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812428d2c6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" name="Google Shape;30;g1812428d2c6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 시스템은 개발자들이 서로 지식공유를 하고 협업하고 동기부여를 얻을 수 있는 온라인 통합 </a:t>
            </a:r>
            <a:r>
              <a:rPr lang="ko-KR" altLang="en-US" dirty="0" err="1"/>
              <a:t>워크스페이스입니다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총 네가지 기능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마크다운 형식의 블로그 기능인데</a:t>
            </a:r>
            <a:r>
              <a:rPr lang="en-US" altLang="ko-KR" dirty="0"/>
              <a:t>, </a:t>
            </a:r>
            <a:r>
              <a:rPr lang="ko-KR" altLang="en-US" dirty="0"/>
              <a:t>트리</a:t>
            </a:r>
            <a:r>
              <a:rPr lang="en-US" altLang="ko-KR" dirty="0"/>
              <a:t>, </a:t>
            </a:r>
            <a:r>
              <a:rPr lang="ko-KR" altLang="en-US" dirty="0"/>
              <a:t>큐</a:t>
            </a:r>
            <a:r>
              <a:rPr lang="en-US" altLang="ko-KR" dirty="0"/>
              <a:t>, </a:t>
            </a:r>
            <a:r>
              <a:rPr lang="ko-KR" altLang="en-US" dirty="0"/>
              <a:t>데이터베이스 같은 시각 자료를 포함할 수 있음</a:t>
            </a:r>
            <a:r>
              <a:rPr lang="en-US" altLang="ko-KR" dirty="0"/>
              <a:t>. </a:t>
            </a:r>
            <a:r>
              <a:rPr lang="ko-KR" altLang="en-US" dirty="0"/>
              <a:t>개발 블로그 특성상 추상적인 것들이 많아</a:t>
            </a:r>
            <a:r>
              <a:rPr lang="en-US" altLang="ko-KR" dirty="0"/>
              <a:t>, </a:t>
            </a:r>
            <a:r>
              <a:rPr lang="ko-KR" altLang="en-US" dirty="0"/>
              <a:t>이것을 </a:t>
            </a:r>
            <a:r>
              <a:rPr lang="ko-KR" altLang="en-US" dirty="0" err="1"/>
              <a:t>시각화하는</a:t>
            </a:r>
            <a:r>
              <a:rPr lang="ko-KR" altLang="en-US" dirty="0"/>
              <a:t> 것 필요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컨트리뷰션</a:t>
            </a:r>
            <a:r>
              <a:rPr lang="en-US" altLang="ko-KR" dirty="0"/>
              <a:t>. </a:t>
            </a:r>
            <a:r>
              <a:rPr lang="ko-KR" altLang="en-US" dirty="0"/>
              <a:t>블로그 글 쓰면 나무가 자라는 형식인데</a:t>
            </a:r>
            <a:r>
              <a:rPr lang="en-US" altLang="ko-KR" dirty="0"/>
              <a:t>, </a:t>
            </a:r>
            <a:r>
              <a:rPr lang="ko-KR" altLang="en-US" dirty="0"/>
              <a:t>일단 이거는 이번 학기 개발할 것인 </a:t>
            </a:r>
            <a:r>
              <a:rPr lang="ko-KR" altLang="en-US" dirty="0" err="1"/>
              <a:t>블로그랑만</a:t>
            </a:r>
            <a:r>
              <a:rPr lang="ko-KR" altLang="en-US" dirty="0"/>
              <a:t> 연동할 것이고</a:t>
            </a:r>
            <a:r>
              <a:rPr lang="en-US" altLang="ko-KR" dirty="0"/>
              <a:t>, </a:t>
            </a:r>
            <a:r>
              <a:rPr lang="ko-KR" altLang="en-US" dirty="0"/>
              <a:t>나중에 모각코도 연동할 것입니다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모각코</a:t>
            </a:r>
            <a:r>
              <a:rPr lang="en-US" altLang="ko-KR" dirty="0"/>
              <a:t>. </a:t>
            </a:r>
            <a:r>
              <a:rPr lang="ko-KR" altLang="en-US" dirty="0"/>
              <a:t>누구나 방을 생성하고 누구나 들어와 라이브로 채팅을 하고 화면 공유도 하면서 </a:t>
            </a:r>
            <a:r>
              <a:rPr lang="ko-KR" altLang="en-US" dirty="0" err="1"/>
              <a:t>모르는거</a:t>
            </a:r>
            <a:r>
              <a:rPr lang="ko-KR" altLang="en-US" dirty="0"/>
              <a:t> 질문하고 할 수 있는 공간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팀 프로젝트</a:t>
            </a:r>
            <a:r>
              <a:rPr lang="en-US" altLang="ko-KR" dirty="0"/>
              <a:t>. </a:t>
            </a:r>
            <a:r>
              <a:rPr lang="ko-KR" altLang="en-US" dirty="0"/>
              <a:t>팀 프로젝트를 돕는 기능인데</a:t>
            </a:r>
            <a:r>
              <a:rPr lang="en-US" altLang="ko-KR" dirty="0"/>
              <a:t>, </a:t>
            </a:r>
            <a:r>
              <a:rPr lang="ko-KR" altLang="en-US" dirty="0"/>
              <a:t>여러가지 개발 방법론에 기반하여 팀이 설정한 방법론에 의해 템플릿이 생성되고 스케쥴 관리를 할 수 있도록 함</a:t>
            </a:r>
            <a:r>
              <a:rPr lang="en-US" altLang="ko-KR" dirty="0"/>
              <a:t>. 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dirty="0"/>
          </a:p>
        </p:txBody>
      </p:sp>
      <p:sp>
        <p:nvSpPr>
          <p:cNvPr id="31" name="Google Shape;31;g1812428d2c6_0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812428d2c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1812428d2c6_0_1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시스템의 이용 대상은 본인의 공부한 것을 정리하고 동기부여를 </a:t>
            </a:r>
            <a:r>
              <a:rPr lang="ko-KR" altLang="en-US" dirty="0" err="1"/>
              <a:t>받고싶어하는</a:t>
            </a:r>
            <a:r>
              <a:rPr lang="ko-KR" altLang="en-US" dirty="0"/>
              <a:t> 모든 개발자들과</a:t>
            </a:r>
            <a:r>
              <a:rPr lang="en-US" altLang="ko-KR" dirty="0"/>
              <a:t>, </a:t>
            </a:r>
            <a:r>
              <a:rPr lang="ko-KR" altLang="en-US" dirty="0"/>
              <a:t>다른 개발자들과 소통하고 팀 프로젝트를 </a:t>
            </a:r>
            <a:r>
              <a:rPr lang="ko-KR" altLang="en-US" dirty="0" err="1"/>
              <a:t>드랍하지</a:t>
            </a:r>
            <a:r>
              <a:rPr lang="ko-KR" altLang="en-US" dirty="0"/>
              <a:t> 않고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끝까지 수행하고 싶어하는 개발자들이고</a:t>
            </a:r>
            <a:r>
              <a:rPr lang="en-US" altLang="ko-KR" dirty="0"/>
              <a:t>, </a:t>
            </a:r>
            <a:r>
              <a:rPr lang="en-US" altLang="ko-KR" dirty="0" err="1"/>
              <a:t>mysql</a:t>
            </a:r>
            <a:r>
              <a:rPr lang="ko-KR" altLang="en-US" dirty="0"/>
              <a:t>로 데이터베이스를 구축하고 </a:t>
            </a:r>
            <a:r>
              <a:rPr lang="en-US" altLang="ko-KR" dirty="0" err="1"/>
              <a:t>aws</a:t>
            </a:r>
            <a:r>
              <a:rPr lang="ko-KR" altLang="en-US" dirty="0"/>
              <a:t>에 연동하여 운영할 예정입니다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64" name="Google Shape;64;g1812428d2c6_0_1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812428d2c6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1812428d2c6_2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 빌드에 관련된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다이어그램입니다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 테이블에 유저 아이디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패스워드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이메일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닉네임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소개글이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있고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게시판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태이블에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게시물 아이디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작성한 유저 아이디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타이틀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사용자가 설정한 카테고리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내용 이렇게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코멘트는 댓글 테이블인데 댓글 쓴 시간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게시물 아이디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닉네임 이렇게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세개를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복합키로 합쳐서 프라이머리키로 사용할 것이고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댓글 내용이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Google Shape;81;g1812428d2c6_2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0675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812428d2c6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1812428d2c6_2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총 </a:t>
            </a:r>
            <a:r>
              <a:rPr lang="en-US" altLang="ko-KR" dirty="0"/>
              <a:t>7</a:t>
            </a:r>
            <a:r>
              <a:rPr lang="ko-KR" altLang="en-US" dirty="0"/>
              <a:t>개 </a:t>
            </a:r>
            <a:r>
              <a:rPr lang="ko-KR" altLang="en-US" dirty="0" err="1"/>
              <a:t>유즈케이스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r>
              <a:rPr lang="ko-KR" altLang="en-US" dirty="0"/>
              <a:t>차 빌드 </a:t>
            </a:r>
            <a:r>
              <a:rPr lang="ko-KR" altLang="en-US" dirty="0" err="1"/>
              <a:t>관련된거는</a:t>
            </a:r>
            <a:r>
              <a:rPr lang="ko-KR" altLang="en-US" dirty="0"/>
              <a:t> 로그인</a:t>
            </a:r>
            <a:r>
              <a:rPr lang="en-US" altLang="ko-KR" dirty="0"/>
              <a:t>, </a:t>
            </a:r>
            <a:r>
              <a:rPr lang="ko-KR" altLang="en-US" dirty="0"/>
              <a:t>게시글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Google Shape;81;g1812428d2c6_2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812428d2c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1812428d2c6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1812428d2c6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812428d2c6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1812428d2c6_2_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이거는 데모 하면서 보여줌</a:t>
            </a:r>
            <a:r>
              <a:rPr lang="en-US" altLang="ko-KR" dirty="0"/>
              <a:t>~~</a:t>
            </a:r>
            <a:endParaRPr dirty="0"/>
          </a:p>
        </p:txBody>
      </p:sp>
      <p:sp>
        <p:nvSpPr>
          <p:cNvPr id="99" name="Google Shape;99;g1812428d2c6_2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812428d2c6_2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1812428d2c6_2_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1812428d2c6_2_1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커버 슬라이드">
  <p:cSld name="커버 슬라이드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본문 슬라이드">
  <p:cSld name="본문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 rot="-5400000">
            <a:off x="-55516" y="3344875"/>
            <a:ext cx="807930" cy="168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600" b="1" i="0">
                <a:solidFill>
                  <a:srgbClr val="7F7F7F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0" marR="0" lvl="1" indent="0" algn="ctr" rtl="0">
              <a:spcBef>
                <a:spcPts val="0"/>
              </a:spcBef>
              <a:buNone/>
              <a:defRPr sz="600" b="1" i="0">
                <a:solidFill>
                  <a:srgbClr val="7F7F7F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0" marR="0" lvl="2" indent="0" algn="ctr" rtl="0">
              <a:spcBef>
                <a:spcPts val="0"/>
              </a:spcBef>
              <a:buNone/>
              <a:defRPr sz="600" b="1" i="0">
                <a:solidFill>
                  <a:srgbClr val="7F7F7F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0" marR="0" lvl="3" indent="0" algn="ctr" rtl="0">
              <a:spcBef>
                <a:spcPts val="0"/>
              </a:spcBef>
              <a:buNone/>
              <a:defRPr sz="600" b="1" i="0">
                <a:solidFill>
                  <a:srgbClr val="7F7F7F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0" marR="0" lvl="4" indent="0" algn="ctr" rtl="0">
              <a:spcBef>
                <a:spcPts val="0"/>
              </a:spcBef>
              <a:buNone/>
              <a:defRPr sz="600" b="1" i="0">
                <a:solidFill>
                  <a:srgbClr val="7F7F7F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0" marR="0" lvl="5" indent="0" algn="ctr" rtl="0">
              <a:spcBef>
                <a:spcPts val="0"/>
              </a:spcBef>
              <a:buNone/>
              <a:defRPr sz="600" b="1" i="0">
                <a:solidFill>
                  <a:srgbClr val="7F7F7F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marL="0" marR="0" lvl="6" indent="0" algn="ctr" rtl="0">
              <a:spcBef>
                <a:spcPts val="0"/>
              </a:spcBef>
              <a:buNone/>
              <a:defRPr sz="600" b="1" i="0">
                <a:solidFill>
                  <a:srgbClr val="7F7F7F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marL="0" marR="0" lvl="7" indent="0" algn="ctr" rtl="0">
              <a:spcBef>
                <a:spcPts val="0"/>
              </a:spcBef>
              <a:buNone/>
              <a:defRPr sz="600" b="1" i="0">
                <a:solidFill>
                  <a:srgbClr val="7F7F7F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marL="0" marR="0" lvl="8" indent="0" algn="ctr" rtl="0">
              <a:spcBef>
                <a:spcPts val="0"/>
              </a:spcBef>
              <a:buNone/>
              <a:defRPr sz="600" b="1" i="0">
                <a:solidFill>
                  <a:srgbClr val="7F7F7F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 / 10 p</a:t>
            </a:r>
            <a:endParaRPr/>
          </a:p>
        </p:txBody>
      </p:sp>
      <p:cxnSp>
        <p:nvCxnSpPr>
          <p:cNvPr id="17" name="Google Shape;17;p16"/>
          <p:cNvCxnSpPr/>
          <p:nvPr/>
        </p:nvCxnSpPr>
        <p:spPr>
          <a:xfrm>
            <a:off x="477446" y="549275"/>
            <a:ext cx="0" cy="5759450"/>
          </a:xfrm>
          <a:prstGeom prst="straightConnector1">
            <a:avLst/>
          </a:prstGeom>
          <a:noFill/>
          <a:ln w="9525" cap="flat" cmpd="sng">
            <a:solidFill>
              <a:srgbClr val="392DF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" name="Google Shape;18;p16"/>
          <p:cNvSpPr txBox="1"/>
          <p:nvPr/>
        </p:nvSpPr>
        <p:spPr>
          <a:xfrm rot="-5400000">
            <a:off x="-526169" y="1342620"/>
            <a:ext cx="1749234" cy="162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>
                <a:solidFill>
                  <a:srgbClr val="392DF6"/>
                </a:solidFill>
                <a:latin typeface="Noto Sans"/>
                <a:ea typeface="Noto Sans"/>
                <a:cs typeface="Noto Sans"/>
                <a:sym typeface="Noto Sans"/>
              </a:rPr>
              <a:t>2021 Business plan</a:t>
            </a:r>
            <a:endParaRPr sz="800" b="0" i="0">
              <a:solidFill>
                <a:srgbClr val="392DF6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9" name="Google Shape;19;p16"/>
          <p:cNvSpPr txBox="1"/>
          <p:nvPr/>
        </p:nvSpPr>
        <p:spPr>
          <a:xfrm rot="-5400000">
            <a:off x="-526168" y="5352834"/>
            <a:ext cx="1749234" cy="162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>
                <a:solidFill>
                  <a:srgbClr val="392DF6"/>
                </a:solidFill>
                <a:latin typeface="Noto Sans"/>
                <a:ea typeface="Noto Sans"/>
                <a:cs typeface="Noto Sans"/>
                <a:sym typeface="Noto Sans"/>
              </a:rPr>
              <a:t>Sandoll cloud</a:t>
            </a:r>
            <a:endParaRPr sz="800" b="0" i="0">
              <a:solidFill>
                <a:srgbClr val="392DF6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/>
          <p:nvPr/>
        </p:nvSpPr>
        <p:spPr>
          <a:xfrm>
            <a:off x="1053825" y="1013350"/>
            <a:ext cx="8025300" cy="2216700"/>
          </a:xfrm>
          <a:prstGeom prst="rect">
            <a:avLst/>
          </a:prstGeom>
          <a:solidFill>
            <a:srgbClr val="392DF6"/>
          </a:solidFill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 개발자를 위한 </a:t>
            </a:r>
            <a:endParaRPr sz="6000" b="1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 Online Workspace</a:t>
            </a:r>
            <a:endParaRPr/>
          </a:p>
        </p:txBody>
      </p:sp>
      <p:sp>
        <p:nvSpPr>
          <p:cNvPr id="26" name="Google Shape;26;p1"/>
          <p:cNvSpPr txBox="1"/>
          <p:nvPr/>
        </p:nvSpPr>
        <p:spPr>
          <a:xfrm rot="-5400000">
            <a:off x="-886625" y="1465200"/>
            <a:ext cx="2503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92DF6"/>
                </a:solidFill>
                <a:latin typeface="Arial Rounded"/>
                <a:ea typeface="Arial Rounded"/>
                <a:cs typeface="Arial Rounded"/>
                <a:sym typeface="Arial Rounded"/>
              </a:rPr>
              <a:t>2022 졸업작품 1차 빌드 발표</a:t>
            </a:r>
            <a:endParaRPr b="1">
              <a:solidFill>
                <a:srgbClr val="392DF6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7" name="Google Shape;27;p1"/>
          <p:cNvSpPr txBox="1"/>
          <p:nvPr/>
        </p:nvSpPr>
        <p:spPr>
          <a:xfrm>
            <a:off x="1216925" y="4660600"/>
            <a:ext cx="2539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262626"/>
                </a:solidFill>
                <a:latin typeface="Arial Rounded"/>
                <a:ea typeface="Arial Rounded"/>
                <a:cs typeface="Arial Rounded"/>
                <a:sym typeface="Arial Rounded"/>
              </a:rPr>
              <a:t>2018038069 김성호</a:t>
            </a:r>
            <a:endParaRPr sz="1800" dirty="0">
              <a:solidFill>
                <a:srgbClr val="262626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262626"/>
                </a:solidFill>
                <a:latin typeface="Arial Rounded"/>
                <a:ea typeface="Arial Rounded"/>
                <a:cs typeface="Arial Rounded"/>
                <a:sym typeface="Arial Rounded"/>
              </a:rPr>
              <a:t>2020039062 김민주 </a:t>
            </a:r>
            <a:endParaRPr sz="1800" dirty="0">
              <a:solidFill>
                <a:srgbClr val="262626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262626"/>
                </a:solidFill>
                <a:latin typeface="Arial Rounded"/>
                <a:ea typeface="Arial Rounded"/>
                <a:cs typeface="Arial Rounded"/>
                <a:sym typeface="Arial Rounded"/>
              </a:rPr>
              <a:t>2020039048 김강민</a:t>
            </a:r>
            <a:endParaRPr dirty="0"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12428d2c6_2_77"/>
          <p:cNvSpPr txBox="1">
            <a:spLocks noGrp="1"/>
          </p:cNvSpPr>
          <p:nvPr>
            <p:ph type="sldNum" idx="12"/>
          </p:nvPr>
        </p:nvSpPr>
        <p:spPr>
          <a:xfrm rot="-5400000">
            <a:off x="-55478" y="3344867"/>
            <a:ext cx="807900" cy="1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Noto Sans"/>
                <a:ea typeface="Noto Sans"/>
                <a:cs typeface="Noto Sans"/>
                <a:sym typeface="Noto Sans"/>
              </a:rPr>
              <a:t>9</a:t>
            </a:fld>
            <a:r>
              <a:rPr lang="ko-KR">
                <a:latin typeface="Noto Sans"/>
                <a:ea typeface="Noto Sans"/>
                <a:cs typeface="Noto Sans"/>
                <a:sym typeface="Noto Sans"/>
              </a:rPr>
              <a:t> / 10 p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44" name="Google Shape;144;g1812428d2c6_2_77"/>
          <p:cNvSpPr/>
          <p:nvPr/>
        </p:nvSpPr>
        <p:spPr>
          <a:xfrm>
            <a:off x="3604023" y="2957153"/>
            <a:ext cx="12198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Product / Service</a:t>
            </a:r>
            <a:endParaRPr/>
          </a:p>
        </p:txBody>
      </p:sp>
      <p:sp>
        <p:nvSpPr>
          <p:cNvPr id="145" name="Google Shape;145;g1812428d2c6_2_77"/>
          <p:cNvSpPr/>
          <p:nvPr/>
        </p:nvSpPr>
        <p:spPr>
          <a:xfrm>
            <a:off x="5025971" y="1653428"/>
            <a:ext cx="8676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Philosophy</a:t>
            </a:r>
            <a:endParaRPr/>
          </a:p>
        </p:txBody>
      </p:sp>
      <p:pic>
        <p:nvPicPr>
          <p:cNvPr id="146" name="Google Shape;146;g1812428d2c6_2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22" y="549278"/>
            <a:ext cx="2286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812428d2c6_2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22" y="5338503"/>
            <a:ext cx="2286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1812428d2c6_2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22" y="2943891"/>
            <a:ext cx="22860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1812428d2c6_2_77"/>
          <p:cNvSpPr/>
          <p:nvPr/>
        </p:nvSpPr>
        <p:spPr>
          <a:xfrm>
            <a:off x="485876" y="549277"/>
            <a:ext cx="1951200" cy="531000"/>
          </a:xfrm>
          <a:prstGeom prst="rect">
            <a:avLst/>
          </a:prstGeom>
          <a:solidFill>
            <a:srgbClr val="392D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기타 사항</a:t>
            </a:r>
            <a:endParaRPr sz="1600"/>
          </a:p>
        </p:txBody>
      </p:sp>
      <p:sp>
        <p:nvSpPr>
          <p:cNvPr id="151" name="Google Shape;151;g1812428d2c6_2_77"/>
          <p:cNvSpPr txBox="1"/>
          <p:nvPr/>
        </p:nvSpPr>
        <p:spPr>
          <a:xfrm>
            <a:off x="1279475" y="1445038"/>
            <a:ext cx="867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/>
              <a:t>문제점</a:t>
            </a:r>
            <a:r>
              <a:rPr lang="ko-KR" b="1"/>
              <a:t> </a:t>
            </a:r>
            <a:endParaRPr b="1"/>
          </a:p>
        </p:txBody>
      </p:sp>
      <p:sp>
        <p:nvSpPr>
          <p:cNvPr id="152" name="Google Shape;152;g1812428d2c6_2_77"/>
          <p:cNvSpPr txBox="1"/>
          <p:nvPr/>
        </p:nvSpPr>
        <p:spPr>
          <a:xfrm>
            <a:off x="2019874" y="1970400"/>
            <a:ext cx="421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/>
              <a:t>    </a:t>
            </a:r>
            <a:r>
              <a:rPr lang="ko-KR" sz="1800" b="1" dirty="0" err="1"/>
              <a:t>Front-end</a:t>
            </a:r>
            <a:r>
              <a:rPr lang="ko-KR" sz="1800" b="1" dirty="0"/>
              <a:t> </a:t>
            </a:r>
            <a:r>
              <a:rPr lang="ko-KR" sz="1800" b="1" dirty="0" err="1"/>
              <a:t>Back-end</a:t>
            </a:r>
            <a:r>
              <a:rPr lang="ko-KR" sz="1800" b="1" dirty="0"/>
              <a:t> 연동</a:t>
            </a:r>
            <a:endParaRPr sz="1800" b="1" dirty="0"/>
          </a:p>
        </p:txBody>
      </p:sp>
      <p:sp>
        <p:nvSpPr>
          <p:cNvPr id="153" name="Google Shape;153;g1812428d2c6_2_77"/>
          <p:cNvSpPr txBox="1"/>
          <p:nvPr/>
        </p:nvSpPr>
        <p:spPr>
          <a:xfrm>
            <a:off x="1279475" y="3784513"/>
            <a:ext cx="867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/>
              <a:t>앞으로</a:t>
            </a:r>
            <a:endParaRPr b="1"/>
          </a:p>
        </p:txBody>
      </p:sp>
      <p:sp>
        <p:nvSpPr>
          <p:cNvPr id="154" name="Google Shape;154;g1812428d2c6_2_77"/>
          <p:cNvSpPr txBox="1"/>
          <p:nvPr/>
        </p:nvSpPr>
        <p:spPr>
          <a:xfrm>
            <a:off x="2147075" y="4309875"/>
            <a:ext cx="62688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sz="1800" b="1" dirty="0"/>
              <a:t>UI 디자인 완성도</a:t>
            </a:r>
            <a:endParaRPr sz="1800" b="1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sz="1800" b="1" dirty="0" err="1"/>
              <a:t>contribution</a:t>
            </a:r>
            <a:r>
              <a:rPr lang="ko-KR" sz="1800" b="1" dirty="0"/>
              <a:t> 기능 개발 </a:t>
            </a:r>
            <a:endParaRPr sz="1800" b="1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sz="1800" b="1" dirty="0"/>
              <a:t>댓글 관련 기능 개발  </a:t>
            </a:r>
            <a:endParaRPr sz="1800" b="1" dirty="0"/>
          </a:p>
        </p:txBody>
      </p:sp>
      <p:cxnSp>
        <p:nvCxnSpPr>
          <p:cNvPr id="155" name="Google Shape;155;g1812428d2c6_2_77"/>
          <p:cNvCxnSpPr/>
          <p:nvPr/>
        </p:nvCxnSpPr>
        <p:spPr>
          <a:xfrm rot="10800000">
            <a:off x="4585650" y="4862000"/>
            <a:ext cx="0" cy="25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152;g1812428d2c6_2_77">
            <a:extLst>
              <a:ext uri="{FF2B5EF4-FFF2-40B4-BE49-F238E27FC236}">
                <a16:creationId xmlns:a16="http://schemas.microsoft.com/office/drawing/2014/main" id="{C524FA89-E5AD-6928-B2A4-54C47D70175E}"/>
              </a:ext>
            </a:extLst>
          </p:cNvPr>
          <p:cNvSpPr txBox="1"/>
          <p:nvPr/>
        </p:nvSpPr>
        <p:spPr>
          <a:xfrm>
            <a:off x="2019874" y="2432885"/>
            <a:ext cx="421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/>
              <a:t>    </a:t>
            </a:r>
            <a:r>
              <a:rPr lang="ko-KR" altLang="en-US" sz="1800" b="1" dirty="0"/>
              <a:t>마크다운 이미지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시각자료</a:t>
            </a:r>
            <a:r>
              <a:rPr lang="en-US" altLang="ko-KR" sz="1800" b="1" dirty="0"/>
              <a:t>) </a:t>
            </a:r>
            <a:r>
              <a:rPr lang="ko-KR" altLang="en-US" sz="1800" b="1" dirty="0"/>
              <a:t>삽입</a:t>
            </a:r>
            <a:endParaRPr sz="1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55CC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812428d2c6_2_90"/>
          <p:cNvSpPr txBox="1"/>
          <p:nvPr/>
        </p:nvSpPr>
        <p:spPr>
          <a:xfrm>
            <a:off x="4123349" y="2585575"/>
            <a:ext cx="39453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 sz="50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2" name="Google Shape;162;g1812428d2c6_2_90"/>
          <p:cNvSpPr/>
          <p:nvPr/>
        </p:nvSpPr>
        <p:spPr>
          <a:xfrm>
            <a:off x="4916554" y="3766450"/>
            <a:ext cx="2358900" cy="10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8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3" name="Google Shape;163;g1812428d2c6_2_90"/>
          <p:cNvSpPr/>
          <p:nvPr/>
        </p:nvSpPr>
        <p:spPr>
          <a:xfrm>
            <a:off x="4602599" y="6184675"/>
            <a:ext cx="2986800" cy="248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D8E2F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D8E2F3"/>
                </a:solidFill>
                <a:latin typeface="Noto Sans"/>
                <a:ea typeface="Noto Sans"/>
                <a:cs typeface="Noto Sans"/>
                <a:sym typeface="Noto Sans"/>
              </a:rPr>
              <a:t>2022 졸업작품 1차 빌드 발표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812428d2c6_0_127"/>
          <p:cNvSpPr txBox="1">
            <a:spLocks noGrp="1"/>
          </p:cNvSpPr>
          <p:nvPr>
            <p:ph type="sldNum" idx="12"/>
          </p:nvPr>
        </p:nvSpPr>
        <p:spPr>
          <a:xfrm rot="-5400000">
            <a:off x="-55478" y="3344867"/>
            <a:ext cx="807900" cy="1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Noto Sans"/>
                <a:ea typeface="Noto Sans"/>
                <a:cs typeface="Noto Sans"/>
                <a:sym typeface="Noto Sans"/>
              </a:rPr>
              <a:t>1</a:t>
            </a:fld>
            <a:r>
              <a:rPr lang="ko-KR">
                <a:latin typeface="Noto Sans"/>
                <a:ea typeface="Noto Sans"/>
                <a:cs typeface="Noto Sans"/>
                <a:sym typeface="Noto Sans"/>
              </a:rPr>
              <a:t> / 10 p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67" name="Google Shape;67;g1812428d2c6_0_127"/>
          <p:cNvSpPr/>
          <p:nvPr/>
        </p:nvSpPr>
        <p:spPr>
          <a:xfrm>
            <a:off x="3604023" y="2957153"/>
            <a:ext cx="12198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Product / Service</a:t>
            </a:r>
            <a:endParaRPr/>
          </a:p>
        </p:txBody>
      </p:sp>
      <p:sp>
        <p:nvSpPr>
          <p:cNvPr id="68" name="Google Shape;68;g1812428d2c6_0_127"/>
          <p:cNvSpPr/>
          <p:nvPr/>
        </p:nvSpPr>
        <p:spPr>
          <a:xfrm>
            <a:off x="5025971" y="1653428"/>
            <a:ext cx="8676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Philosophy</a:t>
            </a:r>
            <a:endParaRPr/>
          </a:p>
        </p:txBody>
      </p:sp>
      <p:pic>
        <p:nvPicPr>
          <p:cNvPr id="69" name="Google Shape;69;g1812428d2c6_0_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22" y="549278"/>
            <a:ext cx="2286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1812428d2c6_0_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22" y="5338503"/>
            <a:ext cx="2286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g1812428d2c6_0_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22" y="2943891"/>
            <a:ext cx="22860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1812428d2c6_0_127"/>
          <p:cNvSpPr txBox="1"/>
          <p:nvPr/>
        </p:nvSpPr>
        <p:spPr>
          <a:xfrm>
            <a:off x="1650972" y="1949525"/>
            <a:ext cx="1899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</p:txBody>
      </p:sp>
      <p:sp>
        <p:nvSpPr>
          <p:cNvPr id="73" name="Google Shape;73;g1812428d2c6_0_127"/>
          <p:cNvSpPr txBox="1"/>
          <p:nvPr/>
        </p:nvSpPr>
        <p:spPr>
          <a:xfrm>
            <a:off x="5615700" y="3371267"/>
            <a:ext cx="96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/>
              <a:t>김민주 </a:t>
            </a:r>
            <a:endParaRPr sz="1800" b="1" dirty="0"/>
          </a:p>
        </p:txBody>
      </p:sp>
      <p:sp>
        <p:nvSpPr>
          <p:cNvPr id="75" name="Google Shape;75;g1812428d2c6_0_127"/>
          <p:cNvSpPr/>
          <p:nvPr/>
        </p:nvSpPr>
        <p:spPr>
          <a:xfrm>
            <a:off x="485876" y="549277"/>
            <a:ext cx="1951200" cy="531000"/>
          </a:xfrm>
          <a:prstGeom prst="rect">
            <a:avLst/>
          </a:prstGeom>
          <a:solidFill>
            <a:srgbClr val="392D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lt1"/>
                </a:solidFill>
                <a:latin typeface="Arial Rounded"/>
                <a:sym typeface="Arial Rounded"/>
              </a:rPr>
              <a:t>팀원 소개</a:t>
            </a:r>
            <a:endParaRPr sz="1600" dirty="0"/>
          </a:p>
        </p:txBody>
      </p:sp>
      <p:sp>
        <p:nvSpPr>
          <p:cNvPr id="2" name="Google Shape;73;g1812428d2c6_0_127">
            <a:extLst>
              <a:ext uri="{FF2B5EF4-FFF2-40B4-BE49-F238E27FC236}">
                <a16:creationId xmlns:a16="http://schemas.microsoft.com/office/drawing/2014/main" id="{5885A589-8CA4-EB6C-4494-77460D9E75EC}"/>
              </a:ext>
            </a:extLst>
          </p:cNvPr>
          <p:cNvSpPr txBox="1"/>
          <p:nvPr/>
        </p:nvSpPr>
        <p:spPr>
          <a:xfrm>
            <a:off x="2343451" y="3371267"/>
            <a:ext cx="96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/>
              <a:t>김성호 </a:t>
            </a:r>
            <a:endParaRPr sz="1800" b="1" dirty="0"/>
          </a:p>
        </p:txBody>
      </p:sp>
      <p:sp>
        <p:nvSpPr>
          <p:cNvPr id="3" name="Google Shape;73;g1812428d2c6_0_127">
            <a:extLst>
              <a:ext uri="{FF2B5EF4-FFF2-40B4-BE49-F238E27FC236}">
                <a16:creationId xmlns:a16="http://schemas.microsoft.com/office/drawing/2014/main" id="{FC48C4BE-F961-4AA9-CA1A-F5566CA5AA61}"/>
              </a:ext>
            </a:extLst>
          </p:cNvPr>
          <p:cNvSpPr txBox="1"/>
          <p:nvPr/>
        </p:nvSpPr>
        <p:spPr>
          <a:xfrm>
            <a:off x="8887949" y="3371267"/>
            <a:ext cx="96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/>
              <a:t>김강민 </a:t>
            </a:r>
            <a:endParaRPr sz="1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AAA0EC-7745-01A1-D0EA-00223BF7E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544" y="1890789"/>
            <a:ext cx="1214414" cy="12144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26948D-887A-F790-6240-40E442BAC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042" y="1942456"/>
            <a:ext cx="1214414" cy="12144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8E8315C-3596-D84D-0DCF-C7C506534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100" y="1794261"/>
            <a:ext cx="1219800" cy="1219800"/>
          </a:xfrm>
          <a:prstGeom prst="rect">
            <a:avLst/>
          </a:prstGeom>
        </p:spPr>
      </p:pic>
      <p:sp>
        <p:nvSpPr>
          <p:cNvPr id="9" name="Google Shape;73;g1812428d2c6_0_127">
            <a:extLst>
              <a:ext uri="{FF2B5EF4-FFF2-40B4-BE49-F238E27FC236}">
                <a16:creationId xmlns:a16="http://schemas.microsoft.com/office/drawing/2014/main" id="{D2FC1CC1-D638-159C-5482-30D1D1A7A3FB}"/>
              </a:ext>
            </a:extLst>
          </p:cNvPr>
          <p:cNvSpPr txBox="1"/>
          <p:nvPr/>
        </p:nvSpPr>
        <p:spPr>
          <a:xfrm>
            <a:off x="2079239" y="3880810"/>
            <a:ext cx="1489023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/>
              <a:t>WEB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/>
              <a:t>Back-end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 err="1"/>
              <a:t>Javascript</a:t>
            </a:r>
            <a:r>
              <a:rPr lang="en-US" altLang="ko-KR" sz="1800" b="1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/>
              <a:t>Node.js</a:t>
            </a:r>
            <a:r>
              <a:rPr lang="ko-KR" altLang="en-US" sz="1800" b="1" dirty="0"/>
              <a:t> </a:t>
            </a:r>
            <a:endParaRPr sz="18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C6B4387-6881-C3B7-92CA-00673E0501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9450" y="1388686"/>
            <a:ext cx="228600" cy="228600"/>
          </a:xfrm>
          <a:prstGeom prst="rect">
            <a:avLst/>
          </a:prstGeom>
        </p:spPr>
      </p:pic>
      <p:sp>
        <p:nvSpPr>
          <p:cNvPr id="12" name="Google Shape;73;g1812428d2c6_0_127">
            <a:extLst>
              <a:ext uri="{FF2B5EF4-FFF2-40B4-BE49-F238E27FC236}">
                <a16:creationId xmlns:a16="http://schemas.microsoft.com/office/drawing/2014/main" id="{EA462BAF-CA35-E64C-01BC-3D2386D0832D}"/>
              </a:ext>
            </a:extLst>
          </p:cNvPr>
          <p:cNvSpPr txBox="1"/>
          <p:nvPr/>
        </p:nvSpPr>
        <p:spPr>
          <a:xfrm>
            <a:off x="5351488" y="3880810"/>
            <a:ext cx="1489023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/>
              <a:t>WEB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/>
              <a:t>Front-end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/>
              <a:t> </a:t>
            </a:r>
            <a:endParaRPr lang="en-US" altLang="ko-KR"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/>
              <a:t>Javascript</a:t>
            </a:r>
            <a:endParaRPr lang="en-US"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React</a:t>
            </a:r>
            <a:endParaRPr sz="1800" b="1" dirty="0"/>
          </a:p>
        </p:txBody>
      </p:sp>
      <p:sp>
        <p:nvSpPr>
          <p:cNvPr id="13" name="Google Shape;73;g1812428d2c6_0_127">
            <a:extLst>
              <a:ext uri="{FF2B5EF4-FFF2-40B4-BE49-F238E27FC236}">
                <a16:creationId xmlns:a16="http://schemas.microsoft.com/office/drawing/2014/main" id="{C8D4EBA8-1683-26AD-48F9-326256303980}"/>
              </a:ext>
            </a:extLst>
          </p:cNvPr>
          <p:cNvSpPr txBox="1"/>
          <p:nvPr/>
        </p:nvSpPr>
        <p:spPr>
          <a:xfrm>
            <a:off x="8623738" y="3832967"/>
            <a:ext cx="1489023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/>
              <a:t>WEB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/>
              <a:t>Back-end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/>
              <a:t> </a:t>
            </a:r>
            <a:endParaRPr lang="en-US" altLang="ko-KR"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/>
              <a:t>Javascript</a:t>
            </a:r>
            <a:endParaRPr lang="en-US"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Node.js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9478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12428d2c6_0_60"/>
          <p:cNvSpPr txBox="1">
            <a:spLocks noGrp="1"/>
          </p:cNvSpPr>
          <p:nvPr>
            <p:ph type="sldNum" idx="12"/>
          </p:nvPr>
        </p:nvSpPr>
        <p:spPr>
          <a:xfrm rot="-5400000">
            <a:off x="-55478" y="3344867"/>
            <a:ext cx="807900" cy="1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Noto Sans"/>
                <a:ea typeface="Noto Sans"/>
                <a:cs typeface="Noto Sans"/>
                <a:sym typeface="Noto Sans"/>
              </a:rPr>
              <a:t>2</a:t>
            </a:fld>
            <a:r>
              <a:rPr lang="ko-KR">
                <a:latin typeface="Noto Sans"/>
                <a:ea typeface="Noto Sans"/>
                <a:cs typeface="Noto Sans"/>
                <a:sym typeface="Noto Sans"/>
              </a:rPr>
              <a:t> / 10 p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4" name="Google Shape;34;g1812428d2c6_0_60"/>
          <p:cNvSpPr/>
          <p:nvPr/>
        </p:nvSpPr>
        <p:spPr>
          <a:xfrm>
            <a:off x="3604023" y="2957153"/>
            <a:ext cx="12198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Product / Service</a:t>
            </a:r>
            <a:endParaRPr/>
          </a:p>
        </p:txBody>
      </p:sp>
      <p:sp>
        <p:nvSpPr>
          <p:cNvPr id="35" name="Google Shape;35;g1812428d2c6_0_60"/>
          <p:cNvSpPr/>
          <p:nvPr/>
        </p:nvSpPr>
        <p:spPr>
          <a:xfrm>
            <a:off x="7543221" y="2957153"/>
            <a:ext cx="8676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Philosophy</a:t>
            </a:r>
            <a:endParaRPr/>
          </a:p>
        </p:txBody>
      </p:sp>
      <p:sp>
        <p:nvSpPr>
          <p:cNvPr id="36" name="Google Shape;36;g1812428d2c6_0_60"/>
          <p:cNvSpPr/>
          <p:nvPr/>
        </p:nvSpPr>
        <p:spPr>
          <a:xfrm>
            <a:off x="485876" y="549277"/>
            <a:ext cx="1951200" cy="531000"/>
          </a:xfrm>
          <a:prstGeom prst="rect">
            <a:avLst/>
          </a:prstGeom>
          <a:solidFill>
            <a:srgbClr val="392D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시스템 개요</a:t>
            </a:r>
            <a:endParaRPr sz="1600"/>
          </a:p>
        </p:txBody>
      </p:sp>
      <p:pic>
        <p:nvPicPr>
          <p:cNvPr id="37" name="Google Shape;37;g1812428d2c6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22" y="424178"/>
            <a:ext cx="2286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g1812428d2c6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22" y="5338503"/>
            <a:ext cx="2286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g1812428d2c6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22" y="2943891"/>
            <a:ext cx="22860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g1812428d2c6_0_60"/>
          <p:cNvSpPr txBox="1"/>
          <p:nvPr/>
        </p:nvSpPr>
        <p:spPr>
          <a:xfrm>
            <a:off x="4222350" y="2547900"/>
            <a:ext cx="3747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/>
              <a:t>개발자를 위한 온라인 워크 스페이스</a:t>
            </a:r>
            <a:r>
              <a:rPr lang="ko-KR" sz="1600" b="1"/>
              <a:t> </a:t>
            </a:r>
            <a:endParaRPr sz="1600" b="1"/>
          </a:p>
        </p:txBody>
      </p:sp>
      <p:pic>
        <p:nvPicPr>
          <p:cNvPr id="41" name="Google Shape;41;g1812428d2c6_0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1774" y="3089050"/>
            <a:ext cx="1348451" cy="134845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g1812428d2c6_0_60"/>
          <p:cNvSpPr txBox="1"/>
          <p:nvPr/>
        </p:nvSpPr>
        <p:spPr>
          <a:xfrm>
            <a:off x="3555750" y="4437500"/>
            <a:ext cx="508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개발자들의 지식 공유 &amp; 협업 &amp; 동기부여를 위한 서비스</a:t>
            </a:r>
            <a:endParaRPr/>
          </a:p>
        </p:txBody>
      </p:sp>
      <p:sp>
        <p:nvSpPr>
          <p:cNvPr id="43" name="Google Shape;43;g1812428d2c6_0_60"/>
          <p:cNvSpPr txBox="1"/>
          <p:nvPr/>
        </p:nvSpPr>
        <p:spPr>
          <a:xfrm>
            <a:off x="2149675" y="2126750"/>
            <a:ext cx="1219800" cy="6771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u="sng">
                <a:highlight>
                  <a:schemeClr val="lt1"/>
                </a:highlight>
              </a:rPr>
              <a:t>Blog</a:t>
            </a:r>
            <a:endParaRPr sz="3200" b="1" u="sng">
              <a:highlight>
                <a:schemeClr val="lt1"/>
              </a:highlight>
            </a:endParaRPr>
          </a:p>
        </p:txBody>
      </p:sp>
      <p:sp>
        <p:nvSpPr>
          <p:cNvPr id="44" name="Google Shape;44;g1812428d2c6_0_60"/>
          <p:cNvSpPr txBox="1"/>
          <p:nvPr/>
        </p:nvSpPr>
        <p:spPr>
          <a:xfrm rot="722840">
            <a:off x="3604042" y="1420707"/>
            <a:ext cx="2404661" cy="46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/>
              <a:t>시각 자료</a:t>
            </a:r>
            <a:endParaRPr sz="1800" b="1"/>
          </a:p>
        </p:txBody>
      </p:sp>
      <p:cxnSp>
        <p:nvCxnSpPr>
          <p:cNvPr id="45" name="Google Shape;45;g1812428d2c6_0_60"/>
          <p:cNvCxnSpPr>
            <a:stCxn id="43" idx="3"/>
            <a:endCxn id="44" idx="2"/>
          </p:cNvCxnSpPr>
          <p:nvPr/>
        </p:nvCxnSpPr>
        <p:spPr>
          <a:xfrm rot="10800000" flipH="1">
            <a:off x="3369475" y="1877300"/>
            <a:ext cx="1388700" cy="588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g1812428d2c6_0_60"/>
          <p:cNvSpPr txBox="1"/>
          <p:nvPr/>
        </p:nvSpPr>
        <p:spPr>
          <a:xfrm rot="-596831">
            <a:off x="731865" y="1420723"/>
            <a:ext cx="1899961" cy="46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/>
              <a:t>Markdown</a:t>
            </a:r>
            <a:endParaRPr sz="1800" b="1"/>
          </a:p>
        </p:txBody>
      </p:sp>
      <p:cxnSp>
        <p:nvCxnSpPr>
          <p:cNvPr id="47" name="Google Shape;47;g1812428d2c6_0_60"/>
          <p:cNvCxnSpPr>
            <a:stCxn id="43" idx="1"/>
            <a:endCxn id="46" idx="2"/>
          </p:cNvCxnSpPr>
          <p:nvPr/>
        </p:nvCxnSpPr>
        <p:spPr>
          <a:xfrm rot="10800000">
            <a:off x="1721875" y="1879100"/>
            <a:ext cx="427800" cy="586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48;g1812428d2c6_0_60"/>
          <p:cNvSpPr txBox="1"/>
          <p:nvPr/>
        </p:nvSpPr>
        <p:spPr>
          <a:xfrm>
            <a:off x="8090850" y="2126750"/>
            <a:ext cx="2746500" cy="6771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u="sng"/>
              <a:t>Contribution</a:t>
            </a:r>
            <a:endParaRPr sz="3200" b="1" u="sng"/>
          </a:p>
        </p:txBody>
      </p:sp>
      <p:sp>
        <p:nvSpPr>
          <p:cNvPr id="49" name="Google Shape;49;g1812428d2c6_0_60"/>
          <p:cNvSpPr txBox="1"/>
          <p:nvPr/>
        </p:nvSpPr>
        <p:spPr>
          <a:xfrm rot="852369">
            <a:off x="7902530" y="1189290"/>
            <a:ext cx="2404533" cy="46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/>
              <a:t>Picture</a:t>
            </a:r>
            <a:endParaRPr sz="1800" b="1"/>
          </a:p>
        </p:txBody>
      </p:sp>
      <p:sp>
        <p:nvSpPr>
          <p:cNvPr id="50" name="Google Shape;50;g1812428d2c6_0_60"/>
          <p:cNvSpPr txBox="1"/>
          <p:nvPr/>
        </p:nvSpPr>
        <p:spPr>
          <a:xfrm>
            <a:off x="1284275" y="4531500"/>
            <a:ext cx="1786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u="sng"/>
              <a:t>모.각.코</a:t>
            </a:r>
            <a:endParaRPr sz="3200" b="1" u="sng"/>
          </a:p>
        </p:txBody>
      </p:sp>
      <p:sp>
        <p:nvSpPr>
          <p:cNvPr id="51" name="Google Shape;51;g1812428d2c6_0_60"/>
          <p:cNvSpPr txBox="1"/>
          <p:nvPr/>
        </p:nvSpPr>
        <p:spPr>
          <a:xfrm rot="-909136">
            <a:off x="539959" y="3780209"/>
            <a:ext cx="1348584" cy="46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/>
              <a:t>Live talk</a:t>
            </a:r>
            <a:endParaRPr sz="1800" b="1"/>
          </a:p>
        </p:txBody>
      </p:sp>
      <p:sp>
        <p:nvSpPr>
          <p:cNvPr id="52" name="Google Shape;52;g1812428d2c6_0_60"/>
          <p:cNvSpPr txBox="1"/>
          <p:nvPr/>
        </p:nvSpPr>
        <p:spPr>
          <a:xfrm>
            <a:off x="8554800" y="4531500"/>
            <a:ext cx="2990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u="sng"/>
              <a:t>Team Project</a:t>
            </a:r>
            <a:endParaRPr sz="3200" b="1" u="sng"/>
          </a:p>
        </p:txBody>
      </p:sp>
      <p:cxnSp>
        <p:nvCxnSpPr>
          <p:cNvPr id="53" name="Google Shape;53;g1812428d2c6_0_60"/>
          <p:cNvCxnSpPr>
            <a:stCxn id="50" idx="0"/>
            <a:endCxn id="51" idx="2"/>
          </p:cNvCxnSpPr>
          <p:nvPr/>
        </p:nvCxnSpPr>
        <p:spPr>
          <a:xfrm rot="10800000">
            <a:off x="1274675" y="4233900"/>
            <a:ext cx="902700" cy="297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54;g1812428d2c6_0_60"/>
          <p:cNvCxnSpPr>
            <a:stCxn id="48" idx="0"/>
            <a:endCxn id="49" idx="2"/>
          </p:cNvCxnSpPr>
          <p:nvPr/>
        </p:nvCxnSpPr>
        <p:spPr>
          <a:xfrm rot="10800000">
            <a:off x="9048000" y="1644050"/>
            <a:ext cx="416100" cy="482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g1812428d2c6_0_60"/>
          <p:cNvSpPr txBox="1"/>
          <p:nvPr/>
        </p:nvSpPr>
        <p:spPr>
          <a:xfrm rot="-636705">
            <a:off x="9292810" y="3204536"/>
            <a:ext cx="2404523" cy="73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/>
              <a:t>SW Development Method</a:t>
            </a:r>
            <a:endParaRPr sz="1800" b="1"/>
          </a:p>
        </p:txBody>
      </p:sp>
      <p:cxnSp>
        <p:nvCxnSpPr>
          <p:cNvPr id="56" name="Google Shape;56;g1812428d2c6_0_60"/>
          <p:cNvCxnSpPr>
            <a:stCxn id="52" idx="0"/>
            <a:endCxn id="55" idx="2"/>
          </p:cNvCxnSpPr>
          <p:nvPr/>
        </p:nvCxnSpPr>
        <p:spPr>
          <a:xfrm rot="10800000" flipH="1">
            <a:off x="10050000" y="3936900"/>
            <a:ext cx="513300" cy="594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g1812428d2c6_0_60"/>
          <p:cNvSpPr txBox="1"/>
          <p:nvPr/>
        </p:nvSpPr>
        <p:spPr>
          <a:xfrm rot="429">
            <a:off x="7969710" y="5803029"/>
            <a:ext cx="2404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/>
              <a:t>Schedule Management Tool</a:t>
            </a:r>
            <a:endParaRPr sz="1800" b="1"/>
          </a:p>
        </p:txBody>
      </p:sp>
      <p:cxnSp>
        <p:nvCxnSpPr>
          <p:cNvPr id="58" name="Google Shape;58;g1812428d2c6_0_60"/>
          <p:cNvCxnSpPr>
            <a:stCxn id="57" idx="0"/>
            <a:endCxn id="52" idx="2"/>
          </p:cNvCxnSpPr>
          <p:nvPr/>
        </p:nvCxnSpPr>
        <p:spPr>
          <a:xfrm rot="10800000" flipH="1">
            <a:off x="9171960" y="5208729"/>
            <a:ext cx="878100" cy="594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9" name="Google Shape;59;g1812428d2c6_0_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4939" y="382772"/>
            <a:ext cx="3889449" cy="909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g1812428d2c6_0_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46244" y="259437"/>
            <a:ext cx="1413751" cy="1424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812428d2c6_0_127"/>
          <p:cNvSpPr txBox="1">
            <a:spLocks noGrp="1"/>
          </p:cNvSpPr>
          <p:nvPr>
            <p:ph type="sldNum" idx="12"/>
          </p:nvPr>
        </p:nvSpPr>
        <p:spPr>
          <a:xfrm rot="-5400000">
            <a:off x="-55478" y="3344867"/>
            <a:ext cx="807900" cy="1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Noto Sans"/>
                <a:ea typeface="Noto Sans"/>
                <a:cs typeface="Noto Sans"/>
                <a:sym typeface="Noto Sans"/>
              </a:rPr>
              <a:t>3</a:t>
            </a:fld>
            <a:r>
              <a:rPr lang="ko-KR">
                <a:latin typeface="Noto Sans"/>
                <a:ea typeface="Noto Sans"/>
                <a:cs typeface="Noto Sans"/>
                <a:sym typeface="Noto Sans"/>
              </a:rPr>
              <a:t> / 10 p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67" name="Google Shape;67;g1812428d2c6_0_127"/>
          <p:cNvSpPr/>
          <p:nvPr/>
        </p:nvSpPr>
        <p:spPr>
          <a:xfrm>
            <a:off x="3604023" y="2957153"/>
            <a:ext cx="12198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Product / Service</a:t>
            </a:r>
            <a:endParaRPr/>
          </a:p>
        </p:txBody>
      </p:sp>
      <p:sp>
        <p:nvSpPr>
          <p:cNvPr id="68" name="Google Shape;68;g1812428d2c6_0_127"/>
          <p:cNvSpPr/>
          <p:nvPr/>
        </p:nvSpPr>
        <p:spPr>
          <a:xfrm>
            <a:off x="5025971" y="1653428"/>
            <a:ext cx="8676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Philosophy</a:t>
            </a:r>
            <a:endParaRPr/>
          </a:p>
        </p:txBody>
      </p:sp>
      <p:pic>
        <p:nvPicPr>
          <p:cNvPr id="69" name="Google Shape;69;g1812428d2c6_0_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22" y="549278"/>
            <a:ext cx="2286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1812428d2c6_0_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22" y="5338503"/>
            <a:ext cx="2286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g1812428d2c6_0_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22" y="2943891"/>
            <a:ext cx="22860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1812428d2c6_0_127"/>
          <p:cNvSpPr txBox="1"/>
          <p:nvPr/>
        </p:nvSpPr>
        <p:spPr>
          <a:xfrm>
            <a:off x="1650972" y="1949525"/>
            <a:ext cx="1899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</p:txBody>
      </p:sp>
      <p:sp>
        <p:nvSpPr>
          <p:cNvPr id="73" name="Google Shape;73;g1812428d2c6_0_127"/>
          <p:cNvSpPr txBox="1"/>
          <p:nvPr/>
        </p:nvSpPr>
        <p:spPr>
          <a:xfrm>
            <a:off x="5615702" y="2791550"/>
            <a:ext cx="96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/>
              <a:t>User</a:t>
            </a:r>
            <a:endParaRPr sz="1800" b="1"/>
          </a:p>
        </p:txBody>
      </p:sp>
      <p:pic>
        <p:nvPicPr>
          <p:cNvPr id="74" name="Google Shape;74;g1812428d2c6_0_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1774" y="1372025"/>
            <a:ext cx="1348451" cy="13484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1812428d2c6_0_127"/>
          <p:cNvSpPr/>
          <p:nvPr/>
        </p:nvSpPr>
        <p:spPr>
          <a:xfrm>
            <a:off x="485876" y="549277"/>
            <a:ext cx="1951200" cy="531000"/>
          </a:xfrm>
          <a:prstGeom prst="rect">
            <a:avLst/>
          </a:prstGeom>
          <a:solidFill>
            <a:srgbClr val="392D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시스템 개요</a:t>
            </a:r>
            <a:endParaRPr sz="1600"/>
          </a:p>
        </p:txBody>
      </p:sp>
      <p:pic>
        <p:nvPicPr>
          <p:cNvPr id="76" name="Google Shape;76;g1812428d2c6_0_1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2025" y="4551925"/>
            <a:ext cx="1438200" cy="14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g1812428d2c6_0_1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0999" y="4672500"/>
            <a:ext cx="2280099" cy="11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812428d2c6_2_15"/>
          <p:cNvSpPr txBox="1">
            <a:spLocks noGrp="1"/>
          </p:cNvSpPr>
          <p:nvPr>
            <p:ph type="sldNum" idx="12"/>
          </p:nvPr>
        </p:nvSpPr>
        <p:spPr>
          <a:xfrm rot="-5400000">
            <a:off x="-55478" y="3344867"/>
            <a:ext cx="807900" cy="1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Noto Sans"/>
                <a:ea typeface="Noto Sans"/>
                <a:cs typeface="Noto Sans"/>
                <a:sym typeface="Noto Sans"/>
              </a:rPr>
              <a:t>4</a:t>
            </a:fld>
            <a:r>
              <a:rPr lang="ko-KR">
                <a:latin typeface="Noto Sans"/>
                <a:ea typeface="Noto Sans"/>
                <a:cs typeface="Noto Sans"/>
                <a:sym typeface="Noto Sans"/>
              </a:rPr>
              <a:t> / 10 p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4" name="Google Shape;84;g1812428d2c6_2_15"/>
          <p:cNvSpPr/>
          <p:nvPr/>
        </p:nvSpPr>
        <p:spPr>
          <a:xfrm>
            <a:off x="3604023" y="2957153"/>
            <a:ext cx="12198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Product / Service</a:t>
            </a:r>
            <a:endParaRPr/>
          </a:p>
        </p:txBody>
      </p:sp>
      <p:sp>
        <p:nvSpPr>
          <p:cNvPr id="85" name="Google Shape;85;g1812428d2c6_2_15"/>
          <p:cNvSpPr/>
          <p:nvPr/>
        </p:nvSpPr>
        <p:spPr>
          <a:xfrm>
            <a:off x="5025971" y="1653428"/>
            <a:ext cx="8676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Philosophy</a:t>
            </a:r>
            <a:endParaRPr/>
          </a:p>
        </p:txBody>
      </p:sp>
      <p:pic>
        <p:nvPicPr>
          <p:cNvPr id="86" name="Google Shape;86;g1812428d2c6_2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22" y="549278"/>
            <a:ext cx="2286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1812428d2c6_2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22" y="5338503"/>
            <a:ext cx="2286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1812428d2c6_2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22" y="2943891"/>
            <a:ext cx="22860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1812428d2c6_2_15"/>
          <p:cNvSpPr/>
          <p:nvPr/>
        </p:nvSpPr>
        <p:spPr>
          <a:xfrm rot="-2133322">
            <a:off x="7716285" y="1693336"/>
            <a:ext cx="564929" cy="4070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92DF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1812428d2c6_2_15"/>
          <p:cNvSpPr/>
          <p:nvPr/>
        </p:nvSpPr>
        <p:spPr>
          <a:xfrm rot="-2133322">
            <a:off x="7716285" y="2941361"/>
            <a:ext cx="564929" cy="4070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92DF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1812428d2c6_2_15"/>
          <p:cNvSpPr/>
          <p:nvPr/>
        </p:nvSpPr>
        <p:spPr>
          <a:xfrm>
            <a:off x="485876" y="549277"/>
            <a:ext cx="1951200" cy="531000"/>
          </a:xfrm>
          <a:prstGeom prst="rect">
            <a:avLst/>
          </a:prstGeom>
          <a:solidFill>
            <a:srgbClr val="392D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1차 빌드 개요</a:t>
            </a:r>
            <a:endParaRPr sz="16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982447-3C3C-C483-DAF0-0F6FE18DB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782" y="1028440"/>
            <a:ext cx="6191250" cy="4857750"/>
          </a:xfrm>
          <a:prstGeom prst="rect">
            <a:avLst/>
          </a:prstGeom>
        </p:spPr>
      </p:pic>
      <p:sp>
        <p:nvSpPr>
          <p:cNvPr id="5" name="Google Shape;90;g1812428d2c6_2_15">
            <a:extLst>
              <a:ext uri="{FF2B5EF4-FFF2-40B4-BE49-F238E27FC236}">
                <a16:creationId xmlns:a16="http://schemas.microsoft.com/office/drawing/2014/main" id="{A2540EB7-002B-EC56-62ED-768AFAF4D954}"/>
              </a:ext>
            </a:extLst>
          </p:cNvPr>
          <p:cNvSpPr txBox="1"/>
          <p:nvPr/>
        </p:nvSpPr>
        <p:spPr>
          <a:xfrm>
            <a:off x="922227" y="1586049"/>
            <a:ext cx="1750536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/>
              <a:t>ER-Diagram</a:t>
            </a:r>
            <a:endParaRPr sz="1600" b="1" u="sng" dirty="0"/>
          </a:p>
        </p:txBody>
      </p:sp>
    </p:spTree>
    <p:extLst>
      <p:ext uri="{BB962C8B-B14F-4D97-AF65-F5344CB8AC3E}">
        <p14:creationId xmlns:p14="http://schemas.microsoft.com/office/powerpoint/2010/main" val="801792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812428d2c6_2_15"/>
          <p:cNvSpPr txBox="1">
            <a:spLocks noGrp="1"/>
          </p:cNvSpPr>
          <p:nvPr>
            <p:ph type="sldNum" idx="12"/>
          </p:nvPr>
        </p:nvSpPr>
        <p:spPr>
          <a:xfrm rot="-5400000">
            <a:off x="-55478" y="3344867"/>
            <a:ext cx="807900" cy="1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Noto Sans"/>
                <a:ea typeface="Noto Sans"/>
                <a:cs typeface="Noto Sans"/>
                <a:sym typeface="Noto Sans"/>
              </a:rPr>
              <a:t>5</a:t>
            </a:fld>
            <a:r>
              <a:rPr lang="ko-KR">
                <a:latin typeface="Noto Sans"/>
                <a:ea typeface="Noto Sans"/>
                <a:cs typeface="Noto Sans"/>
                <a:sym typeface="Noto Sans"/>
              </a:rPr>
              <a:t> / 10 p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4" name="Google Shape;84;g1812428d2c6_2_15"/>
          <p:cNvSpPr/>
          <p:nvPr/>
        </p:nvSpPr>
        <p:spPr>
          <a:xfrm>
            <a:off x="3604023" y="2957153"/>
            <a:ext cx="12198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Product / Service</a:t>
            </a:r>
            <a:endParaRPr/>
          </a:p>
        </p:txBody>
      </p:sp>
      <p:sp>
        <p:nvSpPr>
          <p:cNvPr id="85" name="Google Shape;85;g1812428d2c6_2_15"/>
          <p:cNvSpPr/>
          <p:nvPr/>
        </p:nvSpPr>
        <p:spPr>
          <a:xfrm>
            <a:off x="5025971" y="1653428"/>
            <a:ext cx="8676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Philosophy</a:t>
            </a:r>
            <a:endParaRPr/>
          </a:p>
        </p:txBody>
      </p:sp>
      <p:pic>
        <p:nvPicPr>
          <p:cNvPr id="86" name="Google Shape;86;g1812428d2c6_2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22" y="549278"/>
            <a:ext cx="2286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1812428d2c6_2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22" y="5338503"/>
            <a:ext cx="2286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1812428d2c6_2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22" y="2943891"/>
            <a:ext cx="2286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1812428d2c6_2_15"/>
          <p:cNvPicPr preferRelativeResize="0"/>
          <p:nvPr/>
        </p:nvPicPr>
        <p:blipFill rotWithShape="1">
          <a:blip r:embed="rId4">
            <a:alphaModFix/>
          </a:blip>
          <a:srcRect l="2900" t="3037" r="4447" b="1149"/>
          <a:stretch/>
        </p:blipFill>
        <p:spPr>
          <a:xfrm>
            <a:off x="3666850" y="0"/>
            <a:ext cx="8225625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812428d2c6_2_15"/>
          <p:cNvSpPr txBox="1"/>
          <p:nvPr/>
        </p:nvSpPr>
        <p:spPr>
          <a:xfrm>
            <a:off x="731850" y="1278450"/>
            <a:ext cx="2537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u="sng" dirty="0"/>
              <a:t>전체 시스템</a:t>
            </a:r>
            <a:endParaRPr sz="1600"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u="sng" dirty="0" err="1"/>
              <a:t>UseCase</a:t>
            </a:r>
            <a:r>
              <a:rPr lang="ko-KR" sz="1600" b="1" u="sng" dirty="0"/>
              <a:t> </a:t>
            </a:r>
            <a:r>
              <a:rPr lang="ko-KR" sz="1600" b="1" u="sng" dirty="0" err="1"/>
              <a:t>Diagram</a:t>
            </a:r>
            <a:endParaRPr sz="1600" b="1" u="sng" dirty="0"/>
          </a:p>
        </p:txBody>
      </p:sp>
      <p:sp>
        <p:nvSpPr>
          <p:cNvPr id="91" name="Google Shape;91;g1812428d2c6_2_15"/>
          <p:cNvSpPr/>
          <p:nvPr/>
        </p:nvSpPr>
        <p:spPr>
          <a:xfrm rot="-2133322">
            <a:off x="7716285" y="1693336"/>
            <a:ext cx="564929" cy="4070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92DF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1812428d2c6_2_15"/>
          <p:cNvSpPr/>
          <p:nvPr/>
        </p:nvSpPr>
        <p:spPr>
          <a:xfrm rot="-2133322">
            <a:off x="7716285" y="2941361"/>
            <a:ext cx="564929" cy="4070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92DF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1812428d2c6_2_15"/>
          <p:cNvSpPr/>
          <p:nvPr/>
        </p:nvSpPr>
        <p:spPr>
          <a:xfrm>
            <a:off x="1087800" y="2662775"/>
            <a:ext cx="1825200" cy="93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로그인</a:t>
            </a:r>
            <a:endParaRPr sz="1600"/>
          </a:p>
        </p:txBody>
      </p:sp>
      <p:sp>
        <p:nvSpPr>
          <p:cNvPr id="94" name="Google Shape;94;g1812428d2c6_2_15"/>
          <p:cNvSpPr/>
          <p:nvPr/>
        </p:nvSpPr>
        <p:spPr>
          <a:xfrm>
            <a:off x="1087800" y="3768600"/>
            <a:ext cx="1825200" cy="93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게시글 작성</a:t>
            </a:r>
            <a:endParaRPr sz="1600"/>
          </a:p>
        </p:txBody>
      </p:sp>
      <p:sp>
        <p:nvSpPr>
          <p:cNvPr id="95" name="Google Shape;95;g1812428d2c6_2_15"/>
          <p:cNvSpPr/>
          <p:nvPr/>
        </p:nvSpPr>
        <p:spPr>
          <a:xfrm>
            <a:off x="485876" y="549277"/>
            <a:ext cx="1951200" cy="531000"/>
          </a:xfrm>
          <a:prstGeom prst="rect">
            <a:avLst/>
          </a:prstGeom>
          <a:solidFill>
            <a:srgbClr val="392D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1차 빌드 개요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812428d2c6_0_36"/>
          <p:cNvSpPr txBox="1">
            <a:spLocks noGrp="1"/>
          </p:cNvSpPr>
          <p:nvPr>
            <p:ph type="sldNum" idx="12"/>
          </p:nvPr>
        </p:nvSpPr>
        <p:spPr>
          <a:xfrm rot="-5400000">
            <a:off x="-55478" y="3344867"/>
            <a:ext cx="807900" cy="1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Noto Sans"/>
                <a:ea typeface="Noto Sans"/>
                <a:cs typeface="Noto Sans"/>
                <a:sym typeface="Noto Sans"/>
              </a:rPr>
              <a:t>6</a:t>
            </a:fld>
            <a:r>
              <a:rPr lang="ko-KR">
                <a:latin typeface="Noto Sans"/>
                <a:ea typeface="Noto Sans"/>
                <a:cs typeface="Noto Sans"/>
                <a:sym typeface="Noto Sans"/>
              </a:rPr>
              <a:t> / 10 p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15" name="Google Shape;115;g1812428d2c6_0_36"/>
          <p:cNvSpPr/>
          <p:nvPr/>
        </p:nvSpPr>
        <p:spPr>
          <a:xfrm>
            <a:off x="3883912" y="2758444"/>
            <a:ext cx="14082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Product / Service</a:t>
            </a:r>
            <a:endParaRPr/>
          </a:p>
        </p:txBody>
      </p:sp>
      <p:sp>
        <p:nvSpPr>
          <p:cNvPr id="116" name="Google Shape;116;g1812428d2c6_0_36"/>
          <p:cNvSpPr/>
          <p:nvPr/>
        </p:nvSpPr>
        <p:spPr>
          <a:xfrm>
            <a:off x="7402177" y="2914902"/>
            <a:ext cx="8649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Philosophy</a:t>
            </a:r>
            <a:endParaRPr/>
          </a:p>
        </p:txBody>
      </p:sp>
      <p:pic>
        <p:nvPicPr>
          <p:cNvPr id="117" name="Google Shape;117;g1812428d2c6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22" y="549278"/>
            <a:ext cx="2286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1812428d2c6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22" y="5338503"/>
            <a:ext cx="2286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1812428d2c6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22" y="2943891"/>
            <a:ext cx="22860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1812428d2c6_0_36"/>
          <p:cNvSpPr txBox="1"/>
          <p:nvPr/>
        </p:nvSpPr>
        <p:spPr>
          <a:xfrm>
            <a:off x="683613" y="1202225"/>
            <a:ext cx="4435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</p:txBody>
      </p:sp>
      <p:pic>
        <p:nvPicPr>
          <p:cNvPr id="121" name="Google Shape;121;g1812428d2c6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1400" y="2160475"/>
            <a:ext cx="2073364" cy="1972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1812428d2c6_0_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2740" y="4132152"/>
            <a:ext cx="2073370" cy="197264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1812428d2c6_0_36"/>
          <p:cNvSpPr txBox="1"/>
          <p:nvPr/>
        </p:nvSpPr>
        <p:spPr>
          <a:xfrm>
            <a:off x="7497099" y="1405300"/>
            <a:ext cx="2584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u="sng">
                <a:latin typeface="Malgun Gothic"/>
                <a:ea typeface="Malgun Gothic"/>
                <a:cs typeface="Malgun Gothic"/>
                <a:sym typeface="Malgun Gothic"/>
              </a:rPr>
              <a:t>Development Tools</a:t>
            </a:r>
            <a:endParaRPr sz="2000" b="1" u="sng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4" name="Google Shape;124;g1812428d2c6_0_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6951" y="2160474"/>
            <a:ext cx="2208788" cy="2215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1812428d2c6_0_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84781" y="2160474"/>
            <a:ext cx="1215844" cy="748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1812428d2c6_0_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300625" y="2186249"/>
            <a:ext cx="1790076" cy="544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1812428d2c6_0_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683456" y="2943899"/>
            <a:ext cx="1612110" cy="14070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812428d2c6_0_36"/>
          <p:cNvSpPr txBox="1"/>
          <p:nvPr/>
        </p:nvSpPr>
        <p:spPr>
          <a:xfrm>
            <a:off x="1510730" y="1405300"/>
            <a:ext cx="3608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u="sng"/>
              <a:t>Development Environment</a:t>
            </a:r>
            <a:endParaRPr sz="2000" b="1" u="sng"/>
          </a:p>
        </p:txBody>
      </p:sp>
      <p:pic>
        <p:nvPicPr>
          <p:cNvPr id="129" name="Google Shape;129;g1812428d2c6_0_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96950" y="4760550"/>
            <a:ext cx="2709783" cy="14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812428d2c6_0_36"/>
          <p:cNvSpPr/>
          <p:nvPr/>
        </p:nvSpPr>
        <p:spPr>
          <a:xfrm>
            <a:off x="485875" y="549275"/>
            <a:ext cx="2467500" cy="531000"/>
          </a:xfrm>
          <a:prstGeom prst="rect">
            <a:avLst/>
          </a:prstGeom>
          <a:solidFill>
            <a:srgbClr val="392D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개발 환경 및 개발 도구</a:t>
            </a:r>
            <a:endParaRPr sz="1600"/>
          </a:p>
        </p:txBody>
      </p:sp>
      <p:pic>
        <p:nvPicPr>
          <p:cNvPr id="1026" name="Picture 2" descr="GitHub]깃허브 사용법">
            <a:extLst>
              <a:ext uri="{FF2B5EF4-FFF2-40B4-BE49-F238E27FC236}">
                <a16:creationId xmlns:a16="http://schemas.microsoft.com/office/drawing/2014/main" id="{D6EF3A69-018E-679B-0E30-DD04FE403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921" y="2198657"/>
            <a:ext cx="2867783" cy="161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12428d2c6_2_57"/>
          <p:cNvSpPr txBox="1">
            <a:spLocks noGrp="1"/>
          </p:cNvSpPr>
          <p:nvPr>
            <p:ph type="sldNum" idx="12"/>
          </p:nvPr>
        </p:nvSpPr>
        <p:spPr>
          <a:xfrm rot="-5400000">
            <a:off x="-55478" y="3344867"/>
            <a:ext cx="807900" cy="1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Noto Sans"/>
                <a:ea typeface="Noto Sans"/>
                <a:cs typeface="Noto Sans"/>
                <a:sym typeface="Noto Sans"/>
              </a:rPr>
              <a:t>7</a:t>
            </a:fld>
            <a:r>
              <a:rPr lang="ko-KR">
                <a:latin typeface="Noto Sans"/>
                <a:ea typeface="Noto Sans"/>
                <a:cs typeface="Noto Sans"/>
                <a:sym typeface="Noto Sans"/>
              </a:rPr>
              <a:t> / 10 p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02" name="Google Shape;102;g1812428d2c6_2_57"/>
          <p:cNvSpPr/>
          <p:nvPr/>
        </p:nvSpPr>
        <p:spPr>
          <a:xfrm>
            <a:off x="3604023" y="2957153"/>
            <a:ext cx="12198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Product / Service</a:t>
            </a:r>
            <a:endParaRPr/>
          </a:p>
        </p:txBody>
      </p:sp>
      <p:sp>
        <p:nvSpPr>
          <p:cNvPr id="103" name="Google Shape;103;g1812428d2c6_2_57"/>
          <p:cNvSpPr/>
          <p:nvPr/>
        </p:nvSpPr>
        <p:spPr>
          <a:xfrm>
            <a:off x="5025971" y="1653428"/>
            <a:ext cx="8676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Philosophy</a:t>
            </a:r>
            <a:endParaRPr/>
          </a:p>
        </p:txBody>
      </p:sp>
      <p:pic>
        <p:nvPicPr>
          <p:cNvPr id="104" name="Google Shape;104;g1812428d2c6_2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22" y="549278"/>
            <a:ext cx="2286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1812428d2c6_2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22" y="5338503"/>
            <a:ext cx="2286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1812428d2c6_2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22" y="2943891"/>
            <a:ext cx="228600" cy="1095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g1812428d2c6_2_57"/>
          <p:cNvGraphicFramePr/>
          <p:nvPr>
            <p:extLst>
              <p:ext uri="{D42A27DB-BD31-4B8C-83A1-F6EECF244321}">
                <p14:modId xmlns:p14="http://schemas.microsoft.com/office/powerpoint/2010/main" val="2066690162"/>
              </p:ext>
            </p:extLst>
          </p:nvPr>
        </p:nvGraphicFramePr>
        <p:xfrm>
          <a:off x="952500" y="1217450"/>
          <a:ext cx="10287000" cy="5150730"/>
        </p:xfrm>
        <a:graphic>
          <a:graphicData uri="http://schemas.openxmlformats.org/drawingml/2006/table">
            <a:tbl>
              <a:tblPr>
                <a:noFill/>
                <a:tableStyleId>{C4A5AA92-368A-4C74-99A2-186F87D6E9EF}</a:tableStyleId>
              </a:tblPr>
              <a:tblGrid>
                <a:gridCol w="71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highlight>
                            <a:srgbClr val="D8E2F3"/>
                          </a:highlight>
                        </a:rPr>
                        <a:t>번호</a:t>
                      </a:r>
                      <a:endParaRPr>
                        <a:highlight>
                          <a:srgbClr val="D8E2F3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highlight>
                            <a:srgbClr val="D8E2F3"/>
                          </a:highlight>
                        </a:rPr>
                        <a:t>Task 명</a:t>
                      </a:r>
                      <a:endParaRPr>
                        <a:highlight>
                          <a:srgbClr val="D8E2F3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highlight>
                            <a:srgbClr val="D8E2F3"/>
                          </a:highlight>
                        </a:rPr>
                        <a:t>담당자</a:t>
                      </a:r>
                      <a:endParaRPr>
                        <a:highlight>
                          <a:srgbClr val="D8E2F3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highlight>
                            <a:srgbClr val="D8E2F3"/>
                          </a:highlight>
                        </a:rPr>
                        <a:t>소요기간</a:t>
                      </a:r>
                      <a:endParaRPr>
                        <a:highlight>
                          <a:srgbClr val="D8E2F3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highlight>
                            <a:srgbClr val="D8E2F3"/>
                          </a:highlight>
                        </a:rPr>
                        <a:t>완료 여부</a:t>
                      </a:r>
                      <a:endParaRPr>
                        <a:highlight>
                          <a:srgbClr val="D8E2F3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highlight>
                            <a:srgbClr val="D8E2F3"/>
                          </a:highlight>
                        </a:rPr>
                        <a:t>비고</a:t>
                      </a:r>
                      <a:endParaRPr>
                        <a:highlight>
                          <a:srgbClr val="D8E2F3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프로젝트 명세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김성호 김민주 김강민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 w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완료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DB 설계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김성호 김강민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 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완료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UI 디자인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김민주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3 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완료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회원가입 / 로그인 BE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김성호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 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완료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회원가입 / 로그인 FE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김민주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 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완료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마크다운 형식 게시글 작성 BE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김강민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 w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진행중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마크다운 형식 게시글 작성 FE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김민주, 김강민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 w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진행중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글 보기 BE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김성호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 d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진행중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글 보기 FE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김민주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 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완료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댓글 관리 BE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김강민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 w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진행중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댓글 관리 FE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김민주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 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진행중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000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 dirty="0"/>
                        <a:t>계획 대비 개발 </a:t>
                      </a:r>
                      <a:r>
                        <a:rPr lang="ko-KR" b="1" dirty="0" err="1"/>
                        <a:t>진도율</a:t>
                      </a:r>
                      <a:r>
                        <a:rPr lang="ko-KR" b="1" dirty="0"/>
                        <a:t> : 80%</a:t>
                      </a:r>
                      <a:endParaRPr b="1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8" name="Google Shape;108;g1812428d2c6_2_57"/>
          <p:cNvSpPr/>
          <p:nvPr/>
        </p:nvSpPr>
        <p:spPr>
          <a:xfrm>
            <a:off x="485875" y="549275"/>
            <a:ext cx="2398200" cy="531000"/>
          </a:xfrm>
          <a:prstGeom prst="rect">
            <a:avLst/>
          </a:prstGeom>
          <a:solidFill>
            <a:srgbClr val="392D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Task 목록과 개발 환경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55CC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12428d2c6_2_104"/>
          <p:cNvSpPr txBox="1"/>
          <p:nvPr/>
        </p:nvSpPr>
        <p:spPr>
          <a:xfrm>
            <a:off x="782100" y="2613150"/>
            <a:ext cx="10627800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 dirty="0">
                <a:solidFill>
                  <a:schemeClr val="l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Poppins"/>
              </a:rPr>
              <a:t>DEMO</a:t>
            </a:r>
            <a:endParaRPr sz="4600" b="1" dirty="0">
              <a:solidFill>
                <a:schemeClr val="lt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Poppins"/>
            </a:endParaRPr>
          </a:p>
        </p:txBody>
      </p:sp>
      <p:sp>
        <p:nvSpPr>
          <p:cNvPr id="137" name="Google Shape;137;g1812428d2c6_2_104"/>
          <p:cNvSpPr/>
          <p:nvPr/>
        </p:nvSpPr>
        <p:spPr>
          <a:xfrm>
            <a:off x="4602600" y="6184675"/>
            <a:ext cx="2986800" cy="248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D8E2F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rgbClr val="D8E2F3"/>
                </a:solidFill>
                <a:latin typeface="Noto Sans"/>
                <a:ea typeface="Noto Sans"/>
                <a:cs typeface="Noto Sans"/>
                <a:sym typeface="Noto Sans"/>
              </a:rPr>
              <a:t>2022 졸업작품 1차 빌드 발표</a:t>
            </a:r>
            <a:endParaRPr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599</Words>
  <Application>Microsoft Office PowerPoint</Application>
  <PresentationFormat>와이드스크린</PresentationFormat>
  <Paragraphs>191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Noto Sans</vt:lpstr>
      <vt:lpstr>Arial</vt:lpstr>
      <vt:lpstr>Malgun Gothic</vt:lpstr>
      <vt:lpstr>Malgun Gothic</vt:lpstr>
      <vt:lpstr>Arial Rounded</vt:lpstr>
      <vt:lpstr>Poppins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한대근</dc:creator>
  <cp:lastModifiedBy>김성호</cp:lastModifiedBy>
  <cp:revision>4</cp:revision>
  <dcterms:created xsi:type="dcterms:W3CDTF">2021-06-15T03:43:44Z</dcterms:created>
  <dcterms:modified xsi:type="dcterms:W3CDTF">2022-11-11T04:42:56Z</dcterms:modified>
</cp:coreProperties>
</file>