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309" r:id="rId2"/>
    <p:sldId id="257" r:id="rId3"/>
    <p:sldId id="258" r:id="rId4"/>
    <p:sldId id="261" r:id="rId5"/>
    <p:sldId id="291" r:id="rId6"/>
    <p:sldId id="289" r:id="rId7"/>
    <p:sldId id="308" r:id="rId8"/>
    <p:sldId id="297" r:id="rId9"/>
    <p:sldId id="301" r:id="rId10"/>
    <p:sldId id="302" r:id="rId11"/>
    <p:sldId id="298" r:id="rId12"/>
    <p:sldId id="299" r:id="rId13"/>
    <p:sldId id="306" r:id="rId14"/>
    <p:sldId id="296" r:id="rId15"/>
    <p:sldId id="304" r:id="rId16"/>
    <p:sldId id="305" r:id="rId17"/>
    <p:sldId id="307" r:id="rId18"/>
    <p:sldId id="278" r:id="rId19"/>
  </p:sldIdLst>
  <p:sldSz cx="9144000" cy="5143500" type="screen16x9"/>
  <p:notesSz cx="6858000" cy="9144000"/>
  <p:embeddedFontLst>
    <p:embeddedFont>
      <p:font typeface="Montserrat ExtraBold" panose="020B0604020202020204" charset="0"/>
      <p:bold r:id="rId21"/>
      <p:boldItalic r:id="rId22"/>
    </p:embeddedFont>
    <p:embeddedFont>
      <p:font typeface="Montserrat Light"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1B932B-0135-4276-B67B-317A3EDEC9CB}">
  <a:tblStyle styleId="{EE1B932B-0135-4276-B67B-317A3EDEC9C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609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893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801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0604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592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9239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368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235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6353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496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569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115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4139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4050E5"/>
            </a:gs>
            <a:gs pos="100000">
              <a:srgbClr val="C833FF"/>
            </a:gs>
          </a:gsLst>
          <a:lin ang="5400700" scaled="0"/>
        </a:gra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4" name="Google Shape;14;p3"/>
          <p:cNvSpPr txBox="1">
            <a:spLocks noGrp="1"/>
          </p:cNvSpPr>
          <p:nvPr>
            <p:ph type="ctrTitle"/>
          </p:nvPr>
        </p:nvSpPr>
        <p:spPr>
          <a:xfrm>
            <a:off x="2438550" y="1811950"/>
            <a:ext cx="4266900" cy="1159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2438550" y="2840054"/>
            <a:ext cx="4266900" cy="784800"/>
          </a:xfrm>
          <a:prstGeom prst="rect">
            <a:avLst/>
          </a:prstGeom>
        </p:spPr>
        <p:txBody>
          <a:bodyPr spcFirstLastPara="1" wrap="square" lIns="0" tIns="0" rIns="0" bIns="0"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1000"/>
              </a:spcBef>
              <a:spcAft>
                <a:spcPts val="0"/>
              </a:spcAft>
              <a:buClr>
                <a:schemeClr val="lt1"/>
              </a:buClr>
              <a:buSzPts val="1800"/>
              <a:buNone/>
              <a:defRPr sz="1800">
                <a:solidFill>
                  <a:schemeClr val="lt1"/>
                </a:solidFill>
              </a:defRPr>
            </a:lvl2pPr>
            <a:lvl3pPr lvl="2" algn="ctr" rtl="0">
              <a:spcBef>
                <a:spcPts val="1000"/>
              </a:spcBef>
              <a:spcAft>
                <a:spcPts val="0"/>
              </a:spcAft>
              <a:buClr>
                <a:schemeClr val="lt1"/>
              </a:buClr>
              <a:buSzPts val="1800"/>
              <a:buNone/>
              <a:defRPr sz="1800">
                <a:solidFill>
                  <a:schemeClr val="lt1"/>
                </a:solidFill>
              </a:defRPr>
            </a:lvl3pPr>
            <a:lvl4pPr lvl="3" algn="ctr" rtl="0">
              <a:spcBef>
                <a:spcPts val="1000"/>
              </a:spcBef>
              <a:spcAft>
                <a:spcPts val="0"/>
              </a:spcAft>
              <a:buClr>
                <a:schemeClr val="lt1"/>
              </a:buClr>
              <a:buSzPts val="1800"/>
              <a:buNone/>
              <a:defRPr sz="1800">
                <a:solidFill>
                  <a:schemeClr val="lt1"/>
                </a:solidFill>
              </a:defRPr>
            </a:lvl4pPr>
            <a:lvl5pPr lvl="4" algn="ctr" rtl="0">
              <a:spcBef>
                <a:spcPts val="1000"/>
              </a:spcBef>
              <a:spcAft>
                <a:spcPts val="0"/>
              </a:spcAft>
              <a:buClr>
                <a:schemeClr val="lt1"/>
              </a:buClr>
              <a:buSzPts val="1800"/>
              <a:buNone/>
              <a:defRPr sz="1800">
                <a:solidFill>
                  <a:schemeClr val="lt1"/>
                </a:solidFill>
              </a:defRPr>
            </a:lvl5pPr>
            <a:lvl6pPr lvl="5" algn="ctr" rtl="0">
              <a:spcBef>
                <a:spcPts val="1000"/>
              </a:spcBef>
              <a:spcAft>
                <a:spcPts val="0"/>
              </a:spcAft>
              <a:buClr>
                <a:schemeClr val="lt1"/>
              </a:buClr>
              <a:buSzPts val="1800"/>
              <a:buNone/>
              <a:defRPr sz="1800">
                <a:solidFill>
                  <a:schemeClr val="lt1"/>
                </a:solidFill>
              </a:defRPr>
            </a:lvl6pPr>
            <a:lvl7pPr lvl="6" algn="ctr" rtl="0">
              <a:spcBef>
                <a:spcPts val="1000"/>
              </a:spcBef>
              <a:spcAft>
                <a:spcPts val="0"/>
              </a:spcAft>
              <a:buClr>
                <a:schemeClr val="lt1"/>
              </a:buClr>
              <a:buSzPts val="1800"/>
              <a:buNone/>
              <a:defRPr sz="1800">
                <a:solidFill>
                  <a:schemeClr val="lt1"/>
                </a:solidFill>
              </a:defRPr>
            </a:lvl7pPr>
            <a:lvl8pPr lvl="7" algn="ctr" rtl="0">
              <a:spcBef>
                <a:spcPts val="1000"/>
              </a:spcBef>
              <a:spcAft>
                <a:spcPts val="0"/>
              </a:spcAft>
              <a:buClr>
                <a:schemeClr val="lt1"/>
              </a:buClr>
              <a:buSzPts val="1800"/>
              <a:buNone/>
              <a:defRPr sz="1800">
                <a:solidFill>
                  <a:schemeClr val="lt1"/>
                </a:solidFill>
              </a:defRPr>
            </a:lvl8pPr>
            <a:lvl9pPr lvl="8" algn="ctr" rtl="0">
              <a:spcBef>
                <a:spcPts val="1000"/>
              </a:spcBef>
              <a:spcAft>
                <a:spcPts val="100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4" name="Google Shape;24;p5"/>
          <p:cNvSpPr txBox="1">
            <a:spLocks noGrp="1"/>
          </p:cNvSpPr>
          <p:nvPr>
            <p:ph type="body" idx="1"/>
          </p:nvPr>
        </p:nvSpPr>
        <p:spPr>
          <a:xfrm>
            <a:off x="3844325" y="805325"/>
            <a:ext cx="4842600" cy="3548100"/>
          </a:xfrm>
          <a:prstGeom prst="rect">
            <a:avLst/>
          </a:prstGeom>
        </p:spPr>
        <p:txBody>
          <a:bodyPr spcFirstLastPara="1" wrap="square" lIns="0" tIns="0" rIns="0" bIns="0" anchor="ctr" anchorCtr="0">
            <a:noAutofit/>
          </a:bodyPr>
          <a:lstStyle>
            <a:lvl1pPr marL="457200" lvl="0" indent="-368300">
              <a:spcBef>
                <a:spcPts val="600"/>
              </a:spcBef>
              <a:spcAft>
                <a:spcPts val="0"/>
              </a:spcAft>
              <a:buSzPts val="2200"/>
              <a:buChar char="◦"/>
              <a:defRPr/>
            </a:lvl1pPr>
            <a:lvl2pPr marL="914400" lvl="1" indent="-368300">
              <a:spcBef>
                <a:spcPts val="1000"/>
              </a:spcBef>
              <a:spcAft>
                <a:spcPts val="0"/>
              </a:spcAft>
              <a:buSzPts val="2200"/>
              <a:buChar char="◦"/>
              <a:defRPr/>
            </a:lvl2pPr>
            <a:lvl3pPr marL="1371600" lvl="2" indent="-368300">
              <a:spcBef>
                <a:spcPts val="1000"/>
              </a:spcBef>
              <a:spcAft>
                <a:spcPts val="0"/>
              </a:spcAft>
              <a:buSzPts val="2200"/>
              <a:buChar char="◦"/>
              <a:defRPr/>
            </a:lvl3pPr>
            <a:lvl4pPr marL="1828800" lvl="3" indent="-368300">
              <a:spcBef>
                <a:spcPts val="1000"/>
              </a:spcBef>
              <a:spcAft>
                <a:spcPts val="0"/>
              </a:spcAft>
              <a:buSzPts val="2200"/>
              <a:buChar char="◦"/>
              <a:defRPr/>
            </a:lvl4pPr>
            <a:lvl5pPr marL="2286000" lvl="4" indent="-368300">
              <a:spcBef>
                <a:spcPts val="1000"/>
              </a:spcBef>
              <a:spcAft>
                <a:spcPts val="0"/>
              </a:spcAft>
              <a:buSzPts val="2200"/>
              <a:buChar char="◦"/>
              <a:defRPr/>
            </a:lvl5pPr>
            <a:lvl6pPr marL="2743200" lvl="5" indent="-368300">
              <a:spcBef>
                <a:spcPts val="1000"/>
              </a:spcBef>
              <a:spcAft>
                <a:spcPts val="0"/>
              </a:spcAft>
              <a:buSzPts val="2200"/>
              <a:buChar char="◦"/>
              <a:defRPr/>
            </a:lvl6pPr>
            <a:lvl7pPr marL="3200400" lvl="6" indent="-368300">
              <a:spcBef>
                <a:spcPts val="1000"/>
              </a:spcBef>
              <a:spcAft>
                <a:spcPts val="0"/>
              </a:spcAft>
              <a:buSzPts val="2200"/>
              <a:buChar char="◦"/>
              <a:defRPr/>
            </a:lvl7pPr>
            <a:lvl8pPr marL="3657600" lvl="7" indent="-368300">
              <a:spcBef>
                <a:spcPts val="1000"/>
              </a:spcBef>
              <a:spcAft>
                <a:spcPts val="0"/>
              </a:spcAft>
              <a:buSzPts val="2200"/>
              <a:buChar char="◦"/>
              <a:defRPr/>
            </a:lvl8pPr>
            <a:lvl9pPr marL="4114800" lvl="8" indent="-368300">
              <a:spcBef>
                <a:spcPts val="1000"/>
              </a:spcBef>
              <a:spcAft>
                <a:spcPts val="100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rgbClr val="46E180"/>
            </a:gs>
            <a:gs pos="100000">
              <a:srgbClr val="B8DF32"/>
            </a:gs>
          </a:gsLst>
          <a:lin ang="5400700" scaled="0"/>
        </a:gra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7"/>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3844325"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5" name="Google Shape;35;p7"/>
          <p:cNvSpPr txBox="1">
            <a:spLocks noGrp="1"/>
          </p:cNvSpPr>
          <p:nvPr>
            <p:ph type="body" idx="2"/>
          </p:nvPr>
        </p:nvSpPr>
        <p:spPr>
          <a:xfrm>
            <a:off x="6436624"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6" name="Google Shape;36;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E61E7F"/>
            </a:gs>
            <a:gs pos="100000">
              <a:srgbClr val="FF9900"/>
            </a:gs>
          </a:gsLst>
          <a:lin ang="5400700" scaled="0"/>
        </a:gradFill>
        <a:effectLst/>
      </p:bgPr>
    </p:bg>
    <p:spTree>
      <p:nvGrpSpPr>
        <p:cNvPr id="1" name="Shape 52"/>
        <p:cNvGrpSpPr/>
        <p:nvPr/>
      </p:nvGrpSpPr>
      <p:grpSpPr>
        <a:xfrm>
          <a:off x="0" y="0"/>
          <a:ext cx="0" cy="0"/>
          <a:chOff x="0" y="0"/>
          <a:chExt cx="0" cy="0"/>
        </a:xfrm>
      </p:grpSpPr>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gradFill>
          <a:gsLst>
            <a:gs pos="0">
              <a:srgbClr val="FF8700"/>
            </a:gs>
            <a:gs pos="100000">
              <a:srgbClr val="FFD900"/>
            </a:gs>
          </a:gsLst>
          <a:lin ang="5400700" scaled="0"/>
        </a:gradFill>
        <a:effectLst/>
      </p:bgPr>
    </p:bg>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432335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3C78D8"/>
            </a:gs>
            <a:gs pos="100000">
              <a:srgbClr val="00FFFF"/>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9000" y="911700"/>
            <a:ext cx="2020800" cy="33276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lvl1pPr lvl="0">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3844325" y="805325"/>
            <a:ext cx="4842600" cy="3548100"/>
          </a:xfrm>
          <a:prstGeom prst="rect">
            <a:avLst/>
          </a:prstGeom>
          <a:noFill/>
          <a:ln>
            <a:noFill/>
          </a:ln>
        </p:spPr>
        <p:txBody>
          <a:bodyPr spcFirstLastPara="1" wrap="square" lIns="0" tIns="0" rIns="0" bIns="0" anchor="ctr" anchorCtr="0">
            <a:noAutofit/>
          </a:bodyPr>
          <a:lstStyle>
            <a:lvl1pPr marL="457200" lvl="0" indent="-368300">
              <a:lnSpc>
                <a:spcPct val="115000"/>
              </a:lnSpc>
              <a:spcBef>
                <a:spcPts val="6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1pPr>
            <a:lvl2pPr marL="914400" lvl="1"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2pPr>
            <a:lvl3pPr marL="1371600" lvl="2"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3pPr>
            <a:lvl4pPr marL="1828800" lvl="3"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4pPr>
            <a:lvl5pPr marL="2286000" lvl="4"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5pPr>
            <a:lvl6pPr marL="2743200" lvl="5"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6pPr>
            <a:lvl7pPr marL="3200400" lvl="6"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7pPr>
            <a:lvl8pPr marL="3657600" lvl="7"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8pPr>
            <a:lvl9pPr marL="4114800" lvl="8" indent="-368300">
              <a:lnSpc>
                <a:spcPct val="115000"/>
              </a:lnSpc>
              <a:spcBef>
                <a:spcPts val="1000"/>
              </a:spcBef>
              <a:spcAft>
                <a:spcPts val="100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dk2"/>
                </a:solidFill>
                <a:latin typeface="Montserrat Light"/>
                <a:ea typeface="Montserrat Light"/>
                <a:cs typeface="Montserrat Light"/>
                <a:sym typeface="Montserrat Light"/>
              </a:defRPr>
            </a:lvl1pPr>
            <a:lvl2pPr lvl="1" algn="r">
              <a:buNone/>
              <a:defRPr sz="1200">
                <a:solidFill>
                  <a:schemeClr val="dk2"/>
                </a:solidFill>
                <a:latin typeface="Montserrat Light"/>
                <a:ea typeface="Montserrat Light"/>
                <a:cs typeface="Montserrat Light"/>
                <a:sym typeface="Montserrat Light"/>
              </a:defRPr>
            </a:lvl2pPr>
            <a:lvl3pPr lvl="2" algn="r">
              <a:buNone/>
              <a:defRPr sz="1200">
                <a:solidFill>
                  <a:schemeClr val="dk2"/>
                </a:solidFill>
                <a:latin typeface="Montserrat Light"/>
                <a:ea typeface="Montserrat Light"/>
                <a:cs typeface="Montserrat Light"/>
                <a:sym typeface="Montserrat Light"/>
              </a:defRPr>
            </a:lvl3pPr>
            <a:lvl4pPr lvl="3" algn="r">
              <a:buNone/>
              <a:defRPr sz="1200">
                <a:solidFill>
                  <a:schemeClr val="dk2"/>
                </a:solidFill>
                <a:latin typeface="Montserrat Light"/>
                <a:ea typeface="Montserrat Light"/>
                <a:cs typeface="Montserrat Light"/>
                <a:sym typeface="Montserrat Light"/>
              </a:defRPr>
            </a:lvl4pPr>
            <a:lvl5pPr lvl="4" algn="r">
              <a:buNone/>
              <a:defRPr sz="1200">
                <a:solidFill>
                  <a:schemeClr val="dk2"/>
                </a:solidFill>
                <a:latin typeface="Montserrat Light"/>
                <a:ea typeface="Montserrat Light"/>
                <a:cs typeface="Montserrat Light"/>
                <a:sym typeface="Montserrat Light"/>
              </a:defRPr>
            </a:lvl5pPr>
            <a:lvl6pPr lvl="5" algn="r">
              <a:buNone/>
              <a:defRPr sz="1200">
                <a:solidFill>
                  <a:schemeClr val="dk2"/>
                </a:solidFill>
                <a:latin typeface="Montserrat Light"/>
                <a:ea typeface="Montserrat Light"/>
                <a:cs typeface="Montserrat Light"/>
                <a:sym typeface="Montserrat Light"/>
              </a:defRPr>
            </a:lvl6pPr>
            <a:lvl7pPr lvl="6" algn="r">
              <a:buNone/>
              <a:defRPr sz="1200">
                <a:solidFill>
                  <a:schemeClr val="dk2"/>
                </a:solidFill>
                <a:latin typeface="Montserrat Light"/>
                <a:ea typeface="Montserrat Light"/>
                <a:cs typeface="Montserrat Light"/>
                <a:sym typeface="Montserrat Light"/>
              </a:defRPr>
            </a:lvl7pPr>
            <a:lvl8pPr lvl="7" algn="r">
              <a:buNone/>
              <a:defRPr sz="1200">
                <a:solidFill>
                  <a:schemeClr val="dk2"/>
                </a:solidFill>
                <a:latin typeface="Montserrat Light"/>
                <a:ea typeface="Montserrat Light"/>
                <a:cs typeface="Montserrat Light"/>
                <a:sym typeface="Montserrat Light"/>
              </a:defRPr>
            </a:lvl8pPr>
            <a:lvl9pPr lvl="8" algn="r">
              <a:buNone/>
              <a:defRPr sz="1200">
                <a:solidFill>
                  <a:schemeClr val="dk2"/>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7" r:id="rId4"/>
    <p:sldLayoutId id="2147483661"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3" name="Google Shape;62;p13"/>
          <p:cNvSpPr txBox="1">
            <a:spLocks/>
          </p:cNvSpPr>
          <p:nvPr/>
        </p:nvSpPr>
        <p:spPr>
          <a:xfrm>
            <a:off x="1742436" y="248968"/>
            <a:ext cx="5527963" cy="1696328"/>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smtClean="0">
                <a:solidFill>
                  <a:schemeClr val="bg1"/>
                </a:solidFill>
                <a:latin typeface="Times New Roman" panose="02020603050405020304" pitchFamily="18" charset="0"/>
                <a:cs typeface="Times New Roman" panose="02020603050405020304" pitchFamily="18" charset="0"/>
              </a:rPr>
              <a:t>BẢO VỆ ĐỒ ÁN TỐT NGHIỆP</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p:cNvSpPr txBox="1">
            <a:spLocks/>
          </p:cNvSpPr>
          <p:nvPr/>
        </p:nvSpPr>
        <p:spPr>
          <a:xfrm>
            <a:off x="430956" y="1813536"/>
            <a:ext cx="7764780" cy="69314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600" b="1" smtClean="0">
                <a:solidFill>
                  <a:schemeClr val="bg1"/>
                </a:solidFill>
                <a:latin typeface="Times New Roman" panose="02020603050405020304" pitchFamily="18" charset="0"/>
                <a:cs typeface="Times New Roman" panose="02020603050405020304" pitchFamily="18" charset="0"/>
              </a:rPr>
              <a:t>ĐỀ TÀI: </a:t>
            </a:r>
            <a:r>
              <a:rPr lang="en-US" sz="2600" b="1" smtClean="0">
                <a:solidFill>
                  <a:schemeClr val="bg1"/>
                </a:solidFill>
                <a:latin typeface="Times New Roman" panose="02020603050405020304" pitchFamily="18" charset="0"/>
                <a:cs typeface="Times New Roman" panose="02020603050405020304" pitchFamily="18" charset="0"/>
              </a:rPr>
              <a:t>XÂY DỰNG WEBSITE BÁN SÁCH ONLINE TRÊN NỀN TẢNG MEAN STACK</a:t>
            </a:r>
            <a:endParaRPr lang="en-US" sz="26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3">
            <a:extLst>
              <a:ext uri="{FF2B5EF4-FFF2-40B4-BE49-F238E27FC236}">
                <a16:creationId xmlns:a16="http://schemas.microsoft.com/office/drawing/2014/main" id="{FDA0B434-7333-48A9-900D-A23224F97357}"/>
              </a:ext>
            </a:extLst>
          </p:cNvPr>
          <p:cNvSpPr txBox="1">
            <a:spLocks/>
          </p:cNvSpPr>
          <p:nvPr/>
        </p:nvSpPr>
        <p:spPr>
          <a:xfrm>
            <a:off x="1981177" y="3553012"/>
            <a:ext cx="5607423" cy="793823"/>
          </a:xfrm>
          <a:prstGeom prst="rect">
            <a:avLst/>
          </a:prstGeom>
        </p:spPr>
        <p:txBody>
          <a:bodyPr anchor="ctr"/>
          <a:lstStyle>
            <a:lvl1pPr marL="0" indent="0" algn="l" defTabSz="914400" rtl="0" eaLnBrk="1" latinLnBrk="1" hangingPunct="1">
              <a:lnSpc>
                <a:spcPct val="100000"/>
              </a:lnSpc>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a:solidFill>
                  <a:schemeClr val="bg1"/>
                </a:solidFill>
                <a:latin typeface="Times New Roman" panose="02020603050405020304" pitchFamily="18" charset="0"/>
                <a:cs typeface="Times New Roman" panose="02020603050405020304" pitchFamily="18" charset="0"/>
              </a:rPr>
              <a:t>GVHD: ThS. Nguyễn Trần </a:t>
            </a:r>
            <a:r>
              <a:rPr lang="en-US" sz="1600" b="1">
                <a:solidFill>
                  <a:schemeClr val="bg1"/>
                </a:solidFill>
                <a:latin typeface="Times New Roman" panose="02020603050405020304" pitchFamily="18" charset="0"/>
                <a:cs typeface="Times New Roman" panose="02020603050405020304" pitchFamily="18" charset="0"/>
              </a:rPr>
              <a:t>Thi </a:t>
            </a:r>
            <a:r>
              <a:rPr lang="en-US" sz="1600" b="1" smtClean="0">
                <a:solidFill>
                  <a:schemeClr val="bg1"/>
                </a:solidFill>
                <a:latin typeface="Times New Roman" panose="02020603050405020304" pitchFamily="18" charset="0"/>
                <a:cs typeface="Times New Roman" panose="02020603050405020304" pitchFamily="18" charset="0"/>
              </a:rPr>
              <a:t>Văn</a:t>
            </a:r>
            <a:endParaRPr lang="en-US" sz="1600" b="1" smtClean="0">
              <a:solidFill>
                <a:schemeClr val="bg1"/>
              </a:solidFill>
              <a:latin typeface="Times New Roman" panose="02020603050405020304" pitchFamily="18" charset="0"/>
              <a:cs typeface="Times New Roman" panose="02020603050405020304" pitchFamily="18" charset="0"/>
            </a:endParaRPr>
          </a:p>
          <a:p>
            <a:r>
              <a:rPr lang="en-US" sz="1600" b="1" smtClean="0">
                <a:solidFill>
                  <a:schemeClr val="bg1"/>
                </a:solidFill>
                <a:latin typeface="Times New Roman" panose="02020603050405020304" pitchFamily="18" charset="0"/>
                <a:cs typeface="Times New Roman" panose="02020603050405020304" pitchFamily="18" charset="0"/>
              </a:rPr>
              <a:t>Nhóm sinh </a:t>
            </a:r>
            <a:r>
              <a:rPr lang="en-US" sz="1600" b="1" dirty="0" err="1">
                <a:solidFill>
                  <a:schemeClr val="bg1"/>
                </a:solidFill>
                <a:latin typeface="Times New Roman" panose="02020603050405020304" pitchFamily="18" charset="0"/>
                <a:cs typeface="Times New Roman" panose="02020603050405020304" pitchFamily="18" charset="0"/>
              </a:rPr>
              <a:t>viên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thực</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hiện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Lữ</a:t>
            </a:r>
            <a:r>
              <a:rPr lang="en-US" sz="1600" b="1" dirty="0">
                <a:solidFill>
                  <a:schemeClr val="bg1"/>
                </a:solidFill>
                <a:latin typeface="Times New Roman" panose="02020603050405020304" pitchFamily="18" charset="0"/>
                <a:cs typeface="Times New Roman" panose="02020603050405020304" pitchFamily="18" charset="0"/>
              </a:rPr>
              <a:t> Ph</a:t>
            </a:r>
            <a:r>
              <a:rPr lang="vi-VN" sz="1600" b="1" dirty="0">
                <a:solidFill>
                  <a:schemeClr val="bg1"/>
                </a:solidFill>
                <a:latin typeface="Times New Roman" panose="02020603050405020304" pitchFamily="18" charset="0"/>
                <a:cs typeface="Times New Roman" panose="02020603050405020304" pitchFamily="18" charset="0"/>
              </a:rPr>
              <a:t>ư</a:t>
            </a:r>
            <a:r>
              <a:rPr lang="en-US" sz="1600" b="1" dirty="0" err="1">
                <a:solidFill>
                  <a:schemeClr val="bg1"/>
                </a:solidFill>
                <a:latin typeface="Times New Roman" panose="02020603050405020304" pitchFamily="18" charset="0"/>
                <a:cs typeface="Times New Roman" panose="02020603050405020304" pitchFamily="18" charset="0"/>
              </a:rPr>
              <a:t>ớc</a:t>
            </a:r>
            <a:r>
              <a:rPr lang="en-US" sz="1600" b="1" dirty="0">
                <a:solidFill>
                  <a:schemeClr val="bg1"/>
                </a:solidFill>
                <a:latin typeface="Times New Roman" panose="02020603050405020304" pitchFamily="18" charset="0"/>
                <a:cs typeface="Times New Roman" panose="02020603050405020304" pitchFamily="18" charset="0"/>
              </a:rPr>
              <a:t> H</a:t>
            </a:r>
            <a:r>
              <a:rPr lang="vi-VN" sz="1600" b="1" dirty="0">
                <a:solidFill>
                  <a:schemeClr val="bg1"/>
                </a:solidFill>
                <a:latin typeface="Times New Roman" panose="02020603050405020304" pitchFamily="18" charset="0"/>
                <a:cs typeface="Times New Roman" panose="02020603050405020304" pitchFamily="18" charset="0"/>
              </a:rPr>
              <a:t>ư</a:t>
            </a:r>
            <a:r>
              <a:rPr lang="en-US" sz="1600" b="1" dirty="0">
                <a:solidFill>
                  <a:schemeClr val="bg1"/>
                </a:solidFill>
                <a:latin typeface="Times New Roman" panose="02020603050405020304" pitchFamily="18" charset="0"/>
                <a:cs typeface="Times New Roman" panose="02020603050405020304" pitchFamily="18" charset="0"/>
              </a:rPr>
              <a:t>ng – 16110105</a:t>
            </a:r>
          </a:p>
          <a:p>
            <a:r>
              <a:rPr lang="en-US" sz="1600" b="1" smtClean="0">
                <a:solidFill>
                  <a:schemeClr val="bg1"/>
                </a:solidFill>
                <a:latin typeface="Times New Roman" panose="02020603050405020304" pitchFamily="18" charset="0"/>
                <a:cs typeface="Times New Roman" panose="02020603050405020304" pitchFamily="18" charset="0"/>
              </a:rPr>
              <a:t>	                            Trần Quang Tân – 16110206</a:t>
            </a:r>
          </a:p>
          <a:p>
            <a:r>
              <a:rPr lang="en-US" sz="1600" b="1" smtClean="0">
                <a:solidFill>
                  <a:schemeClr val="bg1"/>
                </a:solidFill>
                <a:latin typeface="Times New Roman" panose="02020603050405020304" pitchFamily="18" charset="0"/>
                <a:cs typeface="Times New Roman" panose="02020603050405020304" pitchFamily="18" charset="0"/>
              </a:rPr>
              <a:t>Khóa</a:t>
            </a:r>
            <a:r>
              <a:rPr lang="en-US" sz="1600" b="1">
                <a:solidFill>
                  <a:schemeClr val="bg1"/>
                </a:solidFill>
                <a:latin typeface="Times New Roman" panose="02020603050405020304" pitchFamily="18" charset="0"/>
                <a:cs typeface="Times New Roman" panose="02020603050405020304" pitchFamily="18" charset="0"/>
              </a:rPr>
              <a:t>: K16</a:t>
            </a:r>
          </a:p>
          <a:p>
            <a:r>
              <a:rPr lang="en-US" sz="1600" b="1">
                <a:solidFill>
                  <a:schemeClr val="bg1"/>
                </a:solidFill>
                <a:latin typeface="Times New Roman" panose="02020603050405020304" pitchFamily="18" charset="0"/>
                <a:cs typeface="Times New Roman" panose="02020603050405020304" pitchFamily="18" charset="0"/>
              </a:rPr>
              <a:t>Ngành: Công Nghệ Thông Tin</a:t>
            </a:r>
          </a:p>
          <a:p>
            <a:r>
              <a:rPr lang="en-US" sz="1600" b="1">
                <a:solidFill>
                  <a:schemeClr val="bg1"/>
                </a:solidFill>
                <a:latin typeface="Times New Roman" panose="02020603050405020304" pitchFamily="18" charset="0"/>
                <a:cs typeface="Times New Roman" panose="02020603050405020304" pitchFamily="18" charset="0"/>
              </a:rPr>
              <a:t>Ngày bảo vệ: 09/01/2021</a:t>
            </a:r>
          </a:p>
          <a:p>
            <a:endParaRPr lang="en-US" sz="1600" b="1"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p:blipFill>
        <p:spPr>
          <a:xfrm>
            <a:off x="430956" y="441392"/>
            <a:ext cx="1311480" cy="1311480"/>
          </a:xfrm>
          <a:prstGeom prst="rect">
            <a:avLst/>
          </a:prstGeom>
          <a:ln>
            <a:noFill/>
          </a:ln>
        </p:spPr>
      </p:pic>
      <p:pic>
        <p:nvPicPr>
          <p:cNvPr id="7" name="Picture 4"/>
          <p:cNvPicPr/>
          <p:nvPr/>
        </p:nvPicPr>
        <p:blipFill>
          <a:blip r:embed="rId4"/>
          <a:stretch/>
        </p:blipFill>
        <p:spPr>
          <a:xfrm>
            <a:off x="7588600" y="441392"/>
            <a:ext cx="1087920" cy="1311480"/>
          </a:xfrm>
          <a:prstGeom prst="rect">
            <a:avLst/>
          </a:prstGeom>
          <a:ln>
            <a:noFill/>
          </a:ln>
        </p:spPr>
      </p:pic>
    </p:spTree>
    <p:extLst>
      <p:ext uri="{BB962C8B-B14F-4D97-AF65-F5344CB8AC3E}">
        <p14:creationId xmlns:p14="http://schemas.microsoft.com/office/powerpoint/2010/main" val="4225362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526473" y="911700"/>
            <a:ext cx="2902527" cy="3327600"/>
          </a:xfrm>
          <a:prstGeom prst="rect">
            <a:avLst/>
          </a:prstGeom>
        </p:spPr>
        <p:txBody>
          <a:bodyPr spcFirstLastPara="1" wrap="square" lIns="0" tIns="0" rIns="0" bIns="0" anchor="ctr" anchorCtr="0">
            <a:noAutofit/>
          </a:bodyPr>
          <a:lstStyle/>
          <a:p>
            <a:pPr lvl="0">
              <a:spcAft>
                <a:spcPts val="1000"/>
              </a:spcAft>
            </a:pPr>
            <a:r>
              <a:rPr lang="en-US" sz="2800" b="1" dirty="0">
                <a:solidFill>
                  <a:schemeClr val="bg1"/>
                </a:solidFill>
                <a:latin typeface="Montserrat ExtraBold" panose="020B0604020202020204" charset="0"/>
                <a:cs typeface="Times New Roman" panose="02020603050405020304" pitchFamily="18" charset="0"/>
              </a:rPr>
              <a:t>2. NỘI DUNG THỰC HIỆN</a:t>
            </a:r>
            <a:endParaRPr lang="en-US" sz="28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9" name="TextBox 8"/>
          <p:cNvSpPr txBox="1"/>
          <p:nvPr/>
        </p:nvSpPr>
        <p:spPr>
          <a:xfrm>
            <a:off x="3595423" y="669689"/>
            <a:ext cx="5370291" cy="3078535"/>
          </a:xfrm>
          <a:prstGeom prst="rect">
            <a:avLst/>
          </a:prstGeom>
          <a:noFill/>
        </p:spPr>
        <p:txBody>
          <a:bodyPr wrap="square" rtlCol="0">
            <a:spAutoFit/>
          </a:bodyPr>
          <a:lstStyle/>
          <a:p>
            <a:pPr>
              <a:lnSpc>
                <a:spcPct val="150000"/>
              </a:lnSpc>
            </a:pPr>
            <a:r>
              <a:rPr lang="en-US" sz="2200" b="1" i="1" dirty="0">
                <a:latin typeface="Times New Roman" panose="02020603050405020304" pitchFamily="18" charset="0"/>
                <a:cs typeface="Times New Roman" panose="02020603050405020304" pitchFamily="18" charset="0"/>
              </a:rPr>
              <a:t>Customer: </a:t>
            </a:r>
            <a:endParaRPr lang="en-US" sz="2200"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Đăng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nhập</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đăng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dùng</a:t>
            </a:r>
            <a:r>
              <a:rPr lang="en-US" sz="2200" dirty="0">
                <a:latin typeface="Times New Roman" panose="02020603050405020304" pitchFamily="18"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Xem</a:t>
            </a:r>
            <a:r>
              <a:rPr lang="en-US" sz="2200" dirty="0">
                <a:latin typeface="Times New Roman" panose="02020603050405020304" pitchFamily="18" charset="0"/>
                <a:cs typeface="Times New Roman" panose="02020603050405020304" pitchFamily="18" charset="0"/>
              </a:rPr>
              <a:t> chi </a:t>
            </a:r>
            <a:r>
              <a:rPr lang="en-US" sz="2200" dirty="0" err="1">
                <a:latin typeface="Times New Roman" panose="02020603050405020304" pitchFamily="18" charset="0"/>
                <a:cs typeface="Times New Roman" panose="02020603050405020304" pitchFamily="18" charset="0"/>
              </a:rPr>
              <a:t>tiết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sách</a:t>
            </a:r>
            <a:r>
              <a:rPr lang="en-US" sz="2200" dirty="0">
                <a:latin typeface="Times New Roman" panose="02020603050405020304" pitchFamily="18"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giỏ</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 </a:t>
            </a:r>
            <a:r>
              <a:rPr lang="en-US" sz="2200" dirty="0" err="1">
                <a:latin typeface="Times New Roman" panose="02020603050405020304" pitchFamily="18" charset="0"/>
                <a:cs typeface="Times New Roman" panose="02020603050405020304" pitchFamily="18" charset="0"/>
              </a:rPr>
              <a:t>cá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nhân</a:t>
            </a:r>
            <a:r>
              <a:rPr lang="en-US" sz="2200" dirty="0">
                <a:latin typeface="Times New Roman" panose="02020603050405020304" pitchFamily="18" charset="0"/>
                <a:cs typeface="Times New Roman" panose="02020603050405020304" pitchFamily="18" charset="0"/>
              </a:rPr>
              <a:t> .</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21494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526473" y="911700"/>
            <a:ext cx="2902527" cy="3327600"/>
          </a:xfrm>
          <a:prstGeom prst="rect">
            <a:avLst/>
          </a:prstGeom>
        </p:spPr>
        <p:txBody>
          <a:bodyPr spcFirstLastPara="1" wrap="square" lIns="0" tIns="0" rIns="0" bIns="0" anchor="ctr" anchorCtr="0">
            <a:noAutofit/>
          </a:bodyPr>
          <a:lstStyle/>
          <a:p>
            <a:pPr lvl="0">
              <a:spcAft>
                <a:spcPts val="1000"/>
              </a:spcAft>
            </a:pPr>
            <a:r>
              <a:rPr lang="en-US" sz="2800" b="1" dirty="0">
                <a:solidFill>
                  <a:schemeClr val="bg1"/>
                </a:solidFill>
                <a:latin typeface="Montserrat ExtraBold" panose="020B0604020202020204" charset="0"/>
                <a:cs typeface="Times New Roman" panose="02020603050405020304" pitchFamily="18" charset="0"/>
              </a:rPr>
              <a:t>2. NỘI DUNG THỰC HIỆN</a:t>
            </a:r>
            <a:endParaRPr lang="en-US" sz="28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9" name="TextBox 8"/>
          <p:cNvSpPr txBox="1"/>
          <p:nvPr/>
        </p:nvSpPr>
        <p:spPr>
          <a:xfrm>
            <a:off x="3658993" y="579946"/>
            <a:ext cx="5370291" cy="3078535"/>
          </a:xfrm>
          <a:prstGeom prst="rect">
            <a:avLst/>
          </a:prstGeom>
          <a:noFill/>
        </p:spPr>
        <p:txBody>
          <a:bodyPr wrap="square" rtlCol="0">
            <a:spAutoFit/>
          </a:bodyPr>
          <a:lstStyle/>
          <a:p>
            <a:pPr>
              <a:lnSpc>
                <a:spcPct val="150000"/>
              </a:lnSpc>
            </a:pPr>
            <a:r>
              <a:rPr lang="en-US" sz="2200" b="1" i="1" dirty="0">
                <a:latin typeface="Times New Roman" panose="02020603050405020304" pitchFamily="18" charset="0"/>
                <a:cs typeface="Times New Roman" panose="02020603050405020304" pitchFamily="18" charset="0"/>
              </a:rPr>
              <a:t>Customer: </a:t>
            </a:r>
            <a:endParaRPr lang="en-US" sz="2200"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Đăng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báo</a:t>
            </a:r>
            <a:r>
              <a:rPr lang="en-US" sz="2200" dirty="0">
                <a:latin typeface="Times New Roman" panose="02020603050405020304" pitchFamily="18" charset="0"/>
                <a:cs typeface="Times New Roman" panose="02020603050405020304" pitchFamily="18" charset="0"/>
              </a:rPr>
              <a:t> qua email.</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Bình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luận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sách</a:t>
            </a:r>
            <a:r>
              <a:rPr lang="en-US" sz="2200" dirty="0">
                <a:latin typeface="Times New Roman" panose="02020603050405020304" pitchFamily="18"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thanh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phẩm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xuất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bản,thể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loại</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8052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526473" y="911700"/>
            <a:ext cx="2902527" cy="3327600"/>
          </a:xfrm>
          <a:prstGeom prst="rect">
            <a:avLst/>
          </a:prstGeom>
        </p:spPr>
        <p:txBody>
          <a:bodyPr spcFirstLastPara="1" wrap="square" lIns="0" tIns="0" rIns="0" bIns="0" anchor="ctr" anchorCtr="0">
            <a:noAutofit/>
          </a:bodyPr>
          <a:lstStyle/>
          <a:p>
            <a:pPr lvl="0">
              <a:spcAft>
                <a:spcPts val="1000"/>
              </a:spcAft>
            </a:pPr>
            <a:r>
              <a:rPr lang="en-US" sz="2800" b="1" dirty="0">
                <a:solidFill>
                  <a:schemeClr val="bg1"/>
                </a:solidFill>
                <a:latin typeface="Montserrat ExtraBold" panose="020B0604020202020204" charset="0"/>
                <a:cs typeface="Times New Roman" panose="02020603050405020304" pitchFamily="18" charset="0"/>
              </a:rPr>
              <a:t>2. NỘI DUNG THỰC HIỆN</a:t>
            </a:r>
            <a:endParaRPr lang="en-US" sz="28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9" name="TextBox 8"/>
          <p:cNvSpPr txBox="1"/>
          <p:nvPr/>
        </p:nvSpPr>
        <p:spPr>
          <a:xfrm>
            <a:off x="3773709" y="709107"/>
            <a:ext cx="5370291" cy="3078535"/>
          </a:xfrm>
          <a:prstGeom prst="rect">
            <a:avLst/>
          </a:prstGeom>
          <a:noFill/>
        </p:spPr>
        <p:txBody>
          <a:bodyPr wrap="square" rtlCol="0">
            <a:spAutoFit/>
          </a:bodyPr>
          <a:lstStyle/>
          <a:p>
            <a:pPr>
              <a:lnSpc>
                <a:spcPct val="150000"/>
              </a:lnSpc>
            </a:pPr>
            <a:r>
              <a:rPr lang="en-US" sz="2200" b="1" i="1" dirty="0">
                <a:latin typeface="Times New Roman" panose="02020603050405020304" pitchFamily="18" charset="0"/>
                <a:cs typeface="Times New Roman" panose="02020603050405020304" pitchFamily="18" charset="0"/>
              </a:rPr>
              <a:t>Employee: </a:t>
            </a:r>
            <a:endParaRPr lang="en-US" sz="2200"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Đăng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nhập</a:t>
            </a:r>
            <a:r>
              <a:rPr lang="en-US" sz="2200" dirty="0">
                <a:latin typeface="Times New Roman" panose="02020603050405020304" pitchFamily="18" charset="0"/>
                <a:cs typeface="Times New Roman" panose="02020603050405020304" pitchFamily="18" charset="0"/>
              </a:rPr>
              <a:t> .</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phẩm</a:t>
            </a:r>
            <a:r>
              <a:rPr lang="en-US" sz="2200" dirty="0">
                <a:latin typeface="Times New Roman" panose="02020603050405020304" pitchFamily="18" charset="0"/>
                <a:cs typeface="Times New Roman" panose="02020603050405020304" pitchFamily="18" charset="0"/>
              </a:rPr>
              <a:t> .</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giá</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3274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ctrTitle"/>
          </p:nvPr>
        </p:nvSpPr>
        <p:spPr>
          <a:xfrm>
            <a:off x="2169925" y="1811950"/>
            <a:ext cx="4804200" cy="1159800"/>
          </a:xfrm>
          <a:prstGeom prst="rect">
            <a:avLst/>
          </a:prstGeom>
        </p:spPr>
        <p:txBody>
          <a:bodyPr spcFirstLastPara="1" wrap="square" lIns="0" tIns="0" rIns="0" bIns="0" anchor="ctr" anchorCtr="0">
            <a:noAutofit/>
          </a:bodyPr>
          <a:lstStyle/>
          <a:p>
            <a:r>
              <a:rPr lang="en-US" sz="3600" b="1" dirty="0">
                <a:solidFill>
                  <a:schemeClr val="bg1"/>
                </a:solidFill>
                <a:latin typeface="Montserrat ExtraBold" panose="020B0604020202020204" charset="0"/>
                <a:cs typeface="Times New Roman" panose="02020603050405020304" pitchFamily="18" charset="0"/>
              </a:rPr>
              <a:t>3. DEMO</a:t>
            </a:r>
          </a:p>
        </p:txBody>
      </p:sp>
    </p:spTree>
    <p:extLst>
      <p:ext uri="{BB962C8B-B14F-4D97-AF65-F5344CB8AC3E}">
        <p14:creationId xmlns:p14="http://schemas.microsoft.com/office/powerpoint/2010/main" val="3045938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564166" y="907949"/>
            <a:ext cx="2321790" cy="3327600"/>
          </a:xfrm>
          <a:prstGeom prst="rect">
            <a:avLst/>
          </a:prstGeom>
        </p:spPr>
        <p:txBody>
          <a:bodyPr spcFirstLastPara="1" wrap="square" lIns="0" tIns="0" rIns="0" bIns="0" anchor="ctr" anchorCtr="0">
            <a:noAutofit/>
          </a:bodyPr>
          <a:lstStyle/>
          <a:p>
            <a:pPr lvl="0"/>
            <a:r>
              <a:rPr lang="en-US" sz="2800" b="1" dirty="0">
                <a:solidFill>
                  <a:schemeClr val="bg1"/>
                </a:solidFill>
                <a:latin typeface="Montserrat ExtraBold" panose="020B0604020202020204" charset="0"/>
                <a:cs typeface="Times New Roman" panose="02020603050405020304" pitchFamily="18" charset="0"/>
              </a:rPr>
              <a:t>4. KẾT LUẬN</a:t>
            </a:r>
            <a:endParaRPr dirty="0"/>
          </a:p>
        </p:txBody>
      </p:sp>
      <p:sp>
        <p:nvSpPr>
          <p:cNvPr id="207" name="Google Shape;207;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19" name="Text Placeholder 1"/>
          <p:cNvSpPr txBox="1">
            <a:spLocks/>
          </p:cNvSpPr>
          <p:nvPr/>
        </p:nvSpPr>
        <p:spPr>
          <a:xfrm>
            <a:off x="3387589" y="304570"/>
            <a:ext cx="5271655" cy="453435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nSpc>
                <a:spcPct val="150000"/>
              </a:lnSpc>
            </a:pPr>
            <a:r>
              <a:rPr lang="en-US" sz="2200" b="1" dirty="0" err="1">
                <a:latin typeface="Times New Roman" panose="02020603050405020304" pitchFamily="18" charset="0"/>
                <a:cs typeface="Times New Roman" panose="02020603050405020304" pitchFamily="18" charset="0"/>
              </a:rPr>
              <a:t>Kết</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quả</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đạt</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được</a:t>
            </a:r>
            <a:endParaRPr lang="en-US" sz="2200" b="1" dirty="0">
              <a:latin typeface="Times New Roman" panose="02020603050405020304" pitchFamily="18" charset="0"/>
              <a:cs typeface="Times New Roman" panose="02020603050405020304" pitchFamily="18" charset="0"/>
            </a:endParaRPr>
          </a:p>
          <a:p>
            <a:pPr marL="342900" lvl="1" indent="-342900">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Bổ sung thêm kiếm thức về MEAN Stack.</a:t>
            </a:r>
            <a:endParaRPr lang="en-US" sz="2000" dirty="0">
              <a:latin typeface="Times New Roman" panose="02020603050405020304" pitchFamily="18" charset="0"/>
              <a:cs typeface="Times New Roman" panose="02020603050405020304" pitchFamily="18" charset="0"/>
            </a:endParaRPr>
          </a:p>
          <a:p>
            <a:pPr marL="342900" lvl="1" indent="-342900">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Đút kết được những kinh nghiệm quý báu khi gặp khó khăn trong quá trình phát triển dự án.</a:t>
            </a:r>
            <a:endParaRPr lang="en-US" sz="2000" dirty="0">
              <a:latin typeface="Times New Roman" panose="02020603050405020304" pitchFamily="18" charset="0"/>
              <a:cs typeface="Times New Roman" panose="02020603050405020304" pitchFamily="18" charset="0"/>
            </a:endParaRPr>
          </a:p>
          <a:p>
            <a:pPr marL="342900" lvl="1" indent="-342900">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Xây dựng được một website bán sách online có các chức năng cơ bản như quản lí sản phẩm sách, quản lí các thông tin sách, xem chi tiết sản phẩm, nhận xét đánh giá sản phẩm, đặt hàng, thanh toán.</a:t>
            </a:r>
            <a:endParaRPr lang="en-US" sz="20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87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5" name="Text Placeholder 1">
            <a:extLst>
              <a:ext uri="{FF2B5EF4-FFF2-40B4-BE49-F238E27FC236}">
                <a16:creationId xmlns:a16="http://schemas.microsoft.com/office/drawing/2014/main" id="{DE5AC4FD-81E9-4FEB-AD98-58F5B60AEA34}"/>
              </a:ext>
            </a:extLst>
          </p:cNvPr>
          <p:cNvSpPr txBox="1">
            <a:spLocks/>
          </p:cNvSpPr>
          <p:nvPr/>
        </p:nvSpPr>
        <p:spPr>
          <a:xfrm>
            <a:off x="3274187" y="304570"/>
            <a:ext cx="5580701" cy="453435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nSpc>
                <a:spcPct val="150000"/>
              </a:lnSpc>
            </a:pPr>
            <a:r>
              <a:rPr lang="en-US" sz="2200" b="1" dirty="0" err="1">
                <a:latin typeface="Times New Roman" panose="02020603050405020304" pitchFamily="18" charset="0"/>
                <a:cs typeface="Times New Roman" panose="02020603050405020304" pitchFamily="18" charset="0"/>
              </a:rPr>
              <a:t>Ưu</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điểm</a:t>
            </a:r>
            <a:endParaRPr lang="en-US" sz="2200" b="1"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Giao diện thân thiện, màu sắc dễ nhìn. Giao diện được thiết kế theo kiểu Bootstrap đáp ứng được xu hướng thiết kế.</a:t>
            </a:r>
            <a:endParaRPr lang="en-US" sz="18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Khách hàng có trang cá nhân chỉnh sửa thông tin tài khoản và có chức năng bình luận sản phẩm.</a:t>
            </a:r>
            <a:endParaRPr lang="en-US" sz="18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Website được xây dựng bằng công nghệ MEAN Stack nên tốc độ truy xuất thông tin nhanh.</a:t>
            </a:r>
            <a:endParaRPr lang="en-US" sz="18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11" name="Google Shape;206;p29">
            <a:extLst>
              <a:ext uri="{FF2B5EF4-FFF2-40B4-BE49-F238E27FC236}">
                <a16:creationId xmlns:a16="http://schemas.microsoft.com/office/drawing/2014/main" id="{1B9FF494-B158-4B05-A97D-00C68A0F5866}"/>
              </a:ext>
            </a:extLst>
          </p:cNvPr>
          <p:cNvSpPr txBox="1">
            <a:spLocks noGrp="1"/>
          </p:cNvSpPr>
          <p:nvPr>
            <p:ph type="title"/>
          </p:nvPr>
        </p:nvSpPr>
        <p:spPr>
          <a:xfrm>
            <a:off x="564166" y="907949"/>
            <a:ext cx="2321790" cy="3327600"/>
          </a:xfrm>
          <a:prstGeom prst="rect">
            <a:avLst/>
          </a:prstGeom>
        </p:spPr>
        <p:txBody>
          <a:bodyPr spcFirstLastPara="1" wrap="square" lIns="0" tIns="0" rIns="0" bIns="0" anchor="ctr" anchorCtr="0">
            <a:noAutofit/>
          </a:bodyPr>
          <a:lstStyle/>
          <a:p>
            <a:pPr lvl="0"/>
            <a:r>
              <a:rPr lang="en-US" sz="2800" b="1" dirty="0">
                <a:solidFill>
                  <a:schemeClr val="bg1"/>
                </a:solidFill>
                <a:latin typeface="Montserrat ExtraBold" panose="020B0604020202020204" charset="0"/>
                <a:cs typeface="Times New Roman" panose="02020603050405020304" pitchFamily="18" charset="0"/>
              </a:rPr>
              <a:t>4. KẾT LUẬN</a:t>
            </a:r>
            <a:endParaRPr dirty="0"/>
          </a:p>
        </p:txBody>
      </p:sp>
    </p:spTree>
    <p:extLst>
      <p:ext uri="{BB962C8B-B14F-4D97-AF65-F5344CB8AC3E}">
        <p14:creationId xmlns:p14="http://schemas.microsoft.com/office/powerpoint/2010/main" val="249128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5" name="Text Placeholder 1">
            <a:extLst>
              <a:ext uri="{FF2B5EF4-FFF2-40B4-BE49-F238E27FC236}">
                <a16:creationId xmlns:a16="http://schemas.microsoft.com/office/drawing/2014/main" id="{DE5AC4FD-81E9-4FEB-AD98-58F5B60AEA34}"/>
              </a:ext>
            </a:extLst>
          </p:cNvPr>
          <p:cNvSpPr txBox="1">
            <a:spLocks/>
          </p:cNvSpPr>
          <p:nvPr/>
        </p:nvSpPr>
        <p:spPr>
          <a:xfrm>
            <a:off x="3448583" y="412292"/>
            <a:ext cx="5292005" cy="453435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nSpc>
                <a:spcPct val="150000"/>
              </a:lnSpc>
            </a:pPr>
            <a:r>
              <a:rPr lang="en-US" sz="2200" b="1" dirty="0" err="1">
                <a:latin typeface="Times New Roman" panose="02020603050405020304" pitchFamily="18" charset="0"/>
                <a:cs typeface="Times New Roman" panose="02020603050405020304" pitchFamily="18" charset="0"/>
              </a:rPr>
              <a:t>Nhược</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điểm</a:t>
            </a:r>
            <a:endParaRPr lang="en-US" sz="2200" b="1"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Chưa tích hợp hệ thống giao hàng.</a:t>
            </a:r>
            <a:endParaRPr lang="en-US" sz="20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Chưa xây dựng chatbox hỗ trợ khách hàng mua sản phẩm.</a:t>
            </a:r>
            <a:endParaRPr lang="en-US" sz="20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Chưa tối ưu hóa tốc độ với dữ liệu người dùng lớn.</a:t>
            </a:r>
            <a:endParaRPr lang="en-US" sz="20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7" name="Google Shape;206;p29">
            <a:extLst>
              <a:ext uri="{FF2B5EF4-FFF2-40B4-BE49-F238E27FC236}">
                <a16:creationId xmlns:a16="http://schemas.microsoft.com/office/drawing/2014/main" id="{F74F0B2E-2B10-4D34-8129-0315DE6B2A49}"/>
              </a:ext>
            </a:extLst>
          </p:cNvPr>
          <p:cNvSpPr txBox="1">
            <a:spLocks noGrp="1"/>
          </p:cNvSpPr>
          <p:nvPr>
            <p:ph type="title"/>
          </p:nvPr>
        </p:nvSpPr>
        <p:spPr>
          <a:xfrm>
            <a:off x="564166" y="907949"/>
            <a:ext cx="2321790" cy="3327600"/>
          </a:xfrm>
          <a:prstGeom prst="rect">
            <a:avLst/>
          </a:prstGeom>
        </p:spPr>
        <p:txBody>
          <a:bodyPr spcFirstLastPara="1" wrap="square" lIns="0" tIns="0" rIns="0" bIns="0" anchor="ctr" anchorCtr="0">
            <a:noAutofit/>
          </a:bodyPr>
          <a:lstStyle/>
          <a:p>
            <a:pPr lvl="0"/>
            <a:r>
              <a:rPr lang="en-US" sz="2800" b="1" dirty="0">
                <a:solidFill>
                  <a:schemeClr val="bg1"/>
                </a:solidFill>
                <a:latin typeface="Montserrat ExtraBold" panose="020B0604020202020204" charset="0"/>
                <a:cs typeface="Times New Roman" panose="02020603050405020304" pitchFamily="18" charset="0"/>
              </a:rPr>
              <a:t>4. KẾT LUẬN</a:t>
            </a:r>
            <a:endParaRPr dirty="0"/>
          </a:p>
        </p:txBody>
      </p:sp>
    </p:spTree>
    <p:extLst>
      <p:ext uri="{BB962C8B-B14F-4D97-AF65-F5344CB8AC3E}">
        <p14:creationId xmlns:p14="http://schemas.microsoft.com/office/powerpoint/2010/main" val="43184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5" name="Text Placeholder 1">
            <a:extLst>
              <a:ext uri="{FF2B5EF4-FFF2-40B4-BE49-F238E27FC236}">
                <a16:creationId xmlns:a16="http://schemas.microsoft.com/office/drawing/2014/main" id="{DE5AC4FD-81E9-4FEB-AD98-58F5B60AEA34}"/>
              </a:ext>
            </a:extLst>
          </p:cNvPr>
          <p:cNvSpPr txBox="1">
            <a:spLocks/>
          </p:cNvSpPr>
          <p:nvPr/>
        </p:nvSpPr>
        <p:spPr>
          <a:xfrm>
            <a:off x="3448583" y="412292"/>
            <a:ext cx="5292005" cy="453435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nSpc>
                <a:spcPct val="150000"/>
              </a:lnSpc>
            </a:pPr>
            <a:r>
              <a:rPr lang="en-US" sz="2200" b="1" dirty="0" err="1">
                <a:latin typeface="Times New Roman" panose="02020603050405020304" pitchFamily="18" charset="0"/>
                <a:cs typeface="Times New Roman" panose="02020603050405020304" pitchFamily="18" charset="0"/>
              </a:rPr>
              <a:t>Hướng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phát</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triển</a:t>
            </a:r>
            <a:endParaRPr lang="en-US" sz="2200" b="1"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fr-FR" sz="1800" dirty="0">
                <a:latin typeface="Times New Roman" panose="02020603050405020304" pitchFamily="18" charset="0"/>
                <a:cs typeface="Times New Roman" panose="02020603050405020304" pitchFamily="18" charset="0"/>
              </a:rPr>
              <a:t>Tiếp tục trao dồi và cải thiện kiến thức về MEAN Stack.</a:t>
            </a:r>
            <a:endParaRPr lang="en-US" sz="18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fr-FR" sz="1800" dirty="0">
                <a:latin typeface="Times New Roman" panose="02020603050405020304" pitchFamily="18" charset="0"/>
                <a:cs typeface="Times New Roman" panose="02020603050405020304" pitchFamily="18" charset="0"/>
              </a:rPr>
              <a:t>Cải thiện giao diện ngày càng dễ dàng tiếp cận với khách hàng.</a:t>
            </a:r>
            <a:endParaRPr lang="en-US" sz="18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fr-FR" sz="1800" dirty="0">
                <a:latin typeface="Times New Roman" panose="02020603050405020304" pitchFamily="18" charset="0"/>
                <a:cs typeface="Times New Roman" panose="02020603050405020304" pitchFamily="18" charset="0"/>
              </a:rPr>
              <a:t>Xây dựng tính năng chatbox hỗ trợ khách hàng mua sản phẩm khi nhắn tin trực tuyến với nhân viên.</a:t>
            </a:r>
            <a:endParaRPr lang="en-US" sz="18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fr-FR" sz="1800" dirty="0">
                <a:latin typeface="Times New Roman" panose="02020603050405020304" pitchFamily="18" charset="0"/>
                <a:cs typeface="Times New Roman" panose="02020603050405020304" pitchFamily="18" charset="0"/>
              </a:rPr>
              <a:t>Tích hợp hệ thống giao hàng.</a:t>
            </a:r>
            <a:endParaRPr lang="en-US" sz="18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fr-FR" sz="1800" dirty="0">
                <a:latin typeface="Times New Roman" panose="02020603050405020304" pitchFamily="18" charset="0"/>
                <a:cs typeface="Times New Roman" panose="02020603050405020304" pitchFamily="18" charset="0"/>
              </a:rPr>
              <a:t>Xây dựng chức năng đăng nhập website bằng tài khoản google hoặc facebook</a:t>
            </a:r>
            <a:endParaRPr lang="en-US" sz="1800" dirty="0">
              <a:latin typeface="Times New Roman" panose="02020603050405020304" pitchFamily="18" charset="0"/>
              <a:cs typeface="Times New Roman" panose="02020603050405020304" pitchFamily="18" charset="0"/>
            </a:endParaRPr>
          </a:p>
          <a:p>
            <a:r>
              <a:rPr lang="fr-FR" dirty="0"/>
              <a:t/>
            </a:r>
            <a:br>
              <a:rPr lang="fr-FR" dirty="0"/>
            </a:br>
            <a:endParaRPr lang="en-US" sz="22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7" name="Google Shape;206;p29">
            <a:extLst>
              <a:ext uri="{FF2B5EF4-FFF2-40B4-BE49-F238E27FC236}">
                <a16:creationId xmlns:a16="http://schemas.microsoft.com/office/drawing/2014/main" id="{2425C8BC-4236-46AA-BAF5-4080E7947308}"/>
              </a:ext>
            </a:extLst>
          </p:cNvPr>
          <p:cNvSpPr txBox="1">
            <a:spLocks noGrp="1"/>
          </p:cNvSpPr>
          <p:nvPr>
            <p:ph type="title"/>
          </p:nvPr>
        </p:nvSpPr>
        <p:spPr>
          <a:xfrm>
            <a:off x="564166" y="907949"/>
            <a:ext cx="2321790" cy="3327600"/>
          </a:xfrm>
          <a:prstGeom prst="rect">
            <a:avLst/>
          </a:prstGeom>
        </p:spPr>
        <p:txBody>
          <a:bodyPr spcFirstLastPara="1" wrap="square" lIns="0" tIns="0" rIns="0" bIns="0" anchor="ctr" anchorCtr="0">
            <a:noAutofit/>
          </a:bodyPr>
          <a:lstStyle/>
          <a:p>
            <a:pPr lvl="0"/>
            <a:r>
              <a:rPr lang="en-US" sz="2800" b="1" dirty="0">
                <a:solidFill>
                  <a:schemeClr val="bg1"/>
                </a:solidFill>
                <a:latin typeface="Montserrat ExtraBold" panose="020B0604020202020204" charset="0"/>
                <a:cs typeface="Times New Roman" panose="02020603050405020304" pitchFamily="18" charset="0"/>
              </a:rPr>
              <a:t>4. KẾT LUẬN</a:t>
            </a:r>
            <a:endParaRPr dirty="0"/>
          </a:p>
        </p:txBody>
      </p:sp>
    </p:spTree>
    <p:extLst>
      <p:ext uri="{BB962C8B-B14F-4D97-AF65-F5344CB8AC3E}">
        <p14:creationId xmlns:p14="http://schemas.microsoft.com/office/powerpoint/2010/main" val="215183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700" scaled="0"/>
        </a:gradFill>
        <a:effectLst/>
      </p:bgPr>
    </p:bg>
    <p:spTree>
      <p:nvGrpSpPr>
        <p:cNvPr id="1" name="Shape 277"/>
        <p:cNvGrpSpPr/>
        <p:nvPr/>
      </p:nvGrpSpPr>
      <p:grpSpPr>
        <a:xfrm>
          <a:off x="0" y="0"/>
          <a:ext cx="0" cy="0"/>
          <a:chOff x="0" y="0"/>
          <a:chExt cx="0" cy="0"/>
        </a:xfrm>
      </p:grpSpPr>
      <p:sp>
        <p:nvSpPr>
          <p:cNvPr id="278" name="Google Shape;278;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79" name="Google Shape;279;p35"/>
          <p:cNvSpPr txBox="1">
            <a:spLocks noGrp="1"/>
          </p:cNvSpPr>
          <p:nvPr>
            <p:ph type="ctrTitle" idx="4294967295"/>
          </p:nvPr>
        </p:nvSpPr>
        <p:spPr>
          <a:xfrm>
            <a:off x="1494263" y="2187229"/>
            <a:ext cx="6155482" cy="1159800"/>
          </a:xfrm>
          <a:prstGeom prst="rect">
            <a:avLst/>
          </a:prstGeom>
        </p:spPr>
        <p:txBody>
          <a:bodyPr spcFirstLastPara="1" wrap="square" lIns="0" tIns="0" rIns="0" bIns="0" anchor="ctr" anchorCtr="0">
            <a:noAutofit/>
          </a:bodyPr>
          <a:lstStyle/>
          <a:p>
            <a:pPr algn="ctr"/>
            <a:r>
              <a:rPr lang="en-US" altLang="ko-KR" sz="3600">
                <a:solidFill>
                  <a:schemeClr val="bg1"/>
                </a:solidFill>
              </a:rPr>
              <a:t>Thank you</a:t>
            </a:r>
            <a:br>
              <a:rPr lang="en-US" altLang="ko-KR" sz="3600">
                <a:solidFill>
                  <a:schemeClr val="bg1"/>
                </a:solidFill>
              </a:rPr>
            </a:br>
            <a:r>
              <a:rPr lang="en-US" altLang="ko-KR" sz="3600">
                <a:solidFill>
                  <a:schemeClr val="bg1"/>
                </a:solidFill>
              </a:rPr>
              <a:t>For</a:t>
            </a:r>
            <a:br>
              <a:rPr lang="en-US" altLang="ko-KR" sz="3600">
                <a:solidFill>
                  <a:schemeClr val="bg1"/>
                </a:solidFill>
              </a:rPr>
            </a:br>
            <a:r>
              <a:rPr lang="en-US" altLang="ko-KR" sz="3600">
                <a:solidFill>
                  <a:schemeClr val="bg1"/>
                </a:solidFill>
              </a:rPr>
              <a:t>Listening</a:t>
            </a:r>
            <a:endParaRPr lang="en-US" altLang="ko-KR" sz="3600" dirty="0">
              <a:solidFill>
                <a:schemeClr val="bg1"/>
              </a:solidFill>
            </a:endParaRPr>
          </a:p>
        </p:txBody>
      </p:sp>
      <p:sp>
        <p:nvSpPr>
          <p:cNvPr id="281" name="Google Shape;281;p35"/>
          <p:cNvSpPr/>
          <p:nvPr/>
        </p:nvSpPr>
        <p:spPr>
          <a:xfrm>
            <a:off x="4127625" y="1102328"/>
            <a:ext cx="888759" cy="818862"/>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711431" y="957420"/>
            <a:ext cx="2290309" cy="3327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a:t>NỘI DUNG</a:t>
            </a:r>
            <a:endParaRPr sz="3600"/>
          </a:p>
        </p:txBody>
      </p:sp>
      <p:sp>
        <p:nvSpPr>
          <p:cNvPr id="71" name="Google Shape;71;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sp>
        <p:nvSpPr>
          <p:cNvPr id="2" name="Text Placeholder 1"/>
          <p:cNvSpPr>
            <a:spLocks noGrp="1"/>
          </p:cNvSpPr>
          <p:nvPr>
            <p:ph type="body" idx="1"/>
          </p:nvPr>
        </p:nvSpPr>
        <p:spPr>
          <a:xfrm>
            <a:off x="3740531" y="1497311"/>
            <a:ext cx="5537939" cy="3848864"/>
          </a:xfrm>
        </p:spPr>
        <p:txBody>
          <a:bodyPr/>
          <a:lstStyle/>
          <a:p>
            <a:pPr marL="114300" indent="0">
              <a:lnSpc>
                <a:spcPct val="150000"/>
              </a:lnSpc>
              <a:buNone/>
              <a:defRPr/>
            </a:pPr>
            <a:r>
              <a:rPr lang="en-US" altLang="ko-KR" sz="2800" b="1" dirty="0">
                <a:solidFill>
                  <a:schemeClr val="accent4">
                    <a:lumMod val="75000"/>
                  </a:schemeClr>
                </a:solidFill>
                <a:latin typeface="Times New Roman" panose="02020603050405020304" pitchFamily="18" charset="0"/>
                <a:cs typeface="Times New Roman" panose="02020603050405020304" pitchFamily="18" charset="0"/>
              </a:rPr>
              <a:t>1. GIỚI THIỆU ĐỀ TÀI</a:t>
            </a:r>
          </a:p>
          <a:p>
            <a:pPr marL="114300" indent="0">
              <a:lnSpc>
                <a:spcPct val="150000"/>
              </a:lnSpc>
              <a:buNone/>
              <a:defRPr/>
            </a:pPr>
            <a:r>
              <a:rPr lang="en-US" altLang="ko-KR" sz="2800" b="1" dirty="0">
                <a:solidFill>
                  <a:schemeClr val="accent4">
                    <a:lumMod val="75000"/>
                  </a:schemeClr>
                </a:solidFill>
                <a:latin typeface="Times New Roman" panose="02020603050405020304" pitchFamily="18" charset="0"/>
                <a:cs typeface="Times New Roman" panose="02020603050405020304" pitchFamily="18" charset="0"/>
              </a:rPr>
              <a:t>2. NỘI DUNG THỰC HIỆN</a:t>
            </a:r>
          </a:p>
          <a:p>
            <a:pPr marL="114300" indent="0">
              <a:lnSpc>
                <a:spcPct val="150000"/>
              </a:lnSpc>
              <a:buNone/>
              <a:defRPr/>
            </a:pPr>
            <a:r>
              <a:rPr lang="fr-FR" sz="2800" b="1" dirty="0">
                <a:solidFill>
                  <a:schemeClr val="accent4">
                    <a:lumMod val="75000"/>
                  </a:schemeClr>
                </a:solidFill>
                <a:latin typeface="Times New Roman" panose="02020603050405020304" pitchFamily="18" charset="0"/>
                <a:cs typeface="Times New Roman" panose="02020603050405020304" pitchFamily="18" charset="0"/>
              </a:rPr>
              <a:t>3. DEMO</a:t>
            </a:r>
          </a:p>
          <a:p>
            <a:pPr marL="114300" indent="0">
              <a:lnSpc>
                <a:spcPct val="150000"/>
              </a:lnSpc>
              <a:buNone/>
              <a:defRPr/>
            </a:pPr>
            <a:r>
              <a:rPr lang="en-US" sz="2800" b="1" dirty="0">
                <a:solidFill>
                  <a:schemeClr val="accent4">
                    <a:lumMod val="75000"/>
                  </a:schemeClr>
                </a:solidFill>
                <a:latin typeface="Times New Roman" panose="02020603050405020304" pitchFamily="18" charset="0"/>
                <a:cs typeface="Times New Roman" panose="02020603050405020304" pitchFamily="18" charset="0"/>
              </a:rPr>
              <a:t>4. KẾT LUẬN</a:t>
            </a:r>
          </a:p>
          <a:p>
            <a:pPr marL="114300" indent="0">
              <a:lnSpc>
                <a:spcPct val="150000"/>
              </a:lnSpc>
              <a:buNone/>
              <a:defRPr/>
            </a:pPr>
            <a:endParaRPr lang="en-US" altLang="ko-KR" sz="2800" b="1" dirty="0">
              <a:solidFill>
                <a:schemeClr val="accent4">
                  <a:lumMod val="75000"/>
                </a:schemeClr>
              </a:solidFill>
              <a:latin typeface="Times New Roman" panose="02020603050405020304" pitchFamily="18" charset="0"/>
              <a:cs typeface="Times New Roman" panose="02020603050405020304" pitchFamily="18" charset="0"/>
            </a:endParaRPr>
          </a:p>
          <a:p>
            <a:pPr marL="114300" indent="0">
              <a:lnSpc>
                <a:spcPct val="150000"/>
              </a:lnSpc>
              <a:buNone/>
              <a:defRPr/>
            </a:pPr>
            <a:r>
              <a:rPr lang="en-US" altLang="ko-KR" sz="2800" b="1" dirty="0">
                <a:solidFill>
                  <a:schemeClr val="accent4">
                    <a:lumMod val="75000"/>
                  </a:schemeClr>
                </a:solidFill>
                <a:latin typeface="Times New Roman" panose="02020603050405020304" pitchFamily="18" charset="0"/>
                <a:cs typeface="Times New Roman" panose="02020603050405020304" pitchFamily="18" charset="0"/>
              </a:rPr>
              <a:t> </a:t>
            </a:r>
          </a:p>
          <a:p>
            <a:pPr marL="114300" indent="0">
              <a:lnSpc>
                <a:spcPct val="150000"/>
              </a:lnSpc>
              <a:buNone/>
              <a:defRPr/>
            </a:pPr>
            <a:endParaRPr lang="en-US" altLang="ko-KR" sz="2800" b="1" dirty="0">
              <a:solidFill>
                <a:schemeClr val="accent4">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ctrTitle" idx="4294967295"/>
          </p:nvPr>
        </p:nvSpPr>
        <p:spPr>
          <a:xfrm>
            <a:off x="419008" y="1522211"/>
            <a:ext cx="8305984" cy="1159800"/>
          </a:xfrm>
          <a:prstGeom prst="rect">
            <a:avLst/>
          </a:prstGeom>
        </p:spPr>
        <p:txBody>
          <a:bodyPr spcFirstLastPara="1" wrap="square" lIns="0" tIns="0" rIns="0" bIns="0" anchor="ctr" anchorCtr="0">
            <a:noAutofit/>
          </a:bodyPr>
          <a:lstStyle/>
          <a:p>
            <a:pPr algn="ctr"/>
            <a:r>
              <a:rPr lang="en-US" altLang="ko-KR" sz="3600" b="1">
                <a:solidFill>
                  <a:schemeClr val="bg1"/>
                </a:solidFill>
                <a:latin typeface="Montserrat ExtraBold" panose="020B0604020202020204" charset="0"/>
                <a:cs typeface="Times New Roman" panose="02020603050405020304" pitchFamily="18" charset="0"/>
              </a:rPr>
              <a:t>1. GIỚI THIỆU ĐỀ TÀI</a:t>
            </a:r>
            <a:r>
              <a:rPr lang="ko-KR" altLang="en-US" sz="3600" b="1">
                <a:solidFill>
                  <a:schemeClr val="bg1"/>
                </a:solidFill>
                <a:latin typeface="Montserrat ExtraBold" panose="020B0604020202020204" charset="0"/>
                <a:cs typeface="Times New Roman" panose="02020603050405020304" pitchFamily="18" charset="0"/>
              </a:rPr>
              <a:t/>
            </a:r>
            <a:br>
              <a:rPr lang="ko-KR" altLang="en-US" sz="3600" b="1">
                <a:solidFill>
                  <a:schemeClr val="bg1"/>
                </a:solidFill>
                <a:latin typeface="Montserrat ExtraBold" panose="020B0604020202020204" charset="0"/>
                <a:cs typeface="Times New Roman" panose="02020603050405020304" pitchFamily="18" charset="0"/>
              </a:rPr>
            </a:br>
            <a:endParaRPr sz="3600">
              <a:solidFill>
                <a:schemeClr val="bg1"/>
              </a:solidFill>
              <a:latin typeface="Montserrat ExtraBold" panose="020B0604020202020204" charset="0"/>
            </a:endParaRPr>
          </a:p>
        </p:txBody>
      </p:sp>
      <p:pic>
        <p:nvPicPr>
          <p:cNvPr id="78" name="Google Shape;78;p15" descr="photo-1434030216411-0b793f4b4173.jpg"/>
          <p:cNvPicPr preferRelativeResize="0"/>
          <p:nvPr/>
        </p:nvPicPr>
        <p:blipFill>
          <a:blip r:embed="rId3">
            <a:alphaModFix/>
          </a:blip>
          <a:stretch>
            <a:fillRect/>
          </a:stretch>
        </p:blipFill>
        <p:spPr>
          <a:xfrm>
            <a:off x="4015200" y="228600"/>
            <a:ext cx="1113600" cy="1113600"/>
          </a:xfrm>
          <a:prstGeom prst="ellipse">
            <a:avLst/>
          </a:prstGeom>
          <a:noFill/>
          <a:ln w="114300" cap="flat" cmpd="sng">
            <a:solidFill>
              <a:srgbClr val="FFFFFF"/>
            </a:solidFill>
            <a:prstDash val="solid"/>
            <a:round/>
            <a:headEnd type="none" w="sm" len="sm"/>
            <a:tailEnd type="none" w="sm" len="sm"/>
          </a:ln>
          <a:effectLst>
            <a:outerShdw blurRad="42863" dist="38100" dir="5400000" algn="bl" rotWithShape="0">
              <a:srgbClr val="000000">
                <a:alpha val="20000"/>
              </a:srgbClr>
            </a:outerShdw>
          </a:effectLst>
        </p:spPr>
      </p:pic>
      <p:sp>
        <p:nvSpPr>
          <p:cNvPr id="79" name="Google Shape;79;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6"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32696" y="2496542"/>
            <a:ext cx="2893401" cy="20634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2" descr="Customer at computer screen shops for bargain books on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0818" y="2496542"/>
            <a:ext cx="3066164" cy="20676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700" scaled="0"/>
        </a:grad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r>
              <a:rPr lang="en-US" altLang="ko-KR" sz="3600" b="1">
                <a:solidFill>
                  <a:schemeClr val="bg1"/>
                </a:solidFill>
                <a:latin typeface="Montserrat ExtraBold" panose="020B0604020202020204" charset="0"/>
                <a:cs typeface="Times New Roman" panose="02020603050405020304" pitchFamily="18" charset="0"/>
              </a:rPr>
              <a:t>1. GIỚI THIỆU ĐỀ TÀI</a:t>
            </a:r>
            <a:endParaRPr lang="ko-KR" altLang="en-US" sz="3600" b="1" dirty="0">
              <a:solidFill>
                <a:schemeClr val="bg1"/>
              </a:solidFill>
              <a:latin typeface="Montserrat ExtraBold" panose="020B0604020202020204" charset="0"/>
              <a:cs typeface="Times New Roman" panose="02020603050405020304" pitchFamily="18" charset="0"/>
            </a:endParaRPr>
          </a:p>
        </p:txBody>
      </p:sp>
      <p:sp>
        <p:nvSpPr>
          <p:cNvPr id="98" name="Google Shape;98;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a:t>
            </a:fld>
            <a:endParaRPr/>
          </a:p>
        </p:txBody>
      </p:sp>
      <p:pic>
        <p:nvPicPr>
          <p:cNvPr id="6" name="Picture 6" descr="Image result for expressj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0308" y="3210461"/>
            <a:ext cx="3260530" cy="8908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nodej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2690" y="1308351"/>
            <a:ext cx="2808312" cy="14555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Image result for angula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80626" y="878712"/>
            <a:ext cx="3968245" cy="23148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r>
              <a:rPr lang="en-US" altLang="ko-KR" sz="3600" b="1">
                <a:solidFill>
                  <a:schemeClr val="bg1"/>
                </a:solidFill>
                <a:latin typeface="Montserrat ExtraBold" panose="020B0604020202020204" charset="0"/>
                <a:cs typeface="Times New Roman" panose="02020603050405020304" pitchFamily="18" charset="0"/>
              </a:rPr>
              <a:t>1. GIỚI THIỆU ĐỀ TÀI</a:t>
            </a:r>
            <a:endParaRPr lang="ko-KR" altLang="en-US" sz="3600" b="1" dirty="0">
              <a:solidFill>
                <a:schemeClr val="bg1"/>
              </a:solidFill>
              <a:latin typeface="Montserrat ExtraBold" panose="020B0604020202020204" charset="0"/>
              <a:cs typeface="Times New Roman" panose="02020603050405020304" pitchFamily="18" charset="0"/>
            </a:endParaRPr>
          </a:p>
        </p:txBody>
      </p:sp>
      <p:sp>
        <p:nvSpPr>
          <p:cNvPr id="98" name="Google Shape;98;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a:t>
            </a:fld>
            <a:endParaRPr/>
          </a:p>
        </p:txBody>
      </p:sp>
      <p:pic>
        <p:nvPicPr>
          <p:cNvPr id="8" name="Picture 2" descr="https://images.viblo.asia/29322fc4-a1b0-4416-9dce-0d4b34843cf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743" y="2868990"/>
            <a:ext cx="3272289" cy="128289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loudinary Vector Logo | Free Download - (.SVG + .PNG) format -  SeekVectorLogo.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4569" y="1372145"/>
            <a:ext cx="3082636" cy="1381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43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526473" y="911700"/>
            <a:ext cx="2902527" cy="3327600"/>
          </a:xfrm>
          <a:prstGeom prst="rect">
            <a:avLst/>
          </a:prstGeom>
        </p:spPr>
        <p:txBody>
          <a:bodyPr spcFirstLastPara="1" wrap="square" lIns="0" tIns="0" rIns="0" bIns="0" anchor="ctr" anchorCtr="0">
            <a:noAutofit/>
          </a:bodyPr>
          <a:lstStyle/>
          <a:p>
            <a:pPr lvl="0">
              <a:spcAft>
                <a:spcPts val="1000"/>
              </a:spcAft>
            </a:pPr>
            <a:r>
              <a:rPr lang="en-US" sz="2800" b="1" dirty="0">
                <a:solidFill>
                  <a:schemeClr val="bg1"/>
                </a:solidFill>
                <a:latin typeface="Montserrat ExtraBold" panose="020B0604020202020204" charset="0"/>
                <a:cs typeface="Times New Roman" panose="02020603050405020304" pitchFamily="18" charset="0"/>
              </a:rPr>
              <a:t>2. NỘI DUNG THỰC HIỆN</a:t>
            </a:r>
            <a:endParaRPr lang="en-US" sz="28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9" name="TextBox 8"/>
          <p:cNvSpPr txBox="1"/>
          <p:nvPr/>
        </p:nvSpPr>
        <p:spPr>
          <a:xfrm>
            <a:off x="3564863" y="652587"/>
            <a:ext cx="5370291" cy="4094198"/>
          </a:xfrm>
          <a:prstGeom prst="rect">
            <a:avLst/>
          </a:prstGeom>
          <a:noFill/>
        </p:spPr>
        <p:txBody>
          <a:bodyPr wrap="square" rtlCol="0">
            <a:spAutoFit/>
          </a:bodyPr>
          <a:lstStyle/>
          <a:p>
            <a:pPr marL="285750" lvl="0" indent="-285750">
              <a:lnSpc>
                <a:spcPct val="150000"/>
              </a:lnSpc>
              <a:buFont typeface="Wingdings" panose="05000000000000000000" pitchFamily="2" charset="2"/>
              <a:buChar char="ü"/>
            </a:pP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khảo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website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tiki, </a:t>
            </a:r>
            <a:r>
              <a:rPr lang="en-US" sz="2200" dirty="0" err="1">
                <a:latin typeface="Times New Roman" panose="02020603050405020304" pitchFamily="18" charset="0"/>
                <a:cs typeface="Times New Roman" panose="02020603050405020304" pitchFamily="18" charset="0"/>
              </a:rPr>
              <a:t>fahasa</a:t>
            </a:r>
            <a:r>
              <a:rPr lang="en-US" sz="2200" dirty="0">
                <a:latin typeface="Times New Roman" panose="02020603050405020304" pitchFamily="18" charset="0"/>
                <a:cs typeface="Times New Roman" panose="02020603050405020304" pitchFamily="18" charset="0"/>
              </a:rPr>
              <a:t>, alpha books,…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thiết</a:t>
            </a:r>
            <a:r>
              <a:rPr lang="en-US" sz="2200" dirty="0">
                <a:latin typeface="Times New Roman" panose="02020603050405020304" pitchFamily="18" charset="0"/>
                <a:cs typeface="Times New Roman" panose="02020603050405020304" pitchFamily="18" charset="0"/>
              </a:rPr>
              <a:t> .</a:t>
            </a:r>
          </a:p>
          <a:p>
            <a:pPr marL="285750" lvl="0" indent="-285750">
              <a:lnSpc>
                <a:spcPct val="150000"/>
              </a:lnSpc>
              <a:buFont typeface="Wingdings" panose="05000000000000000000" pitchFamily="2" charset="2"/>
              <a:buChar char="ü"/>
            </a:pPr>
            <a:r>
              <a:rPr lang="en-US" sz="2200" dirty="0" err="1">
                <a:latin typeface="Times New Roman" panose="02020603050405020304" pitchFamily="18" charset="0"/>
                <a:cs typeface="Times New Roman" panose="02020603050405020304" pitchFamily="18" charset="0"/>
              </a:rPr>
              <a:t>Thiết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sở</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p>
          <a:p>
            <a:pPr marL="285750" lvl="0" indent="-285750">
              <a:lnSpc>
                <a:spcPct val="150000"/>
              </a:lnSpc>
              <a:buFont typeface="Wingdings" panose="05000000000000000000" pitchFamily="2" charset="2"/>
              <a:buChar char="ü"/>
            </a:pP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hiểu,học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hỏi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website </a:t>
            </a:r>
          </a:p>
          <a:p>
            <a:pPr marL="285750" lvl="0" indent="-285750">
              <a:lnSpc>
                <a:spcPct val="150000"/>
              </a:lnSpc>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Website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4 </a:t>
            </a:r>
            <a:r>
              <a:rPr lang="en-US" sz="2200" dirty="0" err="1">
                <a:latin typeface="Times New Roman" panose="02020603050405020304" pitchFamily="18" charset="0"/>
                <a:cs typeface="Times New Roman" panose="02020603050405020304" pitchFamily="18" charset="0"/>
              </a:rPr>
              <a:t>đối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:Guest ,User, Admin, Employee.</a:t>
            </a:r>
          </a:p>
        </p:txBody>
      </p:sp>
    </p:spTree>
    <p:extLst>
      <p:ext uri="{BB962C8B-B14F-4D97-AF65-F5344CB8AC3E}">
        <p14:creationId xmlns:p14="http://schemas.microsoft.com/office/powerpoint/2010/main" val="153086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27ADB6-6DF4-4330-A757-8804123C17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1026" name="Picture 2" descr="Không có mô tả.">
            <a:extLst>
              <a:ext uri="{FF2B5EF4-FFF2-40B4-BE49-F238E27FC236}">
                <a16:creationId xmlns:a16="http://schemas.microsoft.com/office/drawing/2014/main" id="{E7111018-8C90-449C-90C1-7B03985B4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41" y="109205"/>
            <a:ext cx="8606117" cy="4925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863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526473" y="911700"/>
            <a:ext cx="2902527" cy="3327600"/>
          </a:xfrm>
          <a:prstGeom prst="rect">
            <a:avLst/>
          </a:prstGeom>
        </p:spPr>
        <p:txBody>
          <a:bodyPr spcFirstLastPara="1" wrap="square" lIns="0" tIns="0" rIns="0" bIns="0" anchor="ctr" anchorCtr="0">
            <a:noAutofit/>
          </a:bodyPr>
          <a:lstStyle/>
          <a:p>
            <a:pPr lvl="0">
              <a:spcAft>
                <a:spcPts val="1000"/>
              </a:spcAft>
            </a:pPr>
            <a:r>
              <a:rPr lang="en-US" sz="2800" b="1" dirty="0">
                <a:solidFill>
                  <a:schemeClr val="bg1"/>
                </a:solidFill>
                <a:latin typeface="Montserrat ExtraBold" panose="020B0604020202020204" charset="0"/>
                <a:cs typeface="Times New Roman" panose="02020603050405020304" pitchFamily="18" charset="0"/>
              </a:rPr>
              <a:t>2. NỘI DUNG THỰC HIỆN</a:t>
            </a:r>
            <a:endParaRPr lang="en-US" sz="28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9" name="TextBox 8"/>
          <p:cNvSpPr txBox="1"/>
          <p:nvPr/>
        </p:nvSpPr>
        <p:spPr>
          <a:xfrm>
            <a:off x="3605205" y="695641"/>
            <a:ext cx="5370291" cy="3586366"/>
          </a:xfrm>
          <a:prstGeom prst="rect">
            <a:avLst/>
          </a:prstGeom>
          <a:noFill/>
        </p:spPr>
        <p:txBody>
          <a:bodyPr wrap="square" rtlCol="0">
            <a:spAutoFit/>
          </a:bodyPr>
          <a:lstStyle/>
          <a:p>
            <a:pPr>
              <a:lnSpc>
                <a:spcPct val="150000"/>
              </a:lnSpc>
            </a:pPr>
            <a:r>
              <a:rPr lang="en-US" sz="2200" b="1" i="1" dirty="0">
                <a:latin typeface="Times New Roman" panose="02020603050405020304" pitchFamily="18" charset="0"/>
                <a:cs typeface="Times New Roman" panose="02020603050405020304" pitchFamily="18" charset="0"/>
              </a:rPr>
              <a:t>Guest</a:t>
            </a:r>
            <a:r>
              <a:rPr lang="en-US" sz="2200" b="1" dirty="0">
                <a:latin typeface="Times New Roman" panose="02020603050405020304" pitchFamily="18" charset="0"/>
                <a:cs typeface="Times New Roman" panose="02020603050405020304" pitchFamily="18" charset="0"/>
              </a:rPr>
              <a:t> : </a:t>
            </a:r>
            <a:endParaRPr lang="en-US" sz="2200"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Đăng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nhập</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đăng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ký</a:t>
            </a:r>
            <a:r>
              <a:rPr lang="en-US" sz="2200" dirty="0">
                <a:latin typeface="Times New Roman" panose="02020603050405020304" pitchFamily="18"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Xem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phẩm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kiếm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theo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theo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loại</a:t>
            </a:r>
            <a:r>
              <a:rPr lang="en-US" sz="2200" dirty="0">
                <a:latin typeface="Times New Roman" panose="02020603050405020304" pitchFamily="18"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Thêm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phẩm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giỏ</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Xem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luận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xem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phẩm</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8672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526473" y="911700"/>
            <a:ext cx="2902527" cy="3327600"/>
          </a:xfrm>
          <a:prstGeom prst="rect">
            <a:avLst/>
          </a:prstGeom>
        </p:spPr>
        <p:txBody>
          <a:bodyPr spcFirstLastPara="1" wrap="square" lIns="0" tIns="0" rIns="0" bIns="0" anchor="ctr" anchorCtr="0">
            <a:noAutofit/>
          </a:bodyPr>
          <a:lstStyle/>
          <a:p>
            <a:pPr lvl="0">
              <a:spcAft>
                <a:spcPts val="1000"/>
              </a:spcAft>
            </a:pPr>
            <a:r>
              <a:rPr lang="en-US" sz="2800" b="1" dirty="0">
                <a:solidFill>
                  <a:schemeClr val="bg1"/>
                </a:solidFill>
                <a:latin typeface="Montserrat ExtraBold" panose="020B0604020202020204" charset="0"/>
                <a:cs typeface="Times New Roman" panose="02020603050405020304" pitchFamily="18" charset="0"/>
              </a:rPr>
              <a:t>2. NỘI DUNG THỰC HIỆN</a:t>
            </a:r>
            <a:endParaRPr lang="en-US" sz="28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9" name="TextBox 8"/>
          <p:cNvSpPr txBox="1"/>
          <p:nvPr/>
        </p:nvSpPr>
        <p:spPr>
          <a:xfrm>
            <a:off x="3773709" y="457952"/>
            <a:ext cx="5370291" cy="4094198"/>
          </a:xfrm>
          <a:prstGeom prst="rect">
            <a:avLst/>
          </a:prstGeom>
          <a:noFill/>
        </p:spPr>
        <p:txBody>
          <a:bodyPr wrap="square" rtlCol="0">
            <a:spAutoFit/>
          </a:bodyPr>
          <a:lstStyle/>
          <a:p>
            <a:pPr>
              <a:lnSpc>
                <a:spcPct val="150000"/>
              </a:lnSpc>
            </a:pPr>
            <a:r>
              <a:rPr lang="en-US" sz="2200" b="1" i="1" dirty="0">
                <a:latin typeface="Times New Roman" panose="02020603050405020304" pitchFamily="18" charset="0"/>
                <a:cs typeface="Times New Roman" panose="02020603050405020304" pitchFamily="18" charset="0"/>
              </a:rPr>
              <a:t>Admin:</a:t>
            </a:r>
          </a:p>
          <a:p>
            <a:pPr marL="28575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Đăng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nhập</a:t>
            </a:r>
            <a:r>
              <a:rPr lang="en-US" sz="2200" dirty="0">
                <a:latin typeface="Times New Roman" panose="02020603050405020304" pitchFamily="18"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viên</a:t>
            </a:r>
            <a:r>
              <a:rPr lang="en-US" sz="2200" dirty="0">
                <a:latin typeface="Times New Roman" panose="02020603050405020304" pitchFamily="18"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phẩm</a:t>
            </a:r>
            <a:r>
              <a:rPr lang="en-US" sz="2200" dirty="0">
                <a:latin typeface="Times New Roman" panose="02020603050405020304" pitchFamily="18"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giá</a:t>
            </a:r>
            <a:r>
              <a:rPr lang="en-US" sz="2200" dirty="0">
                <a:latin typeface="Times New Roman" panose="02020603050405020304" pitchFamily="18"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Xem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kê</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2000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Juliet template">
  <a:themeElements>
    <a:clrScheme name="Custom 347">
      <a:dk1>
        <a:srgbClr val="666666"/>
      </a:dk1>
      <a:lt1>
        <a:srgbClr val="FFFFFF"/>
      </a:lt1>
      <a:dk2>
        <a:srgbClr val="B7B7B7"/>
      </a:dk2>
      <a:lt2>
        <a:srgbClr val="E4E4E4"/>
      </a:lt2>
      <a:accent1>
        <a:srgbClr val="3C78D8"/>
      </a:accent1>
      <a:accent2>
        <a:srgbClr val="00FFFF"/>
      </a:accent2>
      <a:accent3>
        <a:srgbClr val="4050E5"/>
      </a:accent3>
      <a:accent4>
        <a:srgbClr val="C833FF"/>
      </a:accent4>
      <a:accent5>
        <a:srgbClr val="46E180"/>
      </a:accent5>
      <a:accent6>
        <a:srgbClr val="B8DF32"/>
      </a:accent6>
      <a:hlink>
        <a:srgbClr val="66666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616</Words>
  <Application>Microsoft Office PowerPoint</Application>
  <PresentationFormat>On-screen Show (16:9)</PresentationFormat>
  <Paragraphs>100</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Montserrat ExtraBold</vt:lpstr>
      <vt:lpstr>Arial</vt:lpstr>
      <vt:lpstr>Times New Roman</vt:lpstr>
      <vt:lpstr>Wingdings</vt:lpstr>
      <vt:lpstr>Montserrat Light</vt:lpstr>
      <vt:lpstr>Juliet template</vt:lpstr>
      <vt:lpstr>PowerPoint Presentation</vt:lpstr>
      <vt:lpstr>NỘI DUNG</vt:lpstr>
      <vt:lpstr>1. GIỚI THIỆU ĐỀ TÀI </vt:lpstr>
      <vt:lpstr>1. GIỚI THIỆU ĐỀ TÀI</vt:lpstr>
      <vt:lpstr>1. GIỚI THIỆU ĐỀ TÀI</vt:lpstr>
      <vt:lpstr>2. NỘI DUNG THỰC HIỆN</vt:lpstr>
      <vt:lpstr>PowerPoint Presentation</vt:lpstr>
      <vt:lpstr>2. NỘI DUNG THỰC HIỆN</vt:lpstr>
      <vt:lpstr>2. NỘI DUNG THỰC HIỆN</vt:lpstr>
      <vt:lpstr>2. NỘI DUNG THỰC HIỆN</vt:lpstr>
      <vt:lpstr>2. NỘI DUNG THỰC HIỆN</vt:lpstr>
      <vt:lpstr>2. NỘI DUNG THỰC HIỆN</vt:lpstr>
      <vt:lpstr>3. DEMO</vt:lpstr>
      <vt:lpstr>4. KẾT LUẬN</vt:lpstr>
      <vt:lpstr>4. KẾT LUẬN</vt:lpstr>
      <vt:lpstr>4. KẾT LUẬN</vt:lpstr>
      <vt:lpstr>4. KẾT LUẬN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TIẾN ĐỘ ĐỒ ÁN TỐT NGHIỆP</dc:title>
  <cp:lastModifiedBy>Hưng Lữ</cp:lastModifiedBy>
  <cp:revision>28</cp:revision>
  <dcterms:modified xsi:type="dcterms:W3CDTF">2021-01-08T16:27:32Z</dcterms:modified>
</cp:coreProperties>
</file>