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309" r:id="rId2"/>
    <p:sldId id="257" r:id="rId3"/>
    <p:sldId id="258" r:id="rId4"/>
    <p:sldId id="261" r:id="rId5"/>
    <p:sldId id="291" r:id="rId6"/>
    <p:sldId id="289" r:id="rId7"/>
    <p:sldId id="308" r:id="rId8"/>
    <p:sldId id="297" r:id="rId9"/>
    <p:sldId id="301" r:id="rId10"/>
    <p:sldId id="302" r:id="rId11"/>
    <p:sldId id="298" r:id="rId12"/>
    <p:sldId id="299" r:id="rId13"/>
    <p:sldId id="306" r:id="rId14"/>
    <p:sldId id="296" r:id="rId15"/>
    <p:sldId id="304" r:id="rId16"/>
    <p:sldId id="305" r:id="rId17"/>
    <p:sldId id="307" r:id="rId18"/>
    <p:sldId id="278" r:id="rId19"/>
  </p:sldIdLst>
  <p:sldSz cx="9144000" cy="5143500" type="screen16x9"/>
  <p:notesSz cx="6858000" cy="9144000"/>
  <p:embeddedFontLst>
    <p:embeddedFont>
      <p:font typeface="Montserrat Light" panose="020B0604020202020204" charset="0"/>
      <p:regular r:id="rId21"/>
      <p:bold r:id="rId22"/>
      <p:italic r:id="rId23"/>
      <p:boldItalic r:id="rId24"/>
    </p:embeddedFont>
    <p:embeddedFont>
      <p:font typeface="Montserrat ExtraBold" panose="020B06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1B932B-0135-4276-B67B-317A3EDEC9CB}">
  <a:tblStyle styleId="{EE1B932B-0135-4276-B67B-317A3EDEC9C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609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89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0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60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59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239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368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35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35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496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69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11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413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43233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7" r:id="rId4"/>
    <p:sldLayoutId id="214748366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Google Shape;62;p13"/>
          <p:cNvSpPr txBox="1">
            <a:spLocks/>
          </p:cNvSpPr>
          <p:nvPr/>
        </p:nvSpPr>
        <p:spPr>
          <a:xfrm>
            <a:off x="1484281" y="318240"/>
            <a:ext cx="6362474" cy="1696328"/>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smtClean="0">
                <a:solidFill>
                  <a:schemeClr val="bg1"/>
                </a:solidFill>
                <a:latin typeface="Times New Roman" panose="02020603050405020304" pitchFamily="18" charset="0"/>
                <a:cs typeface="Times New Roman" panose="02020603050405020304" pitchFamily="18" charset="0"/>
              </a:rPr>
              <a:t>BẢO VỆ ĐỒ ÁN TỐT NGHIỆP</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p:cNvSpPr txBox="1">
            <a:spLocks/>
          </p:cNvSpPr>
          <p:nvPr/>
        </p:nvSpPr>
        <p:spPr>
          <a:xfrm>
            <a:off x="715804" y="2089423"/>
            <a:ext cx="7764780" cy="6931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smtClean="0">
                <a:solidFill>
                  <a:schemeClr val="bg1"/>
                </a:solidFill>
                <a:latin typeface="Times New Roman" panose="02020603050405020304" pitchFamily="18" charset="0"/>
                <a:cs typeface="Times New Roman" panose="02020603050405020304" pitchFamily="18" charset="0"/>
              </a:rPr>
              <a:t>XÂY </a:t>
            </a:r>
            <a:r>
              <a:rPr lang="en-US" sz="2400" b="1" smtClean="0">
                <a:solidFill>
                  <a:schemeClr val="bg1"/>
                </a:solidFill>
                <a:latin typeface="Times New Roman" panose="02020603050405020304" pitchFamily="18" charset="0"/>
                <a:cs typeface="Times New Roman" panose="02020603050405020304" pitchFamily="18" charset="0"/>
              </a:rPr>
              <a:t>DỰNG WEBSITE BÁN SÁCH ONLINE TRÊN NỀN TẢNG MEAN STACK</a:t>
            </a:r>
            <a:endParaRPr lang="en-US" sz="2400" b="1"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p:blipFill>
        <p:spPr>
          <a:xfrm>
            <a:off x="430956" y="441392"/>
            <a:ext cx="1311480" cy="1311480"/>
          </a:xfrm>
          <a:prstGeom prst="rect">
            <a:avLst/>
          </a:prstGeom>
          <a:ln>
            <a:noFill/>
          </a:ln>
        </p:spPr>
      </p:pic>
      <p:pic>
        <p:nvPicPr>
          <p:cNvPr id="7" name="Picture 4"/>
          <p:cNvPicPr/>
          <p:nvPr/>
        </p:nvPicPr>
        <p:blipFill>
          <a:blip r:embed="rId4"/>
          <a:stretch/>
        </p:blipFill>
        <p:spPr>
          <a:xfrm>
            <a:off x="7588600" y="441392"/>
            <a:ext cx="1087920" cy="1311480"/>
          </a:xfrm>
          <a:prstGeom prst="rect">
            <a:avLst/>
          </a:prstGeom>
          <a:ln>
            <a:noFill/>
          </a:ln>
        </p:spPr>
      </p:pic>
      <p:sp>
        <p:nvSpPr>
          <p:cNvPr id="8" name="Text Placeholder 3">
            <a:extLst>
              <a:ext uri="{FF2B5EF4-FFF2-40B4-BE49-F238E27FC236}">
                <a16:creationId xmlns:a16="http://schemas.microsoft.com/office/drawing/2014/main" id="{FDA0B434-7333-48A9-900D-A23224F97357}"/>
              </a:ext>
            </a:extLst>
          </p:cNvPr>
          <p:cNvSpPr txBox="1">
            <a:spLocks/>
          </p:cNvSpPr>
          <p:nvPr/>
        </p:nvSpPr>
        <p:spPr>
          <a:xfrm>
            <a:off x="3373213" y="3550574"/>
            <a:ext cx="5607423" cy="902666"/>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smtClean="0">
                <a:solidFill>
                  <a:schemeClr val="tx2">
                    <a:lumMod val="10000"/>
                  </a:schemeClr>
                </a:solidFill>
                <a:latin typeface="Times New Roman" panose="02020603050405020304" pitchFamily="18" charset="0"/>
                <a:cs typeface="Times New Roman" panose="02020603050405020304" pitchFamily="18" charset="0"/>
              </a:rPr>
              <a:t>Giáo viên hướng dẫn:  ThS</a:t>
            </a:r>
            <a:r>
              <a:rPr lang="en-US" sz="1800" b="1">
                <a:solidFill>
                  <a:schemeClr val="tx2">
                    <a:lumMod val="10000"/>
                  </a:schemeClr>
                </a:solidFill>
                <a:latin typeface="Times New Roman" panose="02020603050405020304" pitchFamily="18" charset="0"/>
                <a:cs typeface="Times New Roman" panose="02020603050405020304" pitchFamily="18" charset="0"/>
              </a:rPr>
              <a:t>. Nguyễn Trần Thi </a:t>
            </a:r>
            <a:r>
              <a:rPr lang="en-US" sz="1800" b="1" smtClean="0">
                <a:solidFill>
                  <a:schemeClr val="tx2">
                    <a:lumMod val="10000"/>
                  </a:schemeClr>
                </a:solidFill>
                <a:latin typeface="Times New Roman" panose="02020603050405020304" pitchFamily="18" charset="0"/>
                <a:cs typeface="Times New Roman" panose="02020603050405020304" pitchFamily="18" charset="0"/>
              </a:rPr>
              <a:t>Văn</a:t>
            </a:r>
          </a:p>
          <a:p>
            <a:r>
              <a:rPr lang="en-US" sz="1800" b="1">
                <a:solidFill>
                  <a:schemeClr val="tx2">
                    <a:lumMod val="10000"/>
                  </a:schemeClr>
                </a:solidFill>
                <a:latin typeface="Times New Roman" panose="02020603050405020304" pitchFamily="18" charset="0"/>
                <a:cs typeface="Times New Roman" panose="02020603050405020304" pitchFamily="18" charset="0"/>
              </a:rPr>
              <a:t>S</a:t>
            </a:r>
            <a:r>
              <a:rPr lang="en-US" sz="1800" b="1" smtClean="0">
                <a:solidFill>
                  <a:schemeClr val="tx2">
                    <a:lumMod val="10000"/>
                  </a:schemeClr>
                </a:solidFill>
                <a:latin typeface="Times New Roman" panose="02020603050405020304" pitchFamily="18" charset="0"/>
                <a:cs typeface="Times New Roman" panose="02020603050405020304" pitchFamily="18" charset="0"/>
              </a:rPr>
              <a:t>inh </a:t>
            </a:r>
            <a:r>
              <a:rPr lang="en-US" sz="1800" b="1" dirty="0" err="1">
                <a:solidFill>
                  <a:schemeClr val="tx2">
                    <a:lumMod val="10000"/>
                  </a:schemeClr>
                </a:solidFill>
                <a:latin typeface="Times New Roman" panose="02020603050405020304" pitchFamily="18" charset="0"/>
                <a:cs typeface="Times New Roman" panose="02020603050405020304" pitchFamily="18" charset="0"/>
              </a:rPr>
              <a:t>viên</a:t>
            </a:r>
            <a:r>
              <a:rPr lang="en-US" sz="1800" b="1" dirty="0">
                <a:solidFill>
                  <a:schemeClr val="tx2">
                    <a:lumMod val="10000"/>
                  </a:schemeClr>
                </a:solidFill>
                <a:latin typeface="Times New Roman" panose="02020603050405020304" pitchFamily="18" charset="0"/>
                <a:cs typeface="Times New Roman" panose="02020603050405020304" pitchFamily="18" charset="0"/>
              </a:rPr>
              <a:t> </a:t>
            </a:r>
            <a:r>
              <a:rPr lang="en-US" sz="1800" b="1" err="1">
                <a:solidFill>
                  <a:schemeClr val="tx2">
                    <a:lumMod val="10000"/>
                  </a:schemeClr>
                </a:solidFill>
                <a:latin typeface="Times New Roman" panose="02020603050405020304" pitchFamily="18" charset="0"/>
                <a:cs typeface="Times New Roman" panose="02020603050405020304" pitchFamily="18" charset="0"/>
              </a:rPr>
              <a:t>thực</a:t>
            </a:r>
            <a:r>
              <a:rPr lang="en-US" sz="1800" b="1">
                <a:solidFill>
                  <a:schemeClr val="tx2">
                    <a:lumMod val="10000"/>
                  </a:schemeClr>
                </a:solidFill>
                <a:latin typeface="Times New Roman" panose="02020603050405020304" pitchFamily="18" charset="0"/>
                <a:cs typeface="Times New Roman" panose="02020603050405020304" pitchFamily="18" charset="0"/>
              </a:rPr>
              <a:t> </a:t>
            </a:r>
            <a:r>
              <a:rPr lang="en-US" sz="1800" b="1" smtClean="0">
                <a:solidFill>
                  <a:schemeClr val="tx2">
                    <a:lumMod val="10000"/>
                  </a:schemeClr>
                </a:solidFill>
                <a:latin typeface="Times New Roman" panose="02020603050405020304" pitchFamily="18" charset="0"/>
                <a:cs typeface="Times New Roman" panose="02020603050405020304" pitchFamily="18" charset="0"/>
              </a:rPr>
              <a:t>hiện   :  Lữ </a:t>
            </a:r>
            <a:r>
              <a:rPr lang="en-US" sz="1800" b="1" dirty="0">
                <a:solidFill>
                  <a:schemeClr val="tx2">
                    <a:lumMod val="10000"/>
                  </a:schemeClr>
                </a:solidFill>
                <a:latin typeface="Times New Roman" panose="02020603050405020304" pitchFamily="18" charset="0"/>
                <a:cs typeface="Times New Roman" panose="02020603050405020304" pitchFamily="18" charset="0"/>
              </a:rPr>
              <a:t>Ph</a:t>
            </a:r>
            <a:r>
              <a:rPr lang="vi-VN" sz="1800" b="1" dirty="0">
                <a:solidFill>
                  <a:schemeClr val="tx2">
                    <a:lumMod val="10000"/>
                  </a:schemeClr>
                </a:solidFill>
                <a:latin typeface="Times New Roman" panose="02020603050405020304" pitchFamily="18" charset="0"/>
                <a:cs typeface="Times New Roman" panose="02020603050405020304" pitchFamily="18" charset="0"/>
              </a:rPr>
              <a:t>ư</a:t>
            </a:r>
            <a:r>
              <a:rPr lang="en-US" sz="1800" b="1" dirty="0" err="1">
                <a:solidFill>
                  <a:schemeClr val="tx2">
                    <a:lumMod val="10000"/>
                  </a:schemeClr>
                </a:solidFill>
                <a:latin typeface="Times New Roman" panose="02020603050405020304" pitchFamily="18" charset="0"/>
                <a:cs typeface="Times New Roman" panose="02020603050405020304" pitchFamily="18" charset="0"/>
              </a:rPr>
              <a:t>ớc</a:t>
            </a:r>
            <a:r>
              <a:rPr lang="en-US" sz="1800" b="1" dirty="0">
                <a:solidFill>
                  <a:schemeClr val="tx2">
                    <a:lumMod val="10000"/>
                  </a:schemeClr>
                </a:solidFill>
                <a:latin typeface="Times New Roman" panose="02020603050405020304" pitchFamily="18" charset="0"/>
                <a:cs typeface="Times New Roman" panose="02020603050405020304" pitchFamily="18" charset="0"/>
              </a:rPr>
              <a:t> H</a:t>
            </a:r>
            <a:r>
              <a:rPr lang="vi-VN" sz="1800" b="1" dirty="0">
                <a:solidFill>
                  <a:schemeClr val="tx2">
                    <a:lumMod val="10000"/>
                  </a:schemeClr>
                </a:solidFill>
                <a:latin typeface="Times New Roman" panose="02020603050405020304" pitchFamily="18" charset="0"/>
                <a:cs typeface="Times New Roman" panose="02020603050405020304" pitchFamily="18" charset="0"/>
              </a:rPr>
              <a:t>ư</a:t>
            </a:r>
            <a:r>
              <a:rPr lang="en-US" sz="1800" b="1" dirty="0">
                <a:solidFill>
                  <a:schemeClr val="tx2">
                    <a:lumMod val="10000"/>
                  </a:schemeClr>
                </a:solidFill>
                <a:latin typeface="Times New Roman" panose="02020603050405020304" pitchFamily="18" charset="0"/>
                <a:cs typeface="Times New Roman" panose="02020603050405020304" pitchFamily="18" charset="0"/>
              </a:rPr>
              <a:t>ng – 16110105</a:t>
            </a:r>
          </a:p>
          <a:p>
            <a:r>
              <a:rPr lang="en-US" sz="1800" b="1" smtClean="0">
                <a:solidFill>
                  <a:schemeClr val="tx2">
                    <a:lumMod val="10000"/>
                  </a:schemeClr>
                </a:solidFill>
                <a:latin typeface="Times New Roman" panose="02020603050405020304" pitchFamily="18" charset="0"/>
                <a:cs typeface="Times New Roman" panose="02020603050405020304" pitchFamily="18" charset="0"/>
              </a:rPr>
              <a:t>	                     </a:t>
            </a:r>
            <a:r>
              <a:rPr lang="en-US" sz="1800" b="1" smtClean="0">
                <a:solidFill>
                  <a:schemeClr val="tx2">
                    <a:lumMod val="10000"/>
                  </a:schemeClr>
                </a:solidFill>
                <a:latin typeface="Times New Roman" panose="02020603050405020304" pitchFamily="18" charset="0"/>
                <a:cs typeface="Times New Roman" panose="02020603050405020304" pitchFamily="18" charset="0"/>
              </a:rPr>
              <a:t>  Trần </a:t>
            </a:r>
            <a:r>
              <a:rPr lang="en-US" sz="1800" b="1" smtClean="0">
                <a:solidFill>
                  <a:schemeClr val="tx2">
                    <a:lumMod val="10000"/>
                  </a:schemeClr>
                </a:solidFill>
                <a:latin typeface="Times New Roman" panose="02020603050405020304" pitchFamily="18" charset="0"/>
                <a:cs typeface="Times New Roman" panose="02020603050405020304" pitchFamily="18" charset="0"/>
              </a:rPr>
              <a:t>Quang Tân – </a:t>
            </a:r>
            <a:r>
              <a:rPr lang="en-US" sz="1800" b="1" smtClean="0">
                <a:solidFill>
                  <a:schemeClr val="tx2">
                    <a:lumMod val="10000"/>
                  </a:schemeClr>
                </a:solidFill>
                <a:latin typeface="Times New Roman" panose="02020603050405020304" pitchFamily="18" charset="0"/>
                <a:cs typeface="Times New Roman" panose="02020603050405020304" pitchFamily="18" charset="0"/>
              </a:rPr>
              <a:t>16110206</a:t>
            </a:r>
            <a:endParaRPr lang="en-US" sz="1800" b="1" smtClean="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362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9" name="TextBox 8"/>
          <p:cNvSpPr txBox="1"/>
          <p:nvPr/>
        </p:nvSpPr>
        <p:spPr>
          <a:xfrm>
            <a:off x="3595423" y="669689"/>
            <a:ext cx="5370291" cy="3078535"/>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Customer: </a:t>
            </a: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chi </a:t>
            </a:r>
            <a:r>
              <a:rPr lang="en-US" sz="2200" dirty="0" err="1">
                <a:latin typeface="Times New Roman" panose="02020603050405020304" pitchFamily="18" charset="0"/>
                <a:cs typeface="Times New Roman" panose="02020603050405020304" pitchFamily="18" charset="0"/>
              </a:rPr>
              <a:t>tiết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cá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21494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TextBox 8"/>
          <p:cNvSpPr txBox="1"/>
          <p:nvPr/>
        </p:nvSpPr>
        <p:spPr>
          <a:xfrm>
            <a:off x="3658993" y="579946"/>
            <a:ext cx="5370291" cy="3078535"/>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Customer: </a:t>
            </a: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báo</a:t>
            </a:r>
            <a:r>
              <a:rPr lang="en-US" sz="2200" dirty="0">
                <a:latin typeface="Times New Roman" panose="02020603050405020304" pitchFamily="18" charset="0"/>
                <a:cs typeface="Times New Roman" panose="02020603050405020304" pitchFamily="18" charset="0"/>
              </a:rPr>
              <a:t> qua email.</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Bình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052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TextBox 8"/>
          <p:cNvSpPr txBox="1"/>
          <p:nvPr/>
        </p:nvSpPr>
        <p:spPr>
          <a:xfrm>
            <a:off x="3773709" y="709107"/>
            <a:ext cx="5370291" cy="3078535"/>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Employee: </a:t>
            </a: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274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r>
              <a:rPr lang="en-US" sz="3600" b="1" dirty="0">
                <a:solidFill>
                  <a:schemeClr val="bg1"/>
                </a:solidFill>
                <a:latin typeface="Montserrat ExtraBold" panose="020B0604020202020204" charset="0"/>
                <a:cs typeface="Times New Roman" panose="02020603050405020304" pitchFamily="18" charset="0"/>
              </a:rPr>
              <a:t>3. DEMO</a:t>
            </a:r>
          </a:p>
        </p:txBody>
      </p:sp>
    </p:spTree>
    <p:extLst>
      <p:ext uri="{BB962C8B-B14F-4D97-AF65-F5344CB8AC3E}">
        <p14:creationId xmlns:p14="http://schemas.microsoft.com/office/powerpoint/2010/main" val="3045938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564166" y="907949"/>
            <a:ext cx="2321790" cy="3327600"/>
          </a:xfrm>
          <a:prstGeom prst="rect">
            <a:avLst/>
          </a:prstGeom>
        </p:spPr>
        <p:txBody>
          <a:bodyPr spcFirstLastPara="1" wrap="square" lIns="0" tIns="0" rIns="0" bIns="0" anchor="ctr" anchorCtr="0">
            <a:noAutofit/>
          </a:bodyPr>
          <a:lstStyle/>
          <a:p>
            <a:pPr lvl="0"/>
            <a:r>
              <a:rPr lang="en-US" sz="2800" b="1" dirty="0">
                <a:solidFill>
                  <a:schemeClr val="bg1"/>
                </a:solidFill>
                <a:latin typeface="Montserrat ExtraBold" panose="020B0604020202020204" charset="0"/>
                <a:cs typeface="Times New Roman" panose="02020603050405020304" pitchFamily="18" charset="0"/>
              </a:rPr>
              <a:t>4. KẾT LUẬN</a:t>
            </a:r>
            <a:endParaRPr dirty="0"/>
          </a:p>
        </p:txBody>
      </p:sp>
      <p:sp>
        <p:nvSpPr>
          <p:cNvPr id="207" name="Google Shape;20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9" name="Text Placeholder 1"/>
          <p:cNvSpPr txBox="1">
            <a:spLocks/>
          </p:cNvSpPr>
          <p:nvPr/>
        </p:nvSpPr>
        <p:spPr>
          <a:xfrm>
            <a:off x="3387589" y="304570"/>
            <a:ext cx="5271655" cy="45343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sz="2200" b="1" dirty="0" err="1">
                <a:latin typeface="Times New Roman" panose="02020603050405020304" pitchFamily="18" charset="0"/>
                <a:cs typeface="Times New Roman" panose="02020603050405020304" pitchFamily="18" charset="0"/>
              </a:rPr>
              <a:t>Kết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quả</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đạt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được</a:t>
            </a:r>
            <a:endParaRPr lang="en-US" sz="2200" b="1" dirty="0">
              <a:latin typeface="Times New Roman" panose="02020603050405020304" pitchFamily="18" charset="0"/>
              <a:cs typeface="Times New Roman" panose="02020603050405020304" pitchFamily="18" charset="0"/>
            </a:endParaRPr>
          </a:p>
          <a:p>
            <a:pPr marL="342900" lvl="1"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Bổ sung thêm kiếm thức về MEAN Stack.</a:t>
            </a:r>
            <a:endParaRPr lang="en-US" sz="2000" dirty="0">
              <a:latin typeface="Times New Roman" panose="02020603050405020304" pitchFamily="18" charset="0"/>
              <a:cs typeface="Times New Roman" panose="02020603050405020304" pitchFamily="18" charset="0"/>
            </a:endParaRPr>
          </a:p>
          <a:p>
            <a:pPr marL="342900" lvl="1"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Đút kết được những kinh nghiệm quý báu khi gặp khó khăn trong quá trình phát triển dự án.</a:t>
            </a:r>
            <a:endParaRPr lang="en-US" sz="2000" dirty="0">
              <a:latin typeface="Times New Roman" panose="02020603050405020304" pitchFamily="18" charset="0"/>
              <a:cs typeface="Times New Roman" panose="02020603050405020304" pitchFamily="18" charset="0"/>
            </a:endParaRPr>
          </a:p>
          <a:p>
            <a:pPr marL="342900" lvl="1"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Xây dựng được một website bán sách online có các chức năng cơ bản như quản lí sản phẩm sách, quản lí các thông tin sách, xem chi tiết sản phẩm, nhận xét đánh giá sản phẩm, đặt hàng, thanh toán.</a:t>
            </a:r>
            <a:endParaRPr lang="en-US"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87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Text Placeholder 1">
            <a:extLst>
              <a:ext uri="{FF2B5EF4-FFF2-40B4-BE49-F238E27FC236}">
                <a16:creationId xmlns:a16="http://schemas.microsoft.com/office/drawing/2014/main" id="{DE5AC4FD-81E9-4FEB-AD98-58F5B60AEA34}"/>
              </a:ext>
            </a:extLst>
          </p:cNvPr>
          <p:cNvSpPr txBox="1">
            <a:spLocks/>
          </p:cNvSpPr>
          <p:nvPr/>
        </p:nvSpPr>
        <p:spPr>
          <a:xfrm>
            <a:off x="3274187" y="304570"/>
            <a:ext cx="5580701" cy="45343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sz="2200" b="1" dirty="0" err="1">
                <a:latin typeface="Times New Roman" panose="02020603050405020304" pitchFamily="18" charset="0"/>
                <a:cs typeface="Times New Roman" panose="02020603050405020304" pitchFamily="18" charset="0"/>
              </a:rPr>
              <a:t>Ưu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điểm</a:t>
            </a:r>
            <a:endParaRPr lang="en-US" sz="2200" b="1"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Giao diện thân thiện, màu sắc dễ nhìn. Giao diện được thiết kế theo kiểu Bootstrap đáp ứng được xu hướng thiết kế.</a:t>
            </a:r>
            <a:endParaRPr lang="en-US" sz="18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Khách hàng có trang cá nhân chỉnh sửa thông tin tài khoản và có chức năng bình luận sản phẩm.</a:t>
            </a:r>
            <a:endParaRPr lang="en-US" sz="18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Website được xây dựng bằng công nghệ MEAN Stack nên tốc độ truy xuất thông tin nhanh.</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11" name="Google Shape;206;p29">
            <a:extLst>
              <a:ext uri="{FF2B5EF4-FFF2-40B4-BE49-F238E27FC236}">
                <a16:creationId xmlns:a16="http://schemas.microsoft.com/office/drawing/2014/main" id="{1B9FF494-B158-4B05-A97D-00C68A0F5866}"/>
              </a:ext>
            </a:extLst>
          </p:cNvPr>
          <p:cNvSpPr txBox="1">
            <a:spLocks noGrp="1"/>
          </p:cNvSpPr>
          <p:nvPr>
            <p:ph type="title"/>
          </p:nvPr>
        </p:nvSpPr>
        <p:spPr>
          <a:xfrm>
            <a:off x="564166" y="907949"/>
            <a:ext cx="2321790" cy="3327600"/>
          </a:xfrm>
          <a:prstGeom prst="rect">
            <a:avLst/>
          </a:prstGeom>
        </p:spPr>
        <p:txBody>
          <a:bodyPr spcFirstLastPara="1" wrap="square" lIns="0" tIns="0" rIns="0" bIns="0" anchor="ctr" anchorCtr="0">
            <a:noAutofit/>
          </a:bodyPr>
          <a:lstStyle/>
          <a:p>
            <a:pPr lvl="0"/>
            <a:r>
              <a:rPr lang="en-US" sz="2800" b="1" dirty="0">
                <a:solidFill>
                  <a:schemeClr val="bg1"/>
                </a:solidFill>
                <a:latin typeface="Montserrat ExtraBold" panose="020B0604020202020204" charset="0"/>
                <a:cs typeface="Times New Roman" panose="02020603050405020304" pitchFamily="18" charset="0"/>
              </a:rPr>
              <a:t>4. KẾT LUẬN</a:t>
            </a:r>
            <a:endParaRPr dirty="0"/>
          </a:p>
        </p:txBody>
      </p:sp>
    </p:spTree>
    <p:extLst>
      <p:ext uri="{BB962C8B-B14F-4D97-AF65-F5344CB8AC3E}">
        <p14:creationId xmlns:p14="http://schemas.microsoft.com/office/powerpoint/2010/main" val="249128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5" name="Text Placeholder 1">
            <a:extLst>
              <a:ext uri="{FF2B5EF4-FFF2-40B4-BE49-F238E27FC236}">
                <a16:creationId xmlns:a16="http://schemas.microsoft.com/office/drawing/2014/main" id="{DE5AC4FD-81E9-4FEB-AD98-58F5B60AEA34}"/>
              </a:ext>
            </a:extLst>
          </p:cNvPr>
          <p:cNvSpPr txBox="1">
            <a:spLocks/>
          </p:cNvSpPr>
          <p:nvPr/>
        </p:nvSpPr>
        <p:spPr>
          <a:xfrm>
            <a:off x="3448583" y="412292"/>
            <a:ext cx="5292005" cy="45343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sz="2200" b="1" dirty="0" err="1">
                <a:latin typeface="Times New Roman" panose="02020603050405020304" pitchFamily="18" charset="0"/>
                <a:cs typeface="Times New Roman" panose="02020603050405020304" pitchFamily="18" charset="0"/>
              </a:rPr>
              <a:t>Nhược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điểm</a:t>
            </a:r>
            <a:endParaRPr lang="en-US" sz="22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Chưa tích hợp hệ thống giao hàng.</a:t>
            </a:r>
            <a:endParaRPr lang="en-US"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Chưa xây dựng chatbox hỗ trợ khách hàng mua sản phẩm.</a:t>
            </a:r>
            <a:endParaRPr lang="en-US"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Chưa tối ưu hóa tốc độ với dữ liệu người dùng lớn.</a:t>
            </a:r>
            <a:endParaRPr lang="en-US"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7" name="Google Shape;206;p29">
            <a:extLst>
              <a:ext uri="{FF2B5EF4-FFF2-40B4-BE49-F238E27FC236}">
                <a16:creationId xmlns:a16="http://schemas.microsoft.com/office/drawing/2014/main" id="{F74F0B2E-2B10-4D34-8129-0315DE6B2A49}"/>
              </a:ext>
            </a:extLst>
          </p:cNvPr>
          <p:cNvSpPr txBox="1">
            <a:spLocks noGrp="1"/>
          </p:cNvSpPr>
          <p:nvPr>
            <p:ph type="title"/>
          </p:nvPr>
        </p:nvSpPr>
        <p:spPr>
          <a:xfrm>
            <a:off x="564166" y="907949"/>
            <a:ext cx="2321790" cy="3327600"/>
          </a:xfrm>
          <a:prstGeom prst="rect">
            <a:avLst/>
          </a:prstGeom>
        </p:spPr>
        <p:txBody>
          <a:bodyPr spcFirstLastPara="1" wrap="square" lIns="0" tIns="0" rIns="0" bIns="0" anchor="ctr" anchorCtr="0">
            <a:noAutofit/>
          </a:bodyPr>
          <a:lstStyle/>
          <a:p>
            <a:pPr lvl="0"/>
            <a:r>
              <a:rPr lang="en-US" sz="2800" b="1" dirty="0">
                <a:solidFill>
                  <a:schemeClr val="bg1"/>
                </a:solidFill>
                <a:latin typeface="Montserrat ExtraBold" panose="020B0604020202020204" charset="0"/>
                <a:cs typeface="Times New Roman" panose="02020603050405020304" pitchFamily="18" charset="0"/>
              </a:rPr>
              <a:t>4. KẾT LUẬN</a:t>
            </a:r>
            <a:endParaRPr dirty="0"/>
          </a:p>
        </p:txBody>
      </p:sp>
    </p:spTree>
    <p:extLst>
      <p:ext uri="{BB962C8B-B14F-4D97-AF65-F5344CB8AC3E}">
        <p14:creationId xmlns:p14="http://schemas.microsoft.com/office/powerpoint/2010/main" val="43184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Text Placeholder 1">
            <a:extLst>
              <a:ext uri="{FF2B5EF4-FFF2-40B4-BE49-F238E27FC236}">
                <a16:creationId xmlns:a16="http://schemas.microsoft.com/office/drawing/2014/main" id="{DE5AC4FD-81E9-4FEB-AD98-58F5B60AEA34}"/>
              </a:ext>
            </a:extLst>
          </p:cNvPr>
          <p:cNvSpPr txBox="1">
            <a:spLocks/>
          </p:cNvSpPr>
          <p:nvPr/>
        </p:nvSpPr>
        <p:spPr>
          <a:xfrm>
            <a:off x="3448583" y="412292"/>
            <a:ext cx="5292005" cy="45343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sz="2200" b="1" dirty="0" err="1">
                <a:latin typeface="Times New Roman" panose="02020603050405020304" pitchFamily="18" charset="0"/>
                <a:cs typeface="Times New Roman" panose="02020603050405020304" pitchFamily="18" charset="0"/>
              </a:rPr>
              <a:t>Hướng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phát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triển</a:t>
            </a:r>
            <a:endParaRPr lang="en-US" sz="22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Tiếp tục trao dồi và cải thiện kiến thức về MEAN Stack.</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Cải thiện giao diện ngày càng dễ dàng tiếp cận với khách hàng.</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Xây dựng tính năng chatbox hỗ trợ khách hàng mua sản phẩm khi nhắn tin trực tuyến với nhân viên.</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Tích hợp hệ thống giao hàng.</a:t>
            </a:r>
            <a:endParaRPr lang="en-US" sz="18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Xây dựng chức năng đăng nhập website bằng tài khoản google hoặc facebook</a:t>
            </a:r>
            <a:endParaRPr lang="en-US" sz="1800" dirty="0">
              <a:latin typeface="Times New Roman" panose="02020603050405020304" pitchFamily="18" charset="0"/>
              <a:cs typeface="Times New Roman" panose="02020603050405020304" pitchFamily="18" charset="0"/>
            </a:endParaRPr>
          </a:p>
          <a:p>
            <a:r>
              <a:rPr lang="fr-FR" dirty="0"/>
              <a:t/>
            </a:r>
            <a:br>
              <a:rPr lang="fr-FR" dirty="0"/>
            </a:b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7" name="Google Shape;206;p29">
            <a:extLst>
              <a:ext uri="{FF2B5EF4-FFF2-40B4-BE49-F238E27FC236}">
                <a16:creationId xmlns:a16="http://schemas.microsoft.com/office/drawing/2014/main" id="{2425C8BC-4236-46AA-BAF5-4080E7947308}"/>
              </a:ext>
            </a:extLst>
          </p:cNvPr>
          <p:cNvSpPr txBox="1">
            <a:spLocks noGrp="1"/>
          </p:cNvSpPr>
          <p:nvPr>
            <p:ph type="title"/>
          </p:nvPr>
        </p:nvSpPr>
        <p:spPr>
          <a:xfrm>
            <a:off x="564166" y="907949"/>
            <a:ext cx="2321790" cy="3327600"/>
          </a:xfrm>
          <a:prstGeom prst="rect">
            <a:avLst/>
          </a:prstGeom>
        </p:spPr>
        <p:txBody>
          <a:bodyPr spcFirstLastPara="1" wrap="square" lIns="0" tIns="0" rIns="0" bIns="0" anchor="ctr" anchorCtr="0">
            <a:noAutofit/>
          </a:bodyPr>
          <a:lstStyle/>
          <a:p>
            <a:pPr lvl="0"/>
            <a:r>
              <a:rPr lang="en-US" sz="2800" b="1" dirty="0">
                <a:solidFill>
                  <a:schemeClr val="bg1"/>
                </a:solidFill>
                <a:latin typeface="Montserrat ExtraBold" panose="020B0604020202020204" charset="0"/>
                <a:cs typeface="Times New Roman" panose="02020603050405020304" pitchFamily="18" charset="0"/>
              </a:rPr>
              <a:t>4. KẾT LUẬN</a:t>
            </a:r>
            <a:endParaRPr dirty="0"/>
          </a:p>
        </p:txBody>
      </p:sp>
    </p:spTree>
    <p:extLst>
      <p:ext uri="{BB962C8B-B14F-4D97-AF65-F5344CB8AC3E}">
        <p14:creationId xmlns:p14="http://schemas.microsoft.com/office/powerpoint/2010/main" val="21518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79" name="Google Shape;279;p35"/>
          <p:cNvSpPr txBox="1">
            <a:spLocks noGrp="1"/>
          </p:cNvSpPr>
          <p:nvPr>
            <p:ph type="ctrTitle" idx="4294967295"/>
          </p:nvPr>
        </p:nvSpPr>
        <p:spPr>
          <a:xfrm>
            <a:off x="1494263" y="2187229"/>
            <a:ext cx="6155482" cy="1159800"/>
          </a:xfrm>
          <a:prstGeom prst="rect">
            <a:avLst/>
          </a:prstGeom>
        </p:spPr>
        <p:txBody>
          <a:bodyPr spcFirstLastPara="1" wrap="square" lIns="0" tIns="0" rIns="0" bIns="0" anchor="ctr" anchorCtr="0">
            <a:noAutofit/>
          </a:bodyPr>
          <a:lstStyle/>
          <a:p>
            <a:pPr algn="ctr"/>
            <a:r>
              <a:rPr lang="en-US" altLang="ko-KR" sz="3600">
                <a:solidFill>
                  <a:schemeClr val="bg1"/>
                </a:solidFill>
              </a:rPr>
              <a:t>Thank you</a:t>
            </a:r>
            <a:br>
              <a:rPr lang="en-US" altLang="ko-KR" sz="3600">
                <a:solidFill>
                  <a:schemeClr val="bg1"/>
                </a:solidFill>
              </a:rPr>
            </a:br>
            <a:r>
              <a:rPr lang="en-US" altLang="ko-KR" sz="3600">
                <a:solidFill>
                  <a:schemeClr val="bg1"/>
                </a:solidFill>
              </a:rPr>
              <a:t>For</a:t>
            </a:r>
            <a:br>
              <a:rPr lang="en-US" altLang="ko-KR" sz="3600">
                <a:solidFill>
                  <a:schemeClr val="bg1"/>
                </a:solidFill>
              </a:rPr>
            </a:br>
            <a:r>
              <a:rPr lang="en-US" altLang="ko-KR" sz="3600">
                <a:solidFill>
                  <a:schemeClr val="bg1"/>
                </a:solidFill>
              </a:rPr>
              <a:t>Listening</a:t>
            </a:r>
            <a:endParaRPr lang="en-US" altLang="ko-KR" sz="3600" dirty="0">
              <a:solidFill>
                <a:schemeClr val="bg1"/>
              </a:solidFill>
            </a:endParaRPr>
          </a:p>
        </p:txBody>
      </p:sp>
      <p:sp>
        <p:nvSpPr>
          <p:cNvPr id="281" name="Google Shape;281;p35"/>
          <p:cNvSpPr/>
          <p:nvPr/>
        </p:nvSpPr>
        <p:spPr>
          <a:xfrm>
            <a:off x="4127625" y="1102328"/>
            <a:ext cx="888759" cy="8188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711431" y="957420"/>
            <a:ext cx="2290309"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a:t>NỘI DUNG</a:t>
            </a:r>
            <a:endParaRPr sz="3600"/>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2" name="Text Placeholder 1"/>
          <p:cNvSpPr>
            <a:spLocks noGrp="1"/>
          </p:cNvSpPr>
          <p:nvPr>
            <p:ph type="body" idx="1"/>
          </p:nvPr>
        </p:nvSpPr>
        <p:spPr>
          <a:xfrm>
            <a:off x="3740531" y="1497311"/>
            <a:ext cx="5537939" cy="3848864"/>
          </a:xfrm>
        </p:spPr>
        <p:txBody>
          <a:bodyPr/>
          <a:lstStyle/>
          <a:p>
            <a:pPr marL="114300" indent="0">
              <a:lnSpc>
                <a:spcPct val="150000"/>
              </a:lnSpc>
              <a:buNone/>
              <a:defRPr/>
            </a:pPr>
            <a:r>
              <a:rPr lang="en-US" altLang="ko-KR" sz="2800" b="1" dirty="0">
                <a:solidFill>
                  <a:schemeClr val="accent4">
                    <a:lumMod val="75000"/>
                  </a:schemeClr>
                </a:solidFill>
                <a:latin typeface="Times New Roman" panose="02020603050405020304" pitchFamily="18" charset="0"/>
                <a:cs typeface="Times New Roman" panose="02020603050405020304" pitchFamily="18" charset="0"/>
              </a:rPr>
              <a:t>1. GIỚI THIỆU ĐỀ TÀI</a:t>
            </a:r>
          </a:p>
          <a:p>
            <a:pPr marL="114300" indent="0">
              <a:lnSpc>
                <a:spcPct val="150000"/>
              </a:lnSpc>
              <a:buNone/>
              <a:defRPr/>
            </a:pPr>
            <a:r>
              <a:rPr lang="en-US" altLang="ko-KR" sz="2800" b="1" dirty="0">
                <a:solidFill>
                  <a:schemeClr val="accent4">
                    <a:lumMod val="75000"/>
                  </a:schemeClr>
                </a:solidFill>
                <a:latin typeface="Times New Roman" panose="02020603050405020304" pitchFamily="18" charset="0"/>
                <a:cs typeface="Times New Roman" panose="02020603050405020304" pitchFamily="18" charset="0"/>
              </a:rPr>
              <a:t>2. NỘI DUNG THỰC HIỆN</a:t>
            </a:r>
          </a:p>
          <a:p>
            <a:pPr marL="114300" indent="0">
              <a:lnSpc>
                <a:spcPct val="150000"/>
              </a:lnSpc>
              <a:buNone/>
              <a:defRPr/>
            </a:pPr>
            <a:r>
              <a:rPr lang="fr-FR" sz="2800" b="1" dirty="0">
                <a:solidFill>
                  <a:schemeClr val="accent4">
                    <a:lumMod val="75000"/>
                  </a:schemeClr>
                </a:solidFill>
                <a:latin typeface="Times New Roman" panose="02020603050405020304" pitchFamily="18" charset="0"/>
                <a:cs typeface="Times New Roman" panose="02020603050405020304" pitchFamily="18" charset="0"/>
              </a:rPr>
              <a:t>3. DEMO</a:t>
            </a:r>
          </a:p>
          <a:p>
            <a:pPr marL="114300" indent="0">
              <a:lnSpc>
                <a:spcPct val="150000"/>
              </a:lnSpc>
              <a:buNone/>
              <a:defRPr/>
            </a:pPr>
            <a:r>
              <a:rPr lang="en-US" sz="2800" b="1" dirty="0">
                <a:solidFill>
                  <a:schemeClr val="accent4">
                    <a:lumMod val="75000"/>
                  </a:schemeClr>
                </a:solidFill>
                <a:latin typeface="Times New Roman" panose="02020603050405020304" pitchFamily="18" charset="0"/>
                <a:cs typeface="Times New Roman" panose="02020603050405020304" pitchFamily="18" charset="0"/>
              </a:rPr>
              <a:t>4. KẾT LUẬN</a:t>
            </a:r>
          </a:p>
          <a:p>
            <a:pPr marL="114300" indent="0">
              <a:lnSpc>
                <a:spcPct val="150000"/>
              </a:lnSpc>
              <a:buNone/>
              <a:defRPr/>
            </a:pPr>
            <a:endParaRPr lang="en-US" altLang="ko-KR" sz="2800" b="1" dirty="0">
              <a:solidFill>
                <a:schemeClr val="accent4">
                  <a:lumMod val="75000"/>
                </a:schemeClr>
              </a:solidFill>
              <a:latin typeface="Times New Roman" panose="02020603050405020304" pitchFamily="18" charset="0"/>
              <a:cs typeface="Times New Roman" panose="02020603050405020304" pitchFamily="18" charset="0"/>
            </a:endParaRPr>
          </a:p>
          <a:p>
            <a:pPr marL="114300" indent="0">
              <a:lnSpc>
                <a:spcPct val="150000"/>
              </a:lnSpc>
              <a:buNone/>
              <a:defRPr/>
            </a:pPr>
            <a:r>
              <a:rPr lang="en-US" altLang="ko-KR" sz="2800" b="1" dirty="0">
                <a:solidFill>
                  <a:schemeClr val="accent4">
                    <a:lumMod val="75000"/>
                  </a:schemeClr>
                </a:solidFill>
                <a:latin typeface="Times New Roman" panose="02020603050405020304" pitchFamily="18" charset="0"/>
                <a:cs typeface="Times New Roman" panose="02020603050405020304" pitchFamily="18" charset="0"/>
              </a:rPr>
              <a:t> </a:t>
            </a:r>
          </a:p>
          <a:p>
            <a:pPr marL="114300" indent="0">
              <a:lnSpc>
                <a:spcPct val="150000"/>
              </a:lnSpc>
              <a:buNone/>
              <a:defRPr/>
            </a:pPr>
            <a:endParaRPr lang="en-US" altLang="ko-KR" sz="2800" b="1" dirty="0">
              <a:solidFill>
                <a:schemeClr val="accent4">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419008" y="1522211"/>
            <a:ext cx="8305984" cy="1159800"/>
          </a:xfrm>
          <a:prstGeom prst="rect">
            <a:avLst/>
          </a:prstGeom>
        </p:spPr>
        <p:txBody>
          <a:bodyPr spcFirstLastPara="1" wrap="square" lIns="0" tIns="0" rIns="0" bIns="0" anchor="ctr" anchorCtr="0">
            <a:noAutofit/>
          </a:bodyPr>
          <a:lstStyle/>
          <a:p>
            <a:pPr algn="ctr"/>
            <a:r>
              <a:rPr lang="en-US" altLang="ko-KR" sz="3600" b="1">
                <a:solidFill>
                  <a:schemeClr val="bg1"/>
                </a:solidFill>
                <a:latin typeface="Montserrat ExtraBold" panose="020B0604020202020204" charset="0"/>
                <a:cs typeface="Times New Roman" panose="02020603050405020304" pitchFamily="18" charset="0"/>
              </a:rPr>
              <a:t>1. GIỚI THIỆU ĐỀ TÀI</a:t>
            </a:r>
            <a:r>
              <a:rPr lang="ko-KR" altLang="en-US" sz="3600" b="1">
                <a:solidFill>
                  <a:schemeClr val="bg1"/>
                </a:solidFill>
                <a:latin typeface="Montserrat ExtraBold" panose="020B0604020202020204" charset="0"/>
                <a:cs typeface="Times New Roman" panose="02020603050405020304" pitchFamily="18" charset="0"/>
              </a:rPr>
              <a:t/>
            </a:r>
            <a:br>
              <a:rPr lang="ko-KR" altLang="en-US" sz="3600" b="1">
                <a:solidFill>
                  <a:schemeClr val="bg1"/>
                </a:solidFill>
                <a:latin typeface="Montserrat ExtraBold" panose="020B0604020202020204" charset="0"/>
                <a:cs typeface="Times New Roman" panose="02020603050405020304" pitchFamily="18" charset="0"/>
              </a:rPr>
            </a:br>
            <a:endParaRPr sz="3600">
              <a:solidFill>
                <a:schemeClr val="bg1"/>
              </a:solidFill>
              <a:latin typeface="Montserrat ExtraBold" panose="020B0604020202020204" charset="0"/>
            </a:endParaRPr>
          </a:p>
        </p:txBody>
      </p:sp>
      <p:pic>
        <p:nvPicPr>
          <p:cNvPr id="78" name="Google Shape;78;p15" descr="photo-1434030216411-0b793f4b4173.jpg"/>
          <p:cNvPicPr preferRelativeResize="0"/>
          <p:nvPr/>
        </p:nvPicPr>
        <p:blipFill>
          <a:blip r:embed="rId3">
            <a:alphaModFix/>
          </a:blip>
          <a:stretch>
            <a:fillRect/>
          </a:stretch>
        </p:blipFill>
        <p:spPr>
          <a:xfrm>
            <a:off x="4015200" y="228600"/>
            <a:ext cx="1113600" cy="1113600"/>
          </a:xfrm>
          <a:prstGeom prst="ellipse">
            <a:avLst/>
          </a:prstGeom>
          <a:noFill/>
          <a:ln w="114300" cap="flat" cmpd="sng">
            <a:solidFill>
              <a:srgbClr val="FFFFFF"/>
            </a:solidFill>
            <a:prstDash val="solid"/>
            <a:round/>
            <a:headEnd type="none" w="sm" len="sm"/>
            <a:tailEnd type="none" w="sm" len="sm"/>
          </a:ln>
          <a:effectLst>
            <a:outerShdw blurRad="42863" dist="38100" dir="5400000" algn="bl" rotWithShape="0">
              <a:srgbClr val="000000">
                <a:alpha val="20000"/>
              </a:srgbClr>
            </a:outerShdw>
          </a:effectLst>
        </p:spPr>
      </p:pic>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2696" y="2496542"/>
            <a:ext cx="2893401" cy="20634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descr="Customer at computer screen shops for bargain books on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818" y="2496542"/>
            <a:ext cx="3066164" cy="20676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r>
              <a:rPr lang="en-US" altLang="ko-KR" sz="3600" b="1">
                <a:solidFill>
                  <a:schemeClr val="bg1"/>
                </a:solidFill>
                <a:latin typeface="Montserrat ExtraBold" panose="020B0604020202020204" charset="0"/>
                <a:cs typeface="Times New Roman" panose="02020603050405020304" pitchFamily="18" charset="0"/>
              </a:rPr>
              <a:t>1. GIỚI THIỆU ĐỀ TÀI</a:t>
            </a:r>
            <a:endParaRPr lang="ko-KR" altLang="en-US" sz="3600" b="1" dirty="0">
              <a:solidFill>
                <a:schemeClr val="bg1"/>
              </a:solidFill>
              <a:latin typeface="Montserrat ExtraBold" panose="020B0604020202020204" charset="0"/>
              <a:cs typeface="Times New Roman" panose="02020603050405020304" pitchFamily="18" charset="0"/>
            </a:endParaRPr>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pic>
        <p:nvPicPr>
          <p:cNvPr id="6" name="Picture 6" descr="Image result for express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0308" y="3210461"/>
            <a:ext cx="3260530" cy="8908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nodej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2690" y="1308351"/>
            <a:ext cx="2808312" cy="14555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angul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80626" y="878712"/>
            <a:ext cx="3968245" cy="23148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r>
              <a:rPr lang="en-US" altLang="ko-KR" sz="3600" b="1">
                <a:solidFill>
                  <a:schemeClr val="bg1"/>
                </a:solidFill>
                <a:latin typeface="Montserrat ExtraBold" panose="020B0604020202020204" charset="0"/>
                <a:cs typeface="Times New Roman" panose="02020603050405020304" pitchFamily="18" charset="0"/>
              </a:rPr>
              <a:t>1. GIỚI THIỆU ĐỀ TÀI</a:t>
            </a:r>
            <a:endParaRPr lang="ko-KR" altLang="en-US" sz="3600" b="1" dirty="0">
              <a:solidFill>
                <a:schemeClr val="bg1"/>
              </a:solidFill>
              <a:latin typeface="Montserrat ExtraBold" panose="020B0604020202020204" charset="0"/>
              <a:cs typeface="Times New Roman" panose="02020603050405020304" pitchFamily="18" charset="0"/>
            </a:endParaRPr>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pic>
        <p:nvPicPr>
          <p:cNvPr id="8" name="Picture 2" descr="https://images.viblo.asia/29322fc4-a1b0-4416-9dce-0d4b34843c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743" y="2868990"/>
            <a:ext cx="3272289" cy="12828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loudinary Vector Logo | Free Download - (.SVG + .PNG) format -  SeekVectorLogo.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569" y="1372145"/>
            <a:ext cx="3082636" cy="1381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43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TextBox 8"/>
          <p:cNvSpPr txBox="1"/>
          <p:nvPr/>
        </p:nvSpPr>
        <p:spPr>
          <a:xfrm>
            <a:off x="3564863" y="652587"/>
            <a:ext cx="5370291" cy="4154984"/>
          </a:xfrm>
          <a:prstGeom prst="rect">
            <a:avLst/>
          </a:prstGeom>
          <a:noFill/>
        </p:spPr>
        <p:txBody>
          <a:bodyPr wrap="square" rtlCol="0">
            <a:spAutoFit/>
          </a:bodyPr>
          <a:lstStyle/>
          <a:p>
            <a:pPr marL="285750" lvl="0" indent="-285750">
              <a:lnSpc>
                <a:spcPct val="150000"/>
              </a:lnSpc>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website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tiki, </a:t>
            </a:r>
            <a:r>
              <a:rPr lang="en-US" sz="2200" dirty="0" err="1">
                <a:latin typeface="Times New Roman" panose="02020603050405020304" pitchFamily="18" charset="0"/>
                <a:cs typeface="Times New Roman" panose="02020603050405020304" pitchFamily="18" charset="0"/>
              </a:rPr>
              <a:t>fahasa</a:t>
            </a:r>
            <a:r>
              <a:rPr lang="en-US" sz="2200" dirty="0">
                <a:latin typeface="Times New Roman" panose="02020603050405020304" pitchFamily="18" charset="0"/>
                <a:cs typeface="Times New Roman" panose="02020603050405020304" pitchFamily="18" charset="0"/>
              </a:rPr>
              <a:t>, alpha books,…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hiểu,học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hỏi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website </a:t>
            </a:r>
          </a:p>
          <a:p>
            <a:pPr marL="285750" lvl="0" indent="-285750">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Website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4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Guest </a:t>
            </a:r>
            <a:r>
              <a:rPr lang="en-US" sz="2200" smtClean="0">
                <a:latin typeface="Times New Roman" panose="02020603050405020304" pitchFamily="18" charset="0"/>
                <a:cs typeface="Times New Roman" panose="02020603050405020304" pitchFamily="18" charset="0"/>
              </a:rPr>
              <a:t>,Customer, </a:t>
            </a:r>
            <a:r>
              <a:rPr lang="en-US" sz="2200" dirty="0">
                <a:latin typeface="Times New Roman" panose="02020603050405020304" pitchFamily="18" charset="0"/>
                <a:cs typeface="Times New Roman" panose="02020603050405020304" pitchFamily="18" charset="0"/>
              </a:rPr>
              <a:t>Admin, Employee.</a:t>
            </a:r>
          </a:p>
        </p:txBody>
      </p:sp>
    </p:spTree>
    <p:extLst>
      <p:ext uri="{BB962C8B-B14F-4D97-AF65-F5344CB8AC3E}">
        <p14:creationId xmlns:p14="http://schemas.microsoft.com/office/powerpoint/2010/main" val="153086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27ADB6-6DF4-4330-A757-8804123C17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1026" name="Picture 2" descr="Không có mô tả.">
            <a:extLst>
              <a:ext uri="{FF2B5EF4-FFF2-40B4-BE49-F238E27FC236}">
                <a16:creationId xmlns:a16="http://schemas.microsoft.com/office/drawing/2014/main" id="{E7111018-8C90-449C-90C1-7B03985B4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1" y="109205"/>
            <a:ext cx="8606117" cy="4925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863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9" name="TextBox 8"/>
          <p:cNvSpPr txBox="1"/>
          <p:nvPr/>
        </p:nvSpPr>
        <p:spPr>
          <a:xfrm>
            <a:off x="3605205" y="695641"/>
            <a:ext cx="5370291" cy="3586366"/>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Guest</a:t>
            </a:r>
            <a:r>
              <a:rPr lang="en-US" sz="2200" b="1" dirty="0">
                <a:latin typeface="Times New Roman" panose="02020603050405020304" pitchFamily="18" charset="0"/>
                <a:cs typeface="Times New Roman" panose="02020603050405020304" pitchFamily="18" charset="0"/>
              </a:rPr>
              <a:t> : </a:t>
            </a:r>
            <a:endParaRPr lang="en-US" sz="22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ký</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672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526473" y="911700"/>
            <a:ext cx="2902527" cy="3327600"/>
          </a:xfrm>
          <a:prstGeom prst="rect">
            <a:avLst/>
          </a:prstGeom>
        </p:spPr>
        <p:txBody>
          <a:bodyPr spcFirstLastPara="1" wrap="square" lIns="0" tIns="0" rIns="0" bIns="0" anchor="ctr" anchorCtr="0">
            <a:noAutofit/>
          </a:bodyPr>
          <a:lstStyle/>
          <a:p>
            <a:pPr lvl="0">
              <a:spcAft>
                <a:spcPts val="1000"/>
              </a:spcAft>
            </a:pPr>
            <a:r>
              <a:rPr lang="en-US" sz="2800" b="1" dirty="0">
                <a:solidFill>
                  <a:schemeClr val="bg1"/>
                </a:solidFill>
                <a:latin typeface="Montserrat ExtraBold" panose="020B0604020202020204" charset="0"/>
                <a:cs typeface="Times New Roman" panose="02020603050405020304" pitchFamily="18" charset="0"/>
              </a:rPr>
              <a:t>2. NỘI DUNG THỰC HIỆN</a:t>
            </a:r>
            <a:endParaRPr lang="en-US" sz="2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TextBox 8"/>
          <p:cNvSpPr txBox="1"/>
          <p:nvPr/>
        </p:nvSpPr>
        <p:spPr>
          <a:xfrm>
            <a:off x="3773709" y="457952"/>
            <a:ext cx="5370291" cy="4154984"/>
          </a:xfrm>
          <a:prstGeom prst="rect">
            <a:avLst/>
          </a:prstGeom>
          <a:noFill/>
        </p:spPr>
        <p:txBody>
          <a:bodyPr wrap="square" rtlCol="0">
            <a:spAutoFit/>
          </a:bodyPr>
          <a:lstStyle/>
          <a:p>
            <a:pPr>
              <a:lnSpc>
                <a:spcPct val="150000"/>
              </a:lnSpc>
            </a:pPr>
            <a:r>
              <a:rPr lang="en-US" sz="2200" b="1" i="1" dirty="0">
                <a:latin typeface="Times New Roman" panose="02020603050405020304" pitchFamily="18" charset="0"/>
                <a:cs typeface="Times New Roman" panose="02020603050405020304" pitchFamily="18" charset="0"/>
              </a:rPr>
              <a:t>Admin:</a:t>
            </a:r>
          </a:p>
          <a:p>
            <a:pPr marL="28575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phẩm</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err="1">
                <a:latin typeface="Times New Roman" panose="02020603050405020304" pitchFamily="18" charset="0"/>
                <a:cs typeface="Times New Roman" panose="02020603050405020304" pitchFamily="18" charset="0"/>
              </a:rPr>
              <a:t>Quản</a:t>
            </a: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lý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a:t>
            </a:r>
          </a:p>
          <a:p>
            <a:pPr marL="285750" lvl="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2000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3C78D8"/>
      </a:accent1>
      <a:accent2>
        <a:srgbClr val="00FFFF"/>
      </a:accent2>
      <a:accent3>
        <a:srgbClr val="4050E5"/>
      </a:accent3>
      <a:accent4>
        <a:srgbClr val="C833FF"/>
      </a:accent4>
      <a:accent5>
        <a:srgbClr val="46E180"/>
      </a:accent5>
      <a:accent6>
        <a:srgbClr val="B8DF32"/>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615</Words>
  <Application>Microsoft Office PowerPoint</Application>
  <PresentationFormat>On-screen Show (16:9)</PresentationFormat>
  <Paragraphs>97</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Montserrat Light</vt:lpstr>
      <vt:lpstr>Wingdings</vt:lpstr>
      <vt:lpstr>Montserrat ExtraBold</vt:lpstr>
      <vt:lpstr>Juliet template</vt:lpstr>
      <vt:lpstr>PowerPoint Presentation</vt:lpstr>
      <vt:lpstr>NỘI DUNG</vt:lpstr>
      <vt:lpstr>1. GIỚI THIỆU ĐỀ TÀI </vt:lpstr>
      <vt:lpstr>1. GIỚI THIỆU ĐỀ TÀI</vt:lpstr>
      <vt:lpstr>1. GIỚI THIỆU ĐỀ TÀI</vt:lpstr>
      <vt:lpstr>2. NỘI DUNG THỰC HIỆN</vt:lpstr>
      <vt:lpstr>PowerPoint Presentation</vt:lpstr>
      <vt:lpstr>2. NỘI DUNG THỰC HIỆN</vt:lpstr>
      <vt:lpstr>2. NỘI DUNG THỰC HIỆN</vt:lpstr>
      <vt:lpstr>2. NỘI DUNG THỰC HIỆN</vt:lpstr>
      <vt:lpstr>2. NỘI DUNG THỰC HIỆN</vt:lpstr>
      <vt:lpstr>2. NỘI DUNG THỰC HIỆN</vt:lpstr>
      <vt:lpstr>3. DEMO</vt:lpstr>
      <vt:lpstr>4. KẾT LUẬN</vt:lpstr>
      <vt:lpstr>4. KẾT LUẬN</vt:lpstr>
      <vt:lpstr>4. KẾT LUẬN</vt:lpstr>
      <vt:lpstr>4. KẾT LUẬN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ĐỒ ÁN TỐT NGHIỆP</dc:title>
  <cp:lastModifiedBy>Hưng Lữ</cp:lastModifiedBy>
  <cp:revision>32</cp:revision>
  <dcterms:modified xsi:type="dcterms:W3CDTF">2021-01-09T13:49:59Z</dcterms:modified>
</cp:coreProperties>
</file>