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23" r:id="rId2"/>
    <p:sldId id="533" r:id="rId3"/>
    <p:sldId id="518" r:id="rId4"/>
    <p:sldId id="514" r:id="rId5"/>
    <p:sldId id="515" r:id="rId6"/>
    <p:sldId id="516" r:id="rId7"/>
    <p:sldId id="534" r:id="rId8"/>
    <p:sldId id="521" r:id="rId9"/>
    <p:sldId id="536" r:id="rId10"/>
    <p:sldId id="523" r:id="rId11"/>
    <p:sldId id="537" r:id="rId12"/>
    <p:sldId id="538" r:id="rId13"/>
    <p:sldId id="526" r:id="rId14"/>
    <p:sldId id="541" r:id="rId15"/>
    <p:sldId id="539" r:id="rId16"/>
    <p:sldId id="54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1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4C4F"/>
    <a:srgbClr val="404257"/>
    <a:srgbClr val="E2E2FA"/>
    <a:srgbClr val="B7B7F3"/>
    <a:srgbClr val="B4C7D4"/>
    <a:srgbClr val="D4CBB4"/>
    <a:srgbClr val="8E9ECC"/>
    <a:srgbClr val="4DD376"/>
    <a:srgbClr val="5069B0"/>
    <a:srgbClr val="F9D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 autoAdjust="0"/>
    <p:restoredTop sz="93883" autoAdjust="0"/>
  </p:normalViewPr>
  <p:slideViewPr>
    <p:cSldViewPr snapToGrid="0">
      <p:cViewPr varScale="1">
        <p:scale>
          <a:sx n="63" d="100"/>
          <a:sy n="63" d="100"/>
        </p:scale>
        <p:origin x="1060" y="64"/>
      </p:cViewPr>
      <p:guideLst>
        <p:guide orient="horz" pos="2205"/>
        <p:guide pos="1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0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ko-KR" sz="1400" dirty="0">
                <a:solidFill>
                  <a:schemeClr val="tx1"/>
                </a:solidFill>
              </a:rPr>
              <a:t>스마트폰 이용빈도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ko-KR" sz="1400" dirty="0">
                <a:solidFill>
                  <a:schemeClr val="tx1"/>
                </a:solidFill>
              </a:rPr>
              <a:t>주 </a:t>
            </a:r>
            <a:r>
              <a:rPr lang="en-US" sz="1400" dirty="0">
                <a:solidFill>
                  <a:schemeClr val="tx1"/>
                </a:solidFill>
              </a:rPr>
              <a:t>5</a:t>
            </a:r>
            <a:r>
              <a:rPr lang="ko-KR" sz="1400" dirty="0">
                <a:solidFill>
                  <a:schemeClr val="tx1"/>
                </a:solidFill>
              </a:rPr>
              <a:t>일 이상 사용 </a:t>
            </a:r>
            <a:r>
              <a:rPr lang="en-US" sz="1400" dirty="0">
                <a:solidFill>
                  <a:schemeClr val="tx1"/>
                </a:solidFill>
              </a:rPr>
              <a:t>(%)</a:t>
            </a:r>
          </a:p>
        </c:rich>
      </c:tx>
      <c:layout>
        <c:manualLayout>
          <c:xMode val="edge"/>
          <c:yMode val="edge"/>
          <c:x val="0.12280390530687528"/>
          <c:y val="5.48847420417124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스마트폰(주5일이상 사용)</c:v>
                </c:pt>
              </c:strCache>
            </c:strRef>
          </c:tx>
          <c:spPr>
            <a:solidFill>
              <a:srgbClr val="F9D3D4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54C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E7-4A30-9916-37D3040543C8}"/>
              </c:ext>
            </c:extLst>
          </c:dPt>
          <c:dPt>
            <c:idx val="2"/>
            <c:invertIfNegative val="0"/>
            <c:bubble3D val="0"/>
            <c:spPr>
              <a:solidFill>
                <a:srgbClr val="E54C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E7-4A30-9916-37D3040543C8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B7E7-4A30-9916-37D3040543C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B7E7-4A30-9916-37D3040543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</c:v>
                </c:pt>
                <c:pt idx="6">
                  <c:v>70대 이상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96.1</c:v>
                </c:pt>
                <c:pt idx="1">
                  <c:v>98.8</c:v>
                </c:pt>
                <c:pt idx="2">
                  <c:v>98.8</c:v>
                </c:pt>
                <c:pt idx="3">
                  <c:v>96.1</c:v>
                </c:pt>
                <c:pt idx="4">
                  <c:v>93.4</c:v>
                </c:pt>
                <c:pt idx="5">
                  <c:v>76.2</c:v>
                </c:pt>
                <c:pt idx="6">
                  <c:v>29.9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E7-4A30-9916-37D3040543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3"/>
        <c:axId val="528896624"/>
        <c:axId val="949019024"/>
      </c:barChart>
      <c:catAx>
        <c:axId val="5288966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49019024"/>
        <c:crosses val="autoZero"/>
        <c:auto val="1"/>
        <c:lblAlgn val="ctr"/>
        <c:lblOffset val="100"/>
        <c:noMultiLvlLbl val="0"/>
      </c:catAx>
      <c:valAx>
        <c:axId val="949019024"/>
        <c:scaling>
          <c:orientation val="minMax"/>
          <c:max val="100"/>
        </c:scaling>
        <c:delete val="1"/>
        <c:axPos val="t"/>
        <c:numFmt formatCode="General" sourceLinked="1"/>
        <c:majorTickMark val="out"/>
        <c:minorTickMark val="none"/>
        <c:tickLblPos val="nextTo"/>
        <c:crossAx val="52889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dirty="0">
                <a:solidFill>
                  <a:sysClr val="windowText" lastClr="000000"/>
                </a:solidFill>
              </a:rPr>
              <a:t> '18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연령별 스트레스 인지율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(%)</a:t>
            </a:r>
            <a:endParaRPr lang="ko-KR" altLang="en-US" sz="1400" dirty="0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인지율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9DB-4850-B3CB-E506D73D306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9DB-4850-B3CB-E506D73D306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85000"/>
                    <a:alpha val="99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9DB-4850-B3CB-E506D73D306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35.700000000000003</c:v>
                </c:pt>
                <c:pt idx="1">
                  <c:v>34.299999999999997</c:v>
                </c:pt>
                <c:pt idx="2">
                  <c:v>28.1</c:v>
                </c:pt>
                <c:pt idx="3">
                  <c:v>22.8</c:v>
                </c:pt>
                <c:pt idx="4">
                  <c:v>21.3</c:v>
                </c:pt>
                <c:pt idx="5">
                  <c:v>16.8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9DB-4850-B3CB-E506D73D30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8"/>
        <c:overlap val="-63"/>
        <c:axId val="1066371535"/>
        <c:axId val="1016696559"/>
      </c:barChart>
      <c:catAx>
        <c:axId val="1066371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tIns="0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16696559"/>
        <c:crosses val="autoZero"/>
        <c:auto val="1"/>
        <c:lblAlgn val="ctr"/>
        <c:lblOffset val="100"/>
        <c:noMultiLvlLbl val="0"/>
      </c:catAx>
      <c:valAx>
        <c:axId val="1016696559"/>
        <c:scaling>
          <c:orientation val="minMax"/>
        </c:scaling>
        <c:delete val="0"/>
        <c:axPos val="l"/>
        <c:numFmt formatCode="General" sourceLinked="1"/>
        <c:majorTickMark val="cross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66371535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050DF-BB8E-4B56-8AB1-418523D972EB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19DE5-F653-4C01-96F7-5C13CE44C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44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79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지인을 위주로 데이터를 수집할 예정인데요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accent1"/>
                </a:solidFill>
                <a:latin typeface="+mn-ea"/>
              </a:rPr>
              <a:t>이후 사용자의 생활 패턴의 주기성을 파악하고 나면 일정한 동작 수행 이후에 스트레스 설문지 알림을 보낼 수 있다</a:t>
            </a:r>
            <a:r>
              <a:rPr lang="en-US" altLang="ko-KR" sz="1200" dirty="0">
                <a:solidFill>
                  <a:schemeClr val="accent1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accent1"/>
                </a:solidFill>
                <a:latin typeface="+mn-ea"/>
              </a:rPr>
              <a:t>예를 들어</a:t>
            </a:r>
            <a:r>
              <a:rPr lang="en-US" altLang="ko-KR" sz="1200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accent1"/>
                </a:solidFill>
                <a:latin typeface="+mn-ea"/>
              </a:rPr>
              <a:t>매일 유사한 시간에 집으로 귀가를 하는 것으로 추정되면 이 시간에 알림을 보내 설문을 진행하도록 한다</a:t>
            </a:r>
            <a:r>
              <a:rPr lang="en-US" altLang="ko-KR" sz="1200" dirty="0">
                <a:solidFill>
                  <a:schemeClr val="accent1"/>
                </a:solidFill>
                <a:latin typeface="+mn-ea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849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56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AEAEA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24527F-E4BF-4F6E-99CD-BA8ED383A074}"/>
              </a:ext>
            </a:extLst>
          </p:cNvPr>
          <p:cNvSpPr/>
          <p:nvPr/>
        </p:nvSpPr>
        <p:spPr>
          <a:xfrm>
            <a:off x="-3269" y="2319667"/>
            <a:ext cx="12195268" cy="16914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개인 프라이버시를 보호하는 협업 학습을 활용한</a:t>
            </a:r>
            <a:endParaRPr lang="en-US" altLang="ko-KR" sz="2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스마트폰 사용 패턴 분석 및 스트레스 예측 </a:t>
            </a:r>
            <a:endParaRPr lang="en-US" altLang="ko-KR" sz="2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6F581-2BAE-4404-8FCA-95D7185EF699}"/>
              </a:ext>
            </a:extLst>
          </p:cNvPr>
          <p:cNvSpPr txBox="1"/>
          <p:nvPr/>
        </p:nvSpPr>
        <p:spPr>
          <a:xfrm>
            <a:off x="-3268" y="6631035"/>
            <a:ext cx="12195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404257"/>
                </a:solidFill>
                <a:latin typeface="+mn-ea"/>
              </a:rPr>
              <a:t> Copyright 2020. </a:t>
            </a:r>
            <a:r>
              <a:rPr lang="ko-KR" altLang="en-US" sz="1000" dirty="0">
                <a:solidFill>
                  <a:srgbClr val="404257"/>
                </a:solidFill>
                <a:latin typeface="+mn-ea"/>
              </a:rPr>
              <a:t>졸업프로젝트 </a:t>
            </a:r>
            <a:r>
              <a:rPr lang="en-US" altLang="ko-KR" sz="1000" dirty="0">
                <a:solidFill>
                  <a:srgbClr val="404257"/>
                </a:solidFill>
                <a:latin typeface="+mn-ea"/>
              </a:rPr>
              <a:t>6</a:t>
            </a:r>
            <a:r>
              <a:rPr lang="ko-KR" altLang="en-US" sz="1000" dirty="0">
                <a:solidFill>
                  <a:srgbClr val="404257"/>
                </a:solidFill>
                <a:latin typeface="+mn-ea"/>
              </a:rPr>
              <a:t>조</a:t>
            </a:r>
            <a:r>
              <a:rPr lang="en-US" altLang="ko-KR" sz="1000" dirty="0">
                <a:solidFill>
                  <a:srgbClr val="404257"/>
                </a:solidFill>
                <a:latin typeface="+mn-ea"/>
              </a:rPr>
              <a:t>. All rights reserved.</a:t>
            </a:r>
            <a:endParaRPr lang="ko-KR" altLang="en-US" sz="1000" dirty="0">
              <a:solidFill>
                <a:srgbClr val="404257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5797A-77F8-4E15-A11A-C09594F96BBD}"/>
              </a:ext>
            </a:extLst>
          </p:cNvPr>
          <p:cNvSpPr txBox="1"/>
          <p:nvPr/>
        </p:nvSpPr>
        <p:spPr>
          <a:xfrm>
            <a:off x="9468639" y="4246639"/>
            <a:ext cx="2565391" cy="218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srgbClr val="404257"/>
                </a:solidFill>
              </a:rPr>
              <a:t>6</a:t>
            </a:r>
            <a:r>
              <a:rPr lang="ko-KR" altLang="en-US" sz="1600" dirty="0">
                <a:solidFill>
                  <a:srgbClr val="404257"/>
                </a:solidFill>
              </a:rPr>
              <a:t>조</a:t>
            </a:r>
            <a:endParaRPr lang="en-US" altLang="ko-KR" sz="1600" dirty="0">
              <a:solidFill>
                <a:srgbClr val="404257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srgbClr val="404257"/>
                </a:solidFill>
              </a:rPr>
              <a:t>201711356 </a:t>
            </a:r>
            <a:r>
              <a:rPr lang="ko-KR" altLang="en-US" sz="1600" dirty="0">
                <a:solidFill>
                  <a:srgbClr val="404257"/>
                </a:solidFill>
              </a:rPr>
              <a:t>천세진</a:t>
            </a:r>
            <a:endParaRPr lang="en-US" altLang="ko-KR" sz="1600" dirty="0">
              <a:solidFill>
                <a:srgbClr val="404257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srgbClr val="404257"/>
                </a:solidFill>
              </a:rPr>
              <a:t>201612066 </a:t>
            </a:r>
            <a:r>
              <a:rPr lang="ko-KR" altLang="en-US" sz="1600" dirty="0">
                <a:solidFill>
                  <a:srgbClr val="404257"/>
                </a:solidFill>
              </a:rPr>
              <a:t>김지효</a:t>
            </a:r>
            <a:endParaRPr lang="en-US" altLang="ko-KR" sz="1600" dirty="0">
              <a:solidFill>
                <a:srgbClr val="404257"/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600" dirty="0">
              <a:solidFill>
                <a:srgbClr val="404257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rgbClr val="404257"/>
                </a:solidFill>
              </a:rPr>
              <a:t>발표일</a:t>
            </a:r>
            <a:r>
              <a:rPr lang="en-US" altLang="ko-KR" sz="1400" dirty="0">
                <a:solidFill>
                  <a:srgbClr val="404257"/>
                </a:solidFill>
              </a:rPr>
              <a:t>: 2020</a:t>
            </a:r>
            <a:r>
              <a:rPr lang="ko-KR" altLang="en-US" sz="1400" dirty="0">
                <a:solidFill>
                  <a:srgbClr val="404257"/>
                </a:solidFill>
              </a:rPr>
              <a:t>년 </a:t>
            </a:r>
            <a:r>
              <a:rPr lang="en-US" altLang="ko-KR" sz="1400" dirty="0">
                <a:solidFill>
                  <a:srgbClr val="404257"/>
                </a:solidFill>
              </a:rPr>
              <a:t>5</a:t>
            </a:r>
            <a:r>
              <a:rPr lang="ko-KR" altLang="en-US" sz="1400" dirty="0">
                <a:solidFill>
                  <a:srgbClr val="404257"/>
                </a:solidFill>
              </a:rPr>
              <a:t>월 </a:t>
            </a:r>
            <a:r>
              <a:rPr lang="en-US" altLang="ko-KR" sz="1400" dirty="0">
                <a:solidFill>
                  <a:srgbClr val="404257"/>
                </a:solidFill>
              </a:rPr>
              <a:t>27</a:t>
            </a:r>
            <a:r>
              <a:rPr lang="ko-KR" altLang="en-US" sz="1400" dirty="0">
                <a:solidFill>
                  <a:srgbClr val="404257"/>
                </a:solidFill>
              </a:rPr>
              <a:t>일</a:t>
            </a:r>
            <a:endParaRPr lang="en-US" altLang="ko-KR" sz="1400" dirty="0">
              <a:solidFill>
                <a:srgbClr val="404257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rgbClr val="404257"/>
                </a:solidFill>
              </a:rPr>
              <a:t>지도교수</a:t>
            </a:r>
            <a:r>
              <a:rPr lang="en-US" altLang="ko-KR" sz="1400" dirty="0">
                <a:solidFill>
                  <a:srgbClr val="404257"/>
                </a:solidFill>
              </a:rPr>
              <a:t>: </a:t>
            </a:r>
            <a:r>
              <a:rPr lang="ko-KR" altLang="en-US" sz="1400" dirty="0">
                <a:solidFill>
                  <a:srgbClr val="404257"/>
                </a:solidFill>
              </a:rPr>
              <a:t>박소영 교수님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20C58E-10D3-46B3-9E39-DF2FA16FE102}"/>
              </a:ext>
            </a:extLst>
          </p:cNvPr>
          <p:cNvSpPr/>
          <p:nvPr/>
        </p:nvSpPr>
        <p:spPr>
          <a:xfrm>
            <a:off x="4960112" y="1124568"/>
            <a:ext cx="2271776" cy="888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E54C4F"/>
                </a:solidFill>
                <a:latin typeface="+mj-ea"/>
                <a:ea typeface="+mj-ea"/>
              </a:rPr>
              <a:t>2020 – 1</a:t>
            </a:r>
            <a:r>
              <a:rPr lang="ko-KR" altLang="en-US" dirty="0">
                <a:solidFill>
                  <a:srgbClr val="E54C4F"/>
                </a:solidFill>
                <a:latin typeface="+mj-ea"/>
                <a:ea typeface="+mj-ea"/>
              </a:rPr>
              <a:t>학기</a:t>
            </a:r>
            <a:endParaRPr lang="en-US" altLang="ko-KR" dirty="0">
              <a:solidFill>
                <a:srgbClr val="E54C4F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E54C4F"/>
                </a:solidFill>
                <a:latin typeface="+mj-ea"/>
                <a:ea typeface="+mj-ea"/>
              </a:rPr>
              <a:t>졸업프로젝트 중간발표</a:t>
            </a:r>
            <a:endParaRPr lang="en-US" altLang="ko-KR" dirty="0">
              <a:solidFill>
                <a:srgbClr val="E54C4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827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39271A-5E7E-4538-9D7B-73674419CCFD}"/>
              </a:ext>
            </a:extLst>
          </p:cNvPr>
          <p:cNvSpPr/>
          <p:nvPr/>
        </p:nvSpPr>
        <p:spPr>
          <a:xfrm>
            <a:off x="5495723" y="2399946"/>
            <a:ext cx="3253339" cy="2058107"/>
          </a:xfrm>
          <a:prstGeom prst="rect">
            <a:avLst/>
          </a:prstGeom>
          <a:solidFill>
            <a:srgbClr val="E54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0"/>
            <a:ext cx="214970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</a:rPr>
              <a:t>6</a:t>
            </a:r>
            <a:r>
              <a:rPr lang="ko-KR" altLang="en-US" sz="1400" dirty="0">
                <a:solidFill>
                  <a:srgbClr val="404257"/>
                </a:solidFill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1A7905-200D-46AC-B3ED-6A9BF4A10E64}"/>
              </a:ext>
            </a:extLst>
          </p:cNvPr>
          <p:cNvSpPr/>
          <p:nvPr/>
        </p:nvSpPr>
        <p:spPr>
          <a:xfrm>
            <a:off x="2373038" y="327879"/>
            <a:ext cx="2460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4.2 </a:t>
            </a:r>
            <a:r>
              <a:rPr lang="ko-KR" altLang="en-US" sz="2800" dirty="0">
                <a:latin typeface="+mj-ea"/>
                <a:ea typeface="+mj-ea"/>
              </a:rPr>
              <a:t>신경망 구축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B03F9E-FCE2-47F5-BAFE-BB6E783A3286}"/>
              </a:ext>
            </a:extLst>
          </p:cNvPr>
          <p:cNvSpPr/>
          <p:nvPr/>
        </p:nvSpPr>
        <p:spPr>
          <a:xfrm>
            <a:off x="2646672" y="1482213"/>
            <a:ext cx="1675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r>
              <a:rPr lang="ko-KR" altLang="en-US" sz="1600" dirty="0">
                <a:solidFill>
                  <a:srgbClr val="000000"/>
                </a:solidFill>
                <a:latin typeface="+mj-ea"/>
                <a:ea typeface="+mj-ea"/>
              </a:rPr>
              <a:t>단계 신경망 구축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CF15AE5-B65C-4596-B214-B9DE5A1E37AC}"/>
              </a:ext>
            </a:extLst>
          </p:cNvPr>
          <p:cNvCxnSpPr>
            <a:cxnSpLocks/>
          </p:cNvCxnSpPr>
          <p:nvPr/>
        </p:nvCxnSpPr>
        <p:spPr>
          <a:xfrm>
            <a:off x="2646672" y="1803803"/>
            <a:ext cx="1675459" cy="0"/>
          </a:xfrm>
          <a:prstGeom prst="line">
            <a:avLst/>
          </a:prstGeom>
          <a:ln w="28575">
            <a:solidFill>
              <a:srgbClr val="E54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F979C4-F20B-4EDB-8756-9DE533BD2CDE}"/>
              </a:ext>
            </a:extLst>
          </p:cNvPr>
          <p:cNvSpPr/>
          <p:nvPr/>
        </p:nvSpPr>
        <p:spPr>
          <a:xfrm>
            <a:off x="5847044" y="2505930"/>
            <a:ext cx="2550698" cy="1685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+mn-ea"/>
              </a:rPr>
              <a:t>스마트폰 앱 사용 기록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GPS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데이터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Motion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데이터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608F05-A90C-486D-BE2E-D5FE68677EED}"/>
              </a:ext>
            </a:extLst>
          </p:cNvPr>
          <p:cNvSpPr/>
          <p:nvPr/>
        </p:nvSpPr>
        <p:spPr>
          <a:xfrm>
            <a:off x="3090037" y="5037234"/>
            <a:ext cx="8152542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사용 앱의 순서 등의 시계열 데이터를 중점적으로 한 모델링을 위해서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Long Short-term Memory model(LSTM) 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아키텍쳐를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기반으로 한 구현을 고려 중임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058353-E0D1-40AB-92CB-00B4DB7E6EFE}"/>
              </a:ext>
            </a:extLst>
          </p:cNvPr>
          <p:cNvSpPr/>
          <p:nvPr/>
        </p:nvSpPr>
        <p:spPr>
          <a:xfrm>
            <a:off x="10097810" y="0"/>
            <a:ext cx="2116285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E54C4F"/>
                </a:solidFill>
                <a:latin typeface="+mj-ea"/>
              </a:rPr>
              <a:t>졸업프로젝트</a:t>
            </a:r>
            <a:r>
              <a:rPr lang="en-US" altLang="ko-KR" sz="1400" dirty="0">
                <a:solidFill>
                  <a:srgbClr val="E54C4F"/>
                </a:solidFill>
                <a:latin typeface="+mj-ea"/>
              </a:rPr>
              <a:t> 6</a:t>
            </a:r>
            <a:r>
              <a:rPr lang="ko-KR" altLang="en-US" sz="1400" dirty="0">
                <a:solidFill>
                  <a:srgbClr val="E54C4F"/>
                </a:solidFill>
                <a:latin typeface="+mj-ea"/>
              </a:rPr>
              <a:t>조 중간발표</a:t>
            </a:r>
            <a:endParaRPr lang="en-US" altLang="ko-KR" sz="1400" dirty="0">
              <a:solidFill>
                <a:srgbClr val="E54C4F"/>
              </a:solidFill>
              <a:latin typeface="+mj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039EAD-6D4F-421B-BFD1-35C689FBA16F}"/>
              </a:ext>
            </a:extLst>
          </p:cNvPr>
          <p:cNvGrpSpPr/>
          <p:nvPr/>
        </p:nvGrpSpPr>
        <p:grpSpPr>
          <a:xfrm>
            <a:off x="0" y="1387350"/>
            <a:ext cx="2146715" cy="3166251"/>
            <a:chOff x="0" y="1387350"/>
            <a:chExt cx="2146715" cy="316625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853A4FD-E331-4770-BBB6-429E0D83D180}"/>
                </a:ext>
              </a:extLst>
            </p:cNvPr>
            <p:cNvSpPr/>
            <p:nvPr/>
          </p:nvSpPr>
          <p:spPr>
            <a:xfrm>
              <a:off x="0" y="3085928"/>
              <a:ext cx="2119491" cy="41847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1BF591B-F408-434C-A34D-AC3E88EA8F13}"/>
                </a:ext>
              </a:extLst>
            </p:cNvPr>
            <p:cNvSpPr/>
            <p:nvPr/>
          </p:nvSpPr>
          <p:spPr>
            <a:xfrm>
              <a:off x="27224" y="1387350"/>
              <a:ext cx="2119491" cy="31662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팀원 소개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프로젝트 개요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변경사항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solidFill>
                    <a:schemeClr val="bg1"/>
                  </a:solidFill>
                  <a:latin typeface="+mn-ea"/>
                </a:rPr>
                <a:t>프로젝트 주요기능</a:t>
              </a:r>
              <a:endParaRPr lang="en-US" altLang="ko-KR" sz="1700" dirty="0">
                <a:solidFill>
                  <a:schemeClr val="bg1"/>
                </a:solidFill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en-US" altLang="ko-KR" sz="1700" dirty="0">
                  <a:latin typeface="+mn-ea"/>
                </a:rPr>
                <a:t>Top-level </a:t>
              </a:r>
              <a:r>
                <a:rPr lang="ko-KR" altLang="en-US" sz="1700" dirty="0">
                  <a:latin typeface="+mn-ea"/>
                </a:rPr>
                <a:t>구조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진행경과</a:t>
              </a:r>
              <a:endParaRPr lang="en-US" altLang="ko-KR" sz="17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392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0"/>
            <a:ext cx="214970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</a:rPr>
              <a:t>6</a:t>
            </a:r>
            <a:r>
              <a:rPr lang="ko-KR" altLang="en-US" sz="1400" dirty="0">
                <a:solidFill>
                  <a:srgbClr val="404257"/>
                </a:solidFill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1A7905-200D-46AC-B3ED-6A9BF4A10E64}"/>
              </a:ext>
            </a:extLst>
          </p:cNvPr>
          <p:cNvSpPr/>
          <p:nvPr/>
        </p:nvSpPr>
        <p:spPr>
          <a:xfrm>
            <a:off x="2373038" y="327879"/>
            <a:ext cx="2565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4.3 </a:t>
            </a:r>
            <a:r>
              <a:rPr lang="ko-KR" altLang="en-US" sz="2800" dirty="0">
                <a:latin typeface="+mj-ea"/>
                <a:ea typeface="+mj-ea"/>
              </a:rPr>
              <a:t>최종 구현 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058353-E0D1-40AB-92CB-00B4DB7E6EFE}"/>
              </a:ext>
            </a:extLst>
          </p:cNvPr>
          <p:cNvSpPr/>
          <p:nvPr/>
        </p:nvSpPr>
        <p:spPr>
          <a:xfrm>
            <a:off x="10097810" y="0"/>
            <a:ext cx="2116285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E54C4F"/>
                </a:solidFill>
                <a:latin typeface="+mj-ea"/>
              </a:rPr>
              <a:t>졸업프로젝트</a:t>
            </a:r>
            <a:r>
              <a:rPr lang="en-US" altLang="ko-KR" sz="1400" dirty="0">
                <a:solidFill>
                  <a:srgbClr val="E54C4F"/>
                </a:solidFill>
                <a:latin typeface="+mj-ea"/>
              </a:rPr>
              <a:t> 6</a:t>
            </a:r>
            <a:r>
              <a:rPr lang="ko-KR" altLang="en-US" sz="1400" dirty="0">
                <a:solidFill>
                  <a:srgbClr val="E54C4F"/>
                </a:solidFill>
                <a:latin typeface="+mj-ea"/>
              </a:rPr>
              <a:t>조 중간발표</a:t>
            </a:r>
            <a:endParaRPr lang="en-US" altLang="ko-KR" sz="1400" dirty="0">
              <a:solidFill>
                <a:srgbClr val="E54C4F"/>
              </a:solidFill>
              <a:latin typeface="+mj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039EAD-6D4F-421B-BFD1-35C689FBA16F}"/>
              </a:ext>
            </a:extLst>
          </p:cNvPr>
          <p:cNvGrpSpPr/>
          <p:nvPr/>
        </p:nvGrpSpPr>
        <p:grpSpPr>
          <a:xfrm>
            <a:off x="0" y="1387350"/>
            <a:ext cx="2146715" cy="3166251"/>
            <a:chOff x="0" y="1387350"/>
            <a:chExt cx="2146715" cy="316625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853A4FD-E331-4770-BBB6-429E0D83D180}"/>
                </a:ext>
              </a:extLst>
            </p:cNvPr>
            <p:cNvSpPr/>
            <p:nvPr/>
          </p:nvSpPr>
          <p:spPr>
            <a:xfrm>
              <a:off x="0" y="3085928"/>
              <a:ext cx="2119491" cy="41847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1BF591B-F408-434C-A34D-AC3E88EA8F13}"/>
                </a:ext>
              </a:extLst>
            </p:cNvPr>
            <p:cNvSpPr/>
            <p:nvPr/>
          </p:nvSpPr>
          <p:spPr>
            <a:xfrm>
              <a:off x="27224" y="1387350"/>
              <a:ext cx="2119491" cy="31662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팀원 소개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프로젝트 개요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변경사항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solidFill>
                    <a:schemeClr val="bg1"/>
                  </a:solidFill>
                  <a:latin typeface="+mn-ea"/>
                </a:rPr>
                <a:t>프로젝트 주요기능</a:t>
              </a:r>
              <a:endParaRPr lang="en-US" altLang="ko-KR" sz="1700" dirty="0">
                <a:solidFill>
                  <a:schemeClr val="bg1"/>
                </a:solidFill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en-US" altLang="ko-KR" sz="1700" dirty="0">
                  <a:latin typeface="+mn-ea"/>
                </a:rPr>
                <a:t>Top-level </a:t>
              </a:r>
              <a:r>
                <a:rPr lang="ko-KR" altLang="en-US" sz="1700" dirty="0">
                  <a:latin typeface="+mn-ea"/>
                </a:rPr>
                <a:t>구조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진행경과</a:t>
              </a:r>
              <a:endParaRPr lang="en-US" altLang="ko-KR" sz="1700" dirty="0">
                <a:latin typeface="+mn-ea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33EE3B-0EEE-4F68-8B9A-095F5EDB2CA8}"/>
              </a:ext>
            </a:extLst>
          </p:cNvPr>
          <p:cNvSpPr/>
          <p:nvPr/>
        </p:nvSpPr>
        <p:spPr>
          <a:xfrm>
            <a:off x="2460394" y="1820767"/>
            <a:ext cx="9417181" cy="4708981"/>
          </a:xfrm>
          <a:prstGeom prst="rect">
            <a:avLst/>
          </a:prstGeom>
        </p:spPr>
        <p:txBody>
          <a:bodyPr wrap="square" numCol="2" spcCol="396000">
            <a:spAutoFit/>
          </a:bodyPr>
          <a:lstStyle/>
          <a:p>
            <a:pPr fontAlgn="base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   최초 실행 시</a:t>
            </a:r>
          </a:p>
          <a:p>
            <a:pPr marL="800100" lvl="1" indent="-342900" fontAlgn="base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GPS, Motion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센서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알림에 대한 권한 요청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800100" lvl="1" indent="-342900" fontAlgn="base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사용자의 어떠한 데이터를 수집하게 되는지 명시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742950" lvl="1" indent="-285750" fontAlgn="base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회원가입 혹은 로그인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742950" lvl="1" indent="-285750" fontAlgn="base">
              <a:lnSpc>
                <a:spcPct val="150000"/>
              </a:lnSpc>
              <a:buFont typeface="+mj-lt"/>
              <a:buAutoNum type="arabicParenR"/>
            </a:pP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   연합학습을 통한 스트레스 척도 예측</a:t>
            </a:r>
          </a:p>
          <a:p>
            <a:pPr marL="800100" lvl="1" indent="-342900" fontAlgn="base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수집하는 데이터는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단계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-2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스마트폰 사용 데이터 수집 항목의 세부항목과 동일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800100" lvl="1" indent="-342900" fontAlgn="base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사용자 데이터의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Privacy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보존을 위해 앱 내에 존재하는 로컬 신경망 모델에서 수집된 데이터를 학습시킨 후 그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Weight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값만 서버로 전송해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Federated Prediction Model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을 업데이트함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800100" lvl="1" indent="-342900" fontAlgn="base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서버에서 갱신된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Weight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값이 다시 유저의 앱으로 전송되어 로컬 모델을 업데이트함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+mn-ea"/>
              </a:rPr>
              <a:t>    사용자에게 스트레스 수준 알림</a:t>
            </a:r>
          </a:p>
          <a:p>
            <a:pPr marL="800100" lvl="1" indent="-342900" fontAlgn="base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latin typeface="+mn-ea"/>
              </a:rPr>
              <a:t>스트레스 수준이 일정 수준을 넘어 ‘</a:t>
            </a:r>
            <a:r>
              <a:rPr lang="ko-KR" altLang="en-US" sz="1400" dirty="0" err="1">
                <a:latin typeface="+mn-ea"/>
              </a:rPr>
              <a:t>높음’의</a:t>
            </a:r>
            <a:r>
              <a:rPr lang="ko-KR" altLang="en-US" sz="1400" dirty="0">
                <a:latin typeface="+mn-ea"/>
              </a:rPr>
              <a:t> 단계에 진입하면 사용자에게 경고 알림을 띄워 사용자가 자신의 스트레스에 대한 경각심을 가지도록 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800100" lvl="1" indent="-342900" fontAlgn="base">
              <a:lnSpc>
                <a:spcPct val="150000"/>
              </a:lnSpc>
              <a:spcAft>
                <a:spcPts val="1200"/>
              </a:spcAft>
              <a:buFont typeface="+mj-lt"/>
              <a:buAutoNum type="arabicParenR"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예측된 스트레스 수준을 그래프로 통계내 볼 수 있도록 한다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E16B79-4AC4-4F6F-843B-6EB9A5D8ACD1}"/>
              </a:ext>
            </a:extLst>
          </p:cNvPr>
          <p:cNvSpPr/>
          <p:nvPr/>
        </p:nvSpPr>
        <p:spPr>
          <a:xfrm>
            <a:off x="2784675" y="1358236"/>
            <a:ext cx="8768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스트레스 설문 없이 사용자의 스마트폰 사용 패턴만으로 스트레스 수준을 예측하는 앱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29BE11B-AF17-4E66-A1AC-187772AE7B93}"/>
              </a:ext>
            </a:extLst>
          </p:cNvPr>
          <p:cNvCxnSpPr>
            <a:cxnSpLocks/>
          </p:cNvCxnSpPr>
          <p:nvPr/>
        </p:nvCxnSpPr>
        <p:spPr>
          <a:xfrm>
            <a:off x="7168985" y="1820767"/>
            <a:ext cx="0" cy="4708981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17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0"/>
            <a:ext cx="214970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</a:rPr>
              <a:t>6</a:t>
            </a:r>
            <a:r>
              <a:rPr lang="ko-KR" altLang="en-US" sz="1400" dirty="0">
                <a:solidFill>
                  <a:srgbClr val="404257"/>
                </a:solidFill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272FE5-E1D5-4273-A6DC-159A248DA13D}"/>
              </a:ext>
            </a:extLst>
          </p:cNvPr>
          <p:cNvSpPr/>
          <p:nvPr/>
        </p:nvSpPr>
        <p:spPr>
          <a:xfrm>
            <a:off x="7178431" y="41374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437CD39-263E-4613-8D4E-3A5AAF232833}"/>
              </a:ext>
            </a:extLst>
          </p:cNvPr>
          <p:cNvSpPr/>
          <p:nvPr/>
        </p:nvSpPr>
        <p:spPr>
          <a:xfrm>
            <a:off x="2373038" y="327879"/>
            <a:ext cx="5224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5.1 </a:t>
            </a:r>
            <a:r>
              <a:rPr lang="ko-KR" altLang="en-US" sz="2800" dirty="0">
                <a:latin typeface="+mj-ea"/>
                <a:ea typeface="+mj-ea"/>
              </a:rPr>
              <a:t>데이터 수집 앱</a:t>
            </a:r>
            <a:r>
              <a:rPr lang="en-US" altLang="ko-KR" sz="2800" dirty="0">
                <a:latin typeface="+mj-ea"/>
                <a:ea typeface="+mj-ea"/>
              </a:rPr>
              <a:t> Top-level </a:t>
            </a:r>
            <a:r>
              <a:rPr lang="ko-KR" altLang="en-US" sz="2800" dirty="0">
                <a:latin typeface="+mj-ea"/>
                <a:ea typeface="+mj-ea"/>
              </a:rPr>
              <a:t>구조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A81E5FB-A890-43FB-A3D3-847A45902B88}"/>
              </a:ext>
            </a:extLst>
          </p:cNvPr>
          <p:cNvSpPr/>
          <p:nvPr/>
        </p:nvSpPr>
        <p:spPr>
          <a:xfrm>
            <a:off x="10097810" y="0"/>
            <a:ext cx="2116285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E54C4F"/>
                </a:solidFill>
                <a:latin typeface="+mj-ea"/>
              </a:rPr>
              <a:t>졸업프로젝트</a:t>
            </a:r>
            <a:r>
              <a:rPr lang="en-US" altLang="ko-KR" sz="1400" dirty="0">
                <a:solidFill>
                  <a:srgbClr val="E54C4F"/>
                </a:solidFill>
                <a:latin typeface="+mj-ea"/>
              </a:rPr>
              <a:t> 6</a:t>
            </a:r>
            <a:r>
              <a:rPr lang="ko-KR" altLang="en-US" sz="1400" dirty="0">
                <a:solidFill>
                  <a:srgbClr val="E54C4F"/>
                </a:solidFill>
                <a:latin typeface="+mj-ea"/>
              </a:rPr>
              <a:t>조 중간발표</a:t>
            </a:r>
            <a:endParaRPr lang="en-US" altLang="ko-KR" sz="1400" dirty="0">
              <a:solidFill>
                <a:srgbClr val="E54C4F"/>
              </a:solidFill>
              <a:latin typeface="+mj-ea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98B258A-3EF4-4A86-9E65-9F74C0C125B3}"/>
              </a:ext>
            </a:extLst>
          </p:cNvPr>
          <p:cNvGrpSpPr/>
          <p:nvPr/>
        </p:nvGrpSpPr>
        <p:grpSpPr>
          <a:xfrm>
            <a:off x="0" y="1387350"/>
            <a:ext cx="2146715" cy="3166251"/>
            <a:chOff x="0" y="1387350"/>
            <a:chExt cx="2146715" cy="316625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12D1077-6781-4E23-AEA0-A2843D2D29D1}"/>
                </a:ext>
              </a:extLst>
            </p:cNvPr>
            <p:cNvSpPr/>
            <p:nvPr/>
          </p:nvSpPr>
          <p:spPr>
            <a:xfrm>
              <a:off x="0" y="3579282"/>
              <a:ext cx="2119491" cy="41847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8160214-F32B-4ADA-BCC7-5AF96FFF3CF3}"/>
                </a:ext>
              </a:extLst>
            </p:cNvPr>
            <p:cNvSpPr/>
            <p:nvPr/>
          </p:nvSpPr>
          <p:spPr>
            <a:xfrm>
              <a:off x="27224" y="1387350"/>
              <a:ext cx="2119491" cy="31662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팀원 소개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프로젝트 개요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변경사항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프로젝트 주요기능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en-US" altLang="ko-KR" sz="1700" dirty="0">
                  <a:solidFill>
                    <a:schemeClr val="bg1"/>
                  </a:solidFill>
                  <a:latin typeface="+mn-ea"/>
                </a:rPr>
                <a:t>Top-level </a:t>
              </a:r>
              <a:r>
                <a:rPr lang="ko-KR" altLang="en-US" sz="1700" dirty="0">
                  <a:solidFill>
                    <a:schemeClr val="bg1"/>
                  </a:solidFill>
                  <a:latin typeface="+mn-ea"/>
                </a:rPr>
                <a:t>구조</a:t>
              </a:r>
              <a:endParaRPr lang="en-US" altLang="ko-KR" sz="1700" dirty="0">
                <a:solidFill>
                  <a:schemeClr val="bg1"/>
                </a:solidFill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진행경과</a:t>
              </a:r>
              <a:endParaRPr lang="en-US" altLang="ko-KR" sz="1700" dirty="0">
                <a:latin typeface="+mn-ea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4EC521E-2C15-4F90-95C1-9B921D763208}"/>
              </a:ext>
            </a:extLst>
          </p:cNvPr>
          <p:cNvGrpSpPr/>
          <p:nvPr/>
        </p:nvGrpSpPr>
        <p:grpSpPr>
          <a:xfrm>
            <a:off x="2684185" y="1162804"/>
            <a:ext cx="9203015" cy="4832955"/>
            <a:chOff x="2684185" y="1162804"/>
            <a:chExt cx="9203015" cy="4832955"/>
          </a:xfrm>
        </p:grpSpPr>
        <p:sp>
          <p:nvSpPr>
            <p:cNvPr id="39" name="Google Shape;60;p14">
              <a:extLst>
                <a:ext uri="{FF2B5EF4-FFF2-40B4-BE49-F238E27FC236}">
                  <a16:creationId xmlns:a16="http://schemas.microsoft.com/office/drawing/2014/main" id="{49B09588-0996-4C51-BC80-0E4E00BF388F}"/>
                </a:ext>
              </a:extLst>
            </p:cNvPr>
            <p:cNvSpPr/>
            <p:nvPr/>
          </p:nvSpPr>
          <p:spPr>
            <a:xfrm>
              <a:off x="2757882" y="3251376"/>
              <a:ext cx="4557316" cy="67106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60;p14">
              <a:extLst>
                <a:ext uri="{FF2B5EF4-FFF2-40B4-BE49-F238E27FC236}">
                  <a16:creationId xmlns:a16="http://schemas.microsoft.com/office/drawing/2014/main" id="{F87B3DF5-6744-41D5-B571-67669838AE57}"/>
                </a:ext>
              </a:extLst>
            </p:cNvPr>
            <p:cNvSpPr/>
            <p:nvPr/>
          </p:nvSpPr>
          <p:spPr>
            <a:xfrm>
              <a:off x="7251733" y="3251376"/>
              <a:ext cx="4481691" cy="210303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61;p14">
              <a:extLst>
                <a:ext uri="{FF2B5EF4-FFF2-40B4-BE49-F238E27FC236}">
                  <a16:creationId xmlns:a16="http://schemas.microsoft.com/office/drawing/2014/main" id="{2020AC8A-917C-4E79-8364-329019E561C5}"/>
                </a:ext>
              </a:extLst>
            </p:cNvPr>
            <p:cNvSpPr/>
            <p:nvPr/>
          </p:nvSpPr>
          <p:spPr>
            <a:xfrm>
              <a:off x="6446150" y="5633903"/>
              <a:ext cx="1599168" cy="361856"/>
            </a:xfrm>
            <a:prstGeom prst="roundRect">
              <a:avLst>
                <a:gd name="adj" fmla="val 16667"/>
              </a:avLst>
            </a:prstGeom>
            <a:solidFill>
              <a:srgbClr val="0097A7">
                <a:lumMod val="60000"/>
                <a:lumOff val="40000"/>
              </a:srgbClr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USER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62;p14">
              <a:extLst>
                <a:ext uri="{FF2B5EF4-FFF2-40B4-BE49-F238E27FC236}">
                  <a16:creationId xmlns:a16="http://schemas.microsoft.com/office/drawing/2014/main" id="{172231BE-C659-43DB-8910-94C2DA541A70}"/>
                </a:ext>
              </a:extLst>
            </p:cNvPr>
            <p:cNvSpPr/>
            <p:nvPr/>
          </p:nvSpPr>
          <p:spPr>
            <a:xfrm>
              <a:off x="2757882" y="4034357"/>
              <a:ext cx="4350697" cy="133517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63;p14">
              <a:extLst>
                <a:ext uri="{FF2B5EF4-FFF2-40B4-BE49-F238E27FC236}">
                  <a16:creationId xmlns:a16="http://schemas.microsoft.com/office/drawing/2014/main" id="{0A259AB4-2E76-4CC2-84C5-8A50B57ABEBA}"/>
                </a:ext>
              </a:extLst>
            </p:cNvPr>
            <p:cNvSpPr txBox="1"/>
            <p:nvPr/>
          </p:nvSpPr>
          <p:spPr>
            <a:xfrm>
              <a:off x="2684185" y="1162804"/>
              <a:ext cx="2383513" cy="361856"/>
            </a:xfrm>
            <a:prstGeom prst="rect">
              <a:avLst/>
            </a:prstGeom>
            <a:noFill/>
            <a:ln w="12700"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Data Collecting APP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64;p14">
              <a:extLst>
                <a:ext uri="{FF2B5EF4-FFF2-40B4-BE49-F238E27FC236}">
                  <a16:creationId xmlns:a16="http://schemas.microsoft.com/office/drawing/2014/main" id="{E5AAE706-A1BE-4F06-88CB-39DBBB9BFFCF}"/>
                </a:ext>
              </a:extLst>
            </p:cNvPr>
            <p:cNvSpPr/>
            <p:nvPr/>
          </p:nvSpPr>
          <p:spPr>
            <a:xfrm>
              <a:off x="2853345" y="4284292"/>
              <a:ext cx="1910766" cy="974900"/>
            </a:xfrm>
            <a:prstGeom prst="rect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Sensor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65;p14">
              <a:extLst>
                <a:ext uri="{FF2B5EF4-FFF2-40B4-BE49-F238E27FC236}">
                  <a16:creationId xmlns:a16="http://schemas.microsoft.com/office/drawing/2014/main" id="{F70C641A-6874-40DA-AD61-31CCDAA4CD75}"/>
                </a:ext>
              </a:extLst>
            </p:cNvPr>
            <p:cNvSpPr/>
            <p:nvPr/>
          </p:nvSpPr>
          <p:spPr>
            <a:xfrm>
              <a:off x="7408704" y="3447555"/>
              <a:ext cx="1910766" cy="929875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Stress Survey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66;p14">
              <a:extLst>
                <a:ext uri="{FF2B5EF4-FFF2-40B4-BE49-F238E27FC236}">
                  <a16:creationId xmlns:a16="http://schemas.microsoft.com/office/drawing/2014/main" id="{569FAFD0-0EFA-46F7-818D-E5A413AF2012}"/>
                </a:ext>
              </a:extLst>
            </p:cNvPr>
            <p:cNvSpPr/>
            <p:nvPr/>
          </p:nvSpPr>
          <p:spPr>
            <a:xfrm>
              <a:off x="2975071" y="4428067"/>
              <a:ext cx="767808" cy="52601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GPS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data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67;p14">
              <a:extLst>
                <a:ext uri="{FF2B5EF4-FFF2-40B4-BE49-F238E27FC236}">
                  <a16:creationId xmlns:a16="http://schemas.microsoft.com/office/drawing/2014/main" id="{76161466-4094-42E5-9E6E-900AF95AA93E}"/>
                </a:ext>
              </a:extLst>
            </p:cNvPr>
            <p:cNvSpPr/>
            <p:nvPr/>
          </p:nvSpPr>
          <p:spPr>
            <a:xfrm>
              <a:off x="3875941" y="4428067"/>
              <a:ext cx="767808" cy="52601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Motion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data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68;p14">
              <a:extLst>
                <a:ext uri="{FF2B5EF4-FFF2-40B4-BE49-F238E27FC236}">
                  <a16:creationId xmlns:a16="http://schemas.microsoft.com/office/drawing/2014/main" id="{335A05E8-5174-40B7-9413-C73D8793AE95}"/>
                </a:ext>
              </a:extLst>
            </p:cNvPr>
            <p:cNvSpPr/>
            <p:nvPr/>
          </p:nvSpPr>
          <p:spPr>
            <a:xfrm>
              <a:off x="4915176" y="4428067"/>
              <a:ext cx="1312109" cy="52601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App usage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statistics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69;p14">
              <a:extLst>
                <a:ext uri="{FF2B5EF4-FFF2-40B4-BE49-F238E27FC236}">
                  <a16:creationId xmlns:a16="http://schemas.microsoft.com/office/drawing/2014/main" id="{7C51DE89-3445-4781-B2D1-5F6DE3537E62}"/>
                </a:ext>
              </a:extLst>
            </p:cNvPr>
            <p:cNvSpPr/>
            <p:nvPr/>
          </p:nvSpPr>
          <p:spPr>
            <a:xfrm>
              <a:off x="2757882" y="1729122"/>
              <a:ext cx="8975704" cy="1420834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70;p14">
              <a:extLst>
                <a:ext uri="{FF2B5EF4-FFF2-40B4-BE49-F238E27FC236}">
                  <a16:creationId xmlns:a16="http://schemas.microsoft.com/office/drawing/2014/main" id="{EF7A7368-A31C-45F3-B4A7-B768EB815741}"/>
                </a:ext>
              </a:extLst>
            </p:cNvPr>
            <p:cNvSpPr txBox="1"/>
            <p:nvPr/>
          </p:nvSpPr>
          <p:spPr>
            <a:xfrm>
              <a:off x="10973482" y="4746774"/>
              <a:ext cx="913718" cy="607632"/>
            </a:xfrm>
            <a:prstGeom prst="rect">
              <a:avLst/>
            </a:prstGeom>
            <a:noFill/>
            <a:ln w="12700"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User 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APP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71;p14">
              <a:extLst>
                <a:ext uri="{FF2B5EF4-FFF2-40B4-BE49-F238E27FC236}">
                  <a16:creationId xmlns:a16="http://schemas.microsoft.com/office/drawing/2014/main" id="{369CCB28-6975-488E-84FB-894485B87015}"/>
                </a:ext>
              </a:extLst>
            </p:cNvPr>
            <p:cNvSpPr txBox="1"/>
            <p:nvPr/>
          </p:nvSpPr>
          <p:spPr>
            <a:xfrm>
              <a:off x="6266438" y="4797693"/>
              <a:ext cx="913718" cy="607632"/>
            </a:xfrm>
            <a:prstGeom prst="rect">
              <a:avLst/>
            </a:prstGeom>
            <a:noFill/>
            <a:ln w="12700"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User 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Device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72;p14">
              <a:extLst>
                <a:ext uri="{FF2B5EF4-FFF2-40B4-BE49-F238E27FC236}">
                  <a16:creationId xmlns:a16="http://schemas.microsoft.com/office/drawing/2014/main" id="{3A495BB8-083F-4F70-A137-732E651DBAE2}"/>
                </a:ext>
              </a:extLst>
            </p:cNvPr>
            <p:cNvSpPr txBox="1"/>
            <p:nvPr/>
          </p:nvSpPr>
          <p:spPr>
            <a:xfrm>
              <a:off x="10734633" y="2722077"/>
              <a:ext cx="1049900" cy="361856"/>
            </a:xfrm>
            <a:prstGeom prst="rect">
              <a:avLst/>
            </a:prstGeom>
            <a:noFill/>
            <a:ln w="12700"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Server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73;p14">
              <a:extLst>
                <a:ext uri="{FF2B5EF4-FFF2-40B4-BE49-F238E27FC236}">
                  <a16:creationId xmlns:a16="http://schemas.microsoft.com/office/drawing/2014/main" id="{833EDF13-8F90-467F-9413-7A2E2AA1FA5E}"/>
                </a:ext>
              </a:extLst>
            </p:cNvPr>
            <p:cNvSpPr/>
            <p:nvPr/>
          </p:nvSpPr>
          <p:spPr>
            <a:xfrm>
              <a:off x="2975071" y="1963712"/>
              <a:ext cx="8478639" cy="758405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Database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86" name="Google Shape;74;p14">
              <a:extLst>
                <a:ext uri="{FF2B5EF4-FFF2-40B4-BE49-F238E27FC236}">
                  <a16:creationId xmlns:a16="http://schemas.microsoft.com/office/drawing/2014/main" id="{1140C082-4D29-4838-9098-63EC3B5AC49F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flipV="1">
              <a:off x="8364087" y="2815215"/>
              <a:ext cx="0" cy="632340"/>
            </a:xfrm>
            <a:prstGeom prst="straightConnector1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7" name="Google Shape;76;p14">
              <a:extLst>
                <a:ext uri="{FF2B5EF4-FFF2-40B4-BE49-F238E27FC236}">
                  <a16:creationId xmlns:a16="http://schemas.microsoft.com/office/drawing/2014/main" id="{EC0523F5-9E62-431B-8596-BA2FDD21ABBE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V="1">
              <a:off x="5571231" y="3818630"/>
              <a:ext cx="1" cy="609437"/>
            </a:xfrm>
            <a:prstGeom prst="straightConnector1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" name="Google Shape;77;p14">
              <a:extLst>
                <a:ext uri="{FF2B5EF4-FFF2-40B4-BE49-F238E27FC236}">
                  <a16:creationId xmlns:a16="http://schemas.microsoft.com/office/drawing/2014/main" id="{31F82A6F-2588-4839-A55E-59B442EF70FD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rot="5400000" flipH="1" flipV="1">
              <a:off x="4307052" y="3232410"/>
              <a:ext cx="247581" cy="2143734"/>
            </a:xfrm>
            <a:prstGeom prst="bentConnector2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78;p14">
              <a:extLst>
                <a:ext uri="{FF2B5EF4-FFF2-40B4-BE49-F238E27FC236}">
                  <a16:creationId xmlns:a16="http://schemas.microsoft.com/office/drawing/2014/main" id="{B55B70B0-144C-4AAA-AE9F-F7176D2F8AD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788478" y="3653781"/>
              <a:ext cx="254120" cy="1311387"/>
            </a:xfrm>
            <a:prstGeom prst="bentConnector2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" name="Google Shape;80;p14">
              <a:extLst>
                <a:ext uri="{FF2B5EF4-FFF2-40B4-BE49-F238E27FC236}">
                  <a16:creationId xmlns:a16="http://schemas.microsoft.com/office/drawing/2014/main" id="{B8D82C55-A9AE-43E6-96F4-372B0694AD4F}"/>
                </a:ext>
              </a:extLst>
            </p:cNvPr>
            <p:cNvSpPr/>
            <p:nvPr/>
          </p:nvSpPr>
          <p:spPr>
            <a:xfrm>
              <a:off x="7411235" y="4606008"/>
              <a:ext cx="1910766" cy="471276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GUI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91" name="Google Shape;83;p14">
              <a:extLst>
                <a:ext uri="{FF2B5EF4-FFF2-40B4-BE49-F238E27FC236}">
                  <a16:creationId xmlns:a16="http://schemas.microsoft.com/office/drawing/2014/main" id="{5518225B-5698-44F0-BCAB-6CCD6C62FADA}"/>
                </a:ext>
              </a:extLst>
            </p:cNvPr>
            <p:cNvCxnSpPr>
              <a:cxnSpLocks/>
              <a:stCxn id="90" idx="0"/>
              <a:endCxn id="73" idx="2"/>
            </p:cNvCxnSpPr>
            <p:nvPr/>
          </p:nvCxnSpPr>
          <p:spPr>
            <a:xfrm flipH="1" flipV="1">
              <a:off x="8364087" y="4377430"/>
              <a:ext cx="2531" cy="228578"/>
            </a:xfrm>
            <a:prstGeom prst="straightConnector1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2" name="Google Shape;84;p14">
              <a:extLst>
                <a:ext uri="{FF2B5EF4-FFF2-40B4-BE49-F238E27FC236}">
                  <a16:creationId xmlns:a16="http://schemas.microsoft.com/office/drawing/2014/main" id="{F072B588-A312-49EB-98B8-4D49F3A435DB}"/>
                </a:ext>
              </a:extLst>
            </p:cNvPr>
            <p:cNvSpPr/>
            <p:nvPr/>
          </p:nvSpPr>
          <p:spPr>
            <a:xfrm>
              <a:off x="9510687" y="4051258"/>
              <a:ext cx="1030052" cy="540175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Notification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93" name="연결선: 꺾임 92">
              <a:extLst>
                <a:ext uri="{FF2B5EF4-FFF2-40B4-BE49-F238E27FC236}">
                  <a16:creationId xmlns:a16="http://schemas.microsoft.com/office/drawing/2014/main" id="{3BE9C3F2-2956-4111-888E-2C65EBC1B6D4}"/>
                </a:ext>
              </a:extLst>
            </p:cNvPr>
            <p:cNvCxnSpPr>
              <a:cxnSpLocks/>
              <a:stCxn id="92" idx="2"/>
              <a:endCxn id="90" idx="3"/>
            </p:cNvCxnSpPr>
            <p:nvPr/>
          </p:nvCxnSpPr>
          <p:spPr>
            <a:xfrm rot="5400000">
              <a:off x="9548751" y="4364683"/>
              <a:ext cx="250213" cy="703712"/>
            </a:xfrm>
            <a:prstGeom prst="bentConnector2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4837B96E-6718-4271-9666-F75792C99E86}"/>
                </a:ext>
              </a:extLst>
            </p:cNvPr>
            <p:cNvCxnSpPr>
              <a:cxnSpLocks/>
              <a:stCxn id="69" idx="0"/>
              <a:endCxn id="70" idx="2"/>
            </p:cNvCxnSpPr>
            <p:nvPr/>
          </p:nvCxnSpPr>
          <p:spPr>
            <a:xfrm rot="16200000" flipV="1">
              <a:off x="5957300" y="4345468"/>
              <a:ext cx="264367" cy="23125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4615F50C-8DE9-4514-A59E-8EBC065C7C13}"/>
                </a:ext>
              </a:extLst>
            </p:cNvPr>
            <p:cNvCxnSpPr>
              <a:cxnSpLocks/>
              <a:stCxn id="69" idx="0"/>
              <a:endCxn id="90" idx="2"/>
            </p:cNvCxnSpPr>
            <p:nvPr/>
          </p:nvCxnSpPr>
          <p:spPr>
            <a:xfrm rot="5400000" flipH="1" flipV="1">
              <a:off x="7527867" y="4795152"/>
              <a:ext cx="556619" cy="1120884"/>
            </a:xfrm>
            <a:prstGeom prst="bentConnector3">
              <a:avLst>
                <a:gd name="adj1" fmla="val 25662"/>
              </a:avLst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" name="Google Shape;74;p14">
              <a:extLst>
                <a:ext uri="{FF2B5EF4-FFF2-40B4-BE49-F238E27FC236}">
                  <a16:creationId xmlns:a16="http://schemas.microsoft.com/office/drawing/2014/main" id="{C1AC9D53-8092-415D-AB11-278E81A1F8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08967" y="2722077"/>
              <a:ext cx="0" cy="1312281"/>
            </a:xfrm>
            <a:prstGeom prst="straightConnector1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84;p14">
              <a:extLst>
                <a:ext uri="{FF2B5EF4-FFF2-40B4-BE49-F238E27FC236}">
                  <a16:creationId xmlns:a16="http://schemas.microsoft.com/office/drawing/2014/main" id="{6E401147-9462-4185-AD54-3AF344F21A9B}"/>
                </a:ext>
              </a:extLst>
            </p:cNvPr>
            <p:cNvSpPr/>
            <p:nvPr/>
          </p:nvSpPr>
          <p:spPr>
            <a:xfrm>
              <a:off x="10664214" y="4034358"/>
              <a:ext cx="1030058" cy="540175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Permission Request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B8A3F45D-CEA9-4942-B7D9-20445A754CA8}"/>
                </a:ext>
              </a:extLst>
            </p:cNvPr>
            <p:cNvCxnSpPr>
              <a:cxnSpLocks/>
              <a:stCxn id="97" idx="2"/>
              <a:endCxn id="90" idx="3"/>
            </p:cNvCxnSpPr>
            <p:nvPr/>
          </p:nvCxnSpPr>
          <p:spPr>
            <a:xfrm rot="5400000">
              <a:off x="10117066" y="3779468"/>
              <a:ext cx="267113" cy="1857242"/>
            </a:xfrm>
            <a:prstGeom prst="bentConnector2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9" name="Google Shape;60;p14">
              <a:extLst>
                <a:ext uri="{FF2B5EF4-FFF2-40B4-BE49-F238E27FC236}">
                  <a16:creationId xmlns:a16="http://schemas.microsoft.com/office/drawing/2014/main" id="{64C06C77-B3DC-41C1-B231-3E9C5543245D}"/>
                </a:ext>
              </a:extLst>
            </p:cNvPr>
            <p:cNvSpPr/>
            <p:nvPr/>
          </p:nvSpPr>
          <p:spPr>
            <a:xfrm>
              <a:off x="7019343" y="3261877"/>
              <a:ext cx="253522" cy="652697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65;p14">
              <a:extLst>
                <a:ext uri="{FF2B5EF4-FFF2-40B4-BE49-F238E27FC236}">
                  <a16:creationId xmlns:a16="http://schemas.microsoft.com/office/drawing/2014/main" id="{02DC2A91-D4AA-4B1F-B961-E3AB9D61FDEF}"/>
                </a:ext>
              </a:extLst>
            </p:cNvPr>
            <p:cNvSpPr/>
            <p:nvPr/>
          </p:nvSpPr>
          <p:spPr>
            <a:xfrm>
              <a:off x="2975071" y="3357829"/>
              <a:ext cx="4133508" cy="4608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Data</a:t>
              </a:r>
              <a:r>
                <a:rPr lang="ko-KR" altLang="en-US" sz="14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 </a:t>
              </a:r>
              <a:r>
                <a:rPr lang="en-US" altLang="ko-KR" sz="14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Collecting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01" name="Google Shape;74;p14">
              <a:extLst>
                <a:ext uri="{FF2B5EF4-FFF2-40B4-BE49-F238E27FC236}">
                  <a16:creationId xmlns:a16="http://schemas.microsoft.com/office/drawing/2014/main" id="{0EC2EA3B-505D-43B0-8F99-0FDD10BEE4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0251" y="2722077"/>
              <a:ext cx="980" cy="635753"/>
            </a:xfrm>
            <a:prstGeom prst="straightConnector1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401903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0"/>
            <a:ext cx="214970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</a:rPr>
              <a:t>6</a:t>
            </a:r>
            <a:r>
              <a:rPr lang="ko-KR" altLang="en-US" sz="1400" dirty="0">
                <a:solidFill>
                  <a:srgbClr val="404257"/>
                </a:solidFill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272FE5-E1D5-4273-A6DC-159A248DA13D}"/>
              </a:ext>
            </a:extLst>
          </p:cNvPr>
          <p:cNvSpPr/>
          <p:nvPr/>
        </p:nvSpPr>
        <p:spPr>
          <a:xfrm>
            <a:off x="7178431" y="41374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F6F804A-9A3D-4D37-90B2-3D005AACABEC}"/>
              </a:ext>
            </a:extLst>
          </p:cNvPr>
          <p:cNvGrpSpPr/>
          <p:nvPr/>
        </p:nvGrpSpPr>
        <p:grpSpPr>
          <a:xfrm>
            <a:off x="2533745" y="1440921"/>
            <a:ext cx="9365609" cy="4954373"/>
            <a:chOff x="465233" y="549970"/>
            <a:chExt cx="8422705" cy="4455580"/>
          </a:xfrm>
        </p:grpSpPr>
        <p:sp>
          <p:nvSpPr>
            <p:cNvPr id="70" name="Google Shape;89;p15">
              <a:extLst>
                <a:ext uri="{FF2B5EF4-FFF2-40B4-BE49-F238E27FC236}">
                  <a16:creationId xmlns:a16="http://schemas.microsoft.com/office/drawing/2014/main" id="{D7494663-AA5B-439B-BF48-E6FBE7193C20}"/>
                </a:ext>
              </a:extLst>
            </p:cNvPr>
            <p:cNvSpPr/>
            <p:nvPr/>
          </p:nvSpPr>
          <p:spPr>
            <a:xfrm>
              <a:off x="4704325" y="1041400"/>
              <a:ext cx="4156140" cy="337865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90;p15">
              <a:extLst>
                <a:ext uri="{FF2B5EF4-FFF2-40B4-BE49-F238E27FC236}">
                  <a16:creationId xmlns:a16="http://schemas.microsoft.com/office/drawing/2014/main" id="{15D36FD1-9924-43B4-9951-0D12897CD344}"/>
                </a:ext>
              </a:extLst>
            </p:cNvPr>
            <p:cNvSpPr/>
            <p:nvPr/>
          </p:nvSpPr>
          <p:spPr>
            <a:xfrm>
              <a:off x="3959000" y="4670750"/>
              <a:ext cx="1479600" cy="334800"/>
            </a:xfrm>
            <a:prstGeom prst="roundRect">
              <a:avLst>
                <a:gd name="adj" fmla="val 16667"/>
              </a:avLst>
            </a:prstGeom>
            <a:solidFill>
              <a:srgbClr val="0097A7">
                <a:lumMod val="60000"/>
                <a:lumOff val="40000"/>
              </a:srgbClr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USER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91;p15">
              <a:extLst>
                <a:ext uri="{FF2B5EF4-FFF2-40B4-BE49-F238E27FC236}">
                  <a16:creationId xmlns:a16="http://schemas.microsoft.com/office/drawing/2014/main" id="{D2B6E4B7-9D25-46D7-9D14-A602E1FDA4B7}"/>
                </a:ext>
              </a:extLst>
            </p:cNvPr>
            <p:cNvSpPr/>
            <p:nvPr/>
          </p:nvSpPr>
          <p:spPr>
            <a:xfrm>
              <a:off x="546500" y="2778506"/>
              <a:ext cx="4025400" cy="1655643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92;p15">
              <a:extLst>
                <a:ext uri="{FF2B5EF4-FFF2-40B4-BE49-F238E27FC236}">
                  <a16:creationId xmlns:a16="http://schemas.microsoft.com/office/drawing/2014/main" id="{9EC5BFE9-29E8-4E9B-9F9D-03D6FDF5E247}"/>
                </a:ext>
              </a:extLst>
            </p:cNvPr>
            <p:cNvSpPr txBox="1"/>
            <p:nvPr/>
          </p:nvSpPr>
          <p:spPr>
            <a:xfrm>
              <a:off x="465233" y="549970"/>
              <a:ext cx="1416600" cy="28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Final APP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93;p15">
              <a:extLst>
                <a:ext uri="{FF2B5EF4-FFF2-40B4-BE49-F238E27FC236}">
                  <a16:creationId xmlns:a16="http://schemas.microsoft.com/office/drawing/2014/main" id="{942B1F75-E317-419A-A49E-B5B979BE8486}"/>
                </a:ext>
              </a:extLst>
            </p:cNvPr>
            <p:cNvSpPr/>
            <p:nvPr/>
          </p:nvSpPr>
          <p:spPr>
            <a:xfrm>
              <a:off x="634825" y="3108960"/>
              <a:ext cx="1767900" cy="11049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Sensor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94;p15">
              <a:extLst>
                <a:ext uri="{FF2B5EF4-FFF2-40B4-BE49-F238E27FC236}">
                  <a16:creationId xmlns:a16="http://schemas.microsoft.com/office/drawing/2014/main" id="{D9B826EB-4403-4BD8-8611-D86D22EA1CFF}"/>
                </a:ext>
              </a:extLst>
            </p:cNvPr>
            <p:cNvSpPr/>
            <p:nvPr/>
          </p:nvSpPr>
          <p:spPr>
            <a:xfrm>
              <a:off x="4893678" y="3186508"/>
              <a:ext cx="2868089" cy="4608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Predicted Stress Level Alert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95;p15">
              <a:extLst>
                <a:ext uri="{FF2B5EF4-FFF2-40B4-BE49-F238E27FC236}">
                  <a16:creationId xmlns:a16="http://schemas.microsoft.com/office/drawing/2014/main" id="{96B5971F-DEC9-4CFC-8D91-23F57F042D51}"/>
                </a:ext>
              </a:extLst>
            </p:cNvPr>
            <p:cNvSpPr/>
            <p:nvPr/>
          </p:nvSpPr>
          <p:spPr>
            <a:xfrm>
              <a:off x="747450" y="3386713"/>
              <a:ext cx="710400" cy="5142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GPS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data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96;p15">
              <a:extLst>
                <a:ext uri="{FF2B5EF4-FFF2-40B4-BE49-F238E27FC236}">
                  <a16:creationId xmlns:a16="http://schemas.microsoft.com/office/drawing/2014/main" id="{3609EA2E-E0F7-4F54-A2CD-618B696ED42B}"/>
                </a:ext>
              </a:extLst>
            </p:cNvPr>
            <p:cNvSpPr/>
            <p:nvPr/>
          </p:nvSpPr>
          <p:spPr>
            <a:xfrm>
              <a:off x="1580963" y="3386713"/>
              <a:ext cx="710400" cy="5142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altLang="ko" sz="14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Motion</a:t>
              </a:r>
              <a:endParaRPr kumimoji="0" lang="en-US" altLang="ko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data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97;p15">
              <a:extLst>
                <a:ext uri="{FF2B5EF4-FFF2-40B4-BE49-F238E27FC236}">
                  <a16:creationId xmlns:a16="http://schemas.microsoft.com/office/drawing/2014/main" id="{B9E26169-4BFF-449F-B222-D39C4809E977}"/>
                </a:ext>
              </a:extLst>
            </p:cNvPr>
            <p:cNvSpPr/>
            <p:nvPr/>
          </p:nvSpPr>
          <p:spPr>
            <a:xfrm>
              <a:off x="2613900" y="3413475"/>
              <a:ext cx="1767900" cy="4608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App usage statistics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98;p15">
              <a:extLst>
                <a:ext uri="{FF2B5EF4-FFF2-40B4-BE49-F238E27FC236}">
                  <a16:creationId xmlns:a16="http://schemas.microsoft.com/office/drawing/2014/main" id="{E90D4D61-3EDD-4402-82AC-5D05E6F0CAD7}"/>
                </a:ext>
              </a:extLst>
            </p:cNvPr>
            <p:cNvSpPr/>
            <p:nvPr/>
          </p:nvSpPr>
          <p:spPr>
            <a:xfrm>
              <a:off x="531106" y="1041400"/>
              <a:ext cx="4025400" cy="149284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99;p15">
              <a:extLst>
                <a:ext uri="{FF2B5EF4-FFF2-40B4-BE49-F238E27FC236}">
                  <a16:creationId xmlns:a16="http://schemas.microsoft.com/office/drawing/2014/main" id="{2D831935-1827-4D28-9198-D2C6175711D5}"/>
                </a:ext>
              </a:extLst>
            </p:cNvPr>
            <p:cNvSpPr txBox="1"/>
            <p:nvPr/>
          </p:nvSpPr>
          <p:spPr>
            <a:xfrm>
              <a:off x="8297819" y="3854880"/>
              <a:ext cx="590119" cy="56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User 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APP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100;p15">
              <a:extLst>
                <a:ext uri="{FF2B5EF4-FFF2-40B4-BE49-F238E27FC236}">
                  <a16:creationId xmlns:a16="http://schemas.microsoft.com/office/drawing/2014/main" id="{6E0B3E65-9214-4C4D-91FC-96E979878CA8}"/>
                </a:ext>
              </a:extLst>
            </p:cNvPr>
            <p:cNvSpPr txBox="1"/>
            <p:nvPr/>
          </p:nvSpPr>
          <p:spPr>
            <a:xfrm>
              <a:off x="3766350" y="3871825"/>
              <a:ext cx="845400" cy="56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User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Device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101;p15">
              <a:extLst>
                <a:ext uri="{FF2B5EF4-FFF2-40B4-BE49-F238E27FC236}">
                  <a16:creationId xmlns:a16="http://schemas.microsoft.com/office/drawing/2014/main" id="{4EC2E7D1-3F4E-4F8D-9544-D59DA2515DC4}"/>
                </a:ext>
              </a:extLst>
            </p:cNvPr>
            <p:cNvSpPr txBox="1"/>
            <p:nvPr/>
          </p:nvSpPr>
          <p:spPr>
            <a:xfrm>
              <a:off x="3629154" y="2180064"/>
              <a:ext cx="971400" cy="29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Server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107;p15">
              <a:extLst>
                <a:ext uri="{FF2B5EF4-FFF2-40B4-BE49-F238E27FC236}">
                  <a16:creationId xmlns:a16="http://schemas.microsoft.com/office/drawing/2014/main" id="{7B300DD6-6D81-481A-BFC7-602B243B47C0}"/>
                </a:ext>
              </a:extLst>
            </p:cNvPr>
            <p:cNvSpPr/>
            <p:nvPr/>
          </p:nvSpPr>
          <p:spPr>
            <a:xfrm>
              <a:off x="4893679" y="3932939"/>
              <a:ext cx="2868089" cy="3600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GUI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110;p15">
              <a:extLst>
                <a:ext uri="{FF2B5EF4-FFF2-40B4-BE49-F238E27FC236}">
                  <a16:creationId xmlns:a16="http://schemas.microsoft.com/office/drawing/2014/main" id="{F4B4A645-B253-47F8-B70E-288B4A664712}"/>
                </a:ext>
              </a:extLst>
            </p:cNvPr>
            <p:cNvSpPr/>
            <p:nvPr/>
          </p:nvSpPr>
          <p:spPr>
            <a:xfrm>
              <a:off x="741106" y="1462963"/>
              <a:ext cx="3605400" cy="60684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Federated Prediction Model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111;p15">
              <a:extLst>
                <a:ext uri="{FF2B5EF4-FFF2-40B4-BE49-F238E27FC236}">
                  <a16:creationId xmlns:a16="http://schemas.microsoft.com/office/drawing/2014/main" id="{DC9850AF-659E-4016-BDF4-17557EC07F48}"/>
                </a:ext>
              </a:extLst>
            </p:cNvPr>
            <p:cNvSpPr/>
            <p:nvPr/>
          </p:nvSpPr>
          <p:spPr>
            <a:xfrm>
              <a:off x="4893680" y="1148809"/>
              <a:ext cx="2868088" cy="3600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Encrypt/Decrypt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106;p15">
              <a:extLst>
                <a:ext uri="{FF2B5EF4-FFF2-40B4-BE49-F238E27FC236}">
                  <a16:creationId xmlns:a16="http://schemas.microsoft.com/office/drawing/2014/main" id="{2024C8C6-8A38-4838-9DE7-C2A1BC3282E9}"/>
                </a:ext>
              </a:extLst>
            </p:cNvPr>
            <p:cNvSpPr/>
            <p:nvPr/>
          </p:nvSpPr>
          <p:spPr>
            <a:xfrm>
              <a:off x="4893679" y="2540875"/>
              <a:ext cx="2868089" cy="3600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9050" cap="flat" cmpd="sng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Local Prediction Model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112;p15">
              <a:extLst>
                <a:ext uri="{FF2B5EF4-FFF2-40B4-BE49-F238E27FC236}">
                  <a16:creationId xmlns:a16="http://schemas.microsoft.com/office/drawing/2014/main" id="{F6ED9117-7C9C-4E96-8D7C-6A25D78133B1}"/>
                </a:ext>
              </a:extLst>
            </p:cNvPr>
            <p:cNvSpPr/>
            <p:nvPr/>
          </p:nvSpPr>
          <p:spPr>
            <a:xfrm>
              <a:off x="4893679" y="1794442"/>
              <a:ext cx="2868089" cy="4608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Prediction Model Updating Weight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E5C8A63E-8820-4A63-A325-989D355229F8}"/>
                </a:ext>
              </a:extLst>
            </p:cNvPr>
            <p:cNvCxnSpPr>
              <a:cxnSpLocks/>
              <a:stCxn id="115" idx="2"/>
              <a:endCxn id="114" idx="0"/>
            </p:cNvCxnSpPr>
            <p:nvPr/>
          </p:nvCxnSpPr>
          <p:spPr>
            <a:xfrm>
              <a:off x="6327724" y="2255242"/>
              <a:ext cx="0" cy="285633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240B0F8D-DC4A-4D8E-9F78-F6EBD01E5346}"/>
                </a:ext>
              </a:extLst>
            </p:cNvPr>
            <p:cNvCxnSpPr>
              <a:cxnSpLocks/>
              <a:stCxn id="113" idx="2"/>
              <a:endCxn id="115" idx="0"/>
            </p:cNvCxnSpPr>
            <p:nvPr/>
          </p:nvCxnSpPr>
          <p:spPr>
            <a:xfrm>
              <a:off x="6327724" y="1508809"/>
              <a:ext cx="0" cy="285633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F73DC493-444D-4845-BE94-03EDBC24ADAF}"/>
                </a:ext>
              </a:extLst>
            </p:cNvPr>
            <p:cNvCxnSpPr>
              <a:cxnSpLocks/>
              <a:stCxn id="104" idx="0"/>
              <a:endCxn id="114" idx="1"/>
            </p:cNvCxnSpPr>
            <p:nvPr/>
          </p:nvCxnSpPr>
          <p:spPr>
            <a:xfrm rot="5400000" flipH="1" flipV="1">
              <a:off x="2665245" y="1158280"/>
              <a:ext cx="665838" cy="3791029"/>
            </a:xfrm>
            <a:prstGeom prst="bentConnector2">
              <a:avLst/>
            </a:prstGeom>
            <a:noFill/>
            <a:ln w="12700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5D218C13-77D4-4739-B534-1D001BCDAB46}"/>
                </a:ext>
              </a:extLst>
            </p:cNvPr>
            <p:cNvCxnSpPr>
              <a:cxnSpLocks/>
              <a:stCxn id="105" idx="0"/>
              <a:endCxn id="114" idx="1"/>
            </p:cNvCxnSpPr>
            <p:nvPr/>
          </p:nvCxnSpPr>
          <p:spPr>
            <a:xfrm rot="5400000" flipH="1" flipV="1">
              <a:off x="3082002" y="1575036"/>
              <a:ext cx="665838" cy="2957516"/>
            </a:xfrm>
            <a:prstGeom prst="bentConnector2">
              <a:avLst/>
            </a:prstGeom>
            <a:noFill/>
            <a:ln w="12700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20" name="연결선: 꺾임 119">
              <a:extLst>
                <a:ext uri="{FF2B5EF4-FFF2-40B4-BE49-F238E27FC236}">
                  <a16:creationId xmlns:a16="http://schemas.microsoft.com/office/drawing/2014/main" id="{F00A1FE7-0762-45F3-BA93-01535ADCCE28}"/>
                </a:ext>
              </a:extLst>
            </p:cNvPr>
            <p:cNvCxnSpPr>
              <a:cxnSpLocks/>
              <a:stCxn id="106" idx="0"/>
              <a:endCxn id="114" idx="1"/>
            </p:cNvCxnSpPr>
            <p:nvPr/>
          </p:nvCxnSpPr>
          <p:spPr>
            <a:xfrm rot="5400000" flipH="1" flipV="1">
              <a:off x="3849464" y="2369261"/>
              <a:ext cx="692600" cy="1395829"/>
            </a:xfrm>
            <a:prstGeom prst="bentConnector2">
              <a:avLst/>
            </a:prstGeom>
            <a:noFill/>
            <a:ln w="12700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21" name="연결선: 꺾임 120">
              <a:extLst>
                <a:ext uri="{FF2B5EF4-FFF2-40B4-BE49-F238E27FC236}">
                  <a16:creationId xmlns:a16="http://schemas.microsoft.com/office/drawing/2014/main" id="{DF9BC324-EC01-4819-A559-45D9FB2A082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29881" y="3667383"/>
              <a:ext cx="377811" cy="1628924"/>
            </a:xfrm>
            <a:prstGeom prst="bentConnector3">
              <a:avLst>
                <a:gd name="adj1" fmla="val 63133"/>
              </a:avLst>
            </a:prstGeom>
            <a:noFill/>
            <a:ln w="12700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56414767-3F93-4013-9C5A-4EF3F6603674}"/>
                </a:ext>
              </a:extLst>
            </p:cNvPr>
            <p:cNvCxnSpPr>
              <a:cxnSpLocks/>
              <a:stCxn id="103" idx="2"/>
              <a:endCxn id="111" idx="0"/>
            </p:cNvCxnSpPr>
            <p:nvPr/>
          </p:nvCxnSpPr>
          <p:spPr>
            <a:xfrm rot="16200000" flipH="1">
              <a:off x="6184908" y="3790122"/>
              <a:ext cx="285631" cy="1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23" name="연결선: 꺾임 122">
              <a:extLst>
                <a:ext uri="{FF2B5EF4-FFF2-40B4-BE49-F238E27FC236}">
                  <a16:creationId xmlns:a16="http://schemas.microsoft.com/office/drawing/2014/main" id="{5D59E5DF-2EE0-4860-BCCE-1AE50BCB0670}"/>
                </a:ext>
              </a:extLst>
            </p:cNvPr>
            <p:cNvCxnSpPr>
              <a:cxnSpLocks/>
              <a:stCxn id="114" idx="2"/>
              <a:endCxn id="103" idx="0"/>
            </p:cNvCxnSpPr>
            <p:nvPr/>
          </p:nvCxnSpPr>
          <p:spPr>
            <a:xfrm rot="5400000">
              <a:off x="6184908" y="3043691"/>
              <a:ext cx="285633" cy="1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248F8A63-5FF0-4825-AA3F-445C346D33C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41724" y="3482525"/>
              <a:ext cx="236601" cy="2139600"/>
            </a:xfrm>
            <a:prstGeom prst="bentConnector3">
              <a:avLst>
                <a:gd name="adj1" fmla="val 58987"/>
              </a:avLst>
            </a:prstGeom>
            <a:noFill/>
            <a:ln w="12700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6E8A6A05-23AA-459E-9C19-BD45222AEC68}"/>
                </a:ext>
              </a:extLst>
            </p:cNvPr>
            <p:cNvCxnSpPr>
              <a:cxnSpLocks/>
              <a:stCxn id="112" idx="3"/>
            </p:cNvCxnSpPr>
            <p:nvPr/>
          </p:nvCxnSpPr>
          <p:spPr>
            <a:xfrm flipV="1">
              <a:off x="4346506" y="1306424"/>
              <a:ext cx="547171" cy="45996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126" name="Google Shape;94;p15">
              <a:extLst>
                <a:ext uri="{FF2B5EF4-FFF2-40B4-BE49-F238E27FC236}">
                  <a16:creationId xmlns:a16="http://schemas.microsoft.com/office/drawing/2014/main" id="{47D251F8-45F9-4D85-ACFD-81D92326A4E0}"/>
                </a:ext>
              </a:extLst>
            </p:cNvPr>
            <p:cNvSpPr/>
            <p:nvPr/>
          </p:nvSpPr>
          <p:spPr>
            <a:xfrm>
              <a:off x="7840166" y="2849392"/>
              <a:ext cx="965528" cy="4608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Permission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Request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27" name="연결선: 꺾임 126">
              <a:extLst>
                <a:ext uri="{FF2B5EF4-FFF2-40B4-BE49-F238E27FC236}">
                  <a16:creationId xmlns:a16="http://schemas.microsoft.com/office/drawing/2014/main" id="{F80E8EED-B9D7-42C6-B8B0-C9CE7D7FF7C4}"/>
                </a:ext>
              </a:extLst>
            </p:cNvPr>
            <p:cNvCxnSpPr>
              <a:cxnSpLocks/>
              <a:stCxn id="126" idx="2"/>
              <a:endCxn id="111" idx="3"/>
            </p:cNvCxnSpPr>
            <p:nvPr/>
          </p:nvCxnSpPr>
          <p:spPr>
            <a:xfrm rot="5400000">
              <a:off x="7640976" y="3430984"/>
              <a:ext cx="802747" cy="561162"/>
            </a:xfrm>
            <a:prstGeom prst="bentConnector2">
              <a:avLst/>
            </a:prstGeom>
            <a:noFill/>
            <a:ln w="12700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128" name="Google Shape;94;p15">
              <a:extLst>
                <a:ext uri="{FF2B5EF4-FFF2-40B4-BE49-F238E27FC236}">
                  <a16:creationId xmlns:a16="http://schemas.microsoft.com/office/drawing/2014/main" id="{8210E283-AC8A-45C8-9B2B-76DAB52AF6FC}"/>
                </a:ext>
              </a:extLst>
            </p:cNvPr>
            <p:cNvSpPr/>
            <p:nvPr/>
          </p:nvSpPr>
          <p:spPr>
            <a:xfrm>
              <a:off x="7840166" y="3427957"/>
              <a:ext cx="965528" cy="4608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Sign up/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Sign in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437CD39-263E-4613-8D4E-3A5AAF232833}"/>
              </a:ext>
            </a:extLst>
          </p:cNvPr>
          <p:cNvSpPr/>
          <p:nvPr/>
        </p:nvSpPr>
        <p:spPr>
          <a:xfrm>
            <a:off x="2373038" y="327879"/>
            <a:ext cx="4182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5.2 </a:t>
            </a:r>
            <a:r>
              <a:rPr lang="ko-KR" altLang="en-US" sz="2800" dirty="0">
                <a:latin typeface="+mj-ea"/>
                <a:ea typeface="+mj-ea"/>
              </a:rPr>
              <a:t>최종 앱</a:t>
            </a:r>
            <a:r>
              <a:rPr lang="en-US" altLang="ko-KR" sz="2800" dirty="0">
                <a:latin typeface="+mj-ea"/>
                <a:ea typeface="+mj-ea"/>
              </a:rPr>
              <a:t> Top-level </a:t>
            </a:r>
            <a:r>
              <a:rPr lang="ko-KR" altLang="en-US" sz="2800" dirty="0">
                <a:latin typeface="+mj-ea"/>
                <a:ea typeface="+mj-ea"/>
              </a:rPr>
              <a:t>구조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A81E5FB-A890-43FB-A3D3-847A45902B88}"/>
              </a:ext>
            </a:extLst>
          </p:cNvPr>
          <p:cNvSpPr/>
          <p:nvPr/>
        </p:nvSpPr>
        <p:spPr>
          <a:xfrm>
            <a:off x="10097810" y="0"/>
            <a:ext cx="2116285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E54C4F"/>
                </a:solidFill>
                <a:latin typeface="+mj-ea"/>
              </a:rPr>
              <a:t>졸업프로젝트</a:t>
            </a:r>
            <a:r>
              <a:rPr lang="en-US" altLang="ko-KR" sz="1400" dirty="0">
                <a:solidFill>
                  <a:srgbClr val="E54C4F"/>
                </a:solidFill>
                <a:latin typeface="+mj-ea"/>
              </a:rPr>
              <a:t> 6</a:t>
            </a:r>
            <a:r>
              <a:rPr lang="ko-KR" altLang="en-US" sz="1400" dirty="0">
                <a:solidFill>
                  <a:srgbClr val="E54C4F"/>
                </a:solidFill>
                <a:latin typeface="+mj-ea"/>
              </a:rPr>
              <a:t>조 중간발표</a:t>
            </a:r>
            <a:endParaRPr lang="en-US" altLang="ko-KR" sz="1400" dirty="0">
              <a:solidFill>
                <a:srgbClr val="E54C4F"/>
              </a:solidFill>
              <a:latin typeface="+mj-ea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98B258A-3EF4-4A86-9E65-9F74C0C125B3}"/>
              </a:ext>
            </a:extLst>
          </p:cNvPr>
          <p:cNvGrpSpPr/>
          <p:nvPr/>
        </p:nvGrpSpPr>
        <p:grpSpPr>
          <a:xfrm>
            <a:off x="0" y="1387350"/>
            <a:ext cx="2146715" cy="3166251"/>
            <a:chOff x="0" y="1387350"/>
            <a:chExt cx="2146715" cy="316625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12D1077-6781-4E23-AEA0-A2843D2D29D1}"/>
                </a:ext>
              </a:extLst>
            </p:cNvPr>
            <p:cNvSpPr/>
            <p:nvPr/>
          </p:nvSpPr>
          <p:spPr>
            <a:xfrm>
              <a:off x="0" y="3579282"/>
              <a:ext cx="2119491" cy="41847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8160214-F32B-4ADA-BCC7-5AF96FFF3CF3}"/>
                </a:ext>
              </a:extLst>
            </p:cNvPr>
            <p:cNvSpPr/>
            <p:nvPr/>
          </p:nvSpPr>
          <p:spPr>
            <a:xfrm>
              <a:off x="27224" y="1387350"/>
              <a:ext cx="2119491" cy="31662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팀원 소개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프로젝트 개요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변경사항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프로젝트 주요기능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en-US" altLang="ko-KR" sz="1700" dirty="0">
                  <a:solidFill>
                    <a:schemeClr val="bg1"/>
                  </a:solidFill>
                  <a:latin typeface="+mn-ea"/>
                </a:rPr>
                <a:t>Top-level </a:t>
              </a:r>
              <a:r>
                <a:rPr lang="ko-KR" altLang="en-US" sz="1700" dirty="0">
                  <a:solidFill>
                    <a:schemeClr val="bg1"/>
                  </a:solidFill>
                  <a:latin typeface="+mn-ea"/>
                </a:rPr>
                <a:t>구조</a:t>
              </a:r>
              <a:endParaRPr lang="en-US" altLang="ko-KR" sz="1700" dirty="0">
                <a:solidFill>
                  <a:schemeClr val="bg1"/>
                </a:solidFill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진행경과</a:t>
              </a:r>
              <a:endParaRPr lang="en-US" altLang="ko-KR" sz="17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1052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0"/>
            <a:ext cx="214970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</a:rPr>
              <a:t>6</a:t>
            </a:r>
            <a:r>
              <a:rPr lang="ko-KR" altLang="en-US" sz="1400" dirty="0">
                <a:solidFill>
                  <a:srgbClr val="404257"/>
                </a:solidFill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437CD39-263E-4613-8D4E-3A5AAF232833}"/>
              </a:ext>
            </a:extLst>
          </p:cNvPr>
          <p:cNvSpPr/>
          <p:nvPr/>
        </p:nvSpPr>
        <p:spPr>
          <a:xfrm>
            <a:off x="2373038" y="327879"/>
            <a:ext cx="1842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6. </a:t>
            </a:r>
            <a:r>
              <a:rPr lang="ko-KR" altLang="en-US" sz="2800" dirty="0">
                <a:latin typeface="+mj-ea"/>
                <a:ea typeface="+mj-ea"/>
              </a:rPr>
              <a:t>진행경과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A81E5FB-A890-43FB-A3D3-847A45902B88}"/>
              </a:ext>
            </a:extLst>
          </p:cNvPr>
          <p:cNvSpPr/>
          <p:nvPr/>
        </p:nvSpPr>
        <p:spPr>
          <a:xfrm>
            <a:off x="10097810" y="0"/>
            <a:ext cx="2116285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E54C4F"/>
                </a:solidFill>
                <a:latin typeface="+mj-ea"/>
              </a:rPr>
              <a:t>졸업프로젝트</a:t>
            </a:r>
            <a:r>
              <a:rPr lang="en-US" altLang="ko-KR" sz="1400" dirty="0">
                <a:solidFill>
                  <a:srgbClr val="E54C4F"/>
                </a:solidFill>
                <a:latin typeface="+mj-ea"/>
              </a:rPr>
              <a:t> 6</a:t>
            </a:r>
            <a:r>
              <a:rPr lang="ko-KR" altLang="en-US" sz="1400" dirty="0">
                <a:solidFill>
                  <a:srgbClr val="E54C4F"/>
                </a:solidFill>
                <a:latin typeface="+mj-ea"/>
              </a:rPr>
              <a:t>조 중간발표</a:t>
            </a:r>
            <a:endParaRPr lang="en-US" altLang="ko-KR" sz="1400" dirty="0">
              <a:solidFill>
                <a:srgbClr val="E54C4F"/>
              </a:solidFill>
              <a:latin typeface="+mj-ea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98B258A-3EF4-4A86-9E65-9F74C0C125B3}"/>
              </a:ext>
            </a:extLst>
          </p:cNvPr>
          <p:cNvGrpSpPr/>
          <p:nvPr/>
        </p:nvGrpSpPr>
        <p:grpSpPr>
          <a:xfrm>
            <a:off x="0" y="1387350"/>
            <a:ext cx="2146715" cy="3166251"/>
            <a:chOff x="0" y="1387350"/>
            <a:chExt cx="2146715" cy="316625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12D1077-6781-4E23-AEA0-A2843D2D29D1}"/>
                </a:ext>
              </a:extLst>
            </p:cNvPr>
            <p:cNvSpPr/>
            <p:nvPr/>
          </p:nvSpPr>
          <p:spPr>
            <a:xfrm>
              <a:off x="0" y="4107185"/>
              <a:ext cx="2119491" cy="41847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8160214-F32B-4ADA-BCC7-5AF96FFF3CF3}"/>
                </a:ext>
              </a:extLst>
            </p:cNvPr>
            <p:cNvSpPr/>
            <p:nvPr/>
          </p:nvSpPr>
          <p:spPr>
            <a:xfrm>
              <a:off x="27224" y="1387350"/>
              <a:ext cx="2119491" cy="31662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팀원 소개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프로젝트 개요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변경사항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프로젝트 주요기능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en-US" altLang="ko-KR" sz="1700" dirty="0">
                  <a:latin typeface="+mn-ea"/>
                </a:rPr>
                <a:t>Top-level </a:t>
              </a:r>
              <a:r>
                <a:rPr lang="ko-KR" altLang="en-US" sz="1700" dirty="0">
                  <a:latin typeface="+mn-ea"/>
                </a:rPr>
                <a:t>구조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solidFill>
                    <a:schemeClr val="bg1"/>
                  </a:solidFill>
                  <a:latin typeface="+mn-ea"/>
                </a:rPr>
                <a:t>진행경과</a:t>
              </a:r>
              <a:endParaRPr lang="en-US" altLang="ko-KR" sz="17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ADD06553-F0D1-49C1-BF26-D8E95F240F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80689" y="1005075"/>
            <a:ext cx="8102249" cy="561422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4013451-7C3D-44AD-A507-650E4728162F}"/>
              </a:ext>
            </a:extLst>
          </p:cNvPr>
          <p:cNvSpPr/>
          <p:nvPr/>
        </p:nvSpPr>
        <p:spPr>
          <a:xfrm>
            <a:off x="4538133" y="2722563"/>
            <a:ext cx="101600" cy="38967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CF64A4-8993-4214-BE82-DE665DDC4579}"/>
              </a:ext>
            </a:extLst>
          </p:cNvPr>
          <p:cNvSpPr/>
          <p:nvPr/>
        </p:nvSpPr>
        <p:spPr>
          <a:xfrm>
            <a:off x="4560146" y="2446338"/>
            <a:ext cx="101600" cy="98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2B48B1-C8CD-4DEB-A0CB-EC8B3CD775E6}"/>
              </a:ext>
            </a:extLst>
          </p:cNvPr>
          <p:cNvSpPr/>
          <p:nvPr/>
        </p:nvSpPr>
        <p:spPr>
          <a:xfrm>
            <a:off x="4538133" y="2138363"/>
            <a:ext cx="101600" cy="1301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0DB9BB-43AB-44A1-9F10-037FF91FB3F6}"/>
              </a:ext>
            </a:extLst>
          </p:cNvPr>
          <p:cNvSpPr/>
          <p:nvPr/>
        </p:nvSpPr>
        <p:spPr>
          <a:xfrm>
            <a:off x="5664200" y="2138363"/>
            <a:ext cx="36000" cy="4480932"/>
          </a:xfrm>
          <a:prstGeom prst="rect">
            <a:avLst/>
          </a:prstGeom>
          <a:solidFill>
            <a:srgbClr val="EF4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00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0"/>
            <a:ext cx="214970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</a:rPr>
              <a:t>6</a:t>
            </a:r>
            <a:r>
              <a:rPr lang="ko-KR" altLang="en-US" sz="1400" dirty="0">
                <a:solidFill>
                  <a:srgbClr val="404257"/>
                </a:solidFill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272FE5-E1D5-4273-A6DC-159A248DA13D}"/>
              </a:ext>
            </a:extLst>
          </p:cNvPr>
          <p:cNvSpPr/>
          <p:nvPr/>
        </p:nvSpPr>
        <p:spPr>
          <a:xfrm>
            <a:off x="7178431" y="41374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437CD39-263E-4613-8D4E-3A5AAF232833}"/>
              </a:ext>
            </a:extLst>
          </p:cNvPr>
          <p:cNvSpPr/>
          <p:nvPr/>
        </p:nvSpPr>
        <p:spPr>
          <a:xfrm>
            <a:off x="2373038" y="327879"/>
            <a:ext cx="1842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6. </a:t>
            </a:r>
            <a:r>
              <a:rPr lang="ko-KR" altLang="en-US" sz="2800" dirty="0">
                <a:latin typeface="+mj-ea"/>
                <a:ea typeface="+mj-ea"/>
              </a:rPr>
              <a:t>진행경과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A81E5FB-A890-43FB-A3D3-847A45902B88}"/>
              </a:ext>
            </a:extLst>
          </p:cNvPr>
          <p:cNvSpPr/>
          <p:nvPr/>
        </p:nvSpPr>
        <p:spPr>
          <a:xfrm>
            <a:off x="10097810" y="0"/>
            <a:ext cx="2116285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E54C4F"/>
                </a:solidFill>
                <a:latin typeface="+mj-ea"/>
              </a:rPr>
              <a:t>졸업프로젝트</a:t>
            </a:r>
            <a:r>
              <a:rPr lang="en-US" altLang="ko-KR" sz="1400" dirty="0">
                <a:solidFill>
                  <a:srgbClr val="E54C4F"/>
                </a:solidFill>
                <a:latin typeface="+mj-ea"/>
              </a:rPr>
              <a:t> 6</a:t>
            </a:r>
            <a:r>
              <a:rPr lang="ko-KR" altLang="en-US" sz="1400" dirty="0">
                <a:solidFill>
                  <a:srgbClr val="E54C4F"/>
                </a:solidFill>
                <a:latin typeface="+mj-ea"/>
              </a:rPr>
              <a:t>조 중간발표</a:t>
            </a:r>
            <a:endParaRPr lang="en-US" altLang="ko-KR" sz="1400" dirty="0">
              <a:solidFill>
                <a:srgbClr val="E54C4F"/>
              </a:solidFill>
              <a:latin typeface="+mj-ea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98B258A-3EF4-4A86-9E65-9F74C0C125B3}"/>
              </a:ext>
            </a:extLst>
          </p:cNvPr>
          <p:cNvGrpSpPr/>
          <p:nvPr/>
        </p:nvGrpSpPr>
        <p:grpSpPr>
          <a:xfrm>
            <a:off x="0" y="1387350"/>
            <a:ext cx="2146715" cy="3166251"/>
            <a:chOff x="0" y="1387350"/>
            <a:chExt cx="2146715" cy="316625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12D1077-6781-4E23-AEA0-A2843D2D29D1}"/>
                </a:ext>
              </a:extLst>
            </p:cNvPr>
            <p:cNvSpPr/>
            <p:nvPr/>
          </p:nvSpPr>
          <p:spPr>
            <a:xfrm>
              <a:off x="0" y="4107185"/>
              <a:ext cx="2119491" cy="41847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8160214-F32B-4ADA-BCC7-5AF96FFF3CF3}"/>
                </a:ext>
              </a:extLst>
            </p:cNvPr>
            <p:cNvSpPr/>
            <p:nvPr/>
          </p:nvSpPr>
          <p:spPr>
            <a:xfrm>
              <a:off x="27224" y="1387350"/>
              <a:ext cx="2119491" cy="31662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팀원 소개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프로젝트 개요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변경사항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프로젝트 주요기능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en-US" altLang="ko-KR" sz="1700" dirty="0">
                  <a:latin typeface="+mn-ea"/>
                </a:rPr>
                <a:t>Top-level </a:t>
              </a:r>
              <a:r>
                <a:rPr lang="ko-KR" altLang="en-US" sz="1700" dirty="0">
                  <a:latin typeface="+mn-ea"/>
                </a:rPr>
                <a:t>구조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solidFill>
                    <a:schemeClr val="bg1"/>
                  </a:solidFill>
                  <a:latin typeface="+mn-ea"/>
                </a:rPr>
                <a:t>진행경과</a:t>
              </a:r>
              <a:endParaRPr lang="en-US" altLang="ko-KR" sz="17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AFD8B62-7E3D-41F5-BD3C-06CD3D2890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62" y="1199414"/>
            <a:ext cx="1992443" cy="35421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A746529-BB75-440C-95DD-0C9EC21326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181" y="1698870"/>
            <a:ext cx="1992443" cy="35421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45B5F3F-104F-403A-85C8-15E8B45B91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957" y="2198326"/>
            <a:ext cx="1992443" cy="35421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C60F2DC7-F4F4-4BC9-B0C0-8720D7CF73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01" y="1199414"/>
            <a:ext cx="2554332" cy="45410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2F6BB9-E313-4C37-9611-1AFD5976BA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541" t="12409" r="33351" b="21375"/>
          <a:stretch/>
        </p:blipFill>
        <p:spPr>
          <a:xfrm>
            <a:off x="6197565" y="1199413"/>
            <a:ext cx="2573517" cy="45410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0D72C8-3E9E-4B9A-8551-948D8B9379DB}"/>
              </a:ext>
            </a:extLst>
          </p:cNvPr>
          <p:cNvSpPr txBox="1"/>
          <p:nvPr/>
        </p:nvSpPr>
        <p:spPr>
          <a:xfrm>
            <a:off x="3454386" y="6013978"/>
            <a:ext cx="1268450" cy="38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Intro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F2B61B-45C9-4735-B74D-EFC2EAF5A580}"/>
              </a:ext>
            </a:extLst>
          </p:cNvPr>
          <p:cNvSpPr txBox="1"/>
          <p:nvPr/>
        </p:nvSpPr>
        <p:spPr>
          <a:xfrm>
            <a:off x="6539054" y="5986178"/>
            <a:ext cx="18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스트레스 설문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5411C4-E457-4EED-9208-4EFDA9EDB1C8}"/>
              </a:ext>
            </a:extLst>
          </p:cNvPr>
          <p:cNvSpPr txBox="1"/>
          <p:nvPr/>
        </p:nvSpPr>
        <p:spPr>
          <a:xfrm>
            <a:off x="9605909" y="5987959"/>
            <a:ext cx="18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메인 화면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F77019F-C498-474D-B2C1-4020F3A56B96}"/>
              </a:ext>
            </a:extLst>
          </p:cNvPr>
          <p:cNvCxnSpPr>
            <a:cxnSpLocks/>
          </p:cNvCxnSpPr>
          <p:nvPr/>
        </p:nvCxnSpPr>
        <p:spPr>
          <a:xfrm>
            <a:off x="7178431" y="2071597"/>
            <a:ext cx="0" cy="4067669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164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</a:rPr>
              <a:t>6</a:t>
            </a:r>
            <a:r>
              <a:rPr lang="ko-KR" altLang="en-US" sz="1400" dirty="0">
                <a:solidFill>
                  <a:srgbClr val="404257"/>
                </a:solidFill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A81E5FB-A890-43FB-A3D3-847A45902B88}"/>
              </a:ext>
            </a:extLst>
          </p:cNvPr>
          <p:cNvSpPr/>
          <p:nvPr/>
        </p:nvSpPr>
        <p:spPr>
          <a:xfrm>
            <a:off x="10097810" y="0"/>
            <a:ext cx="2116285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E54C4F"/>
                </a:solidFill>
                <a:latin typeface="+mj-ea"/>
              </a:rPr>
              <a:t>졸업프로젝트</a:t>
            </a:r>
            <a:r>
              <a:rPr lang="en-US" altLang="ko-KR" sz="1400" dirty="0">
                <a:solidFill>
                  <a:srgbClr val="E54C4F"/>
                </a:solidFill>
                <a:latin typeface="+mj-ea"/>
              </a:rPr>
              <a:t> 6</a:t>
            </a:r>
            <a:r>
              <a:rPr lang="ko-KR" altLang="en-US" sz="1400" dirty="0">
                <a:solidFill>
                  <a:srgbClr val="E54C4F"/>
                </a:solidFill>
                <a:latin typeface="+mj-ea"/>
              </a:rPr>
              <a:t>조 중간발표</a:t>
            </a:r>
            <a:endParaRPr lang="en-US" altLang="ko-KR" sz="1400" dirty="0">
              <a:solidFill>
                <a:srgbClr val="E54C4F"/>
              </a:solidFill>
              <a:latin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717FE1-4DDD-4ED6-9C0D-4E947474B361}"/>
              </a:ext>
            </a:extLst>
          </p:cNvPr>
          <p:cNvSpPr txBox="1"/>
          <p:nvPr/>
        </p:nvSpPr>
        <p:spPr>
          <a:xfrm>
            <a:off x="5327419" y="3136612"/>
            <a:ext cx="4528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BernhardFashion BT" pitchFamily="2" charset="0"/>
              </a:rPr>
              <a:t>감사합니다</a:t>
            </a:r>
            <a:endParaRPr lang="en-US" altLang="ko-KR" sz="3200" dirty="0">
              <a:latin typeface="BernhardFashion B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84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24527F-E4BF-4F6E-99CD-BA8ED383A074}"/>
              </a:ext>
            </a:extLst>
          </p:cNvPr>
          <p:cNvSpPr/>
          <p:nvPr/>
        </p:nvSpPr>
        <p:spPr>
          <a:xfrm>
            <a:off x="3538130" y="2158737"/>
            <a:ext cx="5112469" cy="36670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6F581-2BAE-4404-8FCA-95D7185EF699}"/>
              </a:ext>
            </a:extLst>
          </p:cNvPr>
          <p:cNvSpPr txBox="1"/>
          <p:nvPr/>
        </p:nvSpPr>
        <p:spPr>
          <a:xfrm>
            <a:off x="-3268" y="6631035"/>
            <a:ext cx="12195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404257"/>
                </a:solidFill>
                <a:latin typeface="+mn-ea"/>
              </a:rPr>
              <a:t> Copyright 2020. </a:t>
            </a:r>
            <a:r>
              <a:rPr lang="ko-KR" altLang="en-US" sz="1000" dirty="0">
                <a:solidFill>
                  <a:srgbClr val="404257"/>
                </a:solidFill>
                <a:latin typeface="+mn-ea"/>
              </a:rPr>
              <a:t>졸업프로젝트 </a:t>
            </a:r>
            <a:r>
              <a:rPr lang="en-US" altLang="ko-KR" sz="1000" dirty="0">
                <a:solidFill>
                  <a:srgbClr val="404257"/>
                </a:solidFill>
                <a:latin typeface="+mn-ea"/>
              </a:rPr>
              <a:t>6</a:t>
            </a:r>
            <a:r>
              <a:rPr lang="ko-KR" altLang="en-US" sz="1000" dirty="0">
                <a:solidFill>
                  <a:srgbClr val="404257"/>
                </a:solidFill>
                <a:latin typeface="+mn-ea"/>
              </a:rPr>
              <a:t>조</a:t>
            </a:r>
            <a:r>
              <a:rPr lang="en-US" altLang="ko-KR" sz="1000" dirty="0">
                <a:solidFill>
                  <a:srgbClr val="404257"/>
                </a:solidFill>
                <a:latin typeface="+mn-ea"/>
              </a:rPr>
              <a:t>. All rights reserved.</a:t>
            </a:r>
            <a:endParaRPr lang="ko-KR" altLang="en-US" sz="1000" dirty="0">
              <a:solidFill>
                <a:srgbClr val="404257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20C58E-10D3-46B3-9E39-DF2FA16FE102}"/>
              </a:ext>
            </a:extLst>
          </p:cNvPr>
          <p:cNvSpPr/>
          <p:nvPr/>
        </p:nvSpPr>
        <p:spPr>
          <a:xfrm>
            <a:off x="4987330" y="2627573"/>
            <a:ext cx="2214068" cy="2550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+mn-ea"/>
              </a:rPr>
              <a:t>구성원 소개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+mn-ea"/>
              </a:rPr>
              <a:t>프로젝트 개요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+mn-ea"/>
              </a:rPr>
              <a:t>변경사항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+mn-ea"/>
              </a:rPr>
              <a:t>프로젝트 주요기능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Top-level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구조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+mn-ea"/>
              </a:rPr>
              <a:t>진행경과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0C922D-5F71-4D92-B9E6-51EB5052C3FA}"/>
              </a:ext>
            </a:extLst>
          </p:cNvPr>
          <p:cNvSpPr/>
          <p:nvPr/>
        </p:nvSpPr>
        <p:spPr>
          <a:xfrm>
            <a:off x="5479997" y="1454604"/>
            <a:ext cx="1228734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04257"/>
                </a:solidFill>
                <a:latin typeface="+mj-ea"/>
              </a:rPr>
              <a:t>Contents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D5CA03-2671-4D0B-B8CD-4BEA42F4F39E}"/>
              </a:ext>
            </a:extLst>
          </p:cNvPr>
          <p:cNvSpPr/>
          <p:nvPr/>
        </p:nvSpPr>
        <p:spPr>
          <a:xfrm>
            <a:off x="10097810" y="0"/>
            <a:ext cx="2116285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E54C4F"/>
                </a:solidFill>
                <a:latin typeface="+mj-ea"/>
              </a:rPr>
              <a:t>졸업프로젝트</a:t>
            </a:r>
            <a:r>
              <a:rPr lang="en-US" altLang="ko-KR" sz="1400" dirty="0">
                <a:solidFill>
                  <a:srgbClr val="E54C4F"/>
                </a:solidFill>
                <a:latin typeface="+mj-ea"/>
              </a:rPr>
              <a:t> 6</a:t>
            </a:r>
            <a:r>
              <a:rPr lang="ko-KR" altLang="en-US" sz="1400" dirty="0">
                <a:solidFill>
                  <a:srgbClr val="E54C4F"/>
                </a:solidFill>
                <a:latin typeface="+mj-ea"/>
              </a:rPr>
              <a:t>조 중간발표</a:t>
            </a:r>
            <a:endParaRPr lang="en-US" altLang="ko-KR" sz="1400" dirty="0">
              <a:solidFill>
                <a:srgbClr val="E54C4F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332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2CAFD2-2FD6-4A75-B9A1-905DA769C803}"/>
              </a:ext>
            </a:extLst>
          </p:cNvPr>
          <p:cNvSpPr/>
          <p:nvPr/>
        </p:nvSpPr>
        <p:spPr>
          <a:xfrm>
            <a:off x="8279925" y="4252816"/>
            <a:ext cx="2802957" cy="1465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o-KR" altLang="ko-KR" sz="2000" dirty="0">
                <a:latin typeface="+mj-ea"/>
                <a:ea typeface="+mj-ea"/>
                <a:cs typeface="Times New Roman" panose="02020603050405020304" pitchFamily="18" charset="0"/>
              </a:rPr>
              <a:t>김지효</a:t>
            </a:r>
            <a:endParaRPr lang="en-US" altLang="ko-KR" sz="20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ko-KR" altLang="ko-KR" sz="5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o-KR" altLang="ko-KR" dirty="0">
                <a:latin typeface="+mn-ea"/>
                <a:cs typeface="Times New Roman" panose="02020603050405020304" pitchFamily="18" charset="0"/>
              </a:rPr>
              <a:t>경영대학 기술경영학과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ko-KR" dirty="0">
                <a:latin typeface="+mn-ea"/>
                <a:cs typeface="Times New Roman" panose="02020603050405020304" pitchFamily="18" charset="0"/>
              </a:rPr>
              <a:t>201612066</a:t>
            </a:r>
            <a:endParaRPr lang="ko-KR" altLang="ko-KR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0"/>
            <a:ext cx="214970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AC3ED8-CC7A-4D20-9713-73420CDE465B}"/>
              </a:ext>
            </a:extLst>
          </p:cNvPr>
          <p:cNvSpPr/>
          <p:nvPr/>
        </p:nvSpPr>
        <p:spPr>
          <a:xfrm>
            <a:off x="2373038" y="327879"/>
            <a:ext cx="1946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1. </a:t>
            </a:r>
            <a:r>
              <a:rPr lang="ko-KR" altLang="en-US" sz="2800" dirty="0">
                <a:latin typeface="+mj-ea"/>
                <a:ea typeface="+mj-ea"/>
              </a:rPr>
              <a:t>팀원 소개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</a:rPr>
              <a:t>6</a:t>
            </a:r>
            <a:r>
              <a:rPr lang="ko-KR" altLang="en-US" sz="1400" dirty="0">
                <a:solidFill>
                  <a:srgbClr val="404257"/>
                </a:solidFill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272FE5-E1D5-4273-A6DC-159A248DA13D}"/>
              </a:ext>
            </a:extLst>
          </p:cNvPr>
          <p:cNvSpPr/>
          <p:nvPr/>
        </p:nvSpPr>
        <p:spPr>
          <a:xfrm>
            <a:off x="7178431" y="41374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A67B3D-9B6D-41A5-BB6D-4D4ABDA77D48}"/>
              </a:ext>
            </a:extLst>
          </p:cNvPr>
          <p:cNvSpPr/>
          <p:nvPr/>
        </p:nvSpPr>
        <p:spPr>
          <a:xfrm>
            <a:off x="10097810" y="0"/>
            <a:ext cx="2116285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E54C4F"/>
                </a:solidFill>
                <a:latin typeface="+mj-ea"/>
              </a:rPr>
              <a:t>졸업프로젝트</a:t>
            </a:r>
            <a:r>
              <a:rPr lang="en-US" altLang="ko-KR" sz="1400" dirty="0">
                <a:solidFill>
                  <a:srgbClr val="E54C4F"/>
                </a:solidFill>
                <a:latin typeface="+mj-ea"/>
              </a:rPr>
              <a:t> 6</a:t>
            </a:r>
            <a:r>
              <a:rPr lang="ko-KR" altLang="en-US" sz="1400" dirty="0">
                <a:solidFill>
                  <a:srgbClr val="E54C4F"/>
                </a:solidFill>
                <a:latin typeface="+mj-ea"/>
              </a:rPr>
              <a:t>조 중간발표</a:t>
            </a:r>
            <a:endParaRPr lang="en-US" altLang="ko-KR" sz="1400" dirty="0">
              <a:solidFill>
                <a:srgbClr val="E54C4F"/>
              </a:solidFill>
              <a:latin typeface="+mj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F415E7-B619-4A14-8730-50E670D865A0}"/>
              </a:ext>
            </a:extLst>
          </p:cNvPr>
          <p:cNvGrpSpPr/>
          <p:nvPr/>
        </p:nvGrpSpPr>
        <p:grpSpPr>
          <a:xfrm>
            <a:off x="0" y="1387350"/>
            <a:ext cx="2146715" cy="3166251"/>
            <a:chOff x="0" y="1387350"/>
            <a:chExt cx="2146715" cy="316625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05E0E79-69D8-44DA-A0EA-13ECBDE55153}"/>
                </a:ext>
              </a:extLst>
            </p:cNvPr>
            <p:cNvSpPr/>
            <p:nvPr/>
          </p:nvSpPr>
          <p:spPr>
            <a:xfrm>
              <a:off x="0" y="1529578"/>
              <a:ext cx="2119492" cy="40569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C7F0974-FD9C-4692-9E95-B057F4BC0EEA}"/>
                </a:ext>
              </a:extLst>
            </p:cNvPr>
            <p:cNvSpPr/>
            <p:nvPr/>
          </p:nvSpPr>
          <p:spPr>
            <a:xfrm>
              <a:off x="27224" y="1387350"/>
              <a:ext cx="2119491" cy="31662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solidFill>
                    <a:schemeClr val="bg1"/>
                  </a:solidFill>
                  <a:latin typeface="+mn-ea"/>
                </a:rPr>
                <a:t>팀원 소개</a:t>
              </a:r>
              <a:endParaRPr lang="en-US" altLang="ko-KR" sz="1700" dirty="0">
                <a:solidFill>
                  <a:schemeClr val="bg1"/>
                </a:solidFill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프로젝트 개요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변경사항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프로젝트 주요기능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en-US" altLang="ko-KR" sz="1700" dirty="0">
                  <a:latin typeface="+mn-ea"/>
                </a:rPr>
                <a:t>Top-level </a:t>
              </a:r>
              <a:r>
                <a:rPr lang="ko-KR" altLang="en-US" sz="1700" dirty="0">
                  <a:latin typeface="+mn-ea"/>
                </a:rPr>
                <a:t>구조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진행경과</a:t>
              </a:r>
              <a:endParaRPr lang="en-US" altLang="ko-KR" sz="1700" dirty="0">
                <a:latin typeface="+mn-ea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A597EE-A5DF-4E81-9384-46347386CD2E}"/>
              </a:ext>
            </a:extLst>
          </p:cNvPr>
          <p:cNvSpPr/>
          <p:nvPr/>
        </p:nvSpPr>
        <p:spPr>
          <a:xfrm>
            <a:off x="3528504" y="4252816"/>
            <a:ext cx="2802957" cy="1465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o-KR" altLang="ko-KR" sz="2000" dirty="0">
                <a:latin typeface="+mj-ea"/>
                <a:ea typeface="+mj-ea"/>
                <a:cs typeface="Times New Roman" panose="02020603050405020304" pitchFamily="18" charset="0"/>
              </a:rPr>
              <a:t>천세진</a:t>
            </a:r>
            <a:r>
              <a:rPr lang="en-US" altLang="ko-KR" sz="2000" dirty="0">
                <a:latin typeface="+mj-ea"/>
                <a:ea typeface="+mj-ea"/>
                <a:cs typeface="Times New Roman" panose="02020603050405020304" pitchFamily="18" charset="0"/>
              </a:rPr>
              <a:t> (</a:t>
            </a:r>
            <a:r>
              <a:rPr lang="ko-KR" altLang="en-US" sz="2000" dirty="0">
                <a:latin typeface="+mj-ea"/>
                <a:ea typeface="+mj-ea"/>
                <a:cs typeface="Times New Roman" panose="02020603050405020304" pitchFamily="18" charset="0"/>
              </a:rPr>
              <a:t>팀장</a:t>
            </a:r>
            <a:r>
              <a:rPr lang="en-US" altLang="ko-KR" sz="2000" dirty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en-US" altLang="ko-KR" sz="5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o-KR" altLang="ko-KR" dirty="0">
                <a:latin typeface="+mn-ea"/>
                <a:cs typeface="Times New Roman" panose="02020603050405020304" pitchFamily="18" charset="0"/>
              </a:rPr>
              <a:t>공과대학 컴퓨터공학부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ko-KR" dirty="0">
                <a:latin typeface="+mn-ea"/>
                <a:cs typeface="Times New Roman" panose="02020603050405020304" pitchFamily="18" charset="0"/>
              </a:rPr>
              <a:t>201711356</a:t>
            </a:r>
            <a:endParaRPr lang="ko-KR" altLang="ko-KR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EEB3CB4-2E30-4FE8-8E60-8C236C440E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83858" y="2033048"/>
            <a:ext cx="1492250" cy="19869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B087CD3-A3F9-4B96-B503-EC27FEFF5E1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936232" y="2033048"/>
            <a:ext cx="1490345" cy="19869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E051211-A634-4AF1-B882-94973EFB71D3}"/>
              </a:ext>
            </a:extLst>
          </p:cNvPr>
          <p:cNvCxnSpPr>
            <a:cxnSpLocks/>
          </p:cNvCxnSpPr>
          <p:nvPr/>
        </p:nvCxnSpPr>
        <p:spPr>
          <a:xfrm>
            <a:off x="7178431" y="1795863"/>
            <a:ext cx="0" cy="4067669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47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15"/>
    </mc:Choice>
    <mc:Fallback xmlns="">
      <p:transition spd="slow" advTm="2821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8" y="-19250"/>
            <a:ext cx="225427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AC3ED8-CC7A-4D20-9713-73420CDE465B}"/>
              </a:ext>
            </a:extLst>
          </p:cNvPr>
          <p:cNvSpPr/>
          <p:nvPr/>
        </p:nvSpPr>
        <p:spPr>
          <a:xfrm>
            <a:off x="2373038" y="327879"/>
            <a:ext cx="2044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2.1 </a:t>
            </a:r>
            <a:r>
              <a:rPr lang="ko-KR" altLang="en-US" sz="2800" dirty="0">
                <a:latin typeface="+mj-ea"/>
                <a:ea typeface="+mj-ea"/>
              </a:rPr>
              <a:t>기획배경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EB1E2E-67B9-4323-B75B-C1BBC8DD7F04}"/>
              </a:ext>
            </a:extLst>
          </p:cNvPr>
          <p:cNvSpPr/>
          <p:nvPr/>
        </p:nvSpPr>
        <p:spPr>
          <a:xfrm>
            <a:off x="10097810" y="0"/>
            <a:ext cx="2116285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E54C4F"/>
                </a:solidFill>
                <a:latin typeface="+mj-ea"/>
              </a:rPr>
              <a:t>졸업프로젝트</a:t>
            </a:r>
            <a:r>
              <a:rPr lang="en-US" altLang="ko-KR" sz="1400" dirty="0">
                <a:solidFill>
                  <a:srgbClr val="E54C4F"/>
                </a:solidFill>
                <a:latin typeface="+mj-ea"/>
              </a:rPr>
              <a:t> 6</a:t>
            </a:r>
            <a:r>
              <a:rPr lang="ko-KR" altLang="en-US" sz="1400" dirty="0">
                <a:solidFill>
                  <a:srgbClr val="E54C4F"/>
                </a:solidFill>
                <a:latin typeface="+mj-ea"/>
              </a:rPr>
              <a:t>조 중간발표</a:t>
            </a:r>
            <a:endParaRPr lang="en-US" altLang="ko-KR" sz="1400" dirty="0">
              <a:solidFill>
                <a:srgbClr val="E54C4F"/>
              </a:solidFill>
              <a:latin typeface="+mj-ea"/>
            </a:endParaRP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6D7798E7-9C5C-4652-B8CA-91FCA1667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1416503"/>
              </p:ext>
            </p:extLst>
          </p:nvPr>
        </p:nvGraphicFramePr>
        <p:xfrm>
          <a:off x="2900874" y="1718472"/>
          <a:ext cx="3983824" cy="3233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F84438-8BCD-4D52-9E4F-F2AD0172EF19}"/>
              </a:ext>
            </a:extLst>
          </p:cNvPr>
          <p:cNvSpPr/>
          <p:nvPr/>
        </p:nvSpPr>
        <p:spPr>
          <a:xfrm>
            <a:off x="3689572" y="1170847"/>
            <a:ext cx="2406428" cy="383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ko-KR" altLang="ko-KR" dirty="0">
                <a:latin typeface="+mn-ea"/>
                <a:cs typeface="Times New Roman" panose="02020603050405020304" pitchFamily="18" charset="0"/>
              </a:rPr>
              <a:t>스마트폰 사용의 증가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]</a:t>
            </a:r>
            <a:endParaRPr lang="ko-KR" altLang="ko-KR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631D08C-CFD2-43C1-AC1C-7EEAC602808E}"/>
              </a:ext>
            </a:extLst>
          </p:cNvPr>
          <p:cNvSpPr>
            <a:spLocks noEditPoints="1"/>
          </p:cNvSpPr>
          <p:nvPr/>
        </p:nvSpPr>
        <p:spPr bwMode="auto">
          <a:xfrm>
            <a:off x="3344461" y="1148679"/>
            <a:ext cx="232306" cy="423337"/>
          </a:xfrm>
          <a:custGeom>
            <a:avLst/>
            <a:gdLst>
              <a:gd name="T0" fmla="*/ 1062 w 2195"/>
              <a:gd name="T1" fmla="*/ 2675 h 3200"/>
              <a:gd name="T2" fmla="*/ 998 w 2195"/>
              <a:gd name="T3" fmla="*/ 2697 h 3200"/>
              <a:gd name="T4" fmla="*/ 949 w 2195"/>
              <a:gd name="T5" fmla="*/ 2738 h 3200"/>
              <a:gd name="T6" fmla="*/ 921 w 2195"/>
              <a:gd name="T7" fmla="*/ 2790 h 3200"/>
              <a:gd name="T8" fmla="*/ 921 w 2195"/>
              <a:gd name="T9" fmla="*/ 2850 h 3200"/>
              <a:gd name="T10" fmla="*/ 949 w 2195"/>
              <a:gd name="T11" fmla="*/ 2903 h 3200"/>
              <a:gd name="T12" fmla="*/ 998 w 2195"/>
              <a:gd name="T13" fmla="*/ 2944 h 3200"/>
              <a:gd name="T14" fmla="*/ 1062 w 2195"/>
              <a:gd name="T15" fmla="*/ 2966 h 3200"/>
              <a:gd name="T16" fmla="*/ 1134 w 2195"/>
              <a:gd name="T17" fmla="*/ 2966 h 3200"/>
              <a:gd name="T18" fmla="*/ 1198 w 2195"/>
              <a:gd name="T19" fmla="*/ 2944 h 3200"/>
              <a:gd name="T20" fmla="*/ 1246 w 2195"/>
              <a:gd name="T21" fmla="*/ 2903 h 3200"/>
              <a:gd name="T22" fmla="*/ 1273 w 2195"/>
              <a:gd name="T23" fmla="*/ 2850 h 3200"/>
              <a:gd name="T24" fmla="*/ 1273 w 2195"/>
              <a:gd name="T25" fmla="*/ 2790 h 3200"/>
              <a:gd name="T26" fmla="*/ 1246 w 2195"/>
              <a:gd name="T27" fmla="*/ 2738 h 3200"/>
              <a:gd name="T28" fmla="*/ 1198 w 2195"/>
              <a:gd name="T29" fmla="*/ 2697 h 3200"/>
              <a:gd name="T30" fmla="*/ 1134 w 2195"/>
              <a:gd name="T31" fmla="*/ 2675 h 3200"/>
              <a:gd name="T32" fmla="*/ 211 w 2195"/>
              <a:gd name="T33" fmla="*/ 393 h 3200"/>
              <a:gd name="T34" fmla="*/ 1983 w 2195"/>
              <a:gd name="T35" fmla="*/ 2459 h 3200"/>
              <a:gd name="T36" fmla="*/ 211 w 2195"/>
              <a:gd name="T37" fmla="*/ 393 h 3200"/>
              <a:gd name="T38" fmla="*/ 684 w 2195"/>
              <a:gd name="T39" fmla="*/ 144 h 3200"/>
              <a:gd name="T40" fmla="*/ 666 w 2195"/>
              <a:gd name="T41" fmla="*/ 165 h 3200"/>
              <a:gd name="T42" fmla="*/ 659 w 2195"/>
              <a:gd name="T43" fmla="*/ 197 h 3200"/>
              <a:gd name="T44" fmla="*/ 666 w 2195"/>
              <a:gd name="T45" fmla="*/ 231 h 3200"/>
              <a:gd name="T46" fmla="*/ 684 w 2195"/>
              <a:gd name="T47" fmla="*/ 251 h 3200"/>
              <a:gd name="T48" fmla="*/ 1500 w 2195"/>
              <a:gd name="T49" fmla="*/ 254 h 3200"/>
              <a:gd name="T50" fmla="*/ 1522 w 2195"/>
              <a:gd name="T51" fmla="*/ 243 h 3200"/>
              <a:gd name="T52" fmla="*/ 1536 w 2195"/>
              <a:gd name="T53" fmla="*/ 215 h 3200"/>
              <a:gd name="T54" fmla="*/ 1536 w 2195"/>
              <a:gd name="T55" fmla="*/ 180 h 3200"/>
              <a:gd name="T56" fmla="*/ 1522 w 2195"/>
              <a:gd name="T57" fmla="*/ 152 h 3200"/>
              <a:gd name="T58" fmla="*/ 1500 w 2195"/>
              <a:gd name="T59" fmla="*/ 141 h 3200"/>
              <a:gd name="T60" fmla="*/ 283 w 2195"/>
              <a:gd name="T61" fmla="*/ 0 h 3200"/>
              <a:gd name="T62" fmla="*/ 1959 w 2195"/>
              <a:gd name="T63" fmla="*/ 3 h 3200"/>
              <a:gd name="T64" fmla="*/ 2044 w 2195"/>
              <a:gd name="T65" fmla="*/ 26 h 3200"/>
              <a:gd name="T66" fmla="*/ 2113 w 2195"/>
              <a:gd name="T67" fmla="*/ 68 h 3200"/>
              <a:gd name="T68" fmla="*/ 2164 w 2195"/>
              <a:gd name="T69" fmla="*/ 126 h 3200"/>
              <a:gd name="T70" fmla="*/ 2191 w 2195"/>
              <a:gd name="T71" fmla="*/ 195 h 3200"/>
              <a:gd name="T72" fmla="*/ 2195 w 2195"/>
              <a:gd name="T73" fmla="*/ 2966 h 3200"/>
              <a:gd name="T74" fmla="*/ 2182 w 2195"/>
              <a:gd name="T75" fmla="*/ 3040 h 3200"/>
              <a:gd name="T76" fmla="*/ 2141 w 2195"/>
              <a:gd name="T77" fmla="*/ 3104 h 3200"/>
              <a:gd name="T78" fmla="*/ 2081 w 2195"/>
              <a:gd name="T79" fmla="*/ 3154 h 3200"/>
              <a:gd name="T80" fmla="*/ 2003 w 2195"/>
              <a:gd name="T81" fmla="*/ 3188 h 3200"/>
              <a:gd name="T82" fmla="*/ 1913 w 2195"/>
              <a:gd name="T83" fmla="*/ 3200 h 3200"/>
              <a:gd name="T84" fmla="*/ 236 w 2195"/>
              <a:gd name="T85" fmla="*/ 3197 h 3200"/>
              <a:gd name="T86" fmla="*/ 152 w 2195"/>
              <a:gd name="T87" fmla="*/ 3173 h 3200"/>
              <a:gd name="T88" fmla="*/ 83 w 2195"/>
              <a:gd name="T89" fmla="*/ 3131 h 3200"/>
              <a:gd name="T90" fmla="*/ 32 w 2195"/>
              <a:gd name="T91" fmla="*/ 3074 h 3200"/>
              <a:gd name="T92" fmla="*/ 3 w 2195"/>
              <a:gd name="T93" fmla="*/ 3004 h 3200"/>
              <a:gd name="T94" fmla="*/ 0 w 2195"/>
              <a:gd name="T95" fmla="*/ 233 h 3200"/>
              <a:gd name="T96" fmla="*/ 15 w 2195"/>
              <a:gd name="T97" fmla="*/ 160 h 3200"/>
              <a:gd name="T98" fmla="*/ 55 w 2195"/>
              <a:gd name="T99" fmla="*/ 96 h 3200"/>
              <a:gd name="T100" fmla="*/ 115 w 2195"/>
              <a:gd name="T101" fmla="*/ 45 h 3200"/>
              <a:gd name="T102" fmla="*/ 193 w 2195"/>
              <a:gd name="T103" fmla="*/ 11 h 3200"/>
              <a:gd name="T104" fmla="*/ 283 w 2195"/>
              <a:gd name="T105" fmla="*/ 0 h 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95" h="3200">
                <a:moveTo>
                  <a:pt x="1099" y="2672"/>
                </a:moveTo>
                <a:lnTo>
                  <a:pt x="1062" y="2675"/>
                </a:lnTo>
                <a:lnTo>
                  <a:pt x="1029" y="2684"/>
                </a:lnTo>
                <a:lnTo>
                  <a:pt x="998" y="2697"/>
                </a:lnTo>
                <a:lnTo>
                  <a:pt x="971" y="2715"/>
                </a:lnTo>
                <a:lnTo>
                  <a:pt x="949" y="2738"/>
                </a:lnTo>
                <a:lnTo>
                  <a:pt x="931" y="2763"/>
                </a:lnTo>
                <a:lnTo>
                  <a:pt x="921" y="2790"/>
                </a:lnTo>
                <a:lnTo>
                  <a:pt x="918" y="2821"/>
                </a:lnTo>
                <a:lnTo>
                  <a:pt x="921" y="2850"/>
                </a:lnTo>
                <a:lnTo>
                  <a:pt x="931" y="2879"/>
                </a:lnTo>
                <a:lnTo>
                  <a:pt x="949" y="2903"/>
                </a:lnTo>
                <a:lnTo>
                  <a:pt x="971" y="2925"/>
                </a:lnTo>
                <a:lnTo>
                  <a:pt x="998" y="2944"/>
                </a:lnTo>
                <a:lnTo>
                  <a:pt x="1029" y="2957"/>
                </a:lnTo>
                <a:lnTo>
                  <a:pt x="1062" y="2966"/>
                </a:lnTo>
                <a:lnTo>
                  <a:pt x="1099" y="2969"/>
                </a:lnTo>
                <a:lnTo>
                  <a:pt x="1134" y="2966"/>
                </a:lnTo>
                <a:lnTo>
                  <a:pt x="1168" y="2957"/>
                </a:lnTo>
                <a:lnTo>
                  <a:pt x="1198" y="2944"/>
                </a:lnTo>
                <a:lnTo>
                  <a:pt x="1225" y="2925"/>
                </a:lnTo>
                <a:lnTo>
                  <a:pt x="1246" y="2903"/>
                </a:lnTo>
                <a:lnTo>
                  <a:pt x="1264" y="2879"/>
                </a:lnTo>
                <a:lnTo>
                  <a:pt x="1273" y="2850"/>
                </a:lnTo>
                <a:lnTo>
                  <a:pt x="1277" y="2821"/>
                </a:lnTo>
                <a:lnTo>
                  <a:pt x="1273" y="2790"/>
                </a:lnTo>
                <a:lnTo>
                  <a:pt x="1264" y="2763"/>
                </a:lnTo>
                <a:lnTo>
                  <a:pt x="1246" y="2738"/>
                </a:lnTo>
                <a:lnTo>
                  <a:pt x="1225" y="2715"/>
                </a:lnTo>
                <a:lnTo>
                  <a:pt x="1198" y="2697"/>
                </a:lnTo>
                <a:lnTo>
                  <a:pt x="1168" y="2684"/>
                </a:lnTo>
                <a:lnTo>
                  <a:pt x="1134" y="2675"/>
                </a:lnTo>
                <a:lnTo>
                  <a:pt x="1099" y="2672"/>
                </a:lnTo>
                <a:close/>
                <a:moveTo>
                  <a:pt x="211" y="393"/>
                </a:moveTo>
                <a:lnTo>
                  <a:pt x="211" y="2459"/>
                </a:lnTo>
                <a:lnTo>
                  <a:pt x="1983" y="2459"/>
                </a:lnTo>
                <a:lnTo>
                  <a:pt x="1983" y="393"/>
                </a:lnTo>
                <a:lnTo>
                  <a:pt x="211" y="393"/>
                </a:lnTo>
                <a:close/>
                <a:moveTo>
                  <a:pt x="695" y="141"/>
                </a:moveTo>
                <a:lnTo>
                  <a:pt x="684" y="144"/>
                </a:lnTo>
                <a:lnTo>
                  <a:pt x="674" y="152"/>
                </a:lnTo>
                <a:lnTo>
                  <a:pt x="666" y="165"/>
                </a:lnTo>
                <a:lnTo>
                  <a:pt x="661" y="180"/>
                </a:lnTo>
                <a:lnTo>
                  <a:pt x="659" y="197"/>
                </a:lnTo>
                <a:lnTo>
                  <a:pt x="661" y="215"/>
                </a:lnTo>
                <a:lnTo>
                  <a:pt x="666" y="231"/>
                </a:lnTo>
                <a:lnTo>
                  <a:pt x="674" y="243"/>
                </a:lnTo>
                <a:lnTo>
                  <a:pt x="684" y="251"/>
                </a:lnTo>
                <a:lnTo>
                  <a:pt x="695" y="254"/>
                </a:lnTo>
                <a:lnTo>
                  <a:pt x="1500" y="254"/>
                </a:lnTo>
                <a:lnTo>
                  <a:pt x="1512" y="251"/>
                </a:lnTo>
                <a:lnTo>
                  <a:pt x="1522" y="243"/>
                </a:lnTo>
                <a:lnTo>
                  <a:pt x="1531" y="231"/>
                </a:lnTo>
                <a:lnTo>
                  <a:pt x="1536" y="215"/>
                </a:lnTo>
                <a:lnTo>
                  <a:pt x="1538" y="197"/>
                </a:lnTo>
                <a:lnTo>
                  <a:pt x="1536" y="180"/>
                </a:lnTo>
                <a:lnTo>
                  <a:pt x="1531" y="165"/>
                </a:lnTo>
                <a:lnTo>
                  <a:pt x="1522" y="152"/>
                </a:lnTo>
                <a:lnTo>
                  <a:pt x="1512" y="144"/>
                </a:lnTo>
                <a:lnTo>
                  <a:pt x="1500" y="141"/>
                </a:lnTo>
                <a:lnTo>
                  <a:pt x="695" y="141"/>
                </a:lnTo>
                <a:close/>
                <a:moveTo>
                  <a:pt x="283" y="0"/>
                </a:moveTo>
                <a:lnTo>
                  <a:pt x="1913" y="0"/>
                </a:lnTo>
                <a:lnTo>
                  <a:pt x="1959" y="3"/>
                </a:lnTo>
                <a:lnTo>
                  <a:pt x="2003" y="11"/>
                </a:lnTo>
                <a:lnTo>
                  <a:pt x="2044" y="26"/>
                </a:lnTo>
                <a:lnTo>
                  <a:pt x="2081" y="45"/>
                </a:lnTo>
                <a:lnTo>
                  <a:pt x="2113" y="68"/>
                </a:lnTo>
                <a:lnTo>
                  <a:pt x="2141" y="96"/>
                </a:lnTo>
                <a:lnTo>
                  <a:pt x="2164" y="126"/>
                </a:lnTo>
                <a:lnTo>
                  <a:pt x="2182" y="160"/>
                </a:lnTo>
                <a:lnTo>
                  <a:pt x="2191" y="195"/>
                </a:lnTo>
                <a:lnTo>
                  <a:pt x="2195" y="233"/>
                </a:lnTo>
                <a:lnTo>
                  <a:pt x="2195" y="2966"/>
                </a:lnTo>
                <a:lnTo>
                  <a:pt x="2191" y="3004"/>
                </a:lnTo>
                <a:lnTo>
                  <a:pt x="2182" y="3040"/>
                </a:lnTo>
                <a:lnTo>
                  <a:pt x="2164" y="3074"/>
                </a:lnTo>
                <a:lnTo>
                  <a:pt x="2141" y="3104"/>
                </a:lnTo>
                <a:lnTo>
                  <a:pt x="2113" y="3131"/>
                </a:lnTo>
                <a:lnTo>
                  <a:pt x="2081" y="3154"/>
                </a:lnTo>
                <a:lnTo>
                  <a:pt x="2044" y="3173"/>
                </a:lnTo>
                <a:lnTo>
                  <a:pt x="2003" y="3188"/>
                </a:lnTo>
                <a:lnTo>
                  <a:pt x="1959" y="3197"/>
                </a:lnTo>
                <a:lnTo>
                  <a:pt x="1913" y="3200"/>
                </a:lnTo>
                <a:lnTo>
                  <a:pt x="283" y="3200"/>
                </a:lnTo>
                <a:lnTo>
                  <a:pt x="236" y="3197"/>
                </a:lnTo>
                <a:lnTo>
                  <a:pt x="193" y="3188"/>
                </a:lnTo>
                <a:lnTo>
                  <a:pt x="152" y="3173"/>
                </a:lnTo>
                <a:lnTo>
                  <a:pt x="115" y="3154"/>
                </a:lnTo>
                <a:lnTo>
                  <a:pt x="83" y="3131"/>
                </a:lnTo>
                <a:lnTo>
                  <a:pt x="55" y="3104"/>
                </a:lnTo>
                <a:lnTo>
                  <a:pt x="32" y="3074"/>
                </a:lnTo>
                <a:lnTo>
                  <a:pt x="15" y="3040"/>
                </a:lnTo>
                <a:lnTo>
                  <a:pt x="3" y="3004"/>
                </a:lnTo>
                <a:lnTo>
                  <a:pt x="0" y="2966"/>
                </a:lnTo>
                <a:lnTo>
                  <a:pt x="0" y="233"/>
                </a:lnTo>
                <a:lnTo>
                  <a:pt x="3" y="195"/>
                </a:lnTo>
                <a:lnTo>
                  <a:pt x="15" y="160"/>
                </a:lnTo>
                <a:lnTo>
                  <a:pt x="32" y="126"/>
                </a:lnTo>
                <a:lnTo>
                  <a:pt x="55" y="96"/>
                </a:lnTo>
                <a:lnTo>
                  <a:pt x="83" y="68"/>
                </a:lnTo>
                <a:lnTo>
                  <a:pt x="115" y="45"/>
                </a:lnTo>
                <a:lnTo>
                  <a:pt x="152" y="26"/>
                </a:lnTo>
                <a:lnTo>
                  <a:pt x="193" y="11"/>
                </a:lnTo>
                <a:lnTo>
                  <a:pt x="236" y="3"/>
                </a:lnTo>
                <a:lnTo>
                  <a:pt x="28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6CCEA04-74E8-4350-BF37-7042F6E8F413}"/>
              </a:ext>
            </a:extLst>
          </p:cNvPr>
          <p:cNvSpPr/>
          <p:nvPr/>
        </p:nvSpPr>
        <p:spPr>
          <a:xfrm>
            <a:off x="8762246" y="1202684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현대인의 스트레스</a:t>
            </a:r>
            <a:r>
              <a:rPr lang="en-US" altLang="ko-KR" dirty="0"/>
              <a:t>]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9596588-F29F-44CA-B697-D41954E1694E}"/>
              </a:ext>
            </a:extLst>
          </p:cNvPr>
          <p:cNvCxnSpPr>
            <a:cxnSpLocks/>
          </p:cNvCxnSpPr>
          <p:nvPr/>
        </p:nvCxnSpPr>
        <p:spPr>
          <a:xfrm>
            <a:off x="7465434" y="1148679"/>
            <a:ext cx="0" cy="4067669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BCE6A6-0D0E-4111-BFDC-ADD3C7AB1668}"/>
              </a:ext>
            </a:extLst>
          </p:cNvPr>
          <p:cNvSpPr/>
          <p:nvPr/>
        </p:nvSpPr>
        <p:spPr>
          <a:xfrm>
            <a:off x="7646732" y="4657395"/>
            <a:ext cx="41311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젊은 층의 </a:t>
            </a:r>
            <a:r>
              <a:rPr lang="en-US" altLang="ko-KR" sz="1600" dirty="0"/>
              <a:t>30% </a:t>
            </a:r>
            <a:r>
              <a:rPr lang="ko-KR" altLang="en-US" sz="1600" dirty="0"/>
              <a:t>이상이 스트레스를 </a:t>
            </a:r>
            <a:r>
              <a:rPr lang="en-US" altLang="ko-KR" sz="1600" dirty="0"/>
              <a:t>‘</a:t>
            </a:r>
            <a:r>
              <a:rPr lang="ko-KR" altLang="en-US" sz="1600" dirty="0"/>
              <a:t>많이</a:t>
            </a:r>
            <a:r>
              <a:rPr lang="en-US" altLang="ko-KR" sz="1600" dirty="0"/>
              <a:t>’</a:t>
            </a:r>
            <a:r>
              <a:rPr lang="ko-KR" altLang="en-US" sz="1600" dirty="0"/>
              <a:t>혹은 </a:t>
            </a:r>
            <a:r>
              <a:rPr lang="en-US" altLang="ko-KR" sz="1600" dirty="0"/>
              <a:t>‘</a:t>
            </a:r>
            <a:r>
              <a:rPr lang="ko-KR" altLang="en-US" sz="1600" dirty="0"/>
              <a:t>대단히 많이</a:t>
            </a:r>
            <a:r>
              <a:rPr lang="en-US" altLang="ko-KR" sz="1600" dirty="0"/>
              <a:t>’</a:t>
            </a:r>
            <a:r>
              <a:rPr lang="ko-KR" altLang="en-US" sz="1600" dirty="0"/>
              <a:t>느끼고 있다고 답변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</a:rPr>
              <a:t>6</a:t>
            </a:r>
            <a:r>
              <a:rPr lang="ko-KR" altLang="en-US" sz="1400" dirty="0">
                <a:solidFill>
                  <a:srgbClr val="404257"/>
                </a:solidFill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</a:endParaRPr>
          </a:p>
        </p:txBody>
      </p:sp>
      <p:graphicFrame>
        <p:nvGraphicFramePr>
          <p:cNvPr id="24" name="차트 23">
            <a:extLst>
              <a:ext uri="{FF2B5EF4-FFF2-40B4-BE49-F238E27FC236}">
                <a16:creationId xmlns:a16="http://schemas.microsoft.com/office/drawing/2014/main" id="{C8DC1FDB-5CDC-4CAF-8A22-EB11B12426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3738144"/>
              </p:ext>
            </p:extLst>
          </p:nvPr>
        </p:nvGraphicFramePr>
        <p:xfrm>
          <a:off x="8002852" y="1676786"/>
          <a:ext cx="363347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B99B5E-05B0-4B58-A990-D6CB9372C1FD}"/>
              </a:ext>
            </a:extLst>
          </p:cNvPr>
          <p:cNvSpPr/>
          <p:nvPr/>
        </p:nvSpPr>
        <p:spPr>
          <a:xfrm>
            <a:off x="2373038" y="5655316"/>
            <a:ext cx="9494912" cy="9340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스트레스 수준에 따른 스마트폰 사용 패턴을 도출해</a:t>
            </a:r>
            <a:r>
              <a:rPr lang="en-US" altLang="ko-KR" sz="1600" dirty="0"/>
              <a:t>, </a:t>
            </a:r>
            <a:r>
              <a:rPr lang="ko-KR" altLang="en-US" sz="1600" dirty="0"/>
              <a:t>연관성을 설명해낼 수 있을 것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ko-KR" sz="1600" dirty="0"/>
              <a:t>사용 패턴</a:t>
            </a:r>
            <a:r>
              <a:rPr lang="ko-KR" altLang="en-US" sz="1600" dirty="0"/>
              <a:t>이</a:t>
            </a:r>
            <a:r>
              <a:rPr lang="ko-KR" altLang="ko-KR" sz="1600" dirty="0"/>
              <a:t> </a:t>
            </a:r>
            <a:r>
              <a:rPr lang="ko-KR" altLang="en-US" sz="1600" dirty="0"/>
              <a:t>세대</a:t>
            </a:r>
            <a:r>
              <a:rPr lang="ko-KR" altLang="ko-KR" sz="1600" dirty="0"/>
              <a:t> 별로 다양한 양상을 보일 것으로 예상되므로 연구대상을 대학생으로 한정</a:t>
            </a:r>
            <a:endParaRPr lang="en-US" altLang="ko-KR" sz="16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71892D-6FAF-4285-8EA6-2B16486577E8}"/>
              </a:ext>
            </a:extLst>
          </p:cNvPr>
          <p:cNvGrpSpPr/>
          <p:nvPr/>
        </p:nvGrpSpPr>
        <p:grpSpPr>
          <a:xfrm>
            <a:off x="0" y="1387350"/>
            <a:ext cx="2146715" cy="3166251"/>
            <a:chOff x="0" y="1387350"/>
            <a:chExt cx="2146715" cy="316625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101A72A-76A7-4681-A341-C6B32CBC5DA3}"/>
                </a:ext>
              </a:extLst>
            </p:cNvPr>
            <p:cNvSpPr/>
            <p:nvPr/>
          </p:nvSpPr>
          <p:spPr>
            <a:xfrm>
              <a:off x="0" y="2030125"/>
              <a:ext cx="2119491" cy="41847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1E3454-8C41-4D6B-900F-1F5FC655E752}"/>
                </a:ext>
              </a:extLst>
            </p:cNvPr>
            <p:cNvSpPr/>
            <p:nvPr/>
          </p:nvSpPr>
          <p:spPr>
            <a:xfrm>
              <a:off x="27224" y="1387350"/>
              <a:ext cx="2119491" cy="31662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팀원 소개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solidFill>
                    <a:schemeClr val="bg1"/>
                  </a:solidFill>
                  <a:latin typeface="+mn-ea"/>
                </a:rPr>
                <a:t>프로젝트 개요</a:t>
              </a:r>
              <a:endParaRPr lang="en-US" altLang="ko-KR" sz="1700" dirty="0">
                <a:solidFill>
                  <a:schemeClr val="bg1"/>
                </a:solidFill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변경사항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프로젝트 주요기능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en-US" altLang="ko-KR" sz="1700" dirty="0">
                  <a:latin typeface="+mn-ea"/>
                </a:rPr>
                <a:t>Top-level </a:t>
              </a:r>
              <a:r>
                <a:rPr lang="ko-KR" altLang="en-US" sz="1700" dirty="0">
                  <a:latin typeface="+mn-ea"/>
                </a:rPr>
                <a:t>구조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진행경과</a:t>
              </a:r>
              <a:endParaRPr lang="en-US" altLang="ko-KR" sz="17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605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0"/>
            <a:ext cx="214970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</a:rPr>
              <a:t>6</a:t>
            </a:r>
            <a:r>
              <a:rPr lang="ko-KR" altLang="en-US" sz="1400" dirty="0">
                <a:solidFill>
                  <a:srgbClr val="404257"/>
                </a:solidFill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B99B5E-05B0-4B58-A990-D6CB9372C1FD}"/>
              </a:ext>
            </a:extLst>
          </p:cNvPr>
          <p:cNvSpPr/>
          <p:nvPr/>
        </p:nvSpPr>
        <p:spPr>
          <a:xfrm>
            <a:off x="2377286" y="5682092"/>
            <a:ext cx="9494912" cy="8314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연합학습을 거친 신경망 모델 구축 목표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목표 정확도를 </a:t>
            </a:r>
            <a:r>
              <a:rPr lang="en-US" altLang="ko-KR" sz="1600" dirty="0"/>
              <a:t>80%</a:t>
            </a:r>
            <a:r>
              <a:rPr lang="ko-KR" altLang="en-US" sz="1600" dirty="0"/>
              <a:t>로 설정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FFC8CB-99FB-4B2D-BAF0-8E1C93808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68" t="28848" r="32106" b="49701"/>
          <a:stretch/>
        </p:blipFill>
        <p:spPr>
          <a:xfrm>
            <a:off x="4521383" y="1652513"/>
            <a:ext cx="4997387" cy="101296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A8986D-737B-4D2A-B14E-C867C33181ED}"/>
              </a:ext>
            </a:extLst>
          </p:cNvPr>
          <p:cNvSpPr/>
          <p:nvPr/>
        </p:nvSpPr>
        <p:spPr>
          <a:xfrm>
            <a:off x="2638797" y="851099"/>
            <a:ext cx="1399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관련 연구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7F1A62-F8F7-4680-8E9B-1C5012BAEDD8}"/>
              </a:ext>
            </a:extLst>
          </p:cNvPr>
          <p:cNvSpPr/>
          <p:nvPr/>
        </p:nvSpPr>
        <p:spPr>
          <a:xfrm>
            <a:off x="3099884" y="3133662"/>
            <a:ext cx="84583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앱을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5 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종류로 분류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,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 각각의 사용시간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및 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빈도 수를 측정해 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사용 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데이터를 수집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사용자들이 직접 응답한 스트레스 수준을 기반으로 모델을 구축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사용자 개개인에게 부여된 예측 모델을 사용하면 정확도가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88.1%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그러나 모든 사용자를 한 모델로 예측한 결과는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54% 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불과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2584B4-BFD5-4C47-80D2-1AC1327013F7}"/>
              </a:ext>
            </a:extLst>
          </p:cNvPr>
          <p:cNvSpPr/>
          <p:nvPr/>
        </p:nvSpPr>
        <p:spPr>
          <a:xfrm>
            <a:off x="2373038" y="327879"/>
            <a:ext cx="2148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2.2 </a:t>
            </a:r>
            <a:r>
              <a:rPr lang="ko-KR" altLang="en-US" sz="2800" dirty="0">
                <a:latin typeface="+mj-ea"/>
                <a:ea typeface="+mj-ea"/>
              </a:rPr>
              <a:t>관련 연구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44E6C5-1711-4990-A532-12EEF688092E}"/>
              </a:ext>
            </a:extLst>
          </p:cNvPr>
          <p:cNvSpPr/>
          <p:nvPr/>
        </p:nvSpPr>
        <p:spPr>
          <a:xfrm>
            <a:off x="10097810" y="0"/>
            <a:ext cx="2116285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E54C4F"/>
                </a:solidFill>
                <a:latin typeface="+mj-ea"/>
              </a:rPr>
              <a:t>졸업프로젝트</a:t>
            </a:r>
            <a:r>
              <a:rPr lang="en-US" altLang="ko-KR" sz="1400" dirty="0">
                <a:solidFill>
                  <a:srgbClr val="E54C4F"/>
                </a:solidFill>
                <a:latin typeface="+mj-ea"/>
              </a:rPr>
              <a:t> 6</a:t>
            </a:r>
            <a:r>
              <a:rPr lang="ko-KR" altLang="en-US" sz="1400" dirty="0">
                <a:solidFill>
                  <a:srgbClr val="E54C4F"/>
                </a:solidFill>
                <a:latin typeface="+mj-ea"/>
              </a:rPr>
              <a:t>조 중간발표</a:t>
            </a:r>
            <a:endParaRPr lang="en-US" altLang="ko-KR" sz="1400" dirty="0">
              <a:solidFill>
                <a:srgbClr val="E54C4F"/>
              </a:solidFill>
              <a:latin typeface="+mj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D421BD2-FE1B-4952-BECD-E2663790AE6E}"/>
              </a:ext>
            </a:extLst>
          </p:cNvPr>
          <p:cNvGrpSpPr/>
          <p:nvPr/>
        </p:nvGrpSpPr>
        <p:grpSpPr>
          <a:xfrm>
            <a:off x="0" y="1387350"/>
            <a:ext cx="2146715" cy="3166251"/>
            <a:chOff x="0" y="1387350"/>
            <a:chExt cx="2146715" cy="316625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5CAACFD-0349-45AE-9E5C-0C58668A9BA8}"/>
                </a:ext>
              </a:extLst>
            </p:cNvPr>
            <p:cNvSpPr/>
            <p:nvPr/>
          </p:nvSpPr>
          <p:spPr>
            <a:xfrm>
              <a:off x="0" y="2030125"/>
              <a:ext cx="2119491" cy="41847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AA935F-3B01-4E93-A195-11EB966E87D6}"/>
                </a:ext>
              </a:extLst>
            </p:cNvPr>
            <p:cNvSpPr/>
            <p:nvPr/>
          </p:nvSpPr>
          <p:spPr>
            <a:xfrm>
              <a:off x="27224" y="1387350"/>
              <a:ext cx="2119491" cy="31662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팀원 소개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solidFill>
                    <a:schemeClr val="bg1"/>
                  </a:solidFill>
                  <a:latin typeface="+mn-ea"/>
                </a:rPr>
                <a:t>프로젝트 개요</a:t>
              </a:r>
              <a:endParaRPr lang="en-US" altLang="ko-KR" sz="1700" dirty="0">
                <a:solidFill>
                  <a:schemeClr val="bg1"/>
                </a:solidFill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변경사항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프로젝트 주요기능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en-US" altLang="ko-KR" sz="1700" dirty="0">
                  <a:latin typeface="+mn-ea"/>
                </a:rPr>
                <a:t>Top-level </a:t>
              </a:r>
              <a:r>
                <a:rPr lang="ko-KR" altLang="en-US" sz="1700" dirty="0">
                  <a:latin typeface="+mn-ea"/>
                </a:rPr>
                <a:t>구조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진행경과</a:t>
              </a:r>
              <a:endParaRPr lang="en-US" altLang="ko-KR" sz="1700" dirty="0">
                <a:latin typeface="+mn-ea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923C3C-57B9-4573-96D4-F3881FBC9D8A}"/>
              </a:ext>
            </a:extLst>
          </p:cNvPr>
          <p:cNvSpPr/>
          <p:nvPr/>
        </p:nvSpPr>
        <p:spPr>
          <a:xfrm>
            <a:off x="8817937" y="2715878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(2018)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836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0"/>
            <a:ext cx="214970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  <a:latin typeface="+mn-ea"/>
              </a:rPr>
              <a:t>6</a:t>
            </a:r>
            <a:r>
              <a:rPr lang="ko-KR" altLang="en-US" sz="1400" dirty="0">
                <a:solidFill>
                  <a:srgbClr val="404257"/>
                </a:solidFill>
                <a:latin typeface="+mn-ea"/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824ACE-7D69-4CCD-B202-2E7C1E535417}"/>
              </a:ext>
            </a:extLst>
          </p:cNvPr>
          <p:cNvSpPr/>
          <p:nvPr/>
        </p:nvSpPr>
        <p:spPr>
          <a:xfrm>
            <a:off x="3018070" y="2029912"/>
            <a:ext cx="893105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dirty="0">
                <a:latin typeface="+mn-ea"/>
                <a:cs typeface="Times New Roman" panose="02020603050405020304" pitchFamily="18" charset="0"/>
              </a:rPr>
              <a:t>1. </a:t>
            </a:r>
            <a:r>
              <a:rPr lang="ko-KR" altLang="ko-KR" dirty="0">
                <a:latin typeface="+mn-ea"/>
                <a:cs typeface="Times New Roman" panose="02020603050405020304" pitchFamily="18" charset="0"/>
              </a:rPr>
              <a:t>사용자의 스마트폰 사용 패턴 분석을 통해 그들의 스트레스 수준을 예측한다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.</a:t>
            </a:r>
            <a:endParaRPr lang="ko-KR" altLang="ko-KR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593292-330B-4271-A9FC-1A01D73DF946}"/>
              </a:ext>
            </a:extLst>
          </p:cNvPr>
          <p:cNvGrpSpPr/>
          <p:nvPr/>
        </p:nvGrpSpPr>
        <p:grpSpPr>
          <a:xfrm>
            <a:off x="4278153" y="4621081"/>
            <a:ext cx="5643402" cy="1283575"/>
            <a:chOff x="4792507" y="3098677"/>
            <a:chExt cx="5643402" cy="128357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F97D2D5-DE04-48FE-A38C-C5CCEA8F5663}"/>
                </a:ext>
              </a:extLst>
            </p:cNvPr>
            <p:cNvGrpSpPr/>
            <p:nvPr/>
          </p:nvGrpSpPr>
          <p:grpSpPr>
            <a:xfrm>
              <a:off x="4792507" y="3217280"/>
              <a:ext cx="5643402" cy="1164972"/>
              <a:chOff x="4702656" y="3217280"/>
              <a:chExt cx="5643402" cy="116497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892A0F6-5F49-4A8D-BF38-66F0D5B1755E}"/>
                  </a:ext>
                </a:extLst>
              </p:cNvPr>
              <p:cNvSpPr/>
              <p:nvPr/>
            </p:nvSpPr>
            <p:spPr>
              <a:xfrm>
                <a:off x="4702656" y="3868690"/>
                <a:ext cx="5643401" cy="5135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ADD8C3E-235C-4530-AA8C-2FE8844A6A26}"/>
                  </a:ext>
                </a:extLst>
              </p:cNvPr>
              <p:cNvSpPr/>
              <p:nvPr/>
            </p:nvSpPr>
            <p:spPr>
              <a:xfrm>
                <a:off x="4702657" y="3217280"/>
                <a:ext cx="5643401" cy="5135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164CB4B-A15F-456F-B2E8-65846A367752}"/>
                </a:ext>
              </a:extLst>
            </p:cNvPr>
            <p:cNvSpPr/>
            <p:nvPr/>
          </p:nvSpPr>
          <p:spPr>
            <a:xfrm>
              <a:off x="4792508" y="3098677"/>
              <a:ext cx="5643401" cy="12336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lnSpc>
                  <a:spcPct val="200000"/>
                </a:lnSpc>
                <a:spcAft>
                  <a:spcPts val="800"/>
                </a:spcAft>
                <a:buFont typeface="+mj-lt"/>
                <a:buAutoNum type="romanLcPeriod"/>
              </a:pPr>
              <a:r>
                <a:rPr lang="ko-KR" altLang="ko-KR" dirty="0">
                  <a:latin typeface="+mn-ea"/>
                  <a:cs typeface="Times New Roman" panose="02020603050405020304" pitchFamily="18" charset="0"/>
                </a:rPr>
                <a:t>연합학습 통한 인공 신경망 구축</a:t>
              </a:r>
              <a:r>
                <a:rPr lang="ko-KR" altLang="en-US" dirty="0">
                  <a:latin typeface="+mn-ea"/>
                  <a:cs typeface="Times New Roman" panose="02020603050405020304" pitchFamily="18" charset="0"/>
                </a:rPr>
                <a:t>을 통한 스트레스 예측</a:t>
              </a:r>
              <a:endParaRPr lang="ko-KR" altLang="ko-KR" dirty="0">
                <a:latin typeface="+mn-ea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200000"/>
                </a:lnSpc>
                <a:spcAft>
                  <a:spcPts val="800"/>
                </a:spcAft>
                <a:buFont typeface="+mj-lt"/>
                <a:buAutoNum type="romanLcPeriod"/>
              </a:pPr>
              <a:r>
                <a:rPr lang="ko-KR" altLang="ko-KR" dirty="0">
                  <a:latin typeface="+mn-ea"/>
                  <a:cs typeface="Times New Roman" panose="02020603050405020304" pitchFamily="18" charset="0"/>
                </a:rPr>
                <a:t>동형암호 기법 사용한 데이터 수집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0B0260-3F31-4EB6-A86B-5DAA0886252C}"/>
              </a:ext>
            </a:extLst>
          </p:cNvPr>
          <p:cNvSpPr/>
          <p:nvPr/>
        </p:nvSpPr>
        <p:spPr>
          <a:xfrm>
            <a:off x="6535200" y="4248472"/>
            <a:ext cx="132709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ko-KR" altLang="en-US" sz="2000" dirty="0">
                <a:latin typeface="+mn-ea"/>
                <a:cs typeface="Times New Roman" panose="02020603050405020304" pitchFamily="18" charset="0"/>
              </a:rPr>
              <a:t>세부 목표</a:t>
            </a:r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]</a:t>
            </a:r>
            <a:endParaRPr lang="ko-KR" altLang="ko-KR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C336ED-3CF3-47F9-9925-7C7E5B49BA5A}"/>
              </a:ext>
            </a:extLst>
          </p:cNvPr>
          <p:cNvSpPr/>
          <p:nvPr/>
        </p:nvSpPr>
        <p:spPr>
          <a:xfrm>
            <a:off x="2373038" y="327879"/>
            <a:ext cx="2773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2.3 </a:t>
            </a:r>
            <a:r>
              <a:rPr lang="ko-KR" altLang="en-US" sz="2800" dirty="0">
                <a:latin typeface="+mj-ea"/>
                <a:ea typeface="+mj-ea"/>
              </a:rPr>
              <a:t>프로젝트 목표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73121-B9E2-40EF-A105-00D737BF9E07}"/>
              </a:ext>
            </a:extLst>
          </p:cNvPr>
          <p:cNvSpPr/>
          <p:nvPr/>
        </p:nvSpPr>
        <p:spPr>
          <a:xfrm>
            <a:off x="10097810" y="0"/>
            <a:ext cx="2116285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E54C4F"/>
                </a:solidFill>
                <a:latin typeface="+mj-ea"/>
              </a:rPr>
              <a:t>졸업프로젝트</a:t>
            </a:r>
            <a:r>
              <a:rPr lang="en-US" altLang="ko-KR" sz="1400" dirty="0">
                <a:solidFill>
                  <a:srgbClr val="E54C4F"/>
                </a:solidFill>
                <a:latin typeface="+mj-ea"/>
              </a:rPr>
              <a:t> 6</a:t>
            </a:r>
            <a:r>
              <a:rPr lang="ko-KR" altLang="en-US" sz="1400" dirty="0">
                <a:solidFill>
                  <a:srgbClr val="E54C4F"/>
                </a:solidFill>
                <a:latin typeface="+mj-ea"/>
              </a:rPr>
              <a:t>조 중간발표</a:t>
            </a:r>
            <a:endParaRPr lang="en-US" altLang="ko-KR" sz="1400" dirty="0">
              <a:solidFill>
                <a:srgbClr val="E54C4F"/>
              </a:solidFill>
              <a:latin typeface="+mj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4AE6565-20E7-406D-8518-D14C1D14C9B4}"/>
              </a:ext>
            </a:extLst>
          </p:cNvPr>
          <p:cNvGrpSpPr/>
          <p:nvPr/>
        </p:nvGrpSpPr>
        <p:grpSpPr>
          <a:xfrm>
            <a:off x="0" y="1387350"/>
            <a:ext cx="2146715" cy="3166251"/>
            <a:chOff x="0" y="1387350"/>
            <a:chExt cx="2146715" cy="316625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DD80202-4D6D-4DCC-855E-7EC6FF36B347}"/>
                </a:ext>
              </a:extLst>
            </p:cNvPr>
            <p:cNvSpPr/>
            <p:nvPr/>
          </p:nvSpPr>
          <p:spPr>
            <a:xfrm>
              <a:off x="0" y="2030125"/>
              <a:ext cx="2119491" cy="41847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01FE945-E6CB-45B9-865F-9C470835989F}"/>
                </a:ext>
              </a:extLst>
            </p:cNvPr>
            <p:cNvSpPr/>
            <p:nvPr/>
          </p:nvSpPr>
          <p:spPr>
            <a:xfrm>
              <a:off x="27224" y="1387350"/>
              <a:ext cx="2119491" cy="31662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팀원 소개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solidFill>
                    <a:schemeClr val="bg1"/>
                  </a:solidFill>
                  <a:latin typeface="+mn-ea"/>
                </a:rPr>
                <a:t>프로젝트 개요</a:t>
              </a:r>
              <a:endParaRPr lang="en-US" altLang="ko-KR" sz="1700" dirty="0">
                <a:solidFill>
                  <a:schemeClr val="bg1"/>
                </a:solidFill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변경사항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프로젝트 주요기능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en-US" altLang="ko-KR" sz="1700" dirty="0">
                  <a:latin typeface="+mn-ea"/>
                </a:rPr>
                <a:t>Top-level </a:t>
              </a:r>
              <a:r>
                <a:rPr lang="ko-KR" altLang="en-US" sz="1700" dirty="0">
                  <a:latin typeface="+mn-ea"/>
                </a:rPr>
                <a:t>구조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진행경과</a:t>
              </a:r>
              <a:endParaRPr lang="en-US" altLang="ko-KR" sz="1700" dirty="0">
                <a:latin typeface="+mn-ea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552487-49D3-4E9F-9C25-7537749A11DB}"/>
              </a:ext>
            </a:extLst>
          </p:cNvPr>
          <p:cNvSpPr/>
          <p:nvPr/>
        </p:nvSpPr>
        <p:spPr>
          <a:xfrm>
            <a:off x="3072302" y="2542738"/>
            <a:ext cx="6771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사용자의 개인정보를 보호하는 방식으로 데이터를 수집하고 분석한다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L 도형 14">
            <a:extLst>
              <a:ext uri="{FF2B5EF4-FFF2-40B4-BE49-F238E27FC236}">
                <a16:creationId xmlns:a16="http://schemas.microsoft.com/office/drawing/2014/main" id="{02D27951-CABB-48C3-9F09-2BA59945B096}"/>
              </a:ext>
            </a:extLst>
          </p:cNvPr>
          <p:cNvSpPr/>
          <p:nvPr/>
        </p:nvSpPr>
        <p:spPr>
          <a:xfrm rot="5400000">
            <a:off x="2877954" y="1876926"/>
            <a:ext cx="388696" cy="388696"/>
          </a:xfrm>
          <a:prstGeom prst="corner">
            <a:avLst>
              <a:gd name="adj1" fmla="val 18702"/>
              <a:gd name="adj2" fmla="val 17069"/>
            </a:avLst>
          </a:prstGeom>
          <a:solidFill>
            <a:srgbClr val="E54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L 도형 32">
            <a:extLst>
              <a:ext uri="{FF2B5EF4-FFF2-40B4-BE49-F238E27FC236}">
                <a16:creationId xmlns:a16="http://schemas.microsoft.com/office/drawing/2014/main" id="{0B190A0E-E093-443F-A7D5-4BF1F2090EA9}"/>
              </a:ext>
            </a:extLst>
          </p:cNvPr>
          <p:cNvSpPr/>
          <p:nvPr/>
        </p:nvSpPr>
        <p:spPr>
          <a:xfrm rot="16200000">
            <a:off x="9974263" y="2532949"/>
            <a:ext cx="388800" cy="388800"/>
          </a:xfrm>
          <a:prstGeom prst="corner">
            <a:avLst>
              <a:gd name="adj1" fmla="val 18702"/>
              <a:gd name="adj2" fmla="val 17069"/>
            </a:avLst>
          </a:prstGeom>
          <a:solidFill>
            <a:srgbClr val="E54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11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0"/>
            <a:ext cx="214970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</a:rPr>
              <a:t>6</a:t>
            </a:r>
            <a:r>
              <a:rPr lang="ko-KR" altLang="en-US" sz="1400" dirty="0">
                <a:solidFill>
                  <a:srgbClr val="404257"/>
                </a:solidFill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272FE5-E1D5-4273-A6DC-159A248DA13D}"/>
              </a:ext>
            </a:extLst>
          </p:cNvPr>
          <p:cNvSpPr/>
          <p:nvPr/>
        </p:nvSpPr>
        <p:spPr>
          <a:xfrm>
            <a:off x="7178431" y="41374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1A7905-200D-46AC-B3ED-6A9BF4A10E64}"/>
              </a:ext>
            </a:extLst>
          </p:cNvPr>
          <p:cNvSpPr/>
          <p:nvPr/>
        </p:nvSpPr>
        <p:spPr>
          <a:xfrm>
            <a:off x="2373038" y="327879"/>
            <a:ext cx="1842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3. </a:t>
            </a:r>
            <a:r>
              <a:rPr lang="ko-KR" altLang="en-US" sz="2800" dirty="0">
                <a:latin typeface="+mj-ea"/>
                <a:ea typeface="+mj-ea"/>
              </a:rPr>
              <a:t>변경사항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077465-2218-4A60-B396-B3B5567D0543}"/>
              </a:ext>
            </a:extLst>
          </p:cNvPr>
          <p:cNvSpPr/>
          <p:nvPr/>
        </p:nvSpPr>
        <p:spPr>
          <a:xfrm>
            <a:off x="10097810" y="0"/>
            <a:ext cx="2116285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E54C4F"/>
                </a:solidFill>
                <a:latin typeface="+mj-ea"/>
              </a:rPr>
              <a:t>졸업프로젝트</a:t>
            </a:r>
            <a:r>
              <a:rPr lang="en-US" altLang="ko-KR" sz="1400" dirty="0">
                <a:solidFill>
                  <a:srgbClr val="E54C4F"/>
                </a:solidFill>
                <a:latin typeface="+mj-ea"/>
              </a:rPr>
              <a:t> 6</a:t>
            </a:r>
            <a:r>
              <a:rPr lang="ko-KR" altLang="en-US" sz="1400" dirty="0">
                <a:solidFill>
                  <a:srgbClr val="E54C4F"/>
                </a:solidFill>
                <a:latin typeface="+mj-ea"/>
              </a:rPr>
              <a:t>조 중간발표</a:t>
            </a:r>
            <a:endParaRPr lang="en-US" altLang="ko-KR" sz="1400" dirty="0">
              <a:solidFill>
                <a:srgbClr val="E54C4F"/>
              </a:solidFill>
              <a:latin typeface="+mj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977279F-E618-40AA-8347-05D7FEE1F944}"/>
              </a:ext>
            </a:extLst>
          </p:cNvPr>
          <p:cNvGrpSpPr/>
          <p:nvPr/>
        </p:nvGrpSpPr>
        <p:grpSpPr>
          <a:xfrm>
            <a:off x="0" y="1387350"/>
            <a:ext cx="2146715" cy="3166251"/>
            <a:chOff x="0" y="1387350"/>
            <a:chExt cx="2146715" cy="316625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B6CFDF-A957-467C-9BA3-E383A569D982}"/>
                </a:ext>
              </a:extLst>
            </p:cNvPr>
            <p:cNvSpPr/>
            <p:nvPr/>
          </p:nvSpPr>
          <p:spPr>
            <a:xfrm>
              <a:off x="0" y="2551998"/>
              <a:ext cx="2119491" cy="41847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709CAB-EC05-4171-B1EA-3B4949B4C54F}"/>
                </a:ext>
              </a:extLst>
            </p:cNvPr>
            <p:cNvSpPr/>
            <p:nvPr/>
          </p:nvSpPr>
          <p:spPr>
            <a:xfrm>
              <a:off x="27224" y="1387350"/>
              <a:ext cx="2119491" cy="31662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팀원 소개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프로젝트 개요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solidFill>
                    <a:schemeClr val="bg1"/>
                  </a:solidFill>
                  <a:latin typeface="+mn-ea"/>
                </a:rPr>
                <a:t>변경사항</a:t>
              </a:r>
              <a:endParaRPr lang="en-US" altLang="ko-KR" sz="1700" dirty="0">
                <a:solidFill>
                  <a:schemeClr val="bg1"/>
                </a:solidFill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프로젝트 주요기능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en-US" altLang="ko-KR" sz="1700" dirty="0">
                  <a:latin typeface="+mn-ea"/>
                </a:rPr>
                <a:t>Top-level </a:t>
              </a:r>
              <a:r>
                <a:rPr lang="ko-KR" altLang="en-US" sz="1700" dirty="0">
                  <a:latin typeface="+mn-ea"/>
                </a:rPr>
                <a:t>구조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진행경과</a:t>
              </a:r>
              <a:endParaRPr lang="en-US" altLang="ko-KR" sz="1700" dirty="0">
                <a:latin typeface="+mn-ea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1268FC-55AB-46B4-88CA-70BE2C397071}"/>
              </a:ext>
            </a:extLst>
          </p:cNvPr>
          <p:cNvSpPr/>
          <p:nvPr/>
        </p:nvSpPr>
        <p:spPr>
          <a:xfrm>
            <a:off x="3143169" y="1793518"/>
            <a:ext cx="6731754" cy="4516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romanLcPeriod"/>
            </a:pPr>
            <a:r>
              <a:rPr lang="ko-KR" altLang="ko-KR" dirty="0">
                <a:latin typeface="+mn-ea"/>
                <a:cs typeface="Times New Roman" panose="02020603050405020304" pitchFamily="18" charset="0"/>
              </a:rPr>
              <a:t>스트레스 측정 및 데이터 수집용 모바일 앱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Font typeface="돋움" panose="020B0600000101010101" pitchFamily="50" charset="-127"/>
              <a:buChar char="-"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iOS </a:t>
            </a:r>
            <a:r>
              <a:rPr lang="ko-KR" altLang="ko-KR" dirty="0">
                <a:solidFill>
                  <a:schemeClr val="bg2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앱</a:t>
            </a: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Font typeface="돋움" panose="020B0600000101010101" pitchFamily="50" charset="-127"/>
              <a:buChar char="-"/>
            </a:pPr>
            <a:r>
              <a:rPr lang="en-US" altLang="ko-KR" dirty="0">
                <a:latin typeface="+mn-ea"/>
                <a:cs typeface="Times New Roman" panose="02020603050405020304" pitchFamily="18" charset="0"/>
              </a:rPr>
              <a:t>Android </a:t>
            </a:r>
            <a:r>
              <a:rPr lang="ko-KR" altLang="ko-KR" dirty="0">
                <a:latin typeface="+mn-ea"/>
                <a:cs typeface="Times New Roman" panose="02020603050405020304" pitchFamily="18" charset="0"/>
              </a:rPr>
              <a:t>앱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romanLcPeriod"/>
            </a:pP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스마트폰 사용 패턴에 따른 스트레스 지수 예측 모델</a:t>
            </a: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Font typeface="돋움" panose="020B0600000101010101" pitchFamily="50" charset="-127"/>
              <a:buChar char="-"/>
            </a:pP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연합학습 기반 </a:t>
            </a:r>
            <a:r>
              <a:rPr lang="ko-KR" altLang="ko-KR" dirty="0">
                <a:latin typeface="+mn-ea"/>
                <a:cs typeface="Times New Roman" panose="02020603050405020304" pitchFamily="18" charset="0"/>
              </a:rPr>
              <a:t>인공 신경망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romanLcPeriod"/>
            </a:pP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최종 앱</a:t>
            </a: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Font typeface="돋움" panose="020B0600000101010101" pitchFamily="50" charset="-127"/>
              <a:buChar char="-"/>
            </a:pP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인공 신경망 모델을 적용한 최종 유저 앱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B20352-299C-461A-838E-373BE8B12E25}"/>
              </a:ext>
            </a:extLst>
          </p:cNvPr>
          <p:cNvSpPr/>
          <p:nvPr/>
        </p:nvSpPr>
        <p:spPr>
          <a:xfrm>
            <a:off x="3114889" y="1369543"/>
            <a:ext cx="2849115" cy="480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dirty="0">
                <a:latin typeface="+mn-ea"/>
                <a:cs typeface="Times New Roman" panose="02020603050405020304" pitchFamily="18" charset="0"/>
              </a:rPr>
              <a:t>총 </a:t>
            </a:r>
            <a:r>
              <a:rPr lang="en-US" altLang="ko-KR" sz="2400" dirty="0">
                <a:solidFill>
                  <a:srgbClr val="E54C4F"/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ko-KR" altLang="ko-KR" dirty="0">
                <a:latin typeface="+mn-ea"/>
                <a:cs typeface="Times New Roman" panose="02020603050405020304" pitchFamily="18" charset="0"/>
              </a:rPr>
              <a:t>개의 예상 산출물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921C84B-F14A-4282-916B-F04BF594A23C}"/>
              </a:ext>
            </a:extLst>
          </p:cNvPr>
          <p:cNvSpPr/>
          <p:nvPr/>
        </p:nvSpPr>
        <p:spPr>
          <a:xfrm>
            <a:off x="4788815" y="2612256"/>
            <a:ext cx="609579" cy="358219"/>
          </a:xfrm>
          <a:prstGeom prst="rect">
            <a:avLst/>
          </a:prstGeom>
          <a:solidFill>
            <a:srgbClr val="E54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제외</a:t>
            </a:r>
          </a:p>
        </p:txBody>
      </p:sp>
    </p:spTree>
    <p:extLst>
      <p:ext uri="{BB962C8B-B14F-4D97-AF65-F5344CB8AC3E}">
        <p14:creationId xmlns:p14="http://schemas.microsoft.com/office/powerpoint/2010/main" val="257803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0"/>
            <a:ext cx="214970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</a:rPr>
              <a:t>6</a:t>
            </a:r>
            <a:r>
              <a:rPr lang="ko-KR" altLang="en-US" sz="1400" dirty="0">
                <a:solidFill>
                  <a:srgbClr val="404257"/>
                </a:solidFill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272FE5-E1D5-4273-A6DC-159A248DA13D}"/>
              </a:ext>
            </a:extLst>
          </p:cNvPr>
          <p:cNvSpPr/>
          <p:nvPr/>
        </p:nvSpPr>
        <p:spPr>
          <a:xfrm>
            <a:off x="7178431" y="41374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1A7905-200D-46AC-B3ED-6A9BF4A10E64}"/>
              </a:ext>
            </a:extLst>
          </p:cNvPr>
          <p:cNvSpPr/>
          <p:nvPr/>
        </p:nvSpPr>
        <p:spPr>
          <a:xfrm>
            <a:off x="2373038" y="327879"/>
            <a:ext cx="3190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4.1 </a:t>
            </a:r>
            <a:r>
              <a:rPr lang="ko-KR" altLang="en-US" sz="2800" dirty="0">
                <a:latin typeface="+mj-ea"/>
                <a:ea typeface="+mj-ea"/>
              </a:rPr>
              <a:t>데이터 수집용 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DC63F7-616C-48FE-8C56-2E75D1E1A449}"/>
              </a:ext>
            </a:extLst>
          </p:cNvPr>
          <p:cNvSpPr/>
          <p:nvPr/>
        </p:nvSpPr>
        <p:spPr>
          <a:xfrm>
            <a:off x="2305334" y="2202401"/>
            <a:ext cx="4794949" cy="3389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   최초 실행 시</a:t>
            </a:r>
          </a:p>
          <a:p>
            <a:pPr marL="800100" lvl="1" indent="-342900" fontAlgn="base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GPS, Motion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센서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알림에 대한 권한 요청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800100" lvl="1" indent="-342900" fontAlgn="base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프로젝트의 주제를 소개하고 수행 목적 및 팀원을 명시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800100" lvl="1" indent="-342900" fontAlgn="base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사용자의 어떠한 데이터를 수집하게 되는지 명시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 fontAlgn="base">
              <a:lnSpc>
                <a:spcPct val="150000"/>
              </a:lnSpc>
            </a:pP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스트레스 설문 데이터 수집</a:t>
            </a:r>
          </a:p>
          <a:p>
            <a:pPr marL="800100" lvl="1" indent="-342900" fontAlgn="base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사용자는 기본적으로는 하루에 가량 스트레스 설문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(PSS-4)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을 알림을 통해 받음 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800100" lvl="1" indent="-342900" fontAlgn="base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하루에 두 번 스마트폰 알림을 보내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오후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12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시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오후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7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시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스트레스 설문을 수행하도록 함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1E006F-D2F6-4C97-8A97-6851E14603BB}"/>
              </a:ext>
            </a:extLst>
          </p:cNvPr>
          <p:cNvSpPr/>
          <p:nvPr/>
        </p:nvSpPr>
        <p:spPr>
          <a:xfrm>
            <a:off x="2794122" y="1136140"/>
            <a:ext cx="8768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사용자가 자신의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Android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스마트폰에 앱을 설치해 </a:t>
            </a:r>
            <a:r>
              <a:rPr lang="en-US" altLang="ko-KR" dirty="0">
                <a:solidFill>
                  <a:srgbClr val="E54C4F"/>
                </a:solidFill>
                <a:latin typeface="+mn-ea"/>
              </a:rPr>
              <a:t>2</a:t>
            </a:r>
            <a:r>
              <a:rPr lang="ko-KR" altLang="en-US" dirty="0">
                <a:solidFill>
                  <a:srgbClr val="E54C4F"/>
                </a:solidFill>
                <a:latin typeface="+mn-ea"/>
              </a:rPr>
              <a:t>주 간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사용</a:t>
            </a:r>
            <a:endParaRPr lang="ko-KR" altLang="en-US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EED812-089D-470B-B44B-9DEC1E11DFCC}"/>
              </a:ext>
            </a:extLst>
          </p:cNvPr>
          <p:cNvSpPr/>
          <p:nvPr/>
        </p:nvSpPr>
        <p:spPr>
          <a:xfrm>
            <a:off x="7344079" y="2150345"/>
            <a:ext cx="4657247" cy="3974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3"/>
            </a:pP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스마트폰 사용 데이터 수집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marL="800100" lvl="1" indent="-342900" fontAlgn="base">
              <a:lnSpc>
                <a:spcPct val="15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스마트폰 앱 사용 기록</a:t>
            </a:r>
          </a:p>
          <a:p>
            <a:pPr marL="1257300" lvl="2" indent="-342900" fontAlgn="base">
              <a:lnSpc>
                <a:spcPct val="150000"/>
              </a:lnSpc>
              <a:buFont typeface="+mj-lt"/>
              <a:buAutoNum type="alphaLcPeriod"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사용자의 앱 사용 내역과 사용량을 수집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1257300" lvl="2" indent="-342900" fontAlgn="base">
              <a:lnSpc>
                <a:spcPct val="150000"/>
              </a:lnSpc>
              <a:buFont typeface="+mj-lt"/>
              <a:buAutoNum type="alphaLcPeriod"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앱을 유형별로 분류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(ex. SNS,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메신저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브라우저 등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6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개 분류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800100" lvl="1" indent="-342900" fontAlgn="base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GPS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데이터</a:t>
            </a:r>
          </a:p>
          <a:p>
            <a:pPr marL="1257300" lvl="2" indent="-342900" fontAlgn="base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GPS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센서를 기반으로 해 사용자의 위치 데이터를 수집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800100" lvl="1" indent="-342900" fontAlgn="base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Motion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데이터</a:t>
            </a:r>
          </a:p>
          <a:p>
            <a:pPr marL="1257300" lvl="2" indent="-342900" fontAlgn="base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Gyroscope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Accelerometer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등의 모션 센서를 감지해서 사용자의 움직임 정보를 수집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1E46348-367D-4451-95FA-944FBA457C2C}"/>
              </a:ext>
            </a:extLst>
          </p:cNvPr>
          <p:cNvCxnSpPr>
            <a:cxnSpLocks/>
          </p:cNvCxnSpPr>
          <p:nvPr/>
        </p:nvCxnSpPr>
        <p:spPr>
          <a:xfrm>
            <a:off x="7178431" y="2071597"/>
            <a:ext cx="0" cy="4067669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203E92-74DB-4E61-905B-E4BFE80E4E1C}"/>
              </a:ext>
            </a:extLst>
          </p:cNvPr>
          <p:cNvSpPr/>
          <p:nvPr/>
        </p:nvSpPr>
        <p:spPr>
          <a:xfrm>
            <a:off x="10097810" y="0"/>
            <a:ext cx="2116285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E54C4F"/>
                </a:solidFill>
                <a:latin typeface="+mj-ea"/>
              </a:rPr>
              <a:t>졸업프로젝트</a:t>
            </a:r>
            <a:r>
              <a:rPr lang="en-US" altLang="ko-KR" sz="1400" dirty="0">
                <a:solidFill>
                  <a:srgbClr val="E54C4F"/>
                </a:solidFill>
                <a:latin typeface="+mj-ea"/>
              </a:rPr>
              <a:t> 6</a:t>
            </a:r>
            <a:r>
              <a:rPr lang="ko-KR" altLang="en-US" sz="1400" dirty="0">
                <a:solidFill>
                  <a:srgbClr val="E54C4F"/>
                </a:solidFill>
                <a:latin typeface="+mj-ea"/>
              </a:rPr>
              <a:t>조 중간발표</a:t>
            </a:r>
            <a:endParaRPr lang="en-US" altLang="ko-KR" sz="1400" dirty="0">
              <a:solidFill>
                <a:srgbClr val="E54C4F"/>
              </a:solidFill>
              <a:latin typeface="+mj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3DC4CC3-7807-449E-8B52-F6BE8D621A61}"/>
              </a:ext>
            </a:extLst>
          </p:cNvPr>
          <p:cNvGrpSpPr/>
          <p:nvPr/>
        </p:nvGrpSpPr>
        <p:grpSpPr>
          <a:xfrm>
            <a:off x="0" y="1387350"/>
            <a:ext cx="2146715" cy="3166251"/>
            <a:chOff x="0" y="1387350"/>
            <a:chExt cx="2146715" cy="316625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9B2BFD-E721-4BB2-8691-3E6975414B17}"/>
                </a:ext>
              </a:extLst>
            </p:cNvPr>
            <p:cNvSpPr/>
            <p:nvPr/>
          </p:nvSpPr>
          <p:spPr>
            <a:xfrm>
              <a:off x="0" y="3085928"/>
              <a:ext cx="2119491" cy="41847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722FB39-839F-45D0-9C20-629A68C0AD33}"/>
                </a:ext>
              </a:extLst>
            </p:cNvPr>
            <p:cNvSpPr/>
            <p:nvPr/>
          </p:nvSpPr>
          <p:spPr>
            <a:xfrm>
              <a:off x="27224" y="1387350"/>
              <a:ext cx="2119491" cy="31662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팀원 소개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프로젝트 개요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변경사항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solidFill>
                    <a:schemeClr val="bg1"/>
                  </a:solidFill>
                  <a:latin typeface="+mn-ea"/>
                </a:rPr>
                <a:t>프로젝트 주요기능</a:t>
              </a:r>
              <a:endParaRPr lang="en-US" altLang="ko-KR" sz="1700" dirty="0">
                <a:solidFill>
                  <a:schemeClr val="bg1"/>
                </a:solidFill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en-US" altLang="ko-KR" sz="1700" dirty="0">
                  <a:latin typeface="+mn-ea"/>
                </a:rPr>
                <a:t>Top-level </a:t>
              </a:r>
              <a:r>
                <a:rPr lang="ko-KR" altLang="en-US" sz="1700" dirty="0">
                  <a:latin typeface="+mn-ea"/>
                </a:rPr>
                <a:t>구조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진행경과</a:t>
              </a:r>
              <a:endParaRPr lang="en-US" altLang="ko-KR" sz="17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5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0"/>
            <a:ext cx="214970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</a:rPr>
              <a:t>6</a:t>
            </a:r>
            <a:r>
              <a:rPr lang="ko-KR" altLang="en-US" sz="1400" dirty="0">
                <a:solidFill>
                  <a:srgbClr val="404257"/>
                </a:solidFill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1A7905-200D-46AC-B3ED-6A9BF4A10E64}"/>
              </a:ext>
            </a:extLst>
          </p:cNvPr>
          <p:cNvSpPr/>
          <p:nvPr/>
        </p:nvSpPr>
        <p:spPr>
          <a:xfrm>
            <a:off x="2373038" y="327879"/>
            <a:ext cx="3190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4.1 </a:t>
            </a:r>
            <a:r>
              <a:rPr lang="ko-KR" altLang="en-US" sz="2800" dirty="0">
                <a:latin typeface="+mj-ea"/>
                <a:ea typeface="+mj-ea"/>
              </a:rPr>
              <a:t>데이터 수집용 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203E92-74DB-4E61-905B-E4BFE80E4E1C}"/>
              </a:ext>
            </a:extLst>
          </p:cNvPr>
          <p:cNvSpPr/>
          <p:nvPr/>
        </p:nvSpPr>
        <p:spPr>
          <a:xfrm>
            <a:off x="10097810" y="0"/>
            <a:ext cx="2116285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E54C4F"/>
                </a:solidFill>
                <a:latin typeface="+mj-ea"/>
              </a:rPr>
              <a:t>졸업프로젝트</a:t>
            </a:r>
            <a:r>
              <a:rPr lang="en-US" altLang="ko-KR" sz="1400" dirty="0">
                <a:solidFill>
                  <a:srgbClr val="E54C4F"/>
                </a:solidFill>
                <a:latin typeface="+mj-ea"/>
              </a:rPr>
              <a:t> 6</a:t>
            </a:r>
            <a:r>
              <a:rPr lang="ko-KR" altLang="en-US" sz="1400" dirty="0">
                <a:solidFill>
                  <a:srgbClr val="E54C4F"/>
                </a:solidFill>
                <a:latin typeface="+mj-ea"/>
              </a:rPr>
              <a:t>조 중간발표</a:t>
            </a:r>
            <a:endParaRPr lang="en-US" altLang="ko-KR" sz="1400" dirty="0">
              <a:solidFill>
                <a:srgbClr val="E54C4F"/>
              </a:solidFill>
              <a:latin typeface="+mj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3DC4CC3-7807-449E-8B52-F6BE8D621A61}"/>
              </a:ext>
            </a:extLst>
          </p:cNvPr>
          <p:cNvGrpSpPr/>
          <p:nvPr/>
        </p:nvGrpSpPr>
        <p:grpSpPr>
          <a:xfrm>
            <a:off x="0" y="1387350"/>
            <a:ext cx="2146715" cy="3166251"/>
            <a:chOff x="0" y="1387350"/>
            <a:chExt cx="2146715" cy="316625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9B2BFD-E721-4BB2-8691-3E6975414B17}"/>
                </a:ext>
              </a:extLst>
            </p:cNvPr>
            <p:cNvSpPr/>
            <p:nvPr/>
          </p:nvSpPr>
          <p:spPr>
            <a:xfrm>
              <a:off x="0" y="3085928"/>
              <a:ext cx="2119491" cy="41847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722FB39-839F-45D0-9C20-629A68C0AD33}"/>
                </a:ext>
              </a:extLst>
            </p:cNvPr>
            <p:cNvSpPr/>
            <p:nvPr/>
          </p:nvSpPr>
          <p:spPr>
            <a:xfrm>
              <a:off x="27224" y="1387350"/>
              <a:ext cx="2119491" cy="31662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팀원 소개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프로젝트 개요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변경사항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solidFill>
                    <a:schemeClr val="bg1"/>
                  </a:solidFill>
                  <a:latin typeface="+mn-ea"/>
                </a:rPr>
                <a:t>프로젝트 주요기능</a:t>
              </a:r>
              <a:endParaRPr lang="en-US" altLang="ko-KR" sz="1700" dirty="0">
                <a:solidFill>
                  <a:schemeClr val="bg1"/>
                </a:solidFill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en-US" altLang="ko-KR" sz="1700" dirty="0">
                  <a:latin typeface="+mn-ea"/>
                </a:rPr>
                <a:t>Top-level </a:t>
              </a:r>
              <a:r>
                <a:rPr lang="ko-KR" altLang="en-US" sz="1700" dirty="0">
                  <a:latin typeface="+mn-ea"/>
                </a:rPr>
                <a:t>구조</a:t>
              </a:r>
              <a:endParaRPr lang="en-US" altLang="ko-KR" sz="1700" dirty="0">
                <a:latin typeface="+mn-ea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700" dirty="0">
                  <a:latin typeface="+mn-ea"/>
                </a:rPr>
                <a:t>진행경과</a:t>
              </a:r>
              <a:endParaRPr lang="en-US" altLang="ko-KR" sz="1700" dirty="0">
                <a:latin typeface="+mn-ea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833A23-3362-4442-B8A9-7302BD513977}"/>
              </a:ext>
            </a:extLst>
          </p:cNvPr>
          <p:cNvSpPr/>
          <p:nvPr/>
        </p:nvSpPr>
        <p:spPr>
          <a:xfrm>
            <a:off x="2696024" y="2720572"/>
            <a:ext cx="42326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중요한 일을 조절할 수 없다고 느낀 적이 얼마나 자주 있었습니까</a:t>
            </a:r>
            <a:r>
              <a:rPr lang="en-US" altLang="ko-KR" dirty="0">
                <a:latin typeface="+mn-ea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개인적인 문제를 잘 처리할 수 있다고 자신감을 가진 적이 얼마나 자주 있었습니까</a:t>
            </a:r>
            <a:r>
              <a:rPr lang="en-US" altLang="ko-KR" dirty="0">
                <a:latin typeface="+mn-ea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일이 내 뜻대로 진행되고 있다고 느낀 적이 얼마나 자주 있었습니까</a:t>
            </a:r>
            <a:r>
              <a:rPr lang="en-US" altLang="ko-KR" dirty="0">
                <a:latin typeface="+mn-ea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어려운 일이 너무 많아져서 극복할 수 없다고 느낀 적이 얼마나 자주 있었습니까</a:t>
            </a:r>
            <a:r>
              <a:rPr lang="en-US" altLang="ko-KR" dirty="0">
                <a:latin typeface="+mn-ea"/>
              </a:rPr>
              <a:t>?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81D49F-6E3A-4F59-BD75-5E8175F0D64D}"/>
              </a:ext>
            </a:extLst>
          </p:cNvPr>
          <p:cNvSpPr/>
          <p:nvPr/>
        </p:nvSpPr>
        <p:spPr>
          <a:xfrm>
            <a:off x="3545146" y="1644061"/>
            <a:ext cx="2875177" cy="431353"/>
          </a:xfrm>
          <a:prstGeom prst="rect">
            <a:avLst/>
          </a:prstGeom>
          <a:solidFill>
            <a:srgbClr val="E54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스트레스 설문지 </a:t>
            </a:r>
            <a:r>
              <a:rPr lang="en-US" altLang="ko-KR" sz="1600" dirty="0">
                <a:solidFill>
                  <a:schemeClr val="bg1"/>
                </a:solidFill>
              </a:rPr>
              <a:t>PSS-4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C5C021-5D65-44DC-AFB6-ADA69108568F}"/>
              </a:ext>
            </a:extLst>
          </p:cNvPr>
          <p:cNvSpPr/>
          <p:nvPr/>
        </p:nvSpPr>
        <p:spPr>
          <a:xfrm>
            <a:off x="8144852" y="1644062"/>
            <a:ext cx="2875177" cy="431353"/>
          </a:xfrm>
          <a:prstGeom prst="rect">
            <a:avLst/>
          </a:prstGeom>
          <a:solidFill>
            <a:srgbClr val="E54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유형 별 앱 분류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B684DF-4460-4FDC-BA53-1076EC75F208}"/>
              </a:ext>
            </a:extLst>
          </p:cNvPr>
          <p:cNvCxnSpPr>
            <a:cxnSpLocks/>
          </p:cNvCxnSpPr>
          <p:nvPr/>
        </p:nvCxnSpPr>
        <p:spPr>
          <a:xfrm>
            <a:off x="7349057" y="1831551"/>
            <a:ext cx="0" cy="4067669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5F0446C-DC17-43A3-8013-D68DB6266562}"/>
              </a:ext>
            </a:extLst>
          </p:cNvPr>
          <p:cNvSpPr/>
          <p:nvPr/>
        </p:nvSpPr>
        <p:spPr>
          <a:xfrm>
            <a:off x="7848681" y="2458171"/>
            <a:ext cx="1623331" cy="329662"/>
          </a:xfrm>
          <a:prstGeom prst="roundRect">
            <a:avLst>
              <a:gd name="adj" fmla="val 33897"/>
            </a:avLst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Utility</a:t>
            </a:r>
            <a:endParaRPr lang="ko-KR" altLang="en-US" sz="16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5BC5255-4A32-4FEC-90E6-B1B0B96118F3}"/>
              </a:ext>
            </a:extLst>
          </p:cNvPr>
          <p:cNvSpPr/>
          <p:nvPr/>
        </p:nvSpPr>
        <p:spPr>
          <a:xfrm>
            <a:off x="9786274" y="2452219"/>
            <a:ext cx="1623331" cy="329662"/>
          </a:xfrm>
          <a:prstGeom prst="roundRect">
            <a:avLst>
              <a:gd name="adj" fmla="val 33897"/>
            </a:avLst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SNS</a:t>
            </a:r>
            <a:endParaRPr lang="ko-KR" altLang="en-US" sz="16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8316C08-353F-4850-A0E5-A507CE4C346E}"/>
              </a:ext>
            </a:extLst>
          </p:cNvPr>
          <p:cNvSpPr/>
          <p:nvPr/>
        </p:nvSpPr>
        <p:spPr>
          <a:xfrm>
            <a:off x="7848680" y="5275577"/>
            <a:ext cx="1623331" cy="329662"/>
          </a:xfrm>
          <a:prstGeom prst="roundRect">
            <a:avLst>
              <a:gd name="adj" fmla="val 33897"/>
            </a:avLst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Messenger</a:t>
            </a:r>
            <a:endParaRPr lang="ko-KR" altLang="en-US" sz="16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8E14BB9-8D72-4670-9DB2-66FF2FE88C42}"/>
              </a:ext>
            </a:extLst>
          </p:cNvPr>
          <p:cNvSpPr/>
          <p:nvPr/>
        </p:nvSpPr>
        <p:spPr>
          <a:xfrm>
            <a:off x="7848680" y="3868362"/>
            <a:ext cx="1623331" cy="329662"/>
          </a:xfrm>
          <a:prstGeom prst="roundRect">
            <a:avLst>
              <a:gd name="adj" fmla="val 33897"/>
            </a:avLst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Entertainment</a:t>
            </a:r>
            <a:endParaRPr lang="ko-KR" altLang="en-US" sz="16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7461C8B-E18C-47CD-8CD4-106D5FAE9494}"/>
              </a:ext>
            </a:extLst>
          </p:cNvPr>
          <p:cNvSpPr/>
          <p:nvPr/>
        </p:nvSpPr>
        <p:spPr>
          <a:xfrm>
            <a:off x="9786273" y="3865386"/>
            <a:ext cx="1623331" cy="329662"/>
          </a:xfrm>
          <a:prstGeom prst="roundRect">
            <a:avLst>
              <a:gd name="adj" fmla="val 33897"/>
            </a:avLst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Browser</a:t>
            </a:r>
            <a:endParaRPr lang="ko-KR" altLang="en-US" sz="16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E261C0A-3AE6-40CF-A46C-FC84E07E4994}"/>
              </a:ext>
            </a:extLst>
          </p:cNvPr>
          <p:cNvSpPr/>
          <p:nvPr/>
        </p:nvSpPr>
        <p:spPr>
          <a:xfrm>
            <a:off x="9786273" y="5275577"/>
            <a:ext cx="1623331" cy="329662"/>
          </a:xfrm>
          <a:prstGeom prst="roundRect">
            <a:avLst>
              <a:gd name="adj" fmla="val 33897"/>
            </a:avLst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Game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34BDD1-C88A-42DB-BB86-4655D189196A}"/>
              </a:ext>
            </a:extLst>
          </p:cNvPr>
          <p:cNvSpPr/>
          <p:nvPr/>
        </p:nvSpPr>
        <p:spPr>
          <a:xfrm>
            <a:off x="7871474" y="2972860"/>
            <a:ext cx="16233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fontAlgn="base">
              <a:spcBef>
                <a:spcPts val="1200"/>
              </a:spcBef>
            </a:pPr>
            <a:r>
              <a:rPr lang="ko-KR" altLang="en-US" sz="1400" dirty="0">
                <a:latin typeface="+mn-ea"/>
              </a:rPr>
              <a:t>캘린더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지도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시계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날씨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계산기 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262BD7-BE52-48D6-884E-C0BB843DFA22}"/>
              </a:ext>
            </a:extLst>
          </p:cNvPr>
          <p:cNvSpPr/>
          <p:nvPr/>
        </p:nvSpPr>
        <p:spPr>
          <a:xfrm>
            <a:off x="9786269" y="2963293"/>
            <a:ext cx="16233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fontAlgn="base">
              <a:spcBef>
                <a:spcPts val="1200"/>
              </a:spcBef>
            </a:pPr>
            <a:r>
              <a:rPr lang="en-US" altLang="ko-KR" sz="1400" dirty="0">
                <a:latin typeface="+mn-ea"/>
              </a:rPr>
              <a:t>Facebook, Instagram, </a:t>
            </a:r>
            <a:r>
              <a:rPr lang="en-US" altLang="ko-KR" sz="1400" dirty="0" err="1">
                <a:latin typeface="+mn-ea"/>
              </a:rPr>
              <a:t>Tiktok</a:t>
            </a:r>
            <a:r>
              <a:rPr lang="en-US" altLang="ko-KR" sz="1400" dirty="0">
                <a:latin typeface="+mn-ea"/>
              </a:rPr>
              <a:t>, Snapchat </a:t>
            </a:r>
            <a:r>
              <a:rPr lang="ko-KR" altLang="en-US" sz="1400" dirty="0">
                <a:latin typeface="+mn-ea"/>
              </a:rPr>
              <a:t>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99FBF8-FB84-44CD-BFE8-FA04B22BC259}"/>
              </a:ext>
            </a:extLst>
          </p:cNvPr>
          <p:cNvSpPr/>
          <p:nvPr/>
        </p:nvSpPr>
        <p:spPr>
          <a:xfrm>
            <a:off x="7871474" y="5751864"/>
            <a:ext cx="16005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카카오톡</a:t>
            </a:r>
            <a:r>
              <a:rPr lang="en-US" altLang="ko-KR" sz="1400" dirty="0">
                <a:latin typeface="+mn-ea"/>
              </a:rPr>
              <a:t>, Facebook </a:t>
            </a:r>
            <a:r>
              <a:rPr lang="ko-KR" altLang="en-US" sz="1400" dirty="0">
                <a:latin typeface="+mn-ea"/>
              </a:rPr>
              <a:t>메신저 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8859A9-342D-49C3-91D2-D9A3E3D36E0F}"/>
              </a:ext>
            </a:extLst>
          </p:cNvPr>
          <p:cNvSpPr/>
          <p:nvPr/>
        </p:nvSpPr>
        <p:spPr>
          <a:xfrm>
            <a:off x="7898406" y="4362362"/>
            <a:ext cx="1442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멜론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Youtube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벅스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등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6A77FA-7320-456E-8267-EA9F880D12EB}"/>
              </a:ext>
            </a:extLst>
          </p:cNvPr>
          <p:cNvSpPr/>
          <p:nvPr/>
        </p:nvSpPr>
        <p:spPr>
          <a:xfrm>
            <a:off x="9770197" y="4350126"/>
            <a:ext cx="1765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Chrome, Internet </a:t>
            </a:r>
            <a:r>
              <a:rPr lang="ko-KR" altLang="en-US" sz="1400" dirty="0">
                <a:latin typeface="+mn-ea"/>
              </a:rPr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178580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0">
      <a:majorFont>
        <a:latin typeface="KoPubWorld돋움체_Pro Bold"/>
        <a:ea typeface="KoPubWorld돋움체_Pro Bold"/>
        <a:cs typeface=""/>
      </a:majorFont>
      <a:minorFont>
        <a:latin typeface="KoPubWorld돋움체_Pro Medium"/>
        <a:ea typeface="KoPubWorld돋움체_Pro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</TotalTime>
  <Words>1091</Words>
  <Application>Microsoft Office PowerPoint</Application>
  <PresentationFormat>와이드스크린</PresentationFormat>
  <Paragraphs>297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KoPubWorld돋움체_Pro Bold</vt:lpstr>
      <vt:lpstr>KoPubWorld돋움체_Pro Medium</vt:lpstr>
      <vt:lpstr>돋움</vt:lpstr>
      <vt:lpstr>맑은 고딕</vt:lpstr>
      <vt:lpstr>Arial</vt:lpstr>
      <vt:lpstr>BernhardFashion BT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Ji hyo Kim</cp:lastModifiedBy>
  <cp:revision>451</cp:revision>
  <dcterms:created xsi:type="dcterms:W3CDTF">2018-08-02T07:05:36Z</dcterms:created>
  <dcterms:modified xsi:type="dcterms:W3CDTF">2020-05-29T17:34:32Z</dcterms:modified>
</cp:coreProperties>
</file>