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533" r:id="rId3"/>
    <p:sldId id="518" r:id="rId4"/>
    <p:sldId id="542" r:id="rId5"/>
    <p:sldId id="514" r:id="rId6"/>
    <p:sldId id="544" r:id="rId7"/>
    <p:sldId id="515" r:id="rId8"/>
    <p:sldId id="546" r:id="rId9"/>
    <p:sldId id="545" r:id="rId10"/>
    <p:sldId id="547" r:id="rId11"/>
    <p:sldId id="5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1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3B6"/>
    <a:srgbClr val="FC8C04"/>
    <a:srgbClr val="B7B7F3"/>
    <a:srgbClr val="E54C4F"/>
    <a:srgbClr val="EF410C"/>
    <a:srgbClr val="FFFFFF"/>
    <a:srgbClr val="404257"/>
    <a:srgbClr val="E2E2FA"/>
    <a:srgbClr val="B4C7D4"/>
    <a:srgbClr val="D4C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3883" autoAdjust="0"/>
  </p:normalViewPr>
  <p:slideViewPr>
    <p:cSldViewPr snapToGrid="0">
      <p:cViewPr varScale="1">
        <p:scale>
          <a:sx n="106" d="100"/>
          <a:sy n="106" d="100"/>
        </p:scale>
        <p:origin x="580" y="84"/>
      </p:cViewPr>
      <p:guideLst>
        <p:guide orient="horz" pos="2205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50DF-BB8E-4B56-8AB1-418523D972E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19DE5-F653-4C01-96F7-5C13CE44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4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졸업프로젝트 중간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6</a:t>
            </a:r>
            <a:r>
              <a:rPr lang="ko-KR" altLang="en-US" dirty="0"/>
              <a:t>조 천세진 </a:t>
            </a:r>
            <a:r>
              <a:rPr lang="ko-KR" altLang="en-US" dirty="0" err="1"/>
              <a:t>김지효</a:t>
            </a:r>
            <a:r>
              <a:rPr lang="ko-KR" altLang="en-US" dirty="0"/>
              <a:t> 이고 저는 발표를 맡은 </a:t>
            </a:r>
            <a:r>
              <a:rPr lang="ko-KR" altLang="en-US" dirty="0" err="1"/>
              <a:t>천세진입니다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지도교수님은 박소영 </a:t>
            </a:r>
            <a:r>
              <a:rPr lang="ko-KR" altLang="en-US" dirty="0" err="1"/>
              <a:t>교수님이십니다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역할 분담입니다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김지효</a:t>
            </a:r>
            <a:r>
              <a:rPr lang="ko-KR" altLang="en-US" dirty="0"/>
              <a:t> 학생은 </a:t>
            </a:r>
            <a:r>
              <a:rPr lang="en-US" altLang="ko-KR" dirty="0" err="1"/>
              <a:t>Usagestats</a:t>
            </a:r>
            <a:r>
              <a:rPr lang="en-US" altLang="ko-KR" dirty="0"/>
              <a:t>, </a:t>
            </a:r>
            <a:r>
              <a:rPr lang="ko-KR" altLang="en-US" dirty="0"/>
              <a:t>푸시 알림</a:t>
            </a:r>
            <a:r>
              <a:rPr lang="en-US" altLang="ko-KR" dirty="0"/>
              <a:t>, </a:t>
            </a:r>
            <a:r>
              <a:rPr lang="ko-KR" altLang="en-US" dirty="0"/>
              <a:t>디자인 </a:t>
            </a:r>
            <a:r>
              <a:rPr lang="en-US" altLang="ko-KR" dirty="0"/>
              <a:t>UI </a:t>
            </a:r>
            <a:r>
              <a:rPr lang="ko-KR" altLang="en-US" dirty="0"/>
              <a:t>등을 맡아서 진행하였고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DB, Work </a:t>
            </a:r>
            <a:r>
              <a:rPr lang="ko-KR" altLang="en-US" dirty="0"/>
              <a:t>등 데이터 수집에 관하여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0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ko-KR" altLang="en-US" dirty="0" err="1"/>
              <a:t>발표마치겠습니다</a:t>
            </a:r>
            <a:r>
              <a:rPr lang="ko-KR" altLang="en-US"/>
              <a:t> 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3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6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주제 및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사용자의 스마트폰 사용 패턴을 분석하여 스트레스 수준을 예측하고자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이 스마트폰 사용 패턴이라는 </a:t>
            </a:r>
            <a:r>
              <a:rPr lang="en-US" altLang="ko-KR" dirty="0"/>
              <a:t>Private</a:t>
            </a:r>
            <a:r>
              <a:rPr lang="ko-KR" altLang="en-US" dirty="0"/>
              <a:t>한 정보를 보호하고자 연합 학습과</a:t>
            </a:r>
            <a:r>
              <a:rPr lang="en-US" altLang="ko-KR" dirty="0"/>
              <a:t> </a:t>
            </a:r>
            <a:r>
              <a:rPr lang="ko-KR" altLang="en-US" dirty="0"/>
              <a:t>동형 암호를 통하여 인공 신경망을 구축할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 과정에 따라 데이터 수집용 앱을 구현하여 배포하였고</a:t>
            </a:r>
            <a:r>
              <a:rPr lang="en-US" altLang="ko-KR" dirty="0"/>
              <a:t>, </a:t>
            </a:r>
            <a:r>
              <a:rPr lang="ko-KR" altLang="en-US" dirty="0"/>
              <a:t>데이터 수집 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수집이 완료되면</a:t>
            </a:r>
            <a:r>
              <a:rPr lang="en-US" altLang="ko-KR" dirty="0"/>
              <a:t>, </a:t>
            </a:r>
            <a:r>
              <a:rPr lang="ko-KR" altLang="en-US" dirty="0"/>
              <a:t>바로 인공 신경망을 구축할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데이터 수집을 진행하면서 연합 학습을 적용한 </a:t>
            </a:r>
            <a:r>
              <a:rPr lang="en-US" altLang="ko-KR" dirty="0"/>
              <a:t>G-board </a:t>
            </a:r>
            <a:r>
              <a:rPr lang="ko-KR" altLang="en-US" dirty="0"/>
              <a:t>학습 사례 등 </a:t>
            </a:r>
            <a:r>
              <a:rPr lang="en-US" altLang="ko-KR" dirty="0"/>
              <a:t>3</a:t>
            </a:r>
            <a:r>
              <a:rPr lang="ko-KR" altLang="en-US" dirty="0"/>
              <a:t>개의 논문을 가지고 신경망 구축을 어떤 식으로 할 것인지 </a:t>
            </a:r>
            <a:r>
              <a:rPr lang="ko-KR" altLang="en-US" dirty="0" err="1"/>
              <a:t>공부중입니다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 </a:t>
            </a:r>
            <a:r>
              <a:rPr lang="ko-KR" altLang="en-US" dirty="0"/>
              <a:t>이 작업은 </a:t>
            </a:r>
            <a:r>
              <a:rPr lang="en-US" altLang="ko-KR" dirty="0" err="1"/>
              <a:t>WorkManager</a:t>
            </a:r>
            <a:r>
              <a:rPr lang="ko-KR" altLang="en-US" dirty="0"/>
              <a:t>를 이용하여 구현되었고</a:t>
            </a:r>
            <a:r>
              <a:rPr lang="en-US" altLang="ko-KR" dirty="0"/>
              <a:t>, </a:t>
            </a:r>
            <a:r>
              <a:rPr lang="ko-KR" altLang="en-US" dirty="0"/>
              <a:t>앱이 </a:t>
            </a:r>
            <a:r>
              <a:rPr lang="ko-KR" altLang="en-US" dirty="0" err="1"/>
              <a:t>꺼져있어도</a:t>
            </a:r>
            <a:r>
              <a:rPr lang="ko-KR" altLang="en-US" dirty="0"/>
              <a:t> 백그라운드에서 실행됩니다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앱의 튜토리얼 부분인데요</a:t>
            </a:r>
            <a:r>
              <a:rPr lang="en-US" altLang="ko-KR" dirty="0"/>
              <a:t>, </a:t>
            </a:r>
            <a:r>
              <a:rPr lang="ko-KR" altLang="en-US" dirty="0"/>
              <a:t>이렇게 사용자들이 알기 쉽게 가이드를 제공하고</a:t>
            </a:r>
            <a:r>
              <a:rPr lang="en-US" altLang="ko-KR" dirty="0"/>
              <a:t>, </a:t>
            </a:r>
            <a:r>
              <a:rPr lang="ko-KR" altLang="en-US" dirty="0"/>
              <a:t>권한 설정을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 err="1"/>
              <a:t>WorkManager</a:t>
            </a:r>
            <a:r>
              <a:rPr lang="ko-KR" altLang="en-US" dirty="0"/>
              <a:t>를 이용하여 </a:t>
            </a:r>
            <a:r>
              <a:rPr lang="en-US" altLang="ko-KR" dirty="0"/>
              <a:t>15</a:t>
            </a:r>
            <a:r>
              <a:rPr lang="ko-KR" altLang="en-US" dirty="0"/>
              <a:t>분에 한번씩 이루어지는 데이터 수집 작업을 진행하고</a:t>
            </a:r>
            <a:r>
              <a:rPr lang="en-US" altLang="ko-KR" dirty="0"/>
              <a:t>, </a:t>
            </a:r>
            <a:r>
              <a:rPr lang="ko-KR" altLang="en-US" dirty="0"/>
              <a:t>알림을 </a:t>
            </a:r>
            <a:r>
              <a:rPr lang="en-US" altLang="ko-KR" dirty="0"/>
              <a:t>2</a:t>
            </a:r>
            <a:r>
              <a:rPr lang="ko-KR" altLang="en-US" dirty="0"/>
              <a:t>시간 간격으로 등록합니다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스트레스 설문 창에서는 스트레스 지수를 </a:t>
            </a:r>
            <a:r>
              <a:rPr lang="ko-KR" altLang="en-US" dirty="0" err="1"/>
              <a:t>입력받아</a:t>
            </a:r>
            <a:r>
              <a:rPr lang="ko-KR" altLang="en-US" dirty="0"/>
              <a:t> 수집합니다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1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데이터 수집을 위해서는 참여자들이 필요했고</a:t>
            </a:r>
            <a:r>
              <a:rPr lang="en-US" altLang="ko-KR" dirty="0"/>
              <a:t>, </a:t>
            </a:r>
            <a:r>
              <a:rPr lang="ko-KR" altLang="en-US" dirty="0"/>
              <a:t>그 참여자들에 한해서만 저희 앱을 배포하였습니다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현재에는 개인정보보호에 대한 구현이 되어있지 않기 때문에 지인들에 한해서 동의를 받고 데이터 수집을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5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APK </a:t>
            </a:r>
            <a:r>
              <a:rPr lang="ko-KR" altLang="en-US" dirty="0"/>
              <a:t>파일을 공유하고 사용방법에 대해서 보기 쉽게 매뉴얼을 작성해서 공유하였습니다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생각에 기말고사 시험기간에 데이터 수집이 고르게 잘 </a:t>
            </a:r>
            <a:r>
              <a:rPr lang="ko-KR" altLang="en-US" dirty="0" err="1"/>
              <a:t>될것</a:t>
            </a:r>
            <a:r>
              <a:rPr lang="ko-KR" altLang="en-US" dirty="0"/>
              <a:t> 같아서 기말고사 기간 동안 데이터를 수집하고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참여자 </a:t>
            </a:r>
            <a:r>
              <a:rPr lang="en-US" altLang="ko-KR" dirty="0"/>
              <a:t>27</a:t>
            </a:r>
            <a:r>
              <a:rPr lang="ko-KR" altLang="en-US" dirty="0"/>
              <a:t>명의 데이터를 수집하고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4527F-E4BF-4F6E-99CD-BA8ED383A074}"/>
              </a:ext>
            </a:extLst>
          </p:cNvPr>
          <p:cNvSpPr/>
          <p:nvPr/>
        </p:nvSpPr>
        <p:spPr>
          <a:xfrm>
            <a:off x="-3269" y="2319667"/>
            <a:ext cx="12195268" cy="1691494"/>
          </a:xfrm>
          <a:prstGeom prst="rect">
            <a:avLst/>
          </a:prstGeom>
          <a:solidFill>
            <a:srgbClr val="246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개인 프라이버시를 보호하는 협업 학습을 활용한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스마트폰 사용 패턴 분석 및 스트레스 예측 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5797A-77F8-4E15-A11A-C09594F96BBD}"/>
              </a:ext>
            </a:extLst>
          </p:cNvPr>
          <p:cNvSpPr txBox="1"/>
          <p:nvPr/>
        </p:nvSpPr>
        <p:spPr>
          <a:xfrm>
            <a:off x="9468639" y="4246639"/>
            <a:ext cx="2565391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6</a:t>
            </a:r>
            <a:r>
              <a:rPr lang="ko-KR" altLang="en-US" sz="1600" dirty="0">
                <a:solidFill>
                  <a:srgbClr val="404257"/>
                </a:solidFill>
              </a:rPr>
              <a:t>조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201711356 </a:t>
            </a:r>
            <a:r>
              <a:rPr lang="ko-KR" altLang="en-US" sz="1600" dirty="0">
                <a:solidFill>
                  <a:srgbClr val="404257"/>
                </a:solidFill>
              </a:rPr>
              <a:t>천세진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201612066 </a:t>
            </a:r>
            <a:r>
              <a:rPr lang="ko-KR" altLang="en-US" sz="1600" dirty="0">
                <a:solidFill>
                  <a:srgbClr val="404257"/>
                </a:solidFill>
              </a:rPr>
              <a:t>김지효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404257"/>
                </a:solidFill>
              </a:rPr>
              <a:t>발표일</a:t>
            </a:r>
            <a:r>
              <a:rPr lang="en-US" altLang="ko-KR" sz="1400" dirty="0">
                <a:solidFill>
                  <a:srgbClr val="404257"/>
                </a:solidFill>
              </a:rPr>
              <a:t>: 2020</a:t>
            </a:r>
            <a:r>
              <a:rPr lang="ko-KR" altLang="en-US" sz="1400" dirty="0">
                <a:solidFill>
                  <a:srgbClr val="404257"/>
                </a:solidFill>
              </a:rPr>
              <a:t>년 </a:t>
            </a:r>
            <a:r>
              <a:rPr lang="en-US" altLang="ko-KR" sz="1400" dirty="0">
                <a:solidFill>
                  <a:srgbClr val="404257"/>
                </a:solidFill>
              </a:rPr>
              <a:t>5</a:t>
            </a:r>
            <a:r>
              <a:rPr lang="ko-KR" altLang="en-US" sz="1400" dirty="0">
                <a:solidFill>
                  <a:srgbClr val="404257"/>
                </a:solidFill>
              </a:rPr>
              <a:t>월 </a:t>
            </a:r>
            <a:r>
              <a:rPr lang="en-US" altLang="ko-KR" sz="1400" dirty="0">
                <a:solidFill>
                  <a:srgbClr val="404257"/>
                </a:solidFill>
              </a:rPr>
              <a:t>27</a:t>
            </a:r>
            <a:r>
              <a:rPr lang="ko-KR" altLang="en-US" sz="1400" dirty="0">
                <a:solidFill>
                  <a:srgbClr val="404257"/>
                </a:solidFill>
              </a:rPr>
              <a:t>일</a:t>
            </a:r>
            <a:endParaRPr lang="en-US" altLang="ko-KR" sz="14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404257"/>
                </a:solidFill>
              </a:rPr>
              <a:t>지도교수</a:t>
            </a:r>
            <a:r>
              <a:rPr lang="en-US" altLang="ko-KR" sz="1400" dirty="0">
                <a:solidFill>
                  <a:srgbClr val="404257"/>
                </a:solidFill>
              </a:rPr>
              <a:t>: </a:t>
            </a:r>
            <a:r>
              <a:rPr lang="ko-KR" altLang="en-US" sz="1400" dirty="0">
                <a:solidFill>
                  <a:srgbClr val="404257"/>
                </a:solidFill>
              </a:rPr>
              <a:t>박소영 교수님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20C58E-10D3-46B3-9E39-DF2FA16FE102}"/>
              </a:ext>
            </a:extLst>
          </p:cNvPr>
          <p:cNvSpPr/>
          <p:nvPr/>
        </p:nvSpPr>
        <p:spPr>
          <a:xfrm>
            <a:off x="4659551" y="1124568"/>
            <a:ext cx="2872902" cy="888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C8C04"/>
                </a:solidFill>
                <a:latin typeface="+mj-ea"/>
                <a:ea typeface="+mj-ea"/>
              </a:rPr>
              <a:t>2020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C8C04"/>
                </a:solidFill>
                <a:latin typeface="+mj-ea"/>
                <a:ea typeface="+mj-ea"/>
              </a:rPr>
              <a:t>졸업프로젝트 </a:t>
            </a:r>
            <a:r>
              <a:rPr lang="en-US" altLang="ko-KR" dirty="0">
                <a:solidFill>
                  <a:srgbClr val="FC8C04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rgbClr val="FC8C04"/>
                </a:solidFill>
                <a:latin typeface="+mj-ea"/>
                <a:ea typeface="+mj-ea"/>
              </a:rPr>
              <a:t>학기 최종발표</a:t>
            </a:r>
            <a:endParaRPr lang="en-US" altLang="ko-KR" dirty="0">
              <a:solidFill>
                <a:srgbClr val="FC8C04"/>
              </a:solidFill>
              <a:latin typeface="+mj-ea"/>
              <a:ea typeface="+mj-ea"/>
            </a:endParaRPr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89850A63-639C-47B3-903B-28585EEBD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92" y="4246639"/>
            <a:ext cx="2242398" cy="7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396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EDCE56-7399-4724-825E-FDCEB03BE8E8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814EEA-45BB-4A5A-A621-EB00EA51CC83}"/>
                </a:ext>
              </a:extLst>
            </p:cNvPr>
            <p:cNvSpPr/>
            <p:nvPr/>
          </p:nvSpPr>
          <p:spPr>
            <a:xfrm>
              <a:off x="0" y="3101467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1082C3-F397-43BF-A88C-119AEC8E66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역할 분담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900E97C-B6FE-48A8-9E61-C8819742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23889"/>
              </p:ext>
            </p:extLst>
          </p:nvPr>
        </p:nvGraphicFramePr>
        <p:xfrm>
          <a:off x="2922685" y="1387350"/>
          <a:ext cx="8777624" cy="4649002"/>
        </p:xfrm>
        <a:graphic>
          <a:graphicData uri="http://schemas.openxmlformats.org/drawingml/2006/table">
            <a:tbl>
              <a:tblPr firstRow="1" firstCol="1" bandRow="1"/>
              <a:tblGrid>
                <a:gridCol w="1889946">
                  <a:extLst>
                    <a:ext uri="{9D8B030D-6E8A-4147-A177-3AD203B41FA5}">
                      <a16:colId xmlns:a16="http://schemas.microsoft.com/office/drawing/2014/main" val="1201760401"/>
                    </a:ext>
                  </a:extLst>
                </a:gridCol>
                <a:gridCol w="3487227">
                  <a:extLst>
                    <a:ext uri="{9D8B030D-6E8A-4147-A177-3AD203B41FA5}">
                      <a16:colId xmlns:a16="http://schemas.microsoft.com/office/drawing/2014/main" val="220246450"/>
                    </a:ext>
                  </a:extLst>
                </a:gridCol>
                <a:gridCol w="3400451">
                  <a:extLst>
                    <a:ext uri="{9D8B030D-6E8A-4147-A177-3AD203B41FA5}">
                      <a16:colId xmlns:a16="http://schemas.microsoft.com/office/drawing/2014/main" val="1988910911"/>
                    </a:ext>
                  </a:extLst>
                </a:gridCol>
              </a:tblGrid>
              <a:tr h="53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팀원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데이터 수집용 앱 구현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역할 분담 내용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1687"/>
                  </a:ext>
                </a:extLst>
              </a:tr>
              <a:tr h="2050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천세진 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팀장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공과대학 컴퓨터공학부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201711356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400" dirty="0" err="1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WorkManager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를 이용한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 Job scheduling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Database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구축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Location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데이터 수집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Motion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데이터 수집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62948"/>
                  </a:ext>
                </a:extLst>
              </a:tr>
              <a:tr h="2059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김지효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경영대학 기술경영학과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: 201612066</a:t>
                      </a:r>
                      <a:endParaRPr lang="ko-KR" sz="1400" dirty="0">
                        <a:effectLst/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400" dirty="0" err="1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Usagestats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데이터 수집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Notification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및 스트레스 설문 구현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디자인 및</a:t>
                      </a:r>
                      <a:r>
                        <a:rPr lang="en-US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 UI </a:t>
                      </a:r>
                      <a:r>
                        <a:rPr lang="ko-KR" sz="1400" dirty="0">
                          <a:effectLst/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5383"/>
                  </a:ext>
                </a:extLst>
              </a:tr>
            </a:tbl>
          </a:graphicData>
        </a:graphic>
      </p:graphicFrame>
      <p:pic>
        <p:nvPicPr>
          <p:cNvPr id="2052" name="그림 3">
            <a:extLst>
              <a:ext uri="{FF2B5EF4-FFF2-40B4-BE49-F238E27FC236}">
                <a16:creationId xmlns:a16="http://schemas.microsoft.com/office/drawing/2014/main" id="{1B23A3E8-E6B8-4CA8-AEFE-1931859C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87" y="2002984"/>
            <a:ext cx="1492250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6">
            <a:extLst>
              <a:ext uri="{FF2B5EF4-FFF2-40B4-BE49-F238E27FC236}">
                <a16:creationId xmlns:a16="http://schemas.microsoft.com/office/drawing/2014/main" id="{B0958094-0A1B-452C-B276-67A7B69C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87" y="4014640"/>
            <a:ext cx="14922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963A62-1127-49BC-AD39-C5BEDC9DAEA2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135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17FE1-4DDD-4ED6-9C0D-4E947474B361}"/>
              </a:ext>
            </a:extLst>
          </p:cNvPr>
          <p:cNvSpPr txBox="1"/>
          <p:nvPr/>
        </p:nvSpPr>
        <p:spPr>
          <a:xfrm>
            <a:off x="5327419" y="3136612"/>
            <a:ext cx="45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BernhardFashion BT" pitchFamily="2" charset="0"/>
              </a:rPr>
              <a:t>감사합니다</a:t>
            </a:r>
            <a:endParaRPr lang="en-US" altLang="ko-KR" sz="3200" dirty="0">
              <a:latin typeface="BernhardFashion BT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5E45A-353A-43B9-84C3-1F64ED6F6682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8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F25DF6-6C32-4557-8A84-89EB2C708C54}"/>
              </a:ext>
            </a:extLst>
          </p:cNvPr>
          <p:cNvSpPr/>
          <p:nvPr/>
        </p:nvSpPr>
        <p:spPr>
          <a:xfrm>
            <a:off x="4543348" y="2202965"/>
            <a:ext cx="3259311" cy="3616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4527F-E4BF-4F6E-99CD-BA8ED383A074}"/>
              </a:ext>
            </a:extLst>
          </p:cNvPr>
          <p:cNvSpPr/>
          <p:nvPr/>
        </p:nvSpPr>
        <p:spPr>
          <a:xfrm>
            <a:off x="4466344" y="2139486"/>
            <a:ext cx="3259311" cy="3616421"/>
          </a:xfrm>
          <a:prstGeom prst="rect">
            <a:avLst/>
          </a:prstGeom>
          <a:solidFill>
            <a:srgbClr val="246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20C58E-10D3-46B3-9E39-DF2FA16FE102}"/>
              </a:ext>
            </a:extLst>
          </p:cNvPr>
          <p:cNvSpPr/>
          <p:nvPr/>
        </p:nvSpPr>
        <p:spPr>
          <a:xfrm>
            <a:off x="4987330" y="2627573"/>
            <a:ext cx="1810111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개요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모듈별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설계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진행경과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역할 분담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C922D-5F71-4D92-B9E6-51EB5052C3FA}"/>
              </a:ext>
            </a:extLst>
          </p:cNvPr>
          <p:cNvSpPr/>
          <p:nvPr/>
        </p:nvSpPr>
        <p:spPr>
          <a:xfrm>
            <a:off x="5479997" y="1454604"/>
            <a:ext cx="122873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04257"/>
                </a:solidFill>
                <a:latin typeface="+mj-ea"/>
              </a:rPr>
              <a:t>Contents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5CA03-2671-4D0B-B8CD-4BEA42F4F39E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33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78718"/>
            <a:ext cx="3919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1.1 </a:t>
            </a:r>
            <a:r>
              <a:rPr lang="ko-KR" altLang="en-US" sz="2800" dirty="0">
                <a:latin typeface="+mj-ea"/>
                <a:ea typeface="+mj-ea"/>
              </a:rPr>
              <a:t>프로젝트 주제 및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F415E7-B619-4A14-8730-50E670D865A0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5E0E79-69D8-44DA-A0EA-13ECBDE55153}"/>
                </a:ext>
              </a:extLst>
            </p:cNvPr>
            <p:cNvSpPr/>
            <p:nvPr/>
          </p:nvSpPr>
          <p:spPr>
            <a:xfrm>
              <a:off x="0" y="1529578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7F0974-FD9C-4692-9E95-B057F4BC0EEA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4B0726-5029-4ECC-92C0-7CF07BC71F5E}"/>
              </a:ext>
            </a:extLst>
          </p:cNvPr>
          <p:cNvSpPr/>
          <p:nvPr/>
        </p:nvSpPr>
        <p:spPr>
          <a:xfrm>
            <a:off x="3532796" y="1849145"/>
            <a:ext cx="734291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사용자의 스마트폰 사용 패턴 분석을 통해 그들의 스트레스 수준을 예측한다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83EAB-6B83-4B5F-8392-E0266EEFAB2D}"/>
              </a:ext>
            </a:extLst>
          </p:cNvPr>
          <p:cNvSpPr/>
          <p:nvPr/>
        </p:nvSpPr>
        <p:spPr>
          <a:xfrm>
            <a:off x="4550318" y="3908029"/>
            <a:ext cx="5643401" cy="90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연합학습 통한 인공 신경망 구축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을 통한 스트레스 예측</a:t>
            </a:r>
            <a:endParaRPr lang="ko-KR" altLang="ko-KR" sz="16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동형암호 기법 사용한 데이터 수집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FD44F8-49EA-4701-8301-137AE69FE205}"/>
              </a:ext>
            </a:extLst>
          </p:cNvPr>
          <p:cNvSpPr/>
          <p:nvPr/>
        </p:nvSpPr>
        <p:spPr>
          <a:xfrm>
            <a:off x="4384248" y="3416036"/>
            <a:ext cx="132709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세부 목표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4DDA1A-9373-47E0-A93F-8368999CEBDE}"/>
              </a:ext>
            </a:extLst>
          </p:cNvPr>
          <p:cNvSpPr/>
          <p:nvPr/>
        </p:nvSpPr>
        <p:spPr>
          <a:xfrm>
            <a:off x="3532796" y="2360502"/>
            <a:ext cx="677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사용자의 개인정보를 보호하는 방식으로 데이터를 수집하고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BDC7FCF7-0C40-4378-8206-C3377E2B517B}"/>
              </a:ext>
            </a:extLst>
          </p:cNvPr>
          <p:cNvSpPr/>
          <p:nvPr/>
        </p:nvSpPr>
        <p:spPr>
          <a:xfrm rot="5400000">
            <a:off x="3338448" y="1699154"/>
            <a:ext cx="388696" cy="388696"/>
          </a:xfrm>
          <a:prstGeom prst="corner">
            <a:avLst>
              <a:gd name="adj1" fmla="val 18702"/>
              <a:gd name="adj2" fmla="val 17069"/>
            </a:avLst>
          </a:prstGeom>
          <a:solidFill>
            <a:srgbClr val="FC8C0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 도형 33">
            <a:extLst>
              <a:ext uri="{FF2B5EF4-FFF2-40B4-BE49-F238E27FC236}">
                <a16:creationId xmlns:a16="http://schemas.microsoft.com/office/drawing/2014/main" id="{C9D02360-D365-4B02-9B34-A54582C11154}"/>
              </a:ext>
            </a:extLst>
          </p:cNvPr>
          <p:cNvSpPr/>
          <p:nvPr/>
        </p:nvSpPr>
        <p:spPr>
          <a:xfrm rot="16200000">
            <a:off x="10681307" y="2449187"/>
            <a:ext cx="388800" cy="388800"/>
          </a:xfrm>
          <a:prstGeom prst="corner">
            <a:avLst>
              <a:gd name="adj1" fmla="val 18702"/>
              <a:gd name="adj2" fmla="val 17069"/>
            </a:avLst>
          </a:prstGeom>
          <a:solidFill>
            <a:srgbClr val="FC8C0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7F2B87-5D4D-42C4-8131-47CDBC6312F7}"/>
              </a:ext>
            </a:extLst>
          </p:cNvPr>
          <p:cNvSpPr/>
          <p:nvPr/>
        </p:nvSpPr>
        <p:spPr>
          <a:xfrm>
            <a:off x="2515308" y="5492482"/>
            <a:ext cx="9353037" cy="902811"/>
          </a:xfrm>
          <a:prstGeom prst="rect">
            <a:avLst/>
          </a:prstGeom>
          <a:solidFill>
            <a:srgbClr val="246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개인 프라이버시를 보호하는 협업 학습을 활용한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스마트폰 사용 패턴 분석 및 스트레스 예측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F4588A-74ED-4776-84C5-5B62F34151E4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84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78718"/>
            <a:ext cx="3086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1.2 </a:t>
            </a:r>
            <a:r>
              <a:rPr lang="ko-KR" altLang="en-US" sz="2800" dirty="0">
                <a:latin typeface="+mj-ea"/>
                <a:ea typeface="+mj-ea"/>
              </a:rPr>
              <a:t>프로젝트 산출물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F415E7-B619-4A14-8730-50E670D865A0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5E0E79-69D8-44DA-A0EA-13ECBDE55153}"/>
                </a:ext>
              </a:extLst>
            </p:cNvPr>
            <p:cNvSpPr/>
            <p:nvPr/>
          </p:nvSpPr>
          <p:spPr>
            <a:xfrm>
              <a:off x="0" y="1529578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7F0974-FD9C-4692-9E95-B057F4BC0EEA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FF0F589-4AF5-48E6-9C09-20B6F79AD0E4}"/>
              </a:ext>
            </a:extLst>
          </p:cNvPr>
          <p:cNvSpPr/>
          <p:nvPr/>
        </p:nvSpPr>
        <p:spPr>
          <a:xfrm>
            <a:off x="4159316" y="2297755"/>
            <a:ext cx="2149704" cy="1241659"/>
          </a:xfrm>
          <a:prstGeom prst="homePlate">
            <a:avLst>
              <a:gd name="adj" fmla="val 3045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4E4C355B-0875-4CA6-BD8A-EAE51BC86F23}"/>
              </a:ext>
            </a:extLst>
          </p:cNvPr>
          <p:cNvSpPr/>
          <p:nvPr/>
        </p:nvSpPr>
        <p:spPr>
          <a:xfrm>
            <a:off x="6138053" y="2297756"/>
            <a:ext cx="2149704" cy="1241659"/>
          </a:xfrm>
          <a:prstGeom prst="chevron">
            <a:avLst>
              <a:gd name="adj" fmla="val 3045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인공신경망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89229B72-907B-4785-BF05-A0FBC39B536C}"/>
              </a:ext>
            </a:extLst>
          </p:cNvPr>
          <p:cNvSpPr/>
          <p:nvPr/>
        </p:nvSpPr>
        <p:spPr>
          <a:xfrm>
            <a:off x="8116790" y="2297755"/>
            <a:ext cx="2149704" cy="1241659"/>
          </a:xfrm>
          <a:prstGeom prst="chevron">
            <a:avLst>
              <a:gd name="adj" fmla="val 3045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4117D0-8464-436E-A020-6EE76C92DAEF}"/>
              </a:ext>
            </a:extLst>
          </p:cNvPr>
          <p:cNvSpPr/>
          <p:nvPr/>
        </p:nvSpPr>
        <p:spPr>
          <a:xfrm>
            <a:off x="4022417" y="1701539"/>
            <a:ext cx="16644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산출물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단계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BF7CED17-85B3-40BD-88BC-C8352F0CF097}"/>
              </a:ext>
            </a:extLst>
          </p:cNvPr>
          <p:cNvSpPr/>
          <p:nvPr/>
        </p:nvSpPr>
        <p:spPr>
          <a:xfrm>
            <a:off x="5837679" y="4218396"/>
            <a:ext cx="383357" cy="938065"/>
          </a:xfrm>
          <a:prstGeom prst="upArrow">
            <a:avLst/>
          </a:prstGeom>
          <a:solidFill>
            <a:srgbClr val="2463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8A427-D516-4080-8E2F-1105EE891CEC}"/>
              </a:ext>
            </a:extLst>
          </p:cNvPr>
          <p:cNvSpPr txBox="1"/>
          <p:nvPr/>
        </p:nvSpPr>
        <p:spPr>
          <a:xfrm>
            <a:off x="5585618" y="5291266"/>
            <a:ext cx="9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A970F-3B42-4023-BAD4-69D8D640C550}"/>
              </a:ext>
            </a:extLst>
          </p:cNvPr>
          <p:cNvSpPr/>
          <p:nvPr/>
        </p:nvSpPr>
        <p:spPr>
          <a:xfrm>
            <a:off x="9738282" y="1016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12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8" y="-19250"/>
            <a:ext cx="225427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327879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2.1 </a:t>
            </a:r>
            <a:r>
              <a:rPr lang="ko-KR" altLang="en-US" sz="2800" dirty="0" err="1">
                <a:latin typeface="+mj-ea"/>
                <a:ea typeface="+mj-ea"/>
              </a:rPr>
              <a:t>모듈별</a:t>
            </a:r>
            <a:r>
              <a:rPr lang="ko-KR" altLang="en-US" sz="2800" dirty="0">
                <a:latin typeface="+mj-ea"/>
                <a:ea typeface="+mj-ea"/>
              </a:rPr>
              <a:t>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D3C849-8629-4B7A-8FB6-ABA05161A3B9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EFA369-25FD-401A-A62A-59E963A40419}"/>
                </a:ext>
              </a:extLst>
            </p:cNvPr>
            <p:cNvSpPr/>
            <p:nvPr/>
          </p:nvSpPr>
          <p:spPr>
            <a:xfrm>
              <a:off x="0" y="2041561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6E4C39-1B82-4634-B656-9C8B220628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solidFill>
                    <a:schemeClr val="bg1"/>
                  </a:solidFill>
                  <a:latin typeface="+mn-ea"/>
                </a:rPr>
                <a:t>모듈별</a:t>
              </a: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 설계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65D73CC-E028-43E9-B2EA-9EC44F644F06}"/>
              </a:ext>
            </a:extLst>
          </p:cNvPr>
          <p:cNvSpPr txBox="1"/>
          <p:nvPr/>
        </p:nvSpPr>
        <p:spPr>
          <a:xfrm>
            <a:off x="2988167" y="900625"/>
            <a:ext cx="1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[</a:t>
            </a:r>
            <a:r>
              <a:rPr lang="ko-KR" altLang="en-US" sz="1800" dirty="0">
                <a:latin typeface="+mj-ea"/>
                <a:ea typeface="+mj-ea"/>
              </a:rPr>
              <a:t>데이터 수집용 앱</a:t>
            </a:r>
            <a:r>
              <a:rPr lang="en-US" altLang="ko-KR" sz="1800" dirty="0">
                <a:latin typeface="+mj-ea"/>
                <a:ea typeface="+mj-ea"/>
              </a:rPr>
              <a:t>]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1EE26F-EDED-4763-9DC2-D28C0271A7B3}"/>
              </a:ext>
            </a:extLst>
          </p:cNvPr>
          <p:cNvGrpSpPr/>
          <p:nvPr/>
        </p:nvGrpSpPr>
        <p:grpSpPr>
          <a:xfrm>
            <a:off x="3156246" y="679152"/>
            <a:ext cx="7851079" cy="5656018"/>
            <a:chOff x="922094" y="285027"/>
            <a:chExt cx="7851079" cy="565601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3E7E689-B32A-4467-8145-5354E57AC72C}"/>
                </a:ext>
              </a:extLst>
            </p:cNvPr>
            <p:cNvSpPr/>
            <p:nvPr/>
          </p:nvSpPr>
          <p:spPr>
            <a:xfrm>
              <a:off x="3912993" y="1972738"/>
              <a:ext cx="1795032" cy="12530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AD5786-C0F0-496E-BFEE-6D80037388C5}"/>
                </a:ext>
              </a:extLst>
            </p:cNvPr>
            <p:cNvSpPr/>
            <p:nvPr/>
          </p:nvSpPr>
          <p:spPr>
            <a:xfrm>
              <a:off x="922094" y="3960805"/>
              <a:ext cx="2614090" cy="11696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2AD3AF-BC12-42B9-8C87-D2ACE1E0A061}"/>
                </a:ext>
              </a:extLst>
            </p:cNvPr>
            <p:cNvSpPr/>
            <p:nvPr/>
          </p:nvSpPr>
          <p:spPr>
            <a:xfrm>
              <a:off x="946111" y="2633947"/>
              <a:ext cx="2467548" cy="7967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DBB510F-24D6-4DC7-8CCC-6544476C8137}"/>
                </a:ext>
              </a:extLst>
            </p:cNvPr>
            <p:cNvSpPr/>
            <p:nvPr/>
          </p:nvSpPr>
          <p:spPr>
            <a:xfrm>
              <a:off x="6305623" y="3032310"/>
              <a:ext cx="2467548" cy="15244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Google Shape;110;p15">
              <a:extLst>
                <a:ext uri="{FF2B5EF4-FFF2-40B4-BE49-F238E27FC236}">
                  <a16:creationId xmlns:a16="http://schemas.microsoft.com/office/drawing/2014/main" id="{0B60E839-687E-408A-82B3-9F70D71FC2AC}"/>
                </a:ext>
              </a:extLst>
            </p:cNvPr>
            <p:cNvSpPr/>
            <p:nvPr/>
          </p:nvSpPr>
          <p:spPr>
            <a:xfrm>
              <a:off x="4045591" y="1843441"/>
              <a:ext cx="1549817" cy="248515"/>
            </a:xfrm>
            <a:prstGeom prst="rect">
              <a:avLst/>
            </a:prstGeom>
            <a:ln w="19050">
              <a:solidFill>
                <a:schemeClr val="accent4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/>
                <a:t>UserMainActivity</a:t>
              </a:r>
              <a:endParaRPr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CCE5A4-1ABC-4234-9EFE-D7C2FEEA5CD6}"/>
                </a:ext>
              </a:extLst>
            </p:cNvPr>
            <p:cNvSpPr txBox="1"/>
            <p:nvPr/>
          </p:nvSpPr>
          <p:spPr>
            <a:xfrm>
              <a:off x="3987871" y="2146745"/>
              <a:ext cx="15791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setAlarm()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D5EDBE-C67B-40D9-81FD-169EDBA920DE}"/>
                </a:ext>
              </a:extLst>
            </p:cNvPr>
            <p:cNvSpPr txBox="1"/>
            <p:nvPr/>
          </p:nvSpPr>
          <p:spPr>
            <a:xfrm>
              <a:off x="3987869" y="2414505"/>
              <a:ext cx="1630765" cy="2858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createWorker()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ED3893-A30D-4BB6-90E7-4B1A77600ECE}"/>
                </a:ext>
              </a:extLst>
            </p:cNvPr>
            <p:cNvSpPr txBox="1"/>
            <p:nvPr/>
          </p:nvSpPr>
          <p:spPr>
            <a:xfrm>
              <a:off x="6698595" y="2942816"/>
              <a:ext cx="1725810" cy="2528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/>
            </a:lstStyle>
            <a:p>
              <a:r>
                <a:rPr lang="en-US" altLang="ko-KR" sz="1400" dirty="0"/>
                <a:t>DataCollectWorker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E57B8A-2F63-4212-8718-F680101186F6}"/>
                </a:ext>
              </a:extLst>
            </p:cNvPr>
            <p:cNvSpPr txBox="1"/>
            <p:nvPr/>
          </p:nvSpPr>
          <p:spPr>
            <a:xfrm>
              <a:off x="6446602" y="3234285"/>
              <a:ext cx="205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getAppUsageStats()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0100F8-D827-4FD4-8DF2-A75C602EAE26}"/>
                </a:ext>
              </a:extLst>
            </p:cNvPr>
            <p:cNvSpPr txBox="1"/>
            <p:nvPr/>
          </p:nvSpPr>
          <p:spPr>
            <a:xfrm>
              <a:off x="6446602" y="3521118"/>
              <a:ext cx="232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startMeasureRotateVector()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9EEA79-7890-4099-B0DF-5DF6E43EAAAE}"/>
                </a:ext>
              </a:extLst>
            </p:cNvPr>
            <p:cNvSpPr txBox="1"/>
            <p:nvPr/>
          </p:nvSpPr>
          <p:spPr>
            <a:xfrm>
              <a:off x="6446602" y="3807951"/>
              <a:ext cx="232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startLocationUpdates()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C3C177-659A-4BAF-8B7B-C091C1FAC754}"/>
                </a:ext>
              </a:extLst>
            </p:cNvPr>
            <p:cNvSpPr txBox="1"/>
            <p:nvPr/>
          </p:nvSpPr>
          <p:spPr>
            <a:xfrm>
              <a:off x="4013327" y="3743542"/>
              <a:ext cx="1609061" cy="224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/>
            </a:lstStyle>
            <a:p>
              <a:r>
                <a:rPr lang="en-US" altLang="ko-KR" sz="1200" dirty="0"/>
                <a:t>UsageStatsManager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24F50A-0F66-400F-9016-595696A2A85C}"/>
                </a:ext>
              </a:extLst>
            </p:cNvPr>
            <p:cNvSpPr txBox="1"/>
            <p:nvPr/>
          </p:nvSpPr>
          <p:spPr>
            <a:xfrm>
              <a:off x="4013327" y="4049671"/>
              <a:ext cx="1609061" cy="224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/>
            </a:lstStyle>
            <a:p>
              <a:r>
                <a:rPr lang="en-US" altLang="ko-KR" sz="1200" dirty="0"/>
                <a:t>SensorManager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34F04-8C9B-42DA-9863-E63FCF1F1136}"/>
                </a:ext>
              </a:extLst>
            </p:cNvPr>
            <p:cNvSpPr txBox="1"/>
            <p:nvPr/>
          </p:nvSpPr>
          <p:spPr>
            <a:xfrm>
              <a:off x="4013327" y="4355800"/>
              <a:ext cx="1609061" cy="224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/>
            </a:lstStyle>
            <a:p>
              <a:r>
                <a:rPr lang="en-US" altLang="ko-KR" sz="1200" dirty="0"/>
                <a:t>LocationService</a:t>
              </a:r>
            </a:p>
          </p:txBody>
        </p:sp>
        <p:sp>
          <p:nvSpPr>
            <p:cNvPr id="48" name="원통형 47">
              <a:extLst>
                <a:ext uri="{FF2B5EF4-FFF2-40B4-BE49-F238E27FC236}">
                  <a16:creationId xmlns:a16="http://schemas.microsoft.com/office/drawing/2014/main" id="{05032568-683B-4B99-98DA-384EBD2EA7CF}"/>
                </a:ext>
              </a:extLst>
            </p:cNvPr>
            <p:cNvSpPr/>
            <p:nvPr/>
          </p:nvSpPr>
          <p:spPr>
            <a:xfrm>
              <a:off x="3991847" y="5386677"/>
              <a:ext cx="1700056" cy="554368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Database</a:t>
              </a: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(Firebase)</a:t>
              </a:r>
            </a:p>
          </p:txBody>
        </p:sp>
        <p:sp>
          <p:nvSpPr>
            <p:cNvPr id="49" name="Google Shape;110;p15">
              <a:extLst>
                <a:ext uri="{FF2B5EF4-FFF2-40B4-BE49-F238E27FC236}">
                  <a16:creationId xmlns:a16="http://schemas.microsoft.com/office/drawing/2014/main" id="{C866300E-756E-4178-88D3-3D425F5BF2CC}"/>
                </a:ext>
              </a:extLst>
            </p:cNvPr>
            <p:cNvSpPr/>
            <p:nvPr/>
          </p:nvSpPr>
          <p:spPr>
            <a:xfrm>
              <a:off x="1234132" y="3754039"/>
              <a:ext cx="1883362" cy="292764"/>
            </a:xfrm>
            <a:prstGeom prst="rect">
              <a:avLst/>
            </a:prstGeom>
            <a:ln w="19050">
              <a:solidFill>
                <a:schemeClr val="accent4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/>
                <a:t>StressCollectActivity</a:t>
              </a:r>
              <a:endParaRPr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5A5DE1-9F4A-472B-84AC-D07907EEE79C}"/>
                </a:ext>
              </a:extLst>
            </p:cNvPr>
            <p:cNvSpPr txBox="1"/>
            <p:nvPr/>
          </p:nvSpPr>
          <p:spPr>
            <a:xfrm>
              <a:off x="974862" y="4078133"/>
              <a:ext cx="2315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getAppUsageStats()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E07FAC-19C7-4FBA-B44F-9269FF3249E6}"/>
                </a:ext>
              </a:extLst>
            </p:cNvPr>
            <p:cNvSpPr txBox="1"/>
            <p:nvPr/>
          </p:nvSpPr>
          <p:spPr>
            <a:xfrm>
              <a:off x="1329856" y="4753133"/>
              <a:ext cx="1700057" cy="2239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스트레스 설문 데이터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3A395-2D5F-4F28-BDF6-77A77FBD91D1}"/>
                </a:ext>
              </a:extLst>
            </p:cNvPr>
            <p:cNvSpPr txBox="1"/>
            <p:nvPr/>
          </p:nvSpPr>
          <p:spPr>
            <a:xfrm>
              <a:off x="970923" y="4369941"/>
              <a:ext cx="231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startMeasureRotateVector()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752819-3959-48F1-89BA-7F638897821E}"/>
                </a:ext>
              </a:extLst>
            </p:cNvPr>
            <p:cNvSpPr txBox="1"/>
            <p:nvPr/>
          </p:nvSpPr>
          <p:spPr>
            <a:xfrm>
              <a:off x="1399372" y="2511134"/>
              <a:ext cx="1561026" cy="2620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/>
            </a:lstStyle>
            <a:p>
              <a:r>
                <a:rPr lang="en-US" altLang="ko-KR" sz="1400" dirty="0"/>
                <a:t>AlarmReceiver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63FDF4-DDBB-4A9F-9F42-87A95F564E38}"/>
                </a:ext>
              </a:extLst>
            </p:cNvPr>
            <p:cNvSpPr txBox="1"/>
            <p:nvPr/>
          </p:nvSpPr>
          <p:spPr>
            <a:xfrm>
              <a:off x="1051251" y="3110665"/>
              <a:ext cx="217850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</a:t>
              </a: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시간 후 다음 알림 설정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6474B7-E488-416C-922F-BB1A136C2FFF}"/>
                </a:ext>
              </a:extLst>
            </p:cNvPr>
            <p:cNvSpPr txBox="1"/>
            <p:nvPr/>
          </p:nvSpPr>
          <p:spPr>
            <a:xfrm>
              <a:off x="1060719" y="2822407"/>
              <a:ext cx="217850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사용자에게 푸시 알림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88B32C-1889-4823-851F-CB22D3F5AB7A}"/>
                </a:ext>
              </a:extLst>
            </p:cNvPr>
            <p:cNvSpPr txBox="1"/>
            <p:nvPr/>
          </p:nvSpPr>
          <p:spPr>
            <a:xfrm>
              <a:off x="6977390" y="4190674"/>
              <a:ext cx="1003437" cy="2300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r>
                <a:rPr lang="ko-KR" altLang="en-US" sz="110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수집 데이터</a:t>
              </a:r>
              <a:endParaRPr lang="en-US" altLang="ko-KR" sz="11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488BAE6-E06C-4DAD-BBA3-5477EED1DAF6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>
              <a:off x="5618634" y="2557411"/>
              <a:ext cx="1942866" cy="38540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02E9DE4-8264-43B2-82B4-76092C47863B}"/>
                </a:ext>
              </a:extLst>
            </p:cNvPr>
            <p:cNvCxnSpPr>
              <a:cxnSpLocks/>
              <a:stCxn id="39" idx="1"/>
              <a:endCxn id="53" idx="0"/>
            </p:cNvCxnSpPr>
            <p:nvPr/>
          </p:nvCxnSpPr>
          <p:spPr>
            <a:xfrm rot="10800000" flipV="1">
              <a:off x="2179885" y="2285244"/>
              <a:ext cx="1807986" cy="22588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5EC0141A-4657-428B-B5D9-FB82E88DA6BA}"/>
                </a:ext>
              </a:extLst>
            </p:cNvPr>
            <p:cNvCxnSpPr>
              <a:cxnSpLocks/>
              <a:stCxn id="56" idx="2"/>
              <a:endCxn id="48" idx="4"/>
            </p:cNvCxnSpPr>
            <p:nvPr/>
          </p:nvCxnSpPr>
          <p:spPr>
            <a:xfrm rot="5400000">
              <a:off x="5963955" y="4148706"/>
              <a:ext cx="1243103" cy="178720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985A7AF2-9FA5-4027-8467-4492D6D125BC}"/>
                </a:ext>
              </a:extLst>
            </p:cNvPr>
            <p:cNvCxnSpPr>
              <a:cxnSpLocks/>
              <a:stCxn id="36" idx="2"/>
              <a:endCxn id="49" idx="0"/>
            </p:cNvCxnSpPr>
            <p:nvPr/>
          </p:nvCxnSpPr>
          <p:spPr>
            <a:xfrm rot="5400000">
              <a:off x="2016166" y="3590319"/>
              <a:ext cx="323367" cy="407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19AF8BD-47CD-4BB0-922B-8EF85E550B2D}"/>
                </a:ext>
              </a:extLst>
            </p:cNvPr>
            <p:cNvCxnSpPr>
              <a:cxnSpLocks/>
              <a:stCxn id="43" idx="1"/>
              <a:endCxn id="46" idx="3"/>
            </p:cNvCxnSpPr>
            <p:nvPr/>
          </p:nvCxnSpPr>
          <p:spPr>
            <a:xfrm flipH="1">
              <a:off x="5622387" y="3659618"/>
              <a:ext cx="824214" cy="50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3545DEA-085E-40C4-AE31-9A5CB45A8B73}"/>
                </a:ext>
              </a:extLst>
            </p:cNvPr>
            <p:cNvCxnSpPr>
              <a:cxnSpLocks/>
              <a:stCxn id="42" idx="1"/>
              <a:endCxn id="45" idx="3"/>
            </p:cNvCxnSpPr>
            <p:nvPr/>
          </p:nvCxnSpPr>
          <p:spPr>
            <a:xfrm flipH="1">
              <a:off x="5622388" y="3372785"/>
              <a:ext cx="824214" cy="483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AF46202-31F3-424E-8856-EB3EE65D94AC}"/>
                </a:ext>
              </a:extLst>
            </p:cNvPr>
            <p:cNvCxnSpPr>
              <a:cxnSpLocks/>
              <a:stCxn id="44" idx="1"/>
              <a:endCxn id="47" idx="3"/>
            </p:cNvCxnSpPr>
            <p:nvPr/>
          </p:nvCxnSpPr>
          <p:spPr>
            <a:xfrm flipH="1">
              <a:off x="5622387" y="3946451"/>
              <a:ext cx="824214" cy="52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25B5860-5AD9-48AC-9E1D-81AA1587C7C5}"/>
                </a:ext>
              </a:extLst>
            </p:cNvPr>
            <p:cNvCxnSpPr>
              <a:cxnSpLocks/>
              <a:stCxn id="45" idx="3"/>
              <a:endCxn id="56" idx="1"/>
            </p:cNvCxnSpPr>
            <p:nvPr/>
          </p:nvCxnSpPr>
          <p:spPr>
            <a:xfrm>
              <a:off x="5622388" y="3855939"/>
              <a:ext cx="1355002" cy="44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0298225-EF7B-4091-BA16-46817129AFC9}"/>
                </a:ext>
              </a:extLst>
            </p:cNvPr>
            <p:cNvCxnSpPr>
              <a:cxnSpLocks/>
              <a:stCxn id="46" idx="3"/>
              <a:endCxn id="56" idx="1"/>
            </p:cNvCxnSpPr>
            <p:nvPr/>
          </p:nvCxnSpPr>
          <p:spPr>
            <a:xfrm>
              <a:off x="5622388" y="4162068"/>
              <a:ext cx="1355002" cy="14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B7539A1-4B7D-48DC-BD4B-37412A829FA4}"/>
                </a:ext>
              </a:extLst>
            </p:cNvPr>
            <p:cNvCxnSpPr>
              <a:cxnSpLocks/>
              <a:stCxn id="47" idx="3"/>
              <a:endCxn id="56" idx="1"/>
            </p:cNvCxnSpPr>
            <p:nvPr/>
          </p:nvCxnSpPr>
          <p:spPr>
            <a:xfrm flipV="1">
              <a:off x="5622388" y="4305716"/>
              <a:ext cx="1355002" cy="162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6453AA9B-E870-4ABF-A3AF-F9A06E042430}"/>
                </a:ext>
              </a:extLst>
            </p:cNvPr>
            <p:cNvCxnSpPr>
              <a:cxnSpLocks/>
              <a:stCxn id="35" idx="2"/>
              <a:endCxn id="48" idx="2"/>
            </p:cNvCxnSpPr>
            <p:nvPr/>
          </p:nvCxnSpPr>
          <p:spPr>
            <a:xfrm rot="16200000" flipH="1">
              <a:off x="2843774" y="4515787"/>
              <a:ext cx="533439" cy="176270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A4D88D2-14F6-4EF0-B3B1-A9EBE86BCE3B}"/>
                </a:ext>
              </a:extLst>
            </p:cNvPr>
            <p:cNvCxnSpPr>
              <a:cxnSpLocks/>
              <a:stCxn id="50" idx="3"/>
              <a:endCxn id="45" idx="1"/>
            </p:cNvCxnSpPr>
            <p:nvPr/>
          </p:nvCxnSpPr>
          <p:spPr>
            <a:xfrm flipV="1">
              <a:off x="3290004" y="3855939"/>
              <a:ext cx="723323" cy="360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CC24AD0-D3BD-44BB-9816-0C232F09E3F2}"/>
                </a:ext>
              </a:extLst>
            </p:cNvPr>
            <p:cNvCxnSpPr>
              <a:cxnSpLocks/>
              <a:stCxn id="45" idx="1"/>
              <a:endCxn id="51" idx="3"/>
            </p:cNvCxnSpPr>
            <p:nvPr/>
          </p:nvCxnSpPr>
          <p:spPr>
            <a:xfrm flipH="1">
              <a:off x="3029913" y="3855939"/>
              <a:ext cx="983414" cy="1009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A3E923E-3596-4064-AA97-A42BB2A5DF6C}"/>
                </a:ext>
              </a:extLst>
            </p:cNvPr>
            <p:cNvCxnSpPr>
              <a:cxnSpLocks/>
              <a:stCxn id="46" idx="1"/>
              <a:endCxn id="51" idx="3"/>
            </p:cNvCxnSpPr>
            <p:nvPr/>
          </p:nvCxnSpPr>
          <p:spPr>
            <a:xfrm flipH="1">
              <a:off x="3029913" y="4162068"/>
              <a:ext cx="983414" cy="703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F8D25E8-5733-4093-98BD-5F9A24A08325}"/>
                </a:ext>
              </a:extLst>
            </p:cNvPr>
            <p:cNvCxnSpPr>
              <a:cxnSpLocks/>
              <a:stCxn id="52" idx="3"/>
              <a:endCxn id="46" idx="1"/>
            </p:cNvCxnSpPr>
            <p:nvPr/>
          </p:nvCxnSpPr>
          <p:spPr>
            <a:xfrm flipV="1">
              <a:off x="3290005" y="4162068"/>
              <a:ext cx="723322" cy="346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AB8BDB-9970-4E2D-9897-2B1E3F83A69E}"/>
                </a:ext>
              </a:extLst>
            </p:cNvPr>
            <p:cNvSpPr txBox="1"/>
            <p:nvPr/>
          </p:nvSpPr>
          <p:spPr>
            <a:xfrm>
              <a:off x="3987868" y="2694933"/>
              <a:ext cx="16307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프로젝트 가이드 버튼</a:t>
              </a:r>
              <a:endPara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11664F-1547-4F15-B31D-5A411844A857}"/>
                </a:ext>
              </a:extLst>
            </p:cNvPr>
            <p:cNvSpPr txBox="1"/>
            <p:nvPr/>
          </p:nvSpPr>
          <p:spPr>
            <a:xfrm>
              <a:off x="3987871" y="2971409"/>
              <a:ext cx="15791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스트레스 설문 버튼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0F7F1AF6-57CA-434B-B5FB-906ED03DA3A4}"/>
                </a:ext>
              </a:extLst>
            </p:cNvPr>
            <p:cNvCxnSpPr>
              <a:cxnSpLocks/>
              <a:stCxn id="73" idx="1"/>
              <a:endCxn id="49" idx="3"/>
            </p:cNvCxnSpPr>
            <p:nvPr/>
          </p:nvCxnSpPr>
          <p:spPr>
            <a:xfrm rot="10800000" flipV="1">
              <a:off x="3117495" y="3102213"/>
              <a:ext cx="870377" cy="79820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085ECFD8-8307-4D7B-BD8A-1A9BA6999438}"/>
                </a:ext>
              </a:extLst>
            </p:cNvPr>
            <p:cNvCxnSpPr>
              <a:cxnSpLocks/>
              <a:stCxn id="72" idx="3"/>
              <a:endCxn id="76" idx="1"/>
            </p:cNvCxnSpPr>
            <p:nvPr/>
          </p:nvCxnSpPr>
          <p:spPr>
            <a:xfrm flipV="1">
              <a:off x="5618633" y="1977691"/>
              <a:ext cx="686990" cy="8442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001C968-0CD6-40E4-B48F-6BC646F53A3C}"/>
                </a:ext>
              </a:extLst>
            </p:cNvPr>
            <p:cNvSpPr/>
            <p:nvPr/>
          </p:nvSpPr>
          <p:spPr>
            <a:xfrm>
              <a:off x="6305623" y="1662490"/>
              <a:ext cx="2467548" cy="6304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Google Shape;110;p15">
              <a:extLst>
                <a:ext uri="{FF2B5EF4-FFF2-40B4-BE49-F238E27FC236}">
                  <a16:creationId xmlns:a16="http://schemas.microsoft.com/office/drawing/2014/main" id="{C0FF4C18-069C-46F3-B557-77024B703C6C}"/>
                </a:ext>
              </a:extLst>
            </p:cNvPr>
            <p:cNvSpPr/>
            <p:nvPr/>
          </p:nvSpPr>
          <p:spPr>
            <a:xfrm>
              <a:off x="6839607" y="1496517"/>
              <a:ext cx="1399579" cy="248515"/>
            </a:xfrm>
            <a:prstGeom prst="rect">
              <a:avLst/>
            </a:prstGeom>
            <a:ln w="19050">
              <a:solidFill>
                <a:schemeClr val="accent4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/>
                <a:t>TutorialActivity</a:t>
              </a:r>
              <a:endParaRPr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34483D-D7B3-44B6-B14C-B7D3F4CE6B66}"/>
                </a:ext>
              </a:extLst>
            </p:cNvPr>
            <p:cNvSpPr txBox="1"/>
            <p:nvPr/>
          </p:nvSpPr>
          <p:spPr>
            <a:xfrm>
              <a:off x="6481464" y="1751033"/>
              <a:ext cx="1579124" cy="5790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프로젝트 소개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수집데이터 고지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7ABBB8-9D1C-4786-80B5-3B76520E547A}"/>
                </a:ext>
              </a:extLst>
            </p:cNvPr>
            <p:cNvSpPr txBox="1"/>
            <p:nvPr/>
          </p:nvSpPr>
          <p:spPr>
            <a:xfrm>
              <a:off x="7479108" y="2700485"/>
              <a:ext cx="8361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15</a:t>
              </a: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 주기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DDF59A-3FD0-4F73-B0FC-10DA9570666A}"/>
                </a:ext>
              </a:extLst>
            </p:cNvPr>
            <p:cNvSpPr/>
            <p:nvPr/>
          </p:nvSpPr>
          <p:spPr>
            <a:xfrm>
              <a:off x="6327168" y="656829"/>
              <a:ext cx="2426170" cy="6773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Google Shape;110;p15">
              <a:extLst>
                <a:ext uri="{FF2B5EF4-FFF2-40B4-BE49-F238E27FC236}">
                  <a16:creationId xmlns:a16="http://schemas.microsoft.com/office/drawing/2014/main" id="{E86BD497-B68A-45D0-BAE9-EA9AB82E4075}"/>
                </a:ext>
              </a:extLst>
            </p:cNvPr>
            <p:cNvSpPr/>
            <p:nvPr/>
          </p:nvSpPr>
          <p:spPr>
            <a:xfrm>
              <a:off x="6841244" y="534356"/>
              <a:ext cx="1399579" cy="248515"/>
            </a:xfrm>
            <a:prstGeom prst="rect">
              <a:avLst/>
            </a:prstGeom>
            <a:ln w="19050">
              <a:solidFill>
                <a:schemeClr val="accent4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/>
                <a:t>LoginActivity</a:t>
              </a:r>
              <a:endParaRPr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333C4F-5A7F-4F8F-9835-F22F8DEA1798}"/>
                </a:ext>
              </a:extLst>
            </p:cNvPr>
            <p:cNvSpPr txBox="1"/>
            <p:nvPr/>
          </p:nvSpPr>
          <p:spPr>
            <a:xfrm>
              <a:off x="6446601" y="716573"/>
              <a:ext cx="1579124" cy="5790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회원정보 입력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각종 권한 요청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771FAC3C-034F-4FD0-8C1F-D8AE0914825F}"/>
                </a:ext>
              </a:extLst>
            </p:cNvPr>
            <p:cNvCxnSpPr>
              <a:cxnSpLocks/>
              <a:stCxn id="80" idx="2"/>
              <a:endCxn id="77" idx="0"/>
            </p:cNvCxnSpPr>
            <p:nvPr/>
          </p:nvCxnSpPr>
          <p:spPr>
            <a:xfrm rot="5400000">
              <a:off x="7458661" y="1414924"/>
              <a:ext cx="162329" cy="85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944F804-4E2F-462D-ACF1-50C20421AE46}"/>
                </a:ext>
              </a:extLst>
            </p:cNvPr>
            <p:cNvSpPr txBox="1"/>
            <p:nvPr/>
          </p:nvSpPr>
          <p:spPr>
            <a:xfrm>
              <a:off x="7144718" y="285027"/>
              <a:ext cx="8361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첫 실행 시</a:t>
              </a:r>
              <a:endPara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6D820C7A-F397-49CA-8CF6-50C382F0EECE}"/>
                </a:ext>
              </a:extLst>
            </p:cNvPr>
            <p:cNvCxnSpPr>
              <a:cxnSpLocks/>
              <a:stCxn id="77" idx="1"/>
              <a:endCxn id="38" idx="0"/>
            </p:cNvCxnSpPr>
            <p:nvPr/>
          </p:nvCxnSpPr>
          <p:spPr>
            <a:xfrm rot="10800000" flipV="1">
              <a:off x="4820501" y="1620775"/>
              <a:ext cx="2019107" cy="22266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E9E56EC-1A34-451E-A739-090C7119D3E4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05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396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3.1 </a:t>
            </a:r>
            <a:r>
              <a:rPr lang="ko-KR" altLang="en-US" sz="2800" dirty="0">
                <a:latin typeface="+mj-ea"/>
                <a:ea typeface="+mj-ea"/>
              </a:rPr>
              <a:t>데이터 수집용 앱 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EDCE56-7399-4724-825E-FDCEB03BE8E8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814EEA-45BB-4A5A-A621-EB00EA51CC83}"/>
                </a:ext>
              </a:extLst>
            </p:cNvPr>
            <p:cNvSpPr/>
            <p:nvPr/>
          </p:nvSpPr>
          <p:spPr>
            <a:xfrm>
              <a:off x="0" y="2589106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1082C3-F397-43BF-A88C-119AEC8E66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C0E70F7B-2941-4DBF-9450-C095C8D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148" y="749170"/>
            <a:ext cx="5758586" cy="47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[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Stressy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]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구현 내용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FEA9B-AE70-4EE1-B01B-A01C7031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5094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31922B2-1D4D-4ADF-86FF-C63C4350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9" b="5482"/>
          <a:stretch/>
        </p:blipFill>
        <p:spPr>
          <a:xfrm>
            <a:off x="2580823" y="1388370"/>
            <a:ext cx="2318237" cy="43635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802A10-DC45-411F-9438-64651F551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3" b="5449"/>
          <a:stretch/>
        </p:blipFill>
        <p:spPr>
          <a:xfrm>
            <a:off x="7292940" y="1387350"/>
            <a:ext cx="2323617" cy="436350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C32D8C1-26D2-4515-B09F-7543D3A1FA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48" b="5995"/>
          <a:stretch/>
        </p:blipFill>
        <p:spPr>
          <a:xfrm>
            <a:off x="9654379" y="1387350"/>
            <a:ext cx="2323617" cy="43635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9CA9D4A-5EFE-4CCA-9293-02523DBBD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1" b="5499"/>
          <a:stretch/>
        </p:blipFill>
        <p:spPr>
          <a:xfrm>
            <a:off x="4936882" y="1387350"/>
            <a:ext cx="2318236" cy="4364519"/>
          </a:xfrm>
          <a:prstGeom prst="rect">
            <a:avLst/>
          </a:prstGeom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id="{94AFB356-09A4-4E04-BD2B-895F98C2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322" y="5964407"/>
            <a:ext cx="24514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Stressy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가이드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E35DBB-2FE7-4565-88BB-6003EC538C00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3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396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3.1 </a:t>
            </a:r>
            <a:r>
              <a:rPr lang="ko-KR" altLang="en-US" sz="2800" dirty="0">
                <a:latin typeface="+mj-ea"/>
                <a:ea typeface="+mj-ea"/>
              </a:rPr>
              <a:t>데이터 수집용 앱 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EDCE56-7399-4724-825E-FDCEB03BE8E8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814EEA-45BB-4A5A-A621-EB00EA51CC83}"/>
                </a:ext>
              </a:extLst>
            </p:cNvPr>
            <p:cNvSpPr/>
            <p:nvPr/>
          </p:nvSpPr>
          <p:spPr>
            <a:xfrm>
              <a:off x="0" y="2589106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1082C3-F397-43BF-A88C-119AEC8E66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C0E70F7B-2941-4DBF-9450-C095C8D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148" y="749170"/>
            <a:ext cx="5758586" cy="47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[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Stressy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]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구현 내용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EE6A01-69FF-4BA8-9568-2B5CE0712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1" b="5689"/>
          <a:stretch/>
        </p:blipFill>
        <p:spPr>
          <a:xfrm>
            <a:off x="7332129" y="2032058"/>
            <a:ext cx="2293491" cy="431692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4969D6-3001-413E-B19B-860444D01E4F}"/>
              </a:ext>
            </a:extLst>
          </p:cNvPr>
          <p:cNvGrpSpPr/>
          <p:nvPr/>
        </p:nvGrpSpPr>
        <p:grpSpPr>
          <a:xfrm>
            <a:off x="2684454" y="2124046"/>
            <a:ext cx="2293491" cy="4397793"/>
            <a:chOff x="-403867" y="103853"/>
            <a:chExt cx="3549578" cy="668119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722F5B0-34E1-424E-9389-D35C0F69B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41" b="5689"/>
            <a:stretch/>
          </p:blipFill>
          <p:spPr>
            <a:xfrm>
              <a:off x="-403867" y="103853"/>
              <a:ext cx="3549578" cy="668119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4E50C8E-3FD7-49F4-B231-32A72FCCDB78}"/>
                </a:ext>
              </a:extLst>
            </p:cNvPr>
            <p:cNvSpPr/>
            <p:nvPr/>
          </p:nvSpPr>
          <p:spPr>
            <a:xfrm>
              <a:off x="-83840" y="6119595"/>
              <a:ext cx="1855482" cy="285425"/>
            </a:xfrm>
            <a:prstGeom prst="rect">
              <a:avLst/>
            </a:prstGeom>
            <a:solidFill>
              <a:srgbClr val="E3E1E2"/>
            </a:solidFill>
            <a:ln>
              <a:solidFill>
                <a:srgbClr val="E3E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0971CF75-721E-4472-89D2-512F8D80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800" y="5337497"/>
            <a:ext cx="2451412" cy="10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Main</a:t>
            </a:r>
          </a:p>
          <a:p>
            <a:pPr latinLnBrk="0">
              <a:lnSpc>
                <a:spcPct val="150000"/>
              </a:lnSpc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평상시 화면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스트레스 설문 시작하기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635176B-221F-4C37-8A31-13639F3E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620" y="5337497"/>
            <a:ext cx="2142074" cy="10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스트레스 설문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메인에서 버튼 클릭하거나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푸시 알림을 눌러 실행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9A3F451-BB6E-44B8-B785-7FA0EFB7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681" y="607785"/>
            <a:ext cx="3960385" cy="1019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7654DAC0-93EB-4AB4-A0CD-AE63E9A2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41" y="1231120"/>
            <a:ext cx="24111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스트레스 설문 푸시 알림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4D129-2BFA-49BA-85BF-3CEF200F3A48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836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396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3.1 </a:t>
            </a:r>
            <a:r>
              <a:rPr lang="ko-KR" altLang="en-US" sz="2800" dirty="0">
                <a:latin typeface="+mj-ea"/>
                <a:ea typeface="+mj-ea"/>
              </a:rPr>
              <a:t>데이터 수집용 앱 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EDCE56-7399-4724-825E-FDCEB03BE8E8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814EEA-45BB-4A5A-A621-EB00EA51CC83}"/>
                </a:ext>
              </a:extLst>
            </p:cNvPr>
            <p:cNvSpPr/>
            <p:nvPr/>
          </p:nvSpPr>
          <p:spPr>
            <a:xfrm>
              <a:off x="0" y="2589106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1082C3-F397-43BF-A88C-119AEC8E66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C0E70F7B-2941-4DBF-9450-C095C8D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148" y="749170"/>
            <a:ext cx="5758586" cy="47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[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Stressy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참가자 모집 및 배포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9E885F-7AFA-441C-844C-CE7B6BB8E98D}"/>
              </a:ext>
            </a:extLst>
          </p:cNvPr>
          <p:cNvPicPr/>
          <p:nvPr/>
        </p:nvPicPr>
        <p:blipFill rotWithShape="1">
          <a:blip r:embed="rId3"/>
          <a:srcRect l="25036" t="21662" r="26886" b="4490"/>
          <a:stretch/>
        </p:blipFill>
        <p:spPr bwMode="auto">
          <a:xfrm>
            <a:off x="2739407" y="1361412"/>
            <a:ext cx="5596072" cy="48353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111C00-7D03-4B17-A1BE-09AA0B080E85}"/>
              </a:ext>
            </a:extLst>
          </p:cNvPr>
          <p:cNvSpPr txBox="1"/>
          <p:nvPr/>
        </p:nvSpPr>
        <p:spPr>
          <a:xfrm>
            <a:off x="2827148" y="6335773"/>
            <a:ext cx="8348850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저희는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위와</a:t>
            </a:r>
            <a:r>
              <a:rPr lang="ko-KR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 같이 구글 폼 설문으로 </a:t>
            </a:r>
            <a:r>
              <a:rPr lang="ko-KR" altLang="en-US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저희 지인들을 위주로 </a:t>
            </a:r>
            <a:r>
              <a:rPr lang="en-US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SNS</a:t>
            </a:r>
            <a:r>
              <a:rPr lang="ko-KR" altLang="en-US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를 통해 </a:t>
            </a:r>
            <a:r>
              <a:rPr lang="ko-KR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참가자 신청을 받았습니다</a:t>
            </a:r>
            <a:r>
              <a:rPr lang="en-US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dirty="0"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1402D-9A45-4E6C-8D0E-28027428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52" t="17824" r="25854" b="46526"/>
          <a:stretch/>
        </p:blipFill>
        <p:spPr>
          <a:xfrm>
            <a:off x="5706441" y="3663981"/>
            <a:ext cx="6046388" cy="2444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F392C3-5F4F-4942-92E4-F2A5CF77FEE8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218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396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3.1 </a:t>
            </a:r>
            <a:r>
              <a:rPr lang="ko-KR" altLang="en-US" sz="2800" dirty="0">
                <a:latin typeface="+mj-ea"/>
                <a:ea typeface="+mj-ea"/>
              </a:rPr>
              <a:t>데이터 수집용 앱 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EDCE56-7399-4724-825E-FDCEB03BE8E8}"/>
              </a:ext>
            </a:extLst>
          </p:cNvPr>
          <p:cNvGrpSpPr/>
          <p:nvPr/>
        </p:nvGrpSpPr>
        <p:grpSpPr>
          <a:xfrm>
            <a:off x="0" y="1387350"/>
            <a:ext cx="2119492" cy="2119811"/>
            <a:chOff x="0" y="1387350"/>
            <a:chExt cx="2119492" cy="211981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814EEA-45BB-4A5A-A621-EB00EA51CC83}"/>
                </a:ext>
              </a:extLst>
            </p:cNvPr>
            <p:cNvSpPr/>
            <p:nvPr/>
          </p:nvSpPr>
          <p:spPr>
            <a:xfrm>
              <a:off x="0" y="2589106"/>
              <a:ext cx="2119492" cy="405694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1082C3-F397-43BF-A88C-119AEC8E6600}"/>
                </a:ext>
              </a:extLst>
            </p:cNvPr>
            <p:cNvSpPr/>
            <p:nvPr/>
          </p:nvSpPr>
          <p:spPr>
            <a:xfrm>
              <a:off x="27224" y="1387350"/>
              <a:ext cx="1737976" cy="2119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 err="1">
                  <a:latin typeface="+mn-ea"/>
                </a:rPr>
                <a:t>모듈별</a:t>
              </a:r>
              <a:r>
                <a:rPr lang="ko-KR" altLang="en-US" sz="1700" dirty="0">
                  <a:latin typeface="+mn-ea"/>
                </a:rPr>
                <a:t> 설계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역할 분담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C0E70F7B-2941-4DBF-9450-C095C8D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148" y="749170"/>
            <a:ext cx="5758586" cy="47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2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22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[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Stressy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참가자 모집 및 배포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11C00-7D03-4B17-A1BE-09AA0B080E85}"/>
              </a:ext>
            </a:extLst>
          </p:cNvPr>
          <p:cNvSpPr txBox="1"/>
          <p:nvPr/>
        </p:nvSpPr>
        <p:spPr>
          <a:xfrm>
            <a:off x="3453323" y="6000808"/>
            <a:ext cx="6538233" cy="72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위와 같은 설치 가이드를 작성해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참가자들에게 앱 파일과 함께 배포했습니다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현재 </a:t>
            </a:r>
            <a:r>
              <a:rPr lang="en-US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27</a:t>
            </a:r>
            <a:r>
              <a:rPr lang="ko-KR" altLang="en-US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명의 데이터를 수집 중입니다</a:t>
            </a:r>
            <a:r>
              <a:rPr lang="en-US" altLang="ko-KR" sz="16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dirty="0"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D94A9B-CE5B-47A5-810A-C73680642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" t="12747" r="9701"/>
          <a:stretch/>
        </p:blipFill>
        <p:spPr>
          <a:xfrm>
            <a:off x="2513687" y="1222376"/>
            <a:ext cx="4820163" cy="4305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FCEEE-B947-4FC1-91EA-8561948D8A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14367" r="9369"/>
          <a:stretch/>
        </p:blipFill>
        <p:spPr>
          <a:xfrm>
            <a:off x="6722440" y="1593653"/>
            <a:ext cx="4820163" cy="4231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F16009-6F7B-4C0B-B9D6-FC736FAE0838}"/>
              </a:ext>
            </a:extLst>
          </p:cNvPr>
          <p:cNvSpPr/>
          <p:nvPr/>
        </p:nvSpPr>
        <p:spPr>
          <a:xfrm>
            <a:off x="9738282" y="0"/>
            <a:ext cx="232467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졸업프로젝트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학기 최종발표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008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869</Words>
  <Application>Microsoft Office PowerPoint</Application>
  <PresentationFormat>와이드스크린</PresentationFormat>
  <Paragraphs>197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BernhardFashion BT</vt:lpstr>
      <vt:lpstr>KoPubWorld돋움체_Pro Bold</vt:lpstr>
      <vt:lpstr>KoPubWorld돋움체_Pro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천세진</cp:lastModifiedBy>
  <cp:revision>506</cp:revision>
  <dcterms:created xsi:type="dcterms:W3CDTF">2018-08-02T07:05:36Z</dcterms:created>
  <dcterms:modified xsi:type="dcterms:W3CDTF">2020-06-29T07:38:31Z</dcterms:modified>
</cp:coreProperties>
</file>