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323" r:id="rId2"/>
    <p:sldId id="533" r:id="rId3"/>
    <p:sldId id="518" r:id="rId4"/>
    <p:sldId id="542" r:id="rId5"/>
    <p:sldId id="514" r:id="rId6"/>
    <p:sldId id="550" r:id="rId7"/>
    <p:sldId id="549" r:id="rId8"/>
    <p:sldId id="551" r:id="rId9"/>
    <p:sldId id="552" r:id="rId10"/>
    <p:sldId id="553" r:id="rId11"/>
    <p:sldId id="554" r:id="rId12"/>
    <p:sldId id="555" r:id="rId13"/>
    <p:sldId id="556" r:id="rId14"/>
    <p:sldId id="557" r:id="rId15"/>
    <p:sldId id="558" r:id="rId16"/>
    <p:sldId id="559" r:id="rId17"/>
    <p:sldId id="560" r:id="rId18"/>
    <p:sldId id="561" r:id="rId19"/>
    <p:sldId id="565" r:id="rId20"/>
    <p:sldId id="562" r:id="rId21"/>
    <p:sldId id="545" r:id="rId22"/>
    <p:sldId id="564" r:id="rId23"/>
    <p:sldId id="547" r:id="rId24"/>
    <p:sldId id="540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13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63B6"/>
    <a:srgbClr val="79D0D9"/>
    <a:srgbClr val="FF0066"/>
    <a:srgbClr val="73CDD7"/>
    <a:srgbClr val="35ACB9"/>
    <a:srgbClr val="EDE2F6"/>
    <a:srgbClr val="E8EBF0"/>
    <a:srgbClr val="CDCDCD"/>
    <a:srgbClr val="8CB3E8"/>
    <a:srgbClr val="6298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20" autoAdjust="0"/>
    <p:restoredTop sz="93883" autoAdjust="0"/>
  </p:normalViewPr>
  <p:slideViewPr>
    <p:cSldViewPr snapToGrid="0">
      <p:cViewPr varScale="1">
        <p:scale>
          <a:sx n="113" d="100"/>
          <a:sy n="113" d="100"/>
        </p:scale>
        <p:origin x="180" y="72"/>
      </p:cViewPr>
      <p:guideLst>
        <p:guide orient="horz" pos="2205"/>
        <p:guide pos="136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10030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2050DF-BB8E-4B56-8AB1-418523D972EB}" type="datetimeFigureOut">
              <a:rPr lang="ko-KR" altLang="en-US" smtClean="0"/>
              <a:t>2020-09-28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A19DE5-F653-4C01-96F7-5C13CE44C1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54423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졸업프로젝트 중간 발표 시작하겠습니다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저희는 </a:t>
            </a:r>
            <a:r>
              <a:rPr lang="en-US" altLang="ko-KR" dirty="0"/>
              <a:t>6</a:t>
            </a:r>
            <a:r>
              <a:rPr lang="ko-KR" altLang="en-US" dirty="0"/>
              <a:t>조 천세진 </a:t>
            </a:r>
            <a:r>
              <a:rPr lang="ko-KR" altLang="en-US" dirty="0" err="1"/>
              <a:t>김지효</a:t>
            </a:r>
            <a:r>
              <a:rPr lang="ko-KR" altLang="en-US" dirty="0"/>
              <a:t> 이고 저는 발표를 맡은 </a:t>
            </a:r>
            <a:r>
              <a:rPr lang="ko-KR" altLang="en-US" dirty="0" err="1"/>
              <a:t>천세진입니다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지도교수님은 박소영 </a:t>
            </a:r>
            <a:r>
              <a:rPr lang="ko-KR" altLang="en-US" dirty="0" err="1"/>
              <a:t>교수님이십니다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A19DE5-F653-4C01-96F7-5C13CE44C1F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38169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저희가 구현한 데이터 수집용 앱의 모듈 설계입니다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LoginActivity</a:t>
            </a:r>
            <a:r>
              <a:rPr lang="ko-KR" altLang="en-US" dirty="0"/>
              <a:t>로 유저 정보를 저장하고 </a:t>
            </a:r>
            <a:r>
              <a:rPr lang="en-US" altLang="ko-KR" dirty="0"/>
              <a:t>Tutorial </a:t>
            </a:r>
            <a:r>
              <a:rPr lang="ko-KR" altLang="en-US" dirty="0"/>
              <a:t>액티비티에서 프로젝트 소개 및 사용방법을 고지합니다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그 후</a:t>
            </a:r>
            <a:r>
              <a:rPr lang="en-US" altLang="ko-KR" dirty="0"/>
              <a:t>, </a:t>
            </a:r>
            <a:r>
              <a:rPr lang="ko-KR" altLang="en-US" dirty="0"/>
              <a:t>앱을 실행시킬 시 </a:t>
            </a:r>
            <a:r>
              <a:rPr lang="en-US" altLang="ko-KR" dirty="0"/>
              <a:t>2</a:t>
            </a:r>
            <a:r>
              <a:rPr lang="ko-KR" altLang="en-US" dirty="0"/>
              <a:t>시간의 </a:t>
            </a:r>
            <a:r>
              <a:rPr lang="en-US" altLang="ko-KR" dirty="0"/>
              <a:t>1</a:t>
            </a:r>
            <a:r>
              <a:rPr lang="ko-KR" altLang="en-US" dirty="0"/>
              <a:t>번의 간격으로 알람을 생성하여 참여자들에게 스트레스 설문을 요청합니다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스트레스 설문을 통하여 스트레스 지수 값을 구하고</a:t>
            </a:r>
            <a:r>
              <a:rPr lang="en-US" altLang="ko-KR" dirty="0"/>
              <a:t>, </a:t>
            </a:r>
            <a:r>
              <a:rPr lang="ko-KR" altLang="en-US" dirty="0"/>
              <a:t>그 값과 같이 </a:t>
            </a:r>
            <a:r>
              <a:rPr lang="ko-KR" altLang="en-US" dirty="0" err="1"/>
              <a:t>앱사용량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 err="1"/>
              <a:t>RotateVector</a:t>
            </a:r>
            <a:r>
              <a:rPr lang="en-US" altLang="ko-KR" dirty="0"/>
              <a:t> </a:t>
            </a:r>
            <a:r>
              <a:rPr lang="ko-KR" altLang="en-US" dirty="0"/>
              <a:t>값을 같이 수집하여 </a:t>
            </a:r>
            <a:r>
              <a:rPr lang="en-US" altLang="ko-KR" dirty="0"/>
              <a:t>DB</a:t>
            </a:r>
            <a:r>
              <a:rPr lang="ko-KR" altLang="en-US" dirty="0"/>
              <a:t>에 저장합니다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또한 </a:t>
            </a:r>
            <a:r>
              <a:rPr lang="en-US" altLang="ko-KR" dirty="0"/>
              <a:t>15</a:t>
            </a:r>
            <a:r>
              <a:rPr lang="ko-KR" altLang="en-US" dirty="0"/>
              <a:t>분에 한번씩 백그라운드에서 앱 사용 통계와 </a:t>
            </a:r>
            <a:r>
              <a:rPr lang="en-US" altLang="ko-KR" dirty="0"/>
              <a:t>Location</a:t>
            </a:r>
            <a:r>
              <a:rPr lang="ko-KR" altLang="en-US" dirty="0"/>
              <a:t>값</a:t>
            </a:r>
            <a:r>
              <a:rPr lang="en-US" altLang="ko-KR" dirty="0"/>
              <a:t>, </a:t>
            </a:r>
            <a:r>
              <a:rPr lang="ko-KR" altLang="en-US" dirty="0"/>
              <a:t>그리고 </a:t>
            </a:r>
            <a:r>
              <a:rPr lang="en-US" altLang="ko-KR" dirty="0" err="1"/>
              <a:t>RotateVector</a:t>
            </a:r>
            <a:r>
              <a:rPr lang="en-US" altLang="ko-KR" dirty="0"/>
              <a:t> </a:t>
            </a:r>
            <a:r>
              <a:rPr lang="ko-KR" altLang="en-US" dirty="0"/>
              <a:t>값을 데이터베이스에 저장합니다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A19DE5-F653-4C01-96F7-5C13CE44C1F6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03835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저희가 구현한 데이터 수집용 앱의 모듈 설계입니다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LoginActivity</a:t>
            </a:r>
            <a:r>
              <a:rPr lang="ko-KR" altLang="en-US" dirty="0"/>
              <a:t>로 유저 정보를 저장하고 </a:t>
            </a:r>
            <a:r>
              <a:rPr lang="en-US" altLang="ko-KR" dirty="0"/>
              <a:t>Tutorial </a:t>
            </a:r>
            <a:r>
              <a:rPr lang="ko-KR" altLang="en-US" dirty="0"/>
              <a:t>액티비티에서 프로젝트 소개 및 사용방법을 고지합니다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그 후</a:t>
            </a:r>
            <a:r>
              <a:rPr lang="en-US" altLang="ko-KR" dirty="0"/>
              <a:t>, </a:t>
            </a:r>
            <a:r>
              <a:rPr lang="ko-KR" altLang="en-US" dirty="0"/>
              <a:t>앱을 실행시킬 시 </a:t>
            </a:r>
            <a:r>
              <a:rPr lang="en-US" altLang="ko-KR" dirty="0"/>
              <a:t>2</a:t>
            </a:r>
            <a:r>
              <a:rPr lang="ko-KR" altLang="en-US" dirty="0"/>
              <a:t>시간의 </a:t>
            </a:r>
            <a:r>
              <a:rPr lang="en-US" altLang="ko-KR" dirty="0"/>
              <a:t>1</a:t>
            </a:r>
            <a:r>
              <a:rPr lang="ko-KR" altLang="en-US" dirty="0"/>
              <a:t>번의 간격으로 알람을 생성하여 참여자들에게 스트레스 설문을 요청합니다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스트레스 설문을 통하여 스트레스 지수 값을 구하고</a:t>
            </a:r>
            <a:r>
              <a:rPr lang="en-US" altLang="ko-KR" dirty="0"/>
              <a:t>, </a:t>
            </a:r>
            <a:r>
              <a:rPr lang="ko-KR" altLang="en-US" dirty="0"/>
              <a:t>그 값과 같이 </a:t>
            </a:r>
            <a:r>
              <a:rPr lang="ko-KR" altLang="en-US" dirty="0" err="1"/>
              <a:t>앱사용량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 err="1"/>
              <a:t>RotateVector</a:t>
            </a:r>
            <a:r>
              <a:rPr lang="en-US" altLang="ko-KR" dirty="0"/>
              <a:t> </a:t>
            </a:r>
            <a:r>
              <a:rPr lang="ko-KR" altLang="en-US" dirty="0"/>
              <a:t>값을 같이 수집하여 </a:t>
            </a:r>
            <a:r>
              <a:rPr lang="en-US" altLang="ko-KR" dirty="0"/>
              <a:t>DB</a:t>
            </a:r>
            <a:r>
              <a:rPr lang="ko-KR" altLang="en-US" dirty="0"/>
              <a:t>에 저장합니다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또한 </a:t>
            </a:r>
            <a:r>
              <a:rPr lang="en-US" altLang="ko-KR" dirty="0"/>
              <a:t>15</a:t>
            </a:r>
            <a:r>
              <a:rPr lang="ko-KR" altLang="en-US" dirty="0"/>
              <a:t>분에 한번씩 백그라운드에서 앱 사용 통계와 </a:t>
            </a:r>
            <a:r>
              <a:rPr lang="en-US" altLang="ko-KR" dirty="0"/>
              <a:t>Location</a:t>
            </a:r>
            <a:r>
              <a:rPr lang="ko-KR" altLang="en-US" dirty="0"/>
              <a:t>값</a:t>
            </a:r>
            <a:r>
              <a:rPr lang="en-US" altLang="ko-KR" dirty="0"/>
              <a:t>, </a:t>
            </a:r>
            <a:r>
              <a:rPr lang="ko-KR" altLang="en-US" dirty="0"/>
              <a:t>그리고 </a:t>
            </a:r>
            <a:r>
              <a:rPr lang="en-US" altLang="ko-KR" dirty="0" err="1"/>
              <a:t>RotateVector</a:t>
            </a:r>
            <a:r>
              <a:rPr lang="en-US" altLang="ko-KR" dirty="0"/>
              <a:t> </a:t>
            </a:r>
            <a:r>
              <a:rPr lang="ko-KR" altLang="en-US" dirty="0"/>
              <a:t>값을 데이터베이스에 저장합니다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A19DE5-F653-4C01-96F7-5C13CE44C1F6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69622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저희가 구현한 데이터 수집용 앱의 모듈 설계입니다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LoginActivity</a:t>
            </a:r>
            <a:r>
              <a:rPr lang="ko-KR" altLang="en-US" dirty="0"/>
              <a:t>로 유저 정보를 저장하고 </a:t>
            </a:r>
            <a:r>
              <a:rPr lang="en-US" altLang="ko-KR" dirty="0"/>
              <a:t>Tutorial </a:t>
            </a:r>
            <a:r>
              <a:rPr lang="ko-KR" altLang="en-US" dirty="0"/>
              <a:t>액티비티에서 프로젝트 소개 및 사용방법을 고지합니다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그 후</a:t>
            </a:r>
            <a:r>
              <a:rPr lang="en-US" altLang="ko-KR" dirty="0"/>
              <a:t>, </a:t>
            </a:r>
            <a:r>
              <a:rPr lang="ko-KR" altLang="en-US" dirty="0"/>
              <a:t>앱을 실행시킬 시 </a:t>
            </a:r>
            <a:r>
              <a:rPr lang="en-US" altLang="ko-KR" dirty="0"/>
              <a:t>2</a:t>
            </a:r>
            <a:r>
              <a:rPr lang="ko-KR" altLang="en-US" dirty="0"/>
              <a:t>시간의 </a:t>
            </a:r>
            <a:r>
              <a:rPr lang="en-US" altLang="ko-KR" dirty="0"/>
              <a:t>1</a:t>
            </a:r>
            <a:r>
              <a:rPr lang="ko-KR" altLang="en-US" dirty="0"/>
              <a:t>번의 간격으로 알람을 생성하여 참여자들에게 스트레스 설문을 요청합니다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스트레스 설문을 통하여 스트레스 지수 값을 구하고</a:t>
            </a:r>
            <a:r>
              <a:rPr lang="en-US" altLang="ko-KR" dirty="0"/>
              <a:t>, </a:t>
            </a:r>
            <a:r>
              <a:rPr lang="ko-KR" altLang="en-US" dirty="0"/>
              <a:t>그 값과 같이 </a:t>
            </a:r>
            <a:r>
              <a:rPr lang="ko-KR" altLang="en-US" dirty="0" err="1"/>
              <a:t>앱사용량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 err="1"/>
              <a:t>RotateVector</a:t>
            </a:r>
            <a:r>
              <a:rPr lang="en-US" altLang="ko-KR" dirty="0"/>
              <a:t> </a:t>
            </a:r>
            <a:r>
              <a:rPr lang="ko-KR" altLang="en-US" dirty="0"/>
              <a:t>값을 같이 수집하여 </a:t>
            </a:r>
            <a:r>
              <a:rPr lang="en-US" altLang="ko-KR" dirty="0"/>
              <a:t>DB</a:t>
            </a:r>
            <a:r>
              <a:rPr lang="ko-KR" altLang="en-US" dirty="0"/>
              <a:t>에 저장합니다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또한 </a:t>
            </a:r>
            <a:r>
              <a:rPr lang="en-US" altLang="ko-KR" dirty="0"/>
              <a:t>15</a:t>
            </a:r>
            <a:r>
              <a:rPr lang="ko-KR" altLang="en-US" dirty="0"/>
              <a:t>분에 한번씩 백그라운드에서 앱 사용 통계와 </a:t>
            </a:r>
            <a:r>
              <a:rPr lang="en-US" altLang="ko-KR" dirty="0"/>
              <a:t>Location</a:t>
            </a:r>
            <a:r>
              <a:rPr lang="ko-KR" altLang="en-US" dirty="0"/>
              <a:t>값</a:t>
            </a:r>
            <a:r>
              <a:rPr lang="en-US" altLang="ko-KR" dirty="0"/>
              <a:t>, </a:t>
            </a:r>
            <a:r>
              <a:rPr lang="ko-KR" altLang="en-US" dirty="0"/>
              <a:t>그리고 </a:t>
            </a:r>
            <a:r>
              <a:rPr lang="en-US" altLang="ko-KR" dirty="0" err="1"/>
              <a:t>RotateVector</a:t>
            </a:r>
            <a:r>
              <a:rPr lang="en-US" altLang="ko-KR" dirty="0"/>
              <a:t> </a:t>
            </a:r>
            <a:r>
              <a:rPr lang="ko-KR" altLang="en-US" dirty="0"/>
              <a:t>값을 데이터베이스에 저장합니다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A19DE5-F653-4C01-96F7-5C13CE44C1F6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10014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저희가 구현한 데이터 수집용 앱의 모듈 설계입니다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LoginActivity</a:t>
            </a:r>
            <a:r>
              <a:rPr lang="ko-KR" altLang="en-US" dirty="0"/>
              <a:t>로 유저 정보를 저장하고 </a:t>
            </a:r>
            <a:r>
              <a:rPr lang="en-US" altLang="ko-KR" dirty="0"/>
              <a:t>Tutorial </a:t>
            </a:r>
            <a:r>
              <a:rPr lang="ko-KR" altLang="en-US" dirty="0"/>
              <a:t>액티비티에서 프로젝트 소개 및 사용방법을 고지합니다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그 후</a:t>
            </a:r>
            <a:r>
              <a:rPr lang="en-US" altLang="ko-KR" dirty="0"/>
              <a:t>, </a:t>
            </a:r>
            <a:r>
              <a:rPr lang="ko-KR" altLang="en-US" dirty="0"/>
              <a:t>앱을 실행시킬 시 </a:t>
            </a:r>
            <a:r>
              <a:rPr lang="en-US" altLang="ko-KR" dirty="0"/>
              <a:t>2</a:t>
            </a:r>
            <a:r>
              <a:rPr lang="ko-KR" altLang="en-US" dirty="0"/>
              <a:t>시간의 </a:t>
            </a:r>
            <a:r>
              <a:rPr lang="en-US" altLang="ko-KR" dirty="0"/>
              <a:t>1</a:t>
            </a:r>
            <a:r>
              <a:rPr lang="ko-KR" altLang="en-US" dirty="0"/>
              <a:t>번의 간격으로 알람을 생성하여 참여자들에게 스트레스 설문을 요청합니다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스트레스 설문을 통하여 스트레스 지수 값을 구하고</a:t>
            </a:r>
            <a:r>
              <a:rPr lang="en-US" altLang="ko-KR" dirty="0"/>
              <a:t>, </a:t>
            </a:r>
            <a:r>
              <a:rPr lang="ko-KR" altLang="en-US" dirty="0"/>
              <a:t>그 값과 같이 </a:t>
            </a:r>
            <a:r>
              <a:rPr lang="ko-KR" altLang="en-US" dirty="0" err="1"/>
              <a:t>앱사용량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 err="1"/>
              <a:t>RotateVector</a:t>
            </a:r>
            <a:r>
              <a:rPr lang="en-US" altLang="ko-KR" dirty="0"/>
              <a:t> </a:t>
            </a:r>
            <a:r>
              <a:rPr lang="ko-KR" altLang="en-US" dirty="0"/>
              <a:t>값을 같이 수집하여 </a:t>
            </a:r>
            <a:r>
              <a:rPr lang="en-US" altLang="ko-KR" dirty="0"/>
              <a:t>DB</a:t>
            </a:r>
            <a:r>
              <a:rPr lang="ko-KR" altLang="en-US" dirty="0"/>
              <a:t>에 저장합니다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또한 </a:t>
            </a:r>
            <a:r>
              <a:rPr lang="en-US" altLang="ko-KR" dirty="0"/>
              <a:t>15</a:t>
            </a:r>
            <a:r>
              <a:rPr lang="ko-KR" altLang="en-US" dirty="0"/>
              <a:t>분에 한번씩 백그라운드에서 앱 사용 통계와 </a:t>
            </a:r>
            <a:r>
              <a:rPr lang="en-US" altLang="ko-KR" dirty="0"/>
              <a:t>Location</a:t>
            </a:r>
            <a:r>
              <a:rPr lang="ko-KR" altLang="en-US" dirty="0"/>
              <a:t>값</a:t>
            </a:r>
            <a:r>
              <a:rPr lang="en-US" altLang="ko-KR" dirty="0"/>
              <a:t>, </a:t>
            </a:r>
            <a:r>
              <a:rPr lang="ko-KR" altLang="en-US" dirty="0"/>
              <a:t>그리고 </a:t>
            </a:r>
            <a:r>
              <a:rPr lang="en-US" altLang="ko-KR" dirty="0" err="1"/>
              <a:t>RotateVector</a:t>
            </a:r>
            <a:r>
              <a:rPr lang="en-US" altLang="ko-KR" dirty="0"/>
              <a:t> </a:t>
            </a:r>
            <a:r>
              <a:rPr lang="ko-KR" altLang="en-US" dirty="0"/>
              <a:t>값을 데이터베이스에 저장합니다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A19DE5-F653-4C01-96F7-5C13CE44C1F6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43528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저희가 구현한 데이터 수집용 앱의 모듈 설계입니다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LoginActivity</a:t>
            </a:r>
            <a:r>
              <a:rPr lang="ko-KR" altLang="en-US" dirty="0"/>
              <a:t>로 유저 정보를 저장하고 </a:t>
            </a:r>
            <a:r>
              <a:rPr lang="en-US" altLang="ko-KR" dirty="0"/>
              <a:t>Tutorial </a:t>
            </a:r>
            <a:r>
              <a:rPr lang="ko-KR" altLang="en-US" dirty="0"/>
              <a:t>액티비티에서 프로젝트 소개 및 사용방법을 고지합니다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그 후</a:t>
            </a:r>
            <a:r>
              <a:rPr lang="en-US" altLang="ko-KR" dirty="0"/>
              <a:t>, </a:t>
            </a:r>
            <a:r>
              <a:rPr lang="ko-KR" altLang="en-US" dirty="0"/>
              <a:t>앱을 실행시킬 시 </a:t>
            </a:r>
            <a:r>
              <a:rPr lang="en-US" altLang="ko-KR" dirty="0"/>
              <a:t>2</a:t>
            </a:r>
            <a:r>
              <a:rPr lang="ko-KR" altLang="en-US" dirty="0"/>
              <a:t>시간의 </a:t>
            </a:r>
            <a:r>
              <a:rPr lang="en-US" altLang="ko-KR" dirty="0"/>
              <a:t>1</a:t>
            </a:r>
            <a:r>
              <a:rPr lang="ko-KR" altLang="en-US" dirty="0"/>
              <a:t>번의 간격으로 알람을 생성하여 참여자들에게 스트레스 설문을 요청합니다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스트레스 설문을 통하여 스트레스 지수 값을 구하고</a:t>
            </a:r>
            <a:r>
              <a:rPr lang="en-US" altLang="ko-KR" dirty="0"/>
              <a:t>, </a:t>
            </a:r>
            <a:r>
              <a:rPr lang="ko-KR" altLang="en-US" dirty="0"/>
              <a:t>그 값과 같이 </a:t>
            </a:r>
            <a:r>
              <a:rPr lang="ko-KR" altLang="en-US" dirty="0" err="1"/>
              <a:t>앱사용량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 err="1"/>
              <a:t>RotateVector</a:t>
            </a:r>
            <a:r>
              <a:rPr lang="en-US" altLang="ko-KR" dirty="0"/>
              <a:t> </a:t>
            </a:r>
            <a:r>
              <a:rPr lang="ko-KR" altLang="en-US" dirty="0"/>
              <a:t>값을 같이 수집하여 </a:t>
            </a:r>
            <a:r>
              <a:rPr lang="en-US" altLang="ko-KR" dirty="0"/>
              <a:t>DB</a:t>
            </a:r>
            <a:r>
              <a:rPr lang="ko-KR" altLang="en-US" dirty="0"/>
              <a:t>에 저장합니다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또한 </a:t>
            </a:r>
            <a:r>
              <a:rPr lang="en-US" altLang="ko-KR" dirty="0"/>
              <a:t>15</a:t>
            </a:r>
            <a:r>
              <a:rPr lang="ko-KR" altLang="en-US" dirty="0"/>
              <a:t>분에 한번씩 백그라운드에서 앱 사용 통계와 </a:t>
            </a:r>
            <a:r>
              <a:rPr lang="en-US" altLang="ko-KR" dirty="0"/>
              <a:t>Location</a:t>
            </a:r>
            <a:r>
              <a:rPr lang="ko-KR" altLang="en-US" dirty="0"/>
              <a:t>값</a:t>
            </a:r>
            <a:r>
              <a:rPr lang="en-US" altLang="ko-KR" dirty="0"/>
              <a:t>, </a:t>
            </a:r>
            <a:r>
              <a:rPr lang="ko-KR" altLang="en-US" dirty="0"/>
              <a:t>그리고 </a:t>
            </a:r>
            <a:r>
              <a:rPr lang="en-US" altLang="ko-KR" dirty="0" err="1"/>
              <a:t>RotateVector</a:t>
            </a:r>
            <a:r>
              <a:rPr lang="en-US" altLang="ko-KR" dirty="0"/>
              <a:t> </a:t>
            </a:r>
            <a:r>
              <a:rPr lang="ko-KR" altLang="en-US" dirty="0"/>
              <a:t>값을 데이터베이스에 저장합니다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A19DE5-F653-4C01-96F7-5C13CE44C1F6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24240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저희가 구현한 데이터 수집용 앱의 모듈 설계입니다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LoginActivity</a:t>
            </a:r>
            <a:r>
              <a:rPr lang="ko-KR" altLang="en-US" dirty="0"/>
              <a:t>로 유저 정보를 저장하고 </a:t>
            </a:r>
            <a:r>
              <a:rPr lang="en-US" altLang="ko-KR" dirty="0"/>
              <a:t>Tutorial </a:t>
            </a:r>
            <a:r>
              <a:rPr lang="ko-KR" altLang="en-US" dirty="0"/>
              <a:t>액티비티에서 프로젝트 소개 및 사용방법을 고지합니다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그 후</a:t>
            </a:r>
            <a:r>
              <a:rPr lang="en-US" altLang="ko-KR" dirty="0"/>
              <a:t>, </a:t>
            </a:r>
            <a:r>
              <a:rPr lang="ko-KR" altLang="en-US" dirty="0"/>
              <a:t>앱을 실행시킬 시 </a:t>
            </a:r>
            <a:r>
              <a:rPr lang="en-US" altLang="ko-KR" dirty="0"/>
              <a:t>2</a:t>
            </a:r>
            <a:r>
              <a:rPr lang="ko-KR" altLang="en-US" dirty="0"/>
              <a:t>시간의 </a:t>
            </a:r>
            <a:r>
              <a:rPr lang="en-US" altLang="ko-KR" dirty="0"/>
              <a:t>1</a:t>
            </a:r>
            <a:r>
              <a:rPr lang="ko-KR" altLang="en-US" dirty="0"/>
              <a:t>번의 간격으로 알람을 생성하여 참여자들에게 스트레스 설문을 요청합니다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스트레스 설문을 통하여 스트레스 지수 값을 구하고</a:t>
            </a:r>
            <a:r>
              <a:rPr lang="en-US" altLang="ko-KR" dirty="0"/>
              <a:t>, </a:t>
            </a:r>
            <a:r>
              <a:rPr lang="ko-KR" altLang="en-US" dirty="0"/>
              <a:t>그 값과 같이 </a:t>
            </a:r>
            <a:r>
              <a:rPr lang="ko-KR" altLang="en-US" dirty="0" err="1"/>
              <a:t>앱사용량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 err="1"/>
              <a:t>RotateVector</a:t>
            </a:r>
            <a:r>
              <a:rPr lang="en-US" altLang="ko-KR" dirty="0"/>
              <a:t> </a:t>
            </a:r>
            <a:r>
              <a:rPr lang="ko-KR" altLang="en-US" dirty="0"/>
              <a:t>값을 같이 수집하여 </a:t>
            </a:r>
            <a:r>
              <a:rPr lang="en-US" altLang="ko-KR" dirty="0"/>
              <a:t>DB</a:t>
            </a:r>
            <a:r>
              <a:rPr lang="ko-KR" altLang="en-US" dirty="0"/>
              <a:t>에 저장합니다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또한 </a:t>
            </a:r>
            <a:r>
              <a:rPr lang="en-US" altLang="ko-KR" dirty="0"/>
              <a:t>15</a:t>
            </a:r>
            <a:r>
              <a:rPr lang="ko-KR" altLang="en-US" dirty="0"/>
              <a:t>분에 한번씩 백그라운드에서 앱 사용 통계와 </a:t>
            </a:r>
            <a:r>
              <a:rPr lang="en-US" altLang="ko-KR" dirty="0"/>
              <a:t>Location</a:t>
            </a:r>
            <a:r>
              <a:rPr lang="ko-KR" altLang="en-US" dirty="0"/>
              <a:t>값</a:t>
            </a:r>
            <a:r>
              <a:rPr lang="en-US" altLang="ko-KR" dirty="0"/>
              <a:t>, </a:t>
            </a:r>
            <a:r>
              <a:rPr lang="ko-KR" altLang="en-US" dirty="0"/>
              <a:t>그리고 </a:t>
            </a:r>
            <a:r>
              <a:rPr lang="en-US" altLang="ko-KR" dirty="0" err="1"/>
              <a:t>RotateVector</a:t>
            </a:r>
            <a:r>
              <a:rPr lang="en-US" altLang="ko-KR" dirty="0"/>
              <a:t> </a:t>
            </a:r>
            <a:r>
              <a:rPr lang="ko-KR" altLang="en-US" dirty="0"/>
              <a:t>값을 데이터베이스에 저장합니다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A19DE5-F653-4C01-96F7-5C13CE44C1F6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51321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저희가 구현한 데이터 수집용 앱의 모듈 설계입니다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LoginActivity</a:t>
            </a:r>
            <a:r>
              <a:rPr lang="ko-KR" altLang="en-US" dirty="0"/>
              <a:t>로 유저 정보를 저장하고 </a:t>
            </a:r>
            <a:r>
              <a:rPr lang="en-US" altLang="ko-KR" dirty="0"/>
              <a:t>Tutorial </a:t>
            </a:r>
            <a:r>
              <a:rPr lang="ko-KR" altLang="en-US" dirty="0"/>
              <a:t>액티비티에서 프로젝트 소개 및 사용방법을 고지합니다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그 후</a:t>
            </a:r>
            <a:r>
              <a:rPr lang="en-US" altLang="ko-KR" dirty="0"/>
              <a:t>, </a:t>
            </a:r>
            <a:r>
              <a:rPr lang="ko-KR" altLang="en-US" dirty="0"/>
              <a:t>앱을 실행시킬 시 </a:t>
            </a:r>
            <a:r>
              <a:rPr lang="en-US" altLang="ko-KR" dirty="0"/>
              <a:t>2</a:t>
            </a:r>
            <a:r>
              <a:rPr lang="ko-KR" altLang="en-US" dirty="0"/>
              <a:t>시간의 </a:t>
            </a:r>
            <a:r>
              <a:rPr lang="en-US" altLang="ko-KR" dirty="0"/>
              <a:t>1</a:t>
            </a:r>
            <a:r>
              <a:rPr lang="ko-KR" altLang="en-US" dirty="0"/>
              <a:t>번의 간격으로 알람을 생성하여 참여자들에게 스트레스 설문을 요청합니다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스트레스 설문을 통하여 스트레스 지수 값을 구하고</a:t>
            </a:r>
            <a:r>
              <a:rPr lang="en-US" altLang="ko-KR" dirty="0"/>
              <a:t>, </a:t>
            </a:r>
            <a:r>
              <a:rPr lang="ko-KR" altLang="en-US" dirty="0"/>
              <a:t>그 값과 같이 </a:t>
            </a:r>
            <a:r>
              <a:rPr lang="ko-KR" altLang="en-US" dirty="0" err="1"/>
              <a:t>앱사용량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 err="1"/>
              <a:t>RotateVector</a:t>
            </a:r>
            <a:r>
              <a:rPr lang="en-US" altLang="ko-KR" dirty="0"/>
              <a:t> </a:t>
            </a:r>
            <a:r>
              <a:rPr lang="ko-KR" altLang="en-US" dirty="0"/>
              <a:t>값을 같이 수집하여 </a:t>
            </a:r>
            <a:r>
              <a:rPr lang="en-US" altLang="ko-KR" dirty="0"/>
              <a:t>DB</a:t>
            </a:r>
            <a:r>
              <a:rPr lang="ko-KR" altLang="en-US" dirty="0"/>
              <a:t>에 저장합니다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또한 </a:t>
            </a:r>
            <a:r>
              <a:rPr lang="en-US" altLang="ko-KR" dirty="0"/>
              <a:t>15</a:t>
            </a:r>
            <a:r>
              <a:rPr lang="ko-KR" altLang="en-US" dirty="0"/>
              <a:t>분에 한번씩 백그라운드에서 앱 사용 통계와 </a:t>
            </a:r>
            <a:r>
              <a:rPr lang="en-US" altLang="ko-KR" dirty="0"/>
              <a:t>Location</a:t>
            </a:r>
            <a:r>
              <a:rPr lang="ko-KR" altLang="en-US" dirty="0"/>
              <a:t>값</a:t>
            </a:r>
            <a:r>
              <a:rPr lang="en-US" altLang="ko-KR" dirty="0"/>
              <a:t>, </a:t>
            </a:r>
            <a:r>
              <a:rPr lang="ko-KR" altLang="en-US" dirty="0"/>
              <a:t>그리고 </a:t>
            </a:r>
            <a:r>
              <a:rPr lang="en-US" altLang="ko-KR" dirty="0" err="1"/>
              <a:t>RotateVector</a:t>
            </a:r>
            <a:r>
              <a:rPr lang="en-US" altLang="ko-KR" dirty="0"/>
              <a:t> </a:t>
            </a:r>
            <a:r>
              <a:rPr lang="ko-KR" altLang="en-US" dirty="0"/>
              <a:t>값을 데이터베이스에 저장합니다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A19DE5-F653-4C01-96F7-5C13CE44C1F6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8974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저희가 구현한 데이터 수집용 앱의 모듈 설계입니다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LoginActivity</a:t>
            </a:r>
            <a:r>
              <a:rPr lang="ko-KR" altLang="en-US" dirty="0"/>
              <a:t>로 유저 정보를 저장하고 </a:t>
            </a:r>
            <a:r>
              <a:rPr lang="en-US" altLang="ko-KR" dirty="0"/>
              <a:t>Tutorial </a:t>
            </a:r>
            <a:r>
              <a:rPr lang="ko-KR" altLang="en-US" dirty="0"/>
              <a:t>액티비티에서 프로젝트 소개 및 사용방법을 고지합니다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그 후</a:t>
            </a:r>
            <a:r>
              <a:rPr lang="en-US" altLang="ko-KR" dirty="0"/>
              <a:t>, </a:t>
            </a:r>
            <a:r>
              <a:rPr lang="ko-KR" altLang="en-US" dirty="0"/>
              <a:t>앱을 실행시킬 시 </a:t>
            </a:r>
            <a:r>
              <a:rPr lang="en-US" altLang="ko-KR" dirty="0"/>
              <a:t>2</a:t>
            </a:r>
            <a:r>
              <a:rPr lang="ko-KR" altLang="en-US" dirty="0"/>
              <a:t>시간의 </a:t>
            </a:r>
            <a:r>
              <a:rPr lang="en-US" altLang="ko-KR" dirty="0"/>
              <a:t>1</a:t>
            </a:r>
            <a:r>
              <a:rPr lang="ko-KR" altLang="en-US" dirty="0"/>
              <a:t>번의 간격으로 알람을 생성하여 참여자들에게 스트레스 설문을 요청합니다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스트레스 설문을 통하여 스트레스 지수 값을 구하고</a:t>
            </a:r>
            <a:r>
              <a:rPr lang="en-US" altLang="ko-KR" dirty="0"/>
              <a:t>, </a:t>
            </a:r>
            <a:r>
              <a:rPr lang="ko-KR" altLang="en-US" dirty="0"/>
              <a:t>그 값과 같이 </a:t>
            </a:r>
            <a:r>
              <a:rPr lang="ko-KR" altLang="en-US" dirty="0" err="1"/>
              <a:t>앱사용량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 err="1"/>
              <a:t>RotateVector</a:t>
            </a:r>
            <a:r>
              <a:rPr lang="en-US" altLang="ko-KR" dirty="0"/>
              <a:t> </a:t>
            </a:r>
            <a:r>
              <a:rPr lang="ko-KR" altLang="en-US" dirty="0"/>
              <a:t>값을 같이 수집하여 </a:t>
            </a:r>
            <a:r>
              <a:rPr lang="en-US" altLang="ko-KR" dirty="0"/>
              <a:t>DB</a:t>
            </a:r>
            <a:r>
              <a:rPr lang="ko-KR" altLang="en-US" dirty="0"/>
              <a:t>에 저장합니다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또한 </a:t>
            </a:r>
            <a:r>
              <a:rPr lang="en-US" altLang="ko-KR" dirty="0"/>
              <a:t>15</a:t>
            </a:r>
            <a:r>
              <a:rPr lang="ko-KR" altLang="en-US" dirty="0"/>
              <a:t>분에 한번씩 백그라운드에서 앱 사용 통계와 </a:t>
            </a:r>
            <a:r>
              <a:rPr lang="en-US" altLang="ko-KR" dirty="0"/>
              <a:t>Location</a:t>
            </a:r>
            <a:r>
              <a:rPr lang="ko-KR" altLang="en-US" dirty="0"/>
              <a:t>값</a:t>
            </a:r>
            <a:r>
              <a:rPr lang="en-US" altLang="ko-KR" dirty="0"/>
              <a:t>, </a:t>
            </a:r>
            <a:r>
              <a:rPr lang="ko-KR" altLang="en-US" dirty="0"/>
              <a:t>그리고 </a:t>
            </a:r>
            <a:r>
              <a:rPr lang="en-US" altLang="ko-KR" dirty="0" err="1"/>
              <a:t>RotateVector</a:t>
            </a:r>
            <a:r>
              <a:rPr lang="en-US" altLang="ko-KR" dirty="0"/>
              <a:t> </a:t>
            </a:r>
            <a:r>
              <a:rPr lang="ko-KR" altLang="en-US" dirty="0"/>
              <a:t>값을 데이터베이스에 저장합니다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A19DE5-F653-4C01-96F7-5C13CE44C1F6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98718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저희가 구현한 데이터 수집용 앱의 모듈 설계입니다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LoginActivity</a:t>
            </a:r>
            <a:r>
              <a:rPr lang="ko-KR" altLang="en-US" dirty="0"/>
              <a:t>로 유저 정보를 저장하고 </a:t>
            </a:r>
            <a:r>
              <a:rPr lang="en-US" altLang="ko-KR" dirty="0"/>
              <a:t>Tutorial </a:t>
            </a:r>
            <a:r>
              <a:rPr lang="ko-KR" altLang="en-US" dirty="0"/>
              <a:t>액티비티에서 프로젝트 소개 및 사용방법을 고지합니다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그 후</a:t>
            </a:r>
            <a:r>
              <a:rPr lang="en-US" altLang="ko-KR" dirty="0"/>
              <a:t>, </a:t>
            </a:r>
            <a:r>
              <a:rPr lang="ko-KR" altLang="en-US" dirty="0"/>
              <a:t>앱을 실행시킬 시 </a:t>
            </a:r>
            <a:r>
              <a:rPr lang="en-US" altLang="ko-KR" dirty="0"/>
              <a:t>2</a:t>
            </a:r>
            <a:r>
              <a:rPr lang="ko-KR" altLang="en-US" dirty="0"/>
              <a:t>시간의 </a:t>
            </a:r>
            <a:r>
              <a:rPr lang="en-US" altLang="ko-KR" dirty="0"/>
              <a:t>1</a:t>
            </a:r>
            <a:r>
              <a:rPr lang="ko-KR" altLang="en-US" dirty="0"/>
              <a:t>번의 간격으로 알람을 생성하여 참여자들에게 스트레스 설문을 요청합니다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스트레스 설문을 통하여 스트레스 지수 값을 구하고</a:t>
            </a:r>
            <a:r>
              <a:rPr lang="en-US" altLang="ko-KR" dirty="0"/>
              <a:t>, </a:t>
            </a:r>
            <a:r>
              <a:rPr lang="ko-KR" altLang="en-US" dirty="0"/>
              <a:t>그 값과 같이 </a:t>
            </a:r>
            <a:r>
              <a:rPr lang="ko-KR" altLang="en-US" dirty="0" err="1"/>
              <a:t>앱사용량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 err="1"/>
              <a:t>RotateVector</a:t>
            </a:r>
            <a:r>
              <a:rPr lang="en-US" altLang="ko-KR" dirty="0"/>
              <a:t> </a:t>
            </a:r>
            <a:r>
              <a:rPr lang="ko-KR" altLang="en-US" dirty="0"/>
              <a:t>값을 같이 수집하여 </a:t>
            </a:r>
            <a:r>
              <a:rPr lang="en-US" altLang="ko-KR" dirty="0"/>
              <a:t>DB</a:t>
            </a:r>
            <a:r>
              <a:rPr lang="ko-KR" altLang="en-US" dirty="0"/>
              <a:t>에 저장합니다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또한 </a:t>
            </a:r>
            <a:r>
              <a:rPr lang="en-US" altLang="ko-KR" dirty="0"/>
              <a:t>15</a:t>
            </a:r>
            <a:r>
              <a:rPr lang="ko-KR" altLang="en-US" dirty="0"/>
              <a:t>분에 한번씩 백그라운드에서 앱 사용 통계와 </a:t>
            </a:r>
            <a:r>
              <a:rPr lang="en-US" altLang="ko-KR" dirty="0"/>
              <a:t>Location</a:t>
            </a:r>
            <a:r>
              <a:rPr lang="ko-KR" altLang="en-US" dirty="0"/>
              <a:t>값</a:t>
            </a:r>
            <a:r>
              <a:rPr lang="en-US" altLang="ko-KR" dirty="0"/>
              <a:t>, </a:t>
            </a:r>
            <a:r>
              <a:rPr lang="ko-KR" altLang="en-US" dirty="0"/>
              <a:t>그리고 </a:t>
            </a:r>
            <a:r>
              <a:rPr lang="en-US" altLang="ko-KR" dirty="0" err="1"/>
              <a:t>RotateVector</a:t>
            </a:r>
            <a:r>
              <a:rPr lang="en-US" altLang="ko-KR" dirty="0"/>
              <a:t> </a:t>
            </a:r>
            <a:r>
              <a:rPr lang="ko-KR" altLang="en-US" dirty="0"/>
              <a:t>값을 데이터베이스에 저장합니다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A19DE5-F653-4C01-96F7-5C13CE44C1F6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5593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저희가 구현한 데이터 수집용 앱의 모듈 설계입니다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LoginActivity</a:t>
            </a:r>
            <a:r>
              <a:rPr lang="ko-KR" altLang="en-US" dirty="0"/>
              <a:t>로 유저 정보를 저장하고 </a:t>
            </a:r>
            <a:r>
              <a:rPr lang="en-US" altLang="ko-KR" dirty="0"/>
              <a:t>Tutorial </a:t>
            </a:r>
            <a:r>
              <a:rPr lang="ko-KR" altLang="en-US" dirty="0"/>
              <a:t>액티비티에서 프로젝트 소개 및 사용방법을 고지합니다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그 후</a:t>
            </a:r>
            <a:r>
              <a:rPr lang="en-US" altLang="ko-KR" dirty="0"/>
              <a:t>, </a:t>
            </a:r>
            <a:r>
              <a:rPr lang="ko-KR" altLang="en-US" dirty="0"/>
              <a:t>앱을 실행시킬 시 </a:t>
            </a:r>
            <a:r>
              <a:rPr lang="en-US" altLang="ko-KR" dirty="0"/>
              <a:t>2</a:t>
            </a:r>
            <a:r>
              <a:rPr lang="ko-KR" altLang="en-US" dirty="0"/>
              <a:t>시간의 </a:t>
            </a:r>
            <a:r>
              <a:rPr lang="en-US" altLang="ko-KR" dirty="0"/>
              <a:t>1</a:t>
            </a:r>
            <a:r>
              <a:rPr lang="ko-KR" altLang="en-US" dirty="0"/>
              <a:t>번의 간격으로 알람을 생성하여 참여자들에게 스트레스 설문을 요청합니다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스트레스 설문을 통하여 스트레스 지수 값을 구하고</a:t>
            </a:r>
            <a:r>
              <a:rPr lang="en-US" altLang="ko-KR" dirty="0"/>
              <a:t>, </a:t>
            </a:r>
            <a:r>
              <a:rPr lang="ko-KR" altLang="en-US" dirty="0"/>
              <a:t>그 값과 같이 </a:t>
            </a:r>
            <a:r>
              <a:rPr lang="ko-KR" altLang="en-US" dirty="0" err="1"/>
              <a:t>앱사용량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 err="1"/>
              <a:t>RotateVector</a:t>
            </a:r>
            <a:r>
              <a:rPr lang="en-US" altLang="ko-KR" dirty="0"/>
              <a:t> </a:t>
            </a:r>
            <a:r>
              <a:rPr lang="ko-KR" altLang="en-US" dirty="0"/>
              <a:t>값을 같이 수집하여 </a:t>
            </a:r>
            <a:r>
              <a:rPr lang="en-US" altLang="ko-KR" dirty="0"/>
              <a:t>DB</a:t>
            </a:r>
            <a:r>
              <a:rPr lang="ko-KR" altLang="en-US" dirty="0"/>
              <a:t>에 저장합니다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또한 </a:t>
            </a:r>
            <a:r>
              <a:rPr lang="en-US" altLang="ko-KR" dirty="0"/>
              <a:t>15</a:t>
            </a:r>
            <a:r>
              <a:rPr lang="ko-KR" altLang="en-US" dirty="0"/>
              <a:t>분에 한번씩 백그라운드에서 앱 사용 통계와 </a:t>
            </a:r>
            <a:r>
              <a:rPr lang="en-US" altLang="ko-KR" dirty="0"/>
              <a:t>Location</a:t>
            </a:r>
            <a:r>
              <a:rPr lang="ko-KR" altLang="en-US" dirty="0"/>
              <a:t>값</a:t>
            </a:r>
            <a:r>
              <a:rPr lang="en-US" altLang="ko-KR" dirty="0"/>
              <a:t>, </a:t>
            </a:r>
            <a:r>
              <a:rPr lang="ko-KR" altLang="en-US" dirty="0"/>
              <a:t>그리고 </a:t>
            </a:r>
            <a:r>
              <a:rPr lang="en-US" altLang="ko-KR" dirty="0" err="1"/>
              <a:t>RotateVector</a:t>
            </a:r>
            <a:r>
              <a:rPr lang="en-US" altLang="ko-KR" dirty="0"/>
              <a:t> </a:t>
            </a:r>
            <a:r>
              <a:rPr lang="ko-KR" altLang="en-US" dirty="0"/>
              <a:t>값을 데이터베이스에 저장합니다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A19DE5-F653-4C01-96F7-5C13CE44C1F6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23197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발표 순서입니다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A19DE5-F653-4C01-96F7-5C13CE44C1F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316650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저희가 구현한 데이터 수집용 앱의 모듈 설계입니다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LoginActivity</a:t>
            </a:r>
            <a:r>
              <a:rPr lang="ko-KR" altLang="en-US" dirty="0"/>
              <a:t>로 유저 정보를 저장하고 </a:t>
            </a:r>
            <a:r>
              <a:rPr lang="en-US" altLang="ko-KR" dirty="0"/>
              <a:t>Tutorial </a:t>
            </a:r>
            <a:r>
              <a:rPr lang="ko-KR" altLang="en-US" dirty="0"/>
              <a:t>액티비티에서 프로젝트 소개 및 사용방법을 고지합니다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그 후</a:t>
            </a:r>
            <a:r>
              <a:rPr lang="en-US" altLang="ko-KR" dirty="0"/>
              <a:t>, </a:t>
            </a:r>
            <a:r>
              <a:rPr lang="ko-KR" altLang="en-US" dirty="0"/>
              <a:t>앱을 실행시킬 시 </a:t>
            </a:r>
            <a:r>
              <a:rPr lang="en-US" altLang="ko-KR" dirty="0"/>
              <a:t>2</a:t>
            </a:r>
            <a:r>
              <a:rPr lang="ko-KR" altLang="en-US" dirty="0"/>
              <a:t>시간의 </a:t>
            </a:r>
            <a:r>
              <a:rPr lang="en-US" altLang="ko-KR" dirty="0"/>
              <a:t>1</a:t>
            </a:r>
            <a:r>
              <a:rPr lang="ko-KR" altLang="en-US" dirty="0"/>
              <a:t>번의 간격으로 알람을 생성하여 참여자들에게 스트레스 설문을 요청합니다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스트레스 설문을 통하여 스트레스 지수 값을 구하고</a:t>
            </a:r>
            <a:r>
              <a:rPr lang="en-US" altLang="ko-KR" dirty="0"/>
              <a:t>, </a:t>
            </a:r>
            <a:r>
              <a:rPr lang="ko-KR" altLang="en-US" dirty="0"/>
              <a:t>그 값과 같이 </a:t>
            </a:r>
            <a:r>
              <a:rPr lang="ko-KR" altLang="en-US" dirty="0" err="1"/>
              <a:t>앱사용량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 err="1"/>
              <a:t>RotateVector</a:t>
            </a:r>
            <a:r>
              <a:rPr lang="en-US" altLang="ko-KR" dirty="0"/>
              <a:t> </a:t>
            </a:r>
            <a:r>
              <a:rPr lang="ko-KR" altLang="en-US" dirty="0"/>
              <a:t>값을 같이 수집하여 </a:t>
            </a:r>
            <a:r>
              <a:rPr lang="en-US" altLang="ko-KR" dirty="0"/>
              <a:t>DB</a:t>
            </a:r>
            <a:r>
              <a:rPr lang="ko-KR" altLang="en-US" dirty="0"/>
              <a:t>에 저장합니다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또한 </a:t>
            </a:r>
            <a:r>
              <a:rPr lang="en-US" altLang="ko-KR" dirty="0"/>
              <a:t>15</a:t>
            </a:r>
            <a:r>
              <a:rPr lang="ko-KR" altLang="en-US" dirty="0"/>
              <a:t>분에 한번씩 백그라운드에서 앱 사용 통계와 </a:t>
            </a:r>
            <a:r>
              <a:rPr lang="en-US" altLang="ko-KR" dirty="0"/>
              <a:t>Location</a:t>
            </a:r>
            <a:r>
              <a:rPr lang="ko-KR" altLang="en-US" dirty="0"/>
              <a:t>값</a:t>
            </a:r>
            <a:r>
              <a:rPr lang="en-US" altLang="ko-KR" dirty="0"/>
              <a:t>, </a:t>
            </a:r>
            <a:r>
              <a:rPr lang="ko-KR" altLang="en-US" dirty="0"/>
              <a:t>그리고 </a:t>
            </a:r>
            <a:r>
              <a:rPr lang="en-US" altLang="ko-KR" dirty="0" err="1"/>
              <a:t>RotateVector</a:t>
            </a:r>
            <a:r>
              <a:rPr lang="en-US" altLang="ko-KR" dirty="0"/>
              <a:t> </a:t>
            </a:r>
            <a:r>
              <a:rPr lang="ko-KR" altLang="en-US" dirty="0"/>
              <a:t>값을 데이터베이스에 저장합니다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A19DE5-F653-4C01-96F7-5C13CE44C1F6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46251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위와 같이 </a:t>
            </a:r>
            <a:r>
              <a:rPr lang="en-US" altLang="ko-KR" dirty="0"/>
              <a:t>APK </a:t>
            </a:r>
            <a:r>
              <a:rPr lang="ko-KR" altLang="en-US" dirty="0"/>
              <a:t>파일을 공유하고 사용방법에 대해서 보기 쉽게 매뉴얼을 작성해서 공유하였습니다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현재 </a:t>
            </a:r>
            <a:r>
              <a:rPr lang="en-US" altLang="ko-KR" dirty="0"/>
              <a:t>27</a:t>
            </a:r>
            <a:r>
              <a:rPr lang="ko-KR" altLang="en-US" dirty="0"/>
              <a:t>명의 데이터를 수집하고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A19DE5-F653-4C01-96F7-5C13CE44C1F6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916611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위와 같이 </a:t>
            </a:r>
            <a:r>
              <a:rPr lang="en-US" altLang="ko-KR" dirty="0"/>
              <a:t>APK </a:t>
            </a:r>
            <a:r>
              <a:rPr lang="ko-KR" altLang="en-US" dirty="0"/>
              <a:t>파일을 공유하고 사용방법에 대해서 보기 쉽게 매뉴얼을 작성해서 공유하였습니다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현재 </a:t>
            </a:r>
            <a:r>
              <a:rPr lang="en-US" altLang="ko-KR" dirty="0"/>
              <a:t>27</a:t>
            </a:r>
            <a:r>
              <a:rPr lang="ko-KR" altLang="en-US" dirty="0"/>
              <a:t>명의 데이터를 수집하고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A19DE5-F653-4C01-96F7-5C13CE44C1F6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515605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다음으로 역할 분담입니다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김지효</a:t>
            </a:r>
            <a:r>
              <a:rPr lang="ko-KR" altLang="en-US" dirty="0"/>
              <a:t> 학생은 </a:t>
            </a:r>
            <a:r>
              <a:rPr lang="en-US" altLang="ko-KR" dirty="0" err="1"/>
              <a:t>Usagestats</a:t>
            </a:r>
            <a:r>
              <a:rPr lang="en-US" altLang="ko-KR" dirty="0"/>
              <a:t>, </a:t>
            </a:r>
            <a:r>
              <a:rPr lang="ko-KR" altLang="en-US" dirty="0"/>
              <a:t>푸시 알림</a:t>
            </a:r>
            <a:r>
              <a:rPr lang="en-US" altLang="ko-KR" dirty="0"/>
              <a:t>, </a:t>
            </a:r>
            <a:r>
              <a:rPr lang="ko-KR" altLang="en-US" dirty="0"/>
              <a:t>디자인 </a:t>
            </a:r>
            <a:r>
              <a:rPr lang="en-US" altLang="ko-KR" dirty="0"/>
              <a:t>UI </a:t>
            </a:r>
            <a:r>
              <a:rPr lang="ko-KR" altLang="en-US" dirty="0"/>
              <a:t>등을 맡아서 진행하였고</a:t>
            </a:r>
            <a:endParaRPr lang="en-US" altLang="ko-KR" dirty="0"/>
          </a:p>
          <a:p>
            <a:r>
              <a:rPr lang="ko-KR" altLang="en-US" dirty="0"/>
              <a:t>저는 </a:t>
            </a:r>
            <a:r>
              <a:rPr lang="en-US" altLang="ko-KR" dirty="0"/>
              <a:t>DB, Work </a:t>
            </a:r>
            <a:r>
              <a:rPr lang="ko-KR" altLang="en-US" dirty="0"/>
              <a:t>등 데이터 수집에 관하여 진행하였습니다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A19DE5-F653-4C01-96F7-5C13CE44C1F6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140783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이상 </a:t>
            </a:r>
            <a:r>
              <a:rPr lang="ko-KR" altLang="en-US" dirty="0" err="1"/>
              <a:t>발표마치겠습니다</a:t>
            </a:r>
            <a:r>
              <a:rPr lang="ko-KR" altLang="en-US"/>
              <a:t> 감사합니다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A19DE5-F653-4C01-96F7-5C13CE44C1F6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74384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먼저 프로젝트 주제 및 목표입니다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저희는 사용자의 스마트폰 사용 패턴을 분석하여 스트레스 수준을 예측하고자 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여기에서 이 스마트폰 사용 패턴이라는 </a:t>
            </a:r>
            <a:r>
              <a:rPr lang="en-US" altLang="ko-KR" dirty="0"/>
              <a:t>Private</a:t>
            </a:r>
            <a:r>
              <a:rPr lang="ko-KR" altLang="en-US" dirty="0"/>
              <a:t>한 정보를 보호하고자 연합 학습과</a:t>
            </a:r>
            <a:r>
              <a:rPr lang="en-US" altLang="ko-KR" dirty="0"/>
              <a:t> </a:t>
            </a:r>
            <a:r>
              <a:rPr lang="ko-KR" altLang="en-US" dirty="0"/>
              <a:t>동형 암호를 통하여 인공 신경망을 구축할 예정입니다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A19DE5-F653-4C01-96F7-5C13CE44C1F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32398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현재 진행 과정에 따라 데이터 수집용 앱을 구현하여 배포하였고</a:t>
            </a:r>
            <a:r>
              <a:rPr lang="en-US" altLang="ko-KR" dirty="0"/>
              <a:t>, </a:t>
            </a:r>
            <a:r>
              <a:rPr lang="ko-KR" altLang="en-US" dirty="0"/>
              <a:t>데이터 수집 중입니다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데이터 수집이 완료되면</a:t>
            </a:r>
            <a:r>
              <a:rPr lang="en-US" altLang="ko-KR" dirty="0"/>
              <a:t>, </a:t>
            </a:r>
            <a:r>
              <a:rPr lang="ko-KR" altLang="en-US" dirty="0"/>
              <a:t>바로 인공 신경망을 구축할 예정입니다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현재 데이터 수집을 진행하면서 연합 학습을 적용한 </a:t>
            </a:r>
            <a:r>
              <a:rPr lang="en-US" altLang="ko-KR" dirty="0"/>
              <a:t>G-board </a:t>
            </a:r>
            <a:r>
              <a:rPr lang="ko-KR" altLang="en-US" dirty="0"/>
              <a:t>학습 사례 등 </a:t>
            </a:r>
            <a:r>
              <a:rPr lang="en-US" altLang="ko-KR" dirty="0"/>
              <a:t>3</a:t>
            </a:r>
            <a:r>
              <a:rPr lang="ko-KR" altLang="en-US" dirty="0"/>
              <a:t>개의 논문을 가지고 신경망 구축을 어떤 식으로 할 것인지 </a:t>
            </a:r>
            <a:r>
              <a:rPr lang="ko-KR" altLang="en-US" dirty="0" err="1"/>
              <a:t>공부중입니다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A19DE5-F653-4C01-96F7-5C13CE44C1F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15730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저희가 구현한 데이터 수집용 앱의 모듈 설계입니다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LoginActivity</a:t>
            </a:r>
            <a:r>
              <a:rPr lang="ko-KR" altLang="en-US" dirty="0"/>
              <a:t>로 유저 정보를 저장하고 </a:t>
            </a:r>
            <a:r>
              <a:rPr lang="en-US" altLang="ko-KR" dirty="0"/>
              <a:t>Tutorial </a:t>
            </a:r>
            <a:r>
              <a:rPr lang="ko-KR" altLang="en-US" dirty="0"/>
              <a:t>액티비티에서 프로젝트 소개 및 사용방법을 고지합니다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그 후</a:t>
            </a:r>
            <a:r>
              <a:rPr lang="en-US" altLang="ko-KR" dirty="0"/>
              <a:t>, </a:t>
            </a:r>
            <a:r>
              <a:rPr lang="ko-KR" altLang="en-US" dirty="0"/>
              <a:t>앱을 실행시킬 시 </a:t>
            </a:r>
            <a:r>
              <a:rPr lang="en-US" altLang="ko-KR" dirty="0"/>
              <a:t>2</a:t>
            </a:r>
            <a:r>
              <a:rPr lang="ko-KR" altLang="en-US" dirty="0"/>
              <a:t>시간의 </a:t>
            </a:r>
            <a:r>
              <a:rPr lang="en-US" altLang="ko-KR" dirty="0"/>
              <a:t>1</a:t>
            </a:r>
            <a:r>
              <a:rPr lang="ko-KR" altLang="en-US" dirty="0"/>
              <a:t>번의 간격으로 알람을 생성하여 참여자들에게 스트레스 설문을 요청합니다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스트레스 설문을 통하여 스트레스 지수 값을 구하고</a:t>
            </a:r>
            <a:r>
              <a:rPr lang="en-US" altLang="ko-KR" dirty="0"/>
              <a:t>, </a:t>
            </a:r>
            <a:r>
              <a:rPr lang="ko-KR" altLang="en-US" dirty="0"/>
              <a:t>그 값과 같이 </a:t>
            </a:r>
            <a:r>
              <a:rPr lang="ko-KR" altLang="en-US" dirty="0" err="1"/>
              <a:t>앱사용량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 err="1"/>
              <a:t>RotateVector</a:t>
            </a:r>
            <a:r>
              <a:rPr lang="en-US" altLang="ko-KR" dirty="0"/>
              <a:t> </a:t>
            </a:r>
            <a:r>
              <a:rPr lang="ko-KR" altLang="en-US" dirty="0"/>
              <a:t>값을 같이 수집하여 </a:t>
            </a:r>
            <a:r>
              <a:rPr lang="en-US" altLang="ko-KR" dirty="0"/>
              <a:t>DB</a:t>
            </a:r>
            <a:r>
              <a:rPr lang="ko-KR" altLang="en-US" dirty="0"/>
              <a:t>에 저장합니다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또한 </a:t>
            </a:r>
            <a:r>
              <a:rPr lang="en-US" altLang="ko-KR" dirty="0"/>
              <a:t>15</a:t>
            </a:r>
            <a:r>
              <a:rPr lang="ko-KR" altLang="en-US" dirty="0"/>
              <a:t>분에 한번씩 백그라운드에서 앱 사용 통계와 </a:t>
            </a:r>
            <a:r>
              <a:rPr lang="en-US" altLang="ko-KR" dirty="0"/>
              <a:t>Location</a:t>
            </a:r>
            <a:r>
              <a:rPr lang="ko-KR" altLang="en-US" dirty="0"/>
              <a:t>값</a:t>
            </a:r>
            <a:r>
              <a:rPr lang="en-US" altLang="ko-KR" dirty="0"/>
              <a:t>, </a:t>
            </a:r>
            <a:r>
              <a:rPr lang="ko-KR" altLang="en-US" dirty="0"/>
              <a:t>그리고 </a:t>
            </a:r>
            <a:r>
              <a:rPr lang="en-US" altLang="ko-KR" dirty="0" err="1"/>
              <a:t>RotateVector</a:t>
            </a:r>
            <a:r>
              <a:rPr lang="en-US" altLang="ko-KR" dirty="0"/>
              <a:t> </a:t>
            </a:r>
            <a:r>
              <a:rPr lang="ko-KR" altLang="en-US" dirty="0"/>
              <a:t>값을 데이터베이스에 저장합니다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A19DE5-F653-4C01-96F7-5C13CE44C1F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20703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저희가 구현한 데이터 수집용 앱의 모듈 설계입니다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LoginActivity</a:t>
            </a:r>
            <a:r>
              <a:rPr lang="ko-KR" altLang="en-US" dirty="0"/>
              <a:t>로 유저 정보를 저장하고 </a:t>
            </a:r>
            <a:r>
              <a:rPr lang="en-US" altLang="ko-KR" dirty="0"/>
              <a:t>Tutorial </a:t>
            </a:r>
            <a:r>
              <a:rPr lang="ko-KR" altLang="en-US" dirty="0"/>
              <a:t>액티비티에서 프로젝트 소개 및 사용방법을 고지합니다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그 후</a:t>
            </a:r>
            <a:r>
              <a:rPr lang="en-US" altLang="ko-KR" dirty="0"/>
              <a:t>, </a:t>
            </a:r>
            <a:r>
              <a:rPr lang="ko-KR" altLang="en-US" dirty="0"/>
              <a:t>앱을 실행시킬 시 </a:t>
            </a:r>
            <a:r>
              <a:rPr lang="en-US" altLang="ko-KR" dirty="0"/>
              <a:t>2</a:t>
            </a:r>
            <a:r>
              <a:rPr lang="ko-KR" altLang="en-US" dirty="0"/>
              <a:t>시간의 </a:t>
            </a:r>
            <a:r>
              <a:rPr lang="en-US" altLang="ko-KR" dirty="0"/>
              <a:t>1</a:t>
            </a:r>
            <a:r>
              <a:rPr lang="ko-KR" altLang="en-US" dirty="0"/>
              <a:t>번의 간격으로 알람을 생성하여 참여자들에게 스트레스 설문을 요청합니다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스트레스 설문을 통하여 스트레스 지수 값을 구하고</a:t>
            </a:r>
            <a:r>
              <a:rPr lang="en-US" altLang="ko-KR" dirty="0"/>
              <a:t>, </a:t>
            </a:r>
            <a:r>
              <a:rPr lang="ko-KR" altLang="en-US" dirty="0"/>
              <a:t>그 값과 같이 </a:t>
            </a:r>
            <a:r>
              <a:rPr lang="ko-KR" altLang="en-US" dirty="0" err="1"/>
              <a:t>앱사용량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 err="1"/>
              <a:t>RotateVector</a:t>
            </a:r>
            <a:r>
              <a:rPr lang="en-US" altLang="ko-KR" dirty="0"/>
              <a:t> </a:t>
            </a:r>
            <a:r>
              <a:rPr lang="ko-KR" altLang="en-US" dirty="0"/>
              <a:t>값을 같이 수집하여 </a:t>
            </a:r>
            <a:r>
              <a:rPr lang="en-US" altLang="ko-KR" dirty="0"/>
              <a:t>DB</a:t>
            </a:r>
            <a:r>
              <a:rPr lang="ko-KR" altLang="en-US" dirty="0"/>
              <a:t>에 저장합니다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또한 </a:t>
            </a:r>
            <a:r>
              <a:rPr lang="en-US" altLang="ko-KR" dirty="0"/>
              <a:t>15</a:t>
            </a:r>
            <a:r>
              <a:rPr lang="ko-KR" altLang="en-US" dirty="0"/>
              <a:t>분에 한번씩 백그라운드에서 앱 사용 통계와 </a:t>
            </a:r>
            <a:r>
              <a:rPr lang="en-US" altLang="ko-KR" dirty="0"/>
              <a:t>Location</a:t>
            </a:r>
            <a:r>
              <a:rPr lang="ko-KR" altLang="en-US" dirty="0"/>
              <a:t>값</a:t>
            </a:r>
            <a:r>
              <a:rPr lang="en-US" altLang="ko-KR" dirty="0"/>
              <a:t>, </a:t>
            </a:r>
            <a:r>
              <a:rPr lang="ko-KR" altLang="en-US" dirty="0"/>
              <a:t>그리고 </a:t>
            </a:r>
            <a:r>
              <a:rPr lang="en-US" altLang="ko-KR" dirty="0" err="1"/>
              <a:t>RotateVector</a:t>
            </a:r>
            <a:r>
              <a:rPr lang="en-US" altLang="ko-KR" dirty="0"/>
              <a:t> </a:t>
            </a:r>
            <a:r>
              <a:rPr lang="ko-KR" altLang="en-US" dirty="0"/>
              <a:t>값을 데이터베이스에 저장합니다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A19DE5-F653-4C01-96F7-5C13CE44C1F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12906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저희가 구현한 데이터 수집용 앱의 모듈 설계입니다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LoginActivity</a:t>
            </a:r>
            <a:r>
              <a:rPr lang="ko-KR" altLang="en-US" dirty="0"/>
              <a:t>로 유저 정보를 저장하고 </a:t>
            </a:r>
            <a:r>
              <a:rPr lang="en-US" altLang="ko-KR" dirty="0"/>
              <a:t>Tutorial </a:t>
            </a:r>
            <a:r>
              <a:rPr lang="ko-KR" altLang="en-US" dirty="0"/>
              <a:t>액티비티에서 프로젝트 소개 및 사용방법을 고지합니다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그 후</a:t>
            </a:r>
            <a:r>
              <a:rPr lang="en-US" altLang="ko-KR" dirty="0"/>
              <a:t>, </a:t>
            </a:r>
            <a:r>
              <a:rPr lang="ko-KR" altLang="en-US" dirty="0"/>
              <a:t>앱을 실행시킬 시 </a:t>
            </a:r>
            <a:r>
              <a:rPr lang="en-US" altLang="ko-KR" dirty="0"/>
              <a:t>2</a:t>
            </a:r>
            <a:r>
              <a:rPr lang="ko-KR" altLang="en-US" dirty="0"/>
              <a:t>시간의 </a:t>
            </a:r>
            <a:r>
              <a:rPr lang="en-US" altLang="ko-KR" dirty="0"/>
              <a:t>1</a:t>
            </a:r>
            <a:r>
              <a:rPr lang="ko-KR" altLang="en-US" dirty="0"/>
              <a:t>번의 간격으로 알람을 생성하여 참여자들에게 스트레스 설문을 요청합니다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스트레스 설문을 통하여 스트레스 지수 값을 구하고</a:t>
            </a:r>
            <a:r>
              <a:rPr lang="en-US" altLang="ko-KR" dirty="0"/>
              <a:t>, </a:t>
            </a:r>
            <a:r>
              <a:rPr lang="ko-KR" altLang="en-US" dirty="0"/>
              <a:t>그 값과 같이 </a:t>
            </a:r>
            <a:r>
              <a:rPr lang="ko-KR" altLang="en-US" dirty="0" err="1"/>
              <a:t>앱사용량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 err="1"/>
              <a:t>RotateVector</a:t>
            </a:r>
            <a:r>
              <a:rPr lang="en-US" altLang="ko-KR" dirty="0"/>
              <a:t> </a:t>
            </a:r>
            <a:r>
              <a:rPr lang="ko-KR" altLang="en-US" dirty="0"/>
              <a:t>값을 같이 수집하여 </a:t>
            </a:r>
            <a:r>
              <a:rPr lang="en-US" altLang="ko-KR" dirty="0"/>
              <a:t>DB</a:t>
            </a:r>
            <a:r>
              <a:rPr lang="ko-KR" altLang="en-US" dirty="0"/>
              <a:t>에 저장합니다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또한 </a:t>
            </a:r>
            <a:r>
              <a:rPr lang="en-US" altLang="ko-KR" dirty="0"/>
              <a:t>15</a:t>
            </a:r>
            <a:r>
              <a:rPr lang="ko-KR" altLang="en-US" dirty="0"/>
              <a:t>분에 한번씩 백그라운드에서 앱 사용 통계와 </a:t>
            </a:r>
            <a:r>
              <a:rPr lang="en-US" altLang="ko-KR" dirty="0"/>
              <a:t>Location</a:t>
            </a:r>
            <a:r>
              <a:rPr lang="ko-KR" altLang="en-US" dirty="0"/>
              <a:t>값</a:t>
            </a:r>
            <a:r>
              <a:rPr lang="en-US" altLang="ko-KR" dirty="0"/>
              <a:t>, </a:t>
            </a:r>
            <a:r>
              <a:rPr lang="ko-KR" altLang="en-US" dirty="0"/>
              <a:t>그리고 </a:t>
            </a:r>
            <a:r>
              <a:rPr lang="en-US" altLang="ko-KR" dirty="0" err="1"/>
              <a:t>RotateVector</a:t>
            </a:r>
            <a:r>
              <a:rPr lang="en-US" altLang="ko-KR" dirty="0"/>
              <a:t> </a:t>
            </a:r>
            <a:r>
              <a:rPr lang="ko-KR" altLang="en-US" dirty="0"/>
              <a:t>값을 데이터베이스에 저장합니다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A19DE5-F653-4C01-96F7-5C13CE44C1F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26798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저희가 구현한 데이터 수집용 앱의 모듈 설계입니다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LoginActivity</a:t>
            </a:r>
            <a:r>
              <a:rPr lang="ko-KR" altLang="en-US" dirty="0"/>
              <a:t>로 유저 정보를 저장하고 </a:t>
            </a:r>
            <a:r>
              <a:rPr lang="en-US" altLang="ko-KR" dirty="0"/>
              <a:t>Tutorial </a:t>
            </a:r>
            <a:r>
              <a:rPr lang="ko-KR" altLang="en-US" dirty="0"/>
              <a:t>액티비티에서 프로젝트 소개 및 사용방법을 고지합니다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그 후</a:t>
            </a:r>
            <a:r>
              <a:rPr lang="en-US" altLang="ko-KR" dirty="0"/>
              <a:t>, </a:t>
            </a:r>
            <a:r>
              <a:rPr lang="ko-KR" altLang="en-US" dirty="0"/>
              <a:t>앱을 실행시킬 시 </a:t>
            </a:r>
            <a:r>
              <a:rPr lang="en-US" altLang="ko-KR" dirty="0"/>
              <a:t>2</a:t>
            </a:r>
            <a:r>
              <a:rPr lang="ko-KR" altLang="en-US" dirty="0"/>
              <a:t>시간의 </a:t>
            </a:r>
            <a:r>
              <a:rPr lang="en-US" altLang="ko-KR" dirty="0"/>
              <a:t>1</a:t>
            </a:r>
            <a:r>
              <a:rPr lang="ko-KR" altLang="en-US" dirty="0"/>
              <a:t>번의 간격으로 알람을 생성하여 참여자들에게 스트레스 설문을 요청합니다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스트레스 설문을 통하여 스트레스 지수 값을 구하고</a:t>
            </a:r>
            <a:r>
              <a:rPr lang="en-US" altLang="ko-KR" dirty="0"/>
              <a:t>, </a:t>
            </a:r>
            <a:r>
              <a:rPr lang="ko-KR" altLang="en-US" dirty="0"/>
              <a:t>그 값과 같이 </a:t>
            </a:r>
            <a:r>
              <a:rPr lang="ko-KR" altLang="en-US" dirty="0" err="1"/>
              <a:t>앱사용량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 err="1"/>
              <a:t>RotateVector</a:t>
            </a:r>
            <a:r>
              <a:rPr lang="en-US" altLang="ko-KR" dirty="0"/>
              <a:t> </a:t>
            </a:r>
            <a:r>
              <a:rPr lang="ko-KR" altLang="en-US" dirty="0"/>
              <a:t>값을 같이 수집하여 </a:t>
            </a:r>
            <a:r>
              <a:rPr lang="en-US" altLang="ko-KR" dirty="0"/>
              <a:t>DB</a:t>
            </a:r>
            <a:r>
              <a:rPr lang="ko-KR" altLang="en-US" dirty="0"/>
              <a:t>에 저장합니다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또한 </a:t>
            </a:r>
            <a:r>
              <a:rPr lang="en-US" altLang="ko-KR" dirty="0"/>
              <a:t>15</a:t>
            </a:r>
            <a:r>
              <a:rPr lang="ko-KR" altLang="en-US" dirty="0"/>
              <a:t>분에 한번씩 백그라운드에서 앱 사용 통계와 </a:t>
            </a:r>
            <a:r>
              <a:rPr lang="en-US" altLang="ko-KR" dirty="0"/>
              <a:t>Location</a:t>
            </a:r>
            <a:r>
              <a:rPr lang="ko-KR" altLang="en-US" dirty="0"/>
              <a:t>값</a:t>
            </a:r>
            <a:r>
              <a:rPr lang="en-US" altLang="ko-KR" dirty="0"/>
              <a:t>, </a:t>
            </a:r>
            <a:r>
              <a:rPr lang="ko-KR" altLang="en-US" dirty="0"/>
              <a:t>그리고 </a:t>
            </a:r>
            <a:r>
              <a:rPr lang="en-US" altLang="ko-KR" dirty="0" err="1"/>
              <a:t>RotateVector</a:t>
            </a:r>
            <a:r>
              <a:rPr lang="en-US" altLang="ko-KR" dirty="0"/>
              <a:t> </a:t>
            </a:r>
            <a:r>
              <a:rPr lang="ko-KR" altLang="en-US" dirty="0"/>
              <a:t>값을 데이터베이스에 저장합니다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A19DE5-F653-4C01-96F7-5C13CE44C1F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43817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저희가 구현한 데이터 수집용 앱의 모듈 설계입니다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LoginActivity</a:t>
            </a:r>
            <a:r>
              <a:rPr lang="ko-KR" altLang="en-US" dirty="0"/>
              <a:t>로 유저 정보를 저장하고 </a:t>
            </a:r>
            <a:r>
              <a:rPr lang="en-US" altLang="ko-KR" dirty="0"/>
              <a:t>Tutorial </a:t>
            </a:r>
            <a:r>
              <a:rPr lang="ko-KR" altLang="en-US" dirty="0"/>
              <a:t>액티비티에서 프로젝트 소개 및 사용방법을 고지합니다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그 후</a:t>
            </a:r>
            <a:r>
              <a:rPr lang="en-US" altLang="ko-KR" dirty="0"/>
              <a:t>, </a:t>
            </a:r>
            <a:r>
              <a:rPr lang="ko-KR" altLang="en-US" dirty="0"/>
              <a:t>앱을 실행시킬 시 </a:t>
            </a:r>
            <a:r>
              <a:rPr lang="en-US" altLang="ko-KR" dirty="0"/>
              <a:t>2</a:t>
            </a:r>
            <a:r>
              <a:rPr lang="ko-KR" altLang="en-US" dirty="0"/>
              <a:t>시간의 </a:t>
            </a:r>
            <a:r>
              <a:rPr lang="en-US" altLang="ko-KR" dirty="0"/>
              <a:t>1</a:t>
            </a:r>
            <a:r>
              <a:rPr lang="ko-KR" altLang="en-US" dirty="0"/>
              <a:t>번의 간격으로 알람을 생성하여 참여자들에게 스트레스 설문을 요청합니다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스트레스 설문을 통하여 스트레스 지수 값을 구하고</a:t>
            </a:r>
            <a:r>
              <a:rPr lang="en-US" altLang="ko-KR" dirty="0"/>
              <a:t>, </a:t>
            </a:r>
            <a:r>
              <a:rPr lang="ko-KR" altLang="en-US" dirty="0"/>
              <a:t>그 값과 같이 </a:t>
            </a:r>
            <a:r>
              <a:rPr lang="ko-KR" altLang="en-US" dirty="0" err="1"/>
              <a:t>앱사용량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 err="1"/>
              <a:t>RotateVector</a:t>
            </a:r>
            <a:r>
              <a:rPr lang="en-US" altLang="ko-KR" dirty="0"/>
              <a:t> </a:t>
            </a:r>
            <a:r>
              <a:rPr lang="ko-KR" altLang="en-US" dirty="0"/>
              <a:t>값을 같이 수집하여 </a:t>
            </a:r>
            <a:r>
              <a:rPr lang="en-US" altLang="ko-KR" dirty="0"/>
              <a:t>DB</a:t>
            </a:r>
            <a:r>
              <a:rPr lang="ko-KR" altLang="en-US" dirty="0"/>
              <a:t>에 저장합니다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또한 </a:t>
            </a:r>
            <a:r>
              <a:rPr lang="en-US" altLang="ko-KR" dirty="0"/>
              <a:t>15</a:t>
            </a:r>
            <a:r>
              <a:rPr lang="ko-KR" altLang="en-US" dirty="0"/>
              <a:t>분에 한번씩 백그라운드에서 앱 사용 통계와 </a:t>
            </a:r>
            <a:r>
              <a:rPr lang="en-US" altLang="ko-KR" dirty="0"/>
              <a:t>Location</a:t>
            </a:r>
            <a:r>
              <a:rPr lang="ko-KR" altLang="en-US" dirty="0"/>
              <a:t>값</a:t>
            </a:r>
            <a:r>
              <a:rPr lang="en-US" altLang="ko-KR" dirty="0"/>
              <a:t>, </a:t>
            </a:r>
            <a:r>
              <a:rPr lang="ko-KR" altLang="en-US" dirty="0"/>
              <a:t>그리고 </a:t>
            </a:r>
            <a:r>
              <a:rPr lang="en-US" altLang="ko-KR" dirty="0" err="1"/>
              <a:t>RotateVector</a:t>
            </a:r>
            <a:r>
              <a:rPr lang="en-US" altLang="ko-KR" dirty="0"/>
              <a:t> </a:t>
            </a:r>
            <a:r>
              <a:rPr lang="ko-KR" altLang="en-US" dirty="0"/>
              <a:t>값을 데이터베이스에 저장합니다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A19DE5-F653-4C01-96F7-5C13CE44C1F6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36127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2020-09-28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125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2020-09-28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1954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2020-09-28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264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2020-09-28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541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2020-09-28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560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2020-09-28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306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2020-09-28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755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2020-09-28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513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2020-09-28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4166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2020-09-28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1748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2020-09-28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472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defRPr>
            </a:lvl1pPr>
          </a:lstStyle>
          <a:p>
            <a:fld id="{C7351A05-FE79-4763-A84F-D4FE701A9E82}" type="datetimeFigureOut">
              <a:rPr lang="ko-KR" altLang="en-US" smtClean="0"/>
              <a:pPr/>
              <a:t>2020-09-28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defRPr>
            </a:lvl1pPr>
          </a:lstStyle>
          <a:p>
            <a:fld id="{BAAF555B-7E58-4FDF-83D4-B4CEA304EAF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216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KoPubWorld돋움체 Bold" panose="00000800000000000000" pitchFamily="2" charset="-127"/>
          <a:ea typeface="KoPubWorld돋움체 Bold" panose="00000800000000000000" pitchFamily="2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KoPubWorld돋움체 Medium" panose="00000600000000000000" pitchFamily="2" charset="-127"/>
          <a:ea typeface="KoPubWorld돋움체 Medium" panose="00000600000000000000" pitchFamily="2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KoPubWorld돋움체 Medium" panose="00000600000000000000" pitchFamily="2" charset="-127"/>
          <a:ea typeface="KoPubWorld돋움체 Medium" panose="00000600000000000000" pitchFamily="2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KoPubWorld돋움체 Medium" panose="00000600000000000000" pitchFamily="2" charset="-127"/>
          <a:ea typeface="KoPubWorld돋움체 Medium" panose="00000600000000000000" pitchFamily="2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KoPubWorld돋움체 Medium" panose="00000600000000000000" pitchFamily="2" charset="-127"/>
          <a:ea typeface="KoPubWorld돋움체 Medium" panose="00000600000000000000" pitchFamily="2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KoPubWorld돋움체 Medium" panose="00000600000000000000" pitchFamily="2" charset="-127"/>
          <a:ea typeface="KoPubWorld돋움체 Medium" panose="00000600000000000000" pitchFamily="2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.png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4.png"/><Relationship Id="rId7" Type="http://schemas.openxmlformats.org/officeDocument/2006/relationships/image" Target="../media/image27.png"/><Relationship Id="rId12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0.png"/><Relationship Id="rId11" Type="http://schemas.openxmlformats.org/officeDocument/2006/relationships/image" Target="../media/image31.png"/><Relationship Id="rId5" Type="http://schemas.openxmlformats.org/officeDocument/2006/relationships/image" Target="../media/image26.png"/><Relationship Id="rId10" Type="http://schemas.openxmlformats.org/officeDocument/2006/relationships/image" Target="../media/image30.png"/><Relationship Id="rId4" Type="http://schemas.openxmlformats.org/officeDocument/2006/relationships/image" Target="../media/image5.png"/><Relationship Id="rId9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35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DB6B8AB4-EFCB-4A0C-8788-308B7C146F4C}"/>
              </a:ext>
            </a:extLst>
          </p:cNvPr>
          <p:cNvGrpSpPr/>
          <p:nvPr/>
        </p:nvGrpSpPr>
        <p:grpSpPr>
          <a:xfrm>
            <a:off x="166716" y="2517265"/>
            <a:ext cx="11881677" cy="1381524"/>
            <a:chOff x="152353" y="2517265"/>
            <a:chExt cx="11881677" cy="1381524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2CE110C8-2FC6-447A-8331-DE437B667A8B}"/>
                </a:ext>
              </a:extLst>
            </p:cNvPr>
            <p:cNvSpPr/>
            <p:nvPr/>
          </p:nvSpPr>
          <p:spPr>
            <a:xfrm>
              <a:off x="213900" y="2578809"/>
              <a:ext cx="11820130" cy="1319980"/>
            </a:xfrm>
            <a:prstGeom prst="rect">
              <a:avLst/>
            </a:prstGeom>
            <a:solidFill>
              <a:srgbClr val="FFC6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ct val="150000"/>
                </a:lnSpc>
              </a:pPr>
              <a:endParaRPr lang="en-US" altLang="ko-KR" dirty="0">
                <a:solidFill>
                  <a:schemeClr val="bg1">
                    <a:lumMod val="9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124527F-E4BF-4F6E-99CD-BA8ED383A074}"/>
                </a:ext>
              </a:extLst>
            </p:cNvPr>
            <p:cNvSpPr/>
            <p:nvPr/>
          </p:nvSpPr>
          <p:spPr>
            <a:xfrm>
              <a:off x="152353" y="2517265"/>
              <a:ext cx="11820130" cy="1319979"/>
            </a:xfrm>
            <a:prstGeom prst="rect">
              <a:avLst/>
            </a:prstGeom>
            <a:solidFill>
              <a:srgbClr val="2463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 dirty="0">
                  <a:solidFill>
                    <a:schemeClr val="bg1">
                      <a:lumMod val="9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</a:rPr>
                <a:t>개인 프라이버시를 보호하는 협업 학습을 활용한</a:t>
              </a:r>
              <a:endParaRPr lang="en-US" altLang="ko-KR" dirty="0">
                <a:solidFill>
                  <a:schemeClr val="bg1">
                    <a:lumMod val="9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dirty="0">
                  <a:solidFill>
                    <a:schemeClr val="bg1">
                      <a:lumMod val="9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</a:rPr>
                <a:t>스마트폰 사용 패턴 분석 및 스트레스 예측 </a:t>
              </a:r>
              <a:endParaRPr lang="en-US" altLang="ko-KR" dirty="0">
                <a:solidFill>
                  <a:schemeClr val="bg1">
                    <a:lumMod val="9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18F6F581-2BAE-4404-8FCA-95D7185EF699}"/>
              </a:ext>
            </a:extLst>
          </p:cNvPr>
          <p:cNvSpPr txBox="1"/>
          <p:nvPr/>
        </p:nvSpPr>
        <p:spPr>
          <a:xfrm>
            <a:off x="-3268" y="6631035"/>
            <a:ext cx="121952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404257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 Copyright 2020. </a:t>
            </a:r>
            <a:r>
              <a:rPr lang="ko-KR" altLang="en-US" sz="1000" dirty="0">
                <a:solidFill>
                  <a:srgbClr val="404257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졸업프로젝트 </a:t>
            </a:r>
            <a:r>
              <a:rPr lang="en-US" altLang="ko-KR" sz="1000" dirty="0">
                <a:solidFill>
                  <a:srgbClr val="404257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6</a:t>
            </a:r>
            <a:r>
              <a:rPr lang="ko-KR" altLang="en-US" sz="1000" dirty="0">
                <a:solidFill>
                  <a:srgbClr val="404257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조</a:t>
            </a:r>
            <a:r>
              <a:rPr lang="en-US" altLang="ko-KR" sz="1000" dirty="0">
                <a:solidFill>
                  <a:srgbClr val="404257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. All rights reserved.</a:t>
            </a:r>
            <a:endParaRPr lang="ko-KR" altLang="en-US" sz="1000" dirty="0">
              <a:solidFill>
                <a:srgbClr val="404257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45797A-77F8-4E15-A11A-C09594F96BBD}"/>
              </a:ext>
            </a:extLst>
          </p:cNvPr>
          <p:cNvSpPr txBox="1"/>
          <p:nvPr/>
        </p:nvSpPr>
        <p:spPr>
          <a:xfrm>
            <a:off x="9483002" y="4245412"/>
            <a:ext cx="2565391" cy="1915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400" dirty="0">
                <a:solidFill>
                  <a:srgbClr val="404257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6</a:t>
            </a:r>
            <a:r>
              <a:rPr lang="ko-KR" altLang="en-US" sz="1400" dirty="0">
                <a:solidFill>
                  <a:srgbClr val="404257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조</a:t>
            </a:r>
            <a:endParaRPr lang="en-US" altLang="ko-KR" sz="1400" dirty="0">
              <a:solidFill>
                <a:srgbClr val="404257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</a:endParaRPr>
          </a:p>
          <a:p>
            <a:pPr algn="r">
              <a:lnSpc>
                <a:spcPct val="150000"/>
              </a:lnSpc>
            </a:pPr>
            <a:r>
              <a:rPr lang="en-US" altLang="ko-KR" sz="1400" dirty="0">
                <a:solidFill>
                  <a:srgbClr val="404257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201711356 </a:t>
            </a:r>
            <a:r>
              <a:rPr lang="ko-KR" altLang="en-US" sz="1400" dirty="0">
                <a:solidFill>
                  <a:srgbClr val="404257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천세진</a:t>
            </a:r>
            <a:endParaRPr lang="en-US" altLang="ko-KR" sz="1400" dirty="0">
              <a:solidFill>
                <a:srgbClr val="404257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</a:endParaRPr>
          </a:p>
          <a:p>
            <a:pPr algn="r">
              <a:lnSpc>
                <a:spcPct val="150000"/>
              </a:lnSpc>
            </a:pPr>
            <a:r>
              <a:rPr lang="en-US" altLang="ko-KR" sz="1400" dirty="0">
                <a:solidFill>
                  <a:srgbClr val="404257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201612066 </a:t>
            </a:r>
            <a:r>
              <a:rPr lang="ko-KR" altLang="en-US" sz="1400" dirty="0">
                <a:solidFill>
                  <a:srgbClr val="404257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김지효</a:t>
            </a:r>
            <a:endParaRPr lang="en-US" altLang="ko-KR" sz="1400" dirty="0">
              <a:solidFill>
                <a:srgbClr val="404257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</a:endParaRPr>
          </a:p>
          <a:p>
            <a:pPr algn="r">
              <a:lnSpc>
                <a:spcPct val="150000"/>
              </a:lnSpc>
            </a:pPr>
            <a:endParaRPr lang="en-US" altLang="ko-KR" sz="1400" dirty="0">
              <a:solidFill>
                <a:srgbClr val="404257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200" dirty="0">
                <a:solidFill>
                  <a:srgbClr val="404257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발표일</a:t>
            </a:r>
            <a:r>
              <a:rPr lang="en-US" altLang="ko-KR" sz="1200" dirty="0">
                <a:solidFill>
                  <a:srgbClr val="404257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: 2020</a:t>
            </a:r>
            <a:r>
              <a:rPr lang="ko-KR" altLang="en-US" sz="1200" dirty="0">
                <a:solidFill>
                  <a:srgbClr val="404257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년 </a:t>
            </a:r>
            <a:r>
              <a:rPr lang="en-US" altLang="ko-KR" sz="1200" dirty="0">
                <a:solidFill>
                  <a:srgbClr val="404257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9</a:t>
            </a:r>
            <a:r>
              <a:rPr lang="ko-KR" altLang="en-US" sz="1200" dirty="0">
                <a:solidFill>
                  <a:srgbClr val="404257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월 </a:t>
            </a:r>
            <a:r>
              <a:rPr lang="en-US" altLang="ko-KR" sz="1200" dirty="0">
                <a:solidFill>
                  <a:srgbClr val="404257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28</a:t>
            </a:r>
            <a:r>
              <a:rPr lang="ko-KR" altLang="en-US" sz="1200" dirty="0">
                <a:solidFill>
                  <a:srgbClr val="404257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일</a:t>
            </a:r>
            <a:endParaRPr lang="en-US" altLang="ko-KR" sz="1200" dirty="0">
              <a:solidFill>
                <a:srgbClr val="404257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200" dirty="0">
                <a:solidFill>
                  <a:srgbClr val="404257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지도교수</a:t>
            </a:r>
            <a:r>
              <a:rPr lang="en-US" altLang="ko-KR" sz="1200" dirty="0">
                <a:solidFill>
                  <a:srgbClr val="404257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: </a:t>
            </a:r>
            <a:r>
              <a:rPr lang="ko-KR" altLang="en-US" sz="1200" dirty="0">
                <a:solidFill>
                  <a:srgbClr val="404257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박소영 교수님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820C58E-10D3-46B3-9E39-DF2FA16FE102}"/>
              </a:ext>
            </a:extLst>
          </p:cNvPr>
          <p:cNvSpPr/>
          <p:nvPr/>
        </p:nvSpPr>
        <p:spPr>
          <a:xfrm>
            <a:off x="4985728" y="1665937"/>
            <a:ext cx="2217274" cy="71173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schemeClr val="tx2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</a:rPr>
              <a:t>2020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schemeClr val="tx2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</a:rPr>
              <a:t>졸업프로젝트</a:t>
            </a:r>
            <a:r>
              <a:rPr lang="en-US" altLang="ko-KR" sz="1400" dirty="0">
                <a:solidFill>
                  <a:schemeClr val="tx2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</a:rPr>
              <a:t>2</a:t>
            </a:r>
            <a:r>
              <a:rPr lang="ko-KR" altLang="en-US" sz="1400" dirty="0">
                <a:solidFill>
                  <a:schemeClr val="tx2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</a:rPr>
              <a:t> </a:t>
            </a:r>
            <a:r>
              <a:rPr lang="en-US" altLang="ko-KR" sz="1400" dirty="0">
                <a:solidFill>
                  <a:schemeClr val="tx2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</a:rPr>
              <a:t>2</a:t>
            </a:r>
            <a:r>
              <a:rPr lang="ko-KR" altLang="en-US" sz="1400" dirty="0">
                <a:solidFill>
                  <a:schemeClr val="tx2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</a:rPr>
              <a:t>차 중간발표</a:t>
            </a:r>
            <a:endParaRPr lang="en-US" altLang="ko-KR" sz="1400" dirty="0">
              <a:solidFill>
                <a:schemeClr val="tx2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</a:endParaRPr>
          </a:p>
        </p:txBody>
      </p:sp>
      <p:pic>
        <p:nvPicPr>
          <p:cNvPr id="4" name="그림 3" descr="옅은이(가) 표시된 사진&#10;&#10;자동 생성된 설명">
            <a:extLst>
              <a:ext uri="{FF2B5EF4-FFF2-40B4-BE49-F238E27FC236}">
                <a16:creationId xmlns:a16="http://schemas.microsoft.com/office/drawing/2014/main" id="{89850A63-639C-47B3-903B-28585EEBD94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0250" y="6298491"/>
            <a:ext cx="896155" cy="314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2743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평행 사변형 36">
            <a:extLst>
              <a:ext uri="{FF2B5EF4-FFF2-40B4-BE49-F238E27FC236}">
                <a16:creationId xmlns:a16="http://schemas.microsoft.com/office/drawing/2014/main" id="{A902C5CF-257C-40A9-AA39-04F9F1A3B464}"/>
              </a:ext>
            </a:extLst>
          </p:cNvPr>
          <p:cNvSpPr/>
          <p:nvPr/>
        </p:nvSpPr>
        <p:spPr>
          <a:xfrm rot="10800000" flipV="1">
            <a:off x="8317749" y="6102926"/>
            <a:ext cx="1978426" cy="100585"/>
          </a:xfrm>
          <a:prstGeom prst="parallelogram">
            <a:avLst>
              <a:gd name="adj" fmla="val 52192"/>
            </a:avLst>
          </a:prstGeom>
          <a:solidFill>
            <a:srgbClr val="79D0D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PubWorld돋움체 Medium" panose="00000600000000000000" pitchFamily="2" charset="-127"/>
              <a:ea typeface="KoPubWorld돋움체 Medium" panose="00000600000000000000" pitchFamily="2" charset="-127"/>
            </a:endParaRPr>
          </a:p>
        </p:txBody>
      </p:sp>
      <p:sp>
        <p:nvSpPr>
          <p:cNvPr id="30" name="평행 사변형 29">
            <a:extLst>
              <a:ext uri="{FF2B5EF4-FFF2-40B4-BE49-F238E27FC236}">
                <a16:creationId xmlns:a16="http://schemas.microsoft.com/office/drawing/2014/main" id="{B299824D-B6FD-4433-962A-6F9DD1360FAD}"/>
              </a:ext>
            </a:extLst>
          </p:cNvPr>
          <p:cNvSpPr/>
          <p:nvPr/>
        </p:nvSpPr>
        <p:spPr>
          <a:xfrm rot="10800000" flipV="1">
            <a:off x="3677478" y="6171617"/>
            <a:ext cx="1978426" cy="100585"/>
          </a:xfrm>
          <a:prstGeom prst="parallelogram">
            <a:avLst>
              <a:gd name="adj" fmla="val 52192"/>
            </a:avLst>
          </a:prstGeom>
          <a:solidFill>
            <a:srgbClr val="79D0D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PubWorld돋움체 Medium" panose="00000600000000000000" pitchFamily="2" charset="-127"/>
              <a:ea typeface="KoPubWorld돋움체 Medium" panose="00000600000000000000" pitchFamily="2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6632F9B-6F5B-4E08-8E1B-C8E5DBF41748}"/>
              </a:ext>
            </a:extLst>
          </p:cNvPr>
          <p:cNvSpPr/>
          <p:nvPr/>
        </p:nvSpPr>
        <p:spPr>
          <a:xfrm>
            <a:off x="5959" y="-19250"/>
            <a:ext cx="2158472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endParaRPr lang="ko-KR" altLang="en-US" sz="1600" dirty="0">
              <a:solidFill>
                <a:schemeClr val="tx1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9AC3ED8-CC7A-4D20-9713-73420CDE465B}"/>
              </a:ext>
            </a:extLst>
          </p:cNvPr>
          <p:cNvSpPr/>
          <p:nvPr/>
        </p:nvSpPr>
        <p:spPr>
          <a:xfrm>
            <a:off x="2287789" y="195990"/>
            <a:ext cx="20088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latin typeface="KoPubWorld돋움체 Bold" panose="00000800000000000000" pitchFamily="2" charset="-127"/>
                <a:ea typeface="KoPubWorld돋움체 Bold" panose="00000800000000000000" pitchFamily="2" charset="-127"/>
              </a:rPr>
              <a:t>3.1 </a:t>
            </a:r>
            <a:r>
              <a:rPr lang="ko-KR" altLang="en-US" sz="1400" dirty="0">
                <a:latin typeface="KoPubWorld돋움체 Bold" panose="00000800000000000000" pitchFamily="2" charset="-127"/>
                <a:ea typeface="KoPubWorld돋움체 Bold" panose="00000800000000000000" pitchFamily="2" charset="-127"/>
              </a:rPr>
              <a:t>클라이언트 모듈 설계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5616394-AF5C-4E4A-9765-00A20493B32A}"/>
              </a:ext>
            </a:extLst>
          </p:cNvPr>
          <p:cNvSpPr/>
          <p:nvPr/>
        </p:nvSpPr>
        <p:spPr>
          <a:xfrm>
            <a:off x="0" y="6395294"/>
            <a:ext cx="1786392" cy="388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404257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6</a:t>
            </a:r>
            <a:r>
              <a:rPr lang="ko-KR" altLang="en-US" sz="1400" dirty="0">
                <a:solidFill>
                  <a:srgbClr val="404257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조 천세진 김지효</a:t>
            </a:r>
            <a:endParaRPr lang="en-US" altLang="ko-KR" sz="1400" dirty="0">
              <a:solidFill>
                <a:srgbClr val="404257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130A7D1-7F3F-41A6-897E-6B83EC6F637C}"/>
              </a:ext>
            </a:extLst>
          </p:cNvPr>
          <p:cNvSpPr/>
          <p:nvPr/>
        </p:nvSpPr>
        <p:spPr>
          <a:xfrm>
            <a:off x="1929" y="2203254"/>
            <a:ext cx="1615856" cy="55750"/>
          </a:xfrm>
          <a:prstGeom prst="rect">
            <a:avLst/>
          </a:prstGeom>
          <a:solidFill>
            <a:srgbClr val="FFC61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PubWorld돋움체 Medium" panose="00000600000000000000" pitchFamily="2" charset="-127"/>
              <a:ea typeface="KoPubWorld돋움체 Medium" panose="00000600000000000000" pitchFamily="2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93F6493-E4B8-41C6-8A40-2C82BADE7C45}"/>
              </a:ext>
            </a:extLst>
          </p:cNvPr>
          <p:cNvSpPr/>
          <p:nvPr/>
        </p:nvSpPr>
        <p:spPr>
          <a:xfrm>
            <a:off x="63122" y="948724"/>
            <a:ext cx="1842171" cy="26237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00050" indent="-400050">
              <a:lnSpc>
                <a:spcPct val="200000"/>
              </a:lnSpc>
              <a:buFont typeface="+mj-lt"/>
              <a:buAutoNum type="romanUcPeriod"/>
            </a:pP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프로젝트 개요</a:t>
            </a:r>
          </a:p>
          <a:p>
            <a:pPr marL="400050" indent="-400050">
              <a:lnSpc>
                <a:spcPct val="200000"/>
              </a:lnSpc>
              <a:buFont typeface="+mj-lt"/>
              <a:buAutoNum type="romanUcPeriod"/>
            </a:pP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모듈 별 기능 정의</a:t>
            </a:r>
          </a:p>
          <a:p>
            <a:pPr marL="400050" indent="-400050">
              <a:lnSpc>
                <a:spcPct val="200000"/>
              </a:lnSpc>
              <a:buFont typeface="+mj-lt"/>
              <a:buAutoNum type="romanUcPeriod"/>
            </a:pPr>
            <a:r>
              <a:rPr lang="ko-KR" altLang="en-US" sz="1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모듈 별 설계</a:t>
            </a:r>
          </a:p>
          <a:p>
            <a:pPr marL="400050" indent="-400050">
              <a:lnSpc>
                <a:spcPct val="200000"/>
              </a:lnSpc>
              <a:buFont typeface="+mj-lt"/>
              <a:buAutoNum type="romanUcPeriod"/>
            </a:pP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진행 경과</a:t>
            </a:r>
          </a:p>
          <a:p>
            <a:pPr marL="400050" indent="-400050">
              <a:lnSpc>
                <a:spcPct val="200000"/>
              </a:lnSpc>
              <a:buFont typeface="+mj-lt"/>
              <a:buAutoNum type="romanUcPeriod"/>
            </a:pP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역할 분담</a:t>
            </a:r>
          </a:p>
          <a:p>
            <a:pPr marL="400050" indent="-400050">
              <a:lnSpc>
                <a:spcPct val="200000"/>
              </a:lnSpc>
              <a:buFont typeface="+mj-lt"/>
              <a:buAutoNum type="romanUcPeriod"/>
            </a:pPr>
            <a:endParaRPr lang="en-US" altLang="ko-KR" sz="1400" dirty="0">
              <a:latin typeface="KoPubWorld돋움체 Medium" panose="00000600000000000000" pitchFamily="2" charset="-127"/>
              <a:ea typeface="KoPubWorld돋움체 Medium" panose="00000600000000000000" pitchFamily="2" charset="-127"/>
            </a:endParaRPr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2EE23B4C-3C21-44FC-A6F7-40895FD6A6B1}"/>
              </a:ext>
            </a:extLst>
          </p:cNvPr>
          <p:cNvSpPr/>
          <p:nvPr/>
        </p:nvSpPr>
        <p:spPr>
          <a:xfrm>
            <a:off x="2429113" y="503861"/>
            <a:ext cx="255390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+mn-ea"/>
              </a:rPr>
              <a:t>3.1.3 </a:t>
            </a:r>
            <a:r>
              <a:rPr lang="ko-KR" altLang="en-US" sz="2000" dirty="0">
                <a:latin typeface="+mn-ea"/>
              </a:rPr>
              <a:t>유저 데이터 수집</a:t>
            </a: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7D8A2AD7-F0EC-44E2-9B32-77E02E370E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6065" y="1188246"/>
            <a:ext cx="1755739" cy="4584431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110B6939-CCBA-4044-90DE-AA305BC941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2525" y="3572519"/>
            <a:ext cx="5279594" cy="1609483"/>
          </a:xfrm>
          <a:prstGeom prst="rect">
            <a:avLst/>
          </a:prstGeom>
        </p:spPr>
      </p:pic>
      <p:sp>
        <p:nvSpPr>
          <p:cNvPr id="33" name="직사각형 32">
            <a:extLst>
              <a:ext uri="{FF2B5EF4-FFF2-40B4-BE49-F238E27FC236}">
                <a16:creationId xmlns:a16="http://schemas.microsoft.com/office/drawing/2014/main" id="{7132FECF-D552-4158-A6DD-72277BFA766A}"/>
              </a:ext>
            </a:extLst>
          </p:cNvPr>
          <p:cNvSpPr/>
          <p:nvPr/>
        </p:nvSpPr>
        <p:spPr>
          <a:xfrm>
            <a:off x="3706065" y="6002340"/>
            <a:ext cx="197842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>
                <a:latin typeface="+mn-ea"/>
              </a:rPr>
              <a:t>앱 카테고리 분류 기준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2EB20A8-69B1-4084-A24F-59B17A5B8987}"/>
              </a:ext>
            </a:extLst>
          </p:cNvPr>
          <p:cNvSpPr/>
          <p:nvPr/>
        </p:nvSpPr>
        <p:spPr>
          <a:xfrm>
            <a:off x="8416334" y="5933649"/>
            <a:ext cx="17812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>
                <a:latin typeface="+mn-ea"/>
              </a:rPr>
              <a:t>저장 데이터 </a:t>
            </a:r>
            <a:r>
              <a:rPr lang="en-US" altLang="ko-KR" sz="1600" dirty="0">
                <a:latin typeface="+mn-ea"/>
              </a:rPr>
              <a:t>matrix</a:t>
            </a:r>
            <a:endParaRPr lang="ko-KR" altLang="en-US" sz="1600" dirty="0">
              <a:latin typeface="+mn-ea"/>
            </a:endParaRPr>
          </a:p>
        </p:txBody>
      </p:sp>
      <p:pic>
        <p:nvPicPr>
          <p:cNvPr id="32" name="그림 31" descr="옅은이(가) 표시된 사진&#10;&#10;자동 생성된 설명">
            <a:extLst>
              <a:ext uri="{FF2B5EF4-FFF2-40B4-BE49-F238E27FC236}">
                <a16:creationId xmlns:a16="http://schemas.microsoft.com/office/drawing/2014/main" id="{E25265B7-178C-41FF-B93C-C257CC3B6A0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02" y="6195642"/>
            <a:ext cx="711329" cy="250001"/>
          </a:xfrm>
          <a:prstGeom prst="rect">
            <a:avLst/>
          </a:prstGeom>
        </p:spPr>
      </p:pic>
      <p:sp>
        <p:nvSpPr>
          <p:cNvPr id="39" name="직사각형 38">
            <a:extLst>
              <a:ext uri="{FF2B5EF4-FFF2-40B4-BE49-F238E27FC236}">
                <a16:creationId xmlns:a16="http://schemas.microsoft.com/office/drawing/2014/main" id="{63F2D9A0-670E-4E3F-A86B-A598752B1766}"/>
              </a:ext>
            </a:extLst>
          </p:cNvPr>
          <p:cNvSpPr/>
          <p:nvPr/>
        </p:nvSpPr>
        <p:spPr>
          <a:xfrm>
            <a:off x="10263266" y="0"/>
            <a:ext cx="1928733" cy="3462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졸업프로젝트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2 2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차 중간발표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131481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직사각형 63">
            <a:extLst>
              <a:ext uri="{FF2B5EF4-FFF2-40B4-BE49-F238E27FC236}">
                <a16:creationId xmlns:a16="http://schemas.microsoft.com/office/drawing/2014/main" id="{49E5595A-DDCF-4ABB-932B-F01B44A0D830}"/>
              </a:ext>
            </a:extLst>
          </p:cNvPr>
          <p:cNvSpPr/>
          <p:nvPr/>
        </p:nvSpPr>
        <p:spPr>
          <a:xfrm>
            <a:off x="7253292" y="5576313"/>
            <a:ext cx="4785476" cy="117724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6632F9B-6F5B-4E08-8E1B-C8E5DBF41748}"/>
              </a:ext>
            </a:extLst>
          </p:cNvPr>
          <p:cNvSpPr/>
          <p:nvPr/>
        </p:nvSpPr>
        <p:spPr>
          <a:xfrm>
            <a:off x="5959" y="-19250"/>
            <a:ext cx="2158472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endParaRPr lang="ko-KR" altLang="en-US" sz="1600" dirty="0">
              <a:solidFill>
                <a:schemeClr val="tx1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9AC3ED8-CC7A-4D20-9713-73420CDE465B}"/>
              </a:ext>
            </a:extLst>
          </p:cNvPr>
          <p:cNvSpPr/>
          <p:nvPr/>
        </p:nvSpPr>
        <p:spPr>
          <a:xfrm>
            <a:off x="2287789" y="195990"/>
            <a:ext cx="20088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latin typeface="KoPubWorld돋움체 Bold" panose="00000800000000000000" pitchFamily="2" charset="-127"/>
                <a:ea typeface="KoPubWorld돋움체 Bold" panose="00000800000000000000" pitchFamily="2" charset="-127"/>
              </a:rPr>
              <a:t>3.1 </a:t>
            </a:r>
            <a:r>
              <a:rPr lang="ko-KR" altLang="en-US" sz="1400" dirty="0">
                <a:latin typeface="KoPubWorld돋움체 Bold" panose="00000800000000000000" pitchFamily="2" charset="-127"/>
                <a:ea typeface="KoPubWorld돋움체 Bold" panose="00000800000000000000" pitchFamily="2" charset="-127"/>
              </a:rPr>
              <a:t>클라이언트 모듈 설계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5616394-AF5C-4E4A-9765-00A20493B32A}"/>
              </a:ext>
            </a:extLst>
          </p:cNvPr>
          <p:cNvSpPr/>
          <p:nvPr/>
        </p:nvSpPr>
        <p:spPr>
          <a:xfrm>
            <a:off x="0" y="6395294"/>
            <a:ext cx="1786392" cy="388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404257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6</a:t>
            </a:r>
            <a:r>
              <a:rPr lang="ko-KR" altLang="en-US" sz="1400" dirty="0">
                <a:solidFill>
                  <a:srgbClr val="404257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조 천세진 김지효</a:t>
            </a:r>
            <a:endParaRPr lang="en-US" altLang="ko-KR" sz="1400" dirty="0">
              <a:solidFill>
                <a:srgbClr val="404257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130A7D1-7F3F-41A6-897E-6B83EC6F637C}"/>
              </a:ext>
            </a:extLst>
          </p:cNvPr>
          <p:cNvSpPr/>
          <p:nvPr/>
        </p:nvSpPr>
        <p:spPr>
          <a:xfrm>
            <a:off x="1929" y="2203254"/>
            <a:ext cx="1615856" cy="55750"/>
          </a:xfrm>
          <a:prstGeom prst="rect">
            <a:avLst/>
          </a:prstGeom>
          <a:solidFill>
            <a:srgbClr val="FFC61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PubWorld돋움체 Medium" panose="00000600000000000000" pitchFamily="2" charset="-127"/>
              <a:ea typeface="KoPubWorld돋움체 Medium" panose="00000600000000000000" pitchFamily="2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93F6493-E4B8-41C6-8A40-2C82BADE7C45}"/>
              </a:ext>
            </a:extLst>
          </p:cNvPr>
          <p:cNvSpPr/>
          <p:nvPr/>
        </p:nvSpPr>
        <p:spPr>
          <a:xfrm>
            <a:off x="63122" y="948724"/>
            <a:ext cx="1842171" cy="26237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00050" indent="-400050">
              <a:lnSpc>
                <a:spcPct val="200000"/>
              </a:lnSpc>
              <a:buFont typeface="+mj-lt"/>
              <a:buAutoNum type="romanUcPeriod"/>
            </a:pP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프로젝트 개요</a:t>
            </a:r>
          </a:p>
          <a:p>
            <a:pPr marL="400050" indent="-400050">
              <a:lnSpc>
                <a:spcPct val="200000"/>
              </a:lnSpc>
              <a:buFont typeface="+mj-lt"/>
              <a:buAutoNum type="romanUcPeriod"/>
            </a:pP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모듈 별 기능 정의</a:t>
            </a:r>
          </a:p>
          <a:p>
            <a:pPr marL="400050" indent="-400050">
              <a:lnSpc>
                <a:spcPct val="200000"/>
              </a:lnSpc>
              <a:buFont typeface="+mj-lt"/>
              <a:buAutoNum type="romanUcPeriod"/>
            </a:pPr>
            <a:r>
              <a:rPr lang="ko-KR" altLang="en-US" sz="1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모듈 별 설계</a:t>
            </a:r>
          </a:p>
          <a:p>
            <a:pPr marL="400050" indent="-400050">
              <a:lnSpc>
                <a:spcPct val="200000"/>
              </a:lnSpc>
              <a:buFont typeface="+mj-lt"/>
              <a:buAutoNum type="romanUcPeriod"/>
            </a:pP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진행 경과</a:t>
            </a:r>
          </a:p>
          <a:p>
            <a:pPr marL="400050" indent="-400050">
              <a:lnSpc>
                <a:spcPct val="200000"/>
              </a:lnSpc>
              <a:buFont typeface="+mj-lt"/>
              <a:buAutoNum type="romanUcPeriod"/>
            </a:pP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역할 분담</a:t>
            </a:r>
          </a:p>
          <a:p>
            <a:pPr marL="400050" indent="-400050">
              <a:lnSpc>
                <a:spcPct val="200000"/>
              </a:lnSpc>
              <a:buFont typeface="+mj-lt"/>
              <a:buAutoNum type="romanUcPeriod"/>
            </a:pPr>
            <a:endParaRPr lang="en-US" altLang="ko-KR" sz="1400" dirty="0">
              <a:latin typeface="KoPubWorld돋움체 Medium" panose="00000600000000000000" pitchFamily="2" charset="-127"/>
              <a:ea typeface="KoPubWorld돋움체 Medium" panose="00000600000000000000" pitchFamily="2" charset="-127"/>
            </a:endParaRPr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2EE23B4C-3C21-44FC-A6F7-40895FD6A6B1}"/>
              </a:ext>
            </a:extLst>
          </p:cNvPr>
          <p:cNvSpPr/>
          <p:nvPr/>
        </p:nvSpPr>
        <p:spPr>
          <a:xfrm>
            <a:off x="2429113" y="503861"/>
            <a:ext cx="195758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+mn-ea"/>
              </a:rPr>
              <a:t>3.1.4 </a:t>
            </a:r>
            <a:r>
              <a:rPr lang="ko-KR" altLang="en-US" sz="2000" dirty="0">
                <a:latin typeface="+mn-ea"/>
              </a:rPr>
              <a:t>마이페이지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13F6F52-D246-4B5B-9BDE-53DB4072D6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6672" y="1194909"/>
            <a:ext cx="6789685" cy="3420291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2902A25E-5FBF-4373-BABF-33EB72535637}"/>
              </a:ext>
            </a:extLst>
          </p:cNvPr>
          <p:cNvSpPr txBox="1"/>
          <p:nvPr/>
        </p:nvSpPr>
        <p:spPr>
          <a:xfrm>
            <a:off x="7415194" y="5576313"/>
            <a:ext cx="4610013" cy="11772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-3429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+mj-lt"/>
              <a:buAutoNum type="arabicPeriod" startAt="3"/>
              <a:tabLst/>
              <a:defRPr/>
            </a:pPr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회원 탈퇴 </a:t>
            </a:r>
            <a: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</a:t>
            </a:r>
            <a:r>
              <a:rPr lang="en-US" altLang="ko-KR" sz="12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WithdrawActivity</a:t>
            </a:r>
            <a: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)</a:t>
            </a:r>
            <a:endParaRPr lang="ko-KR" altLang="en-US" sz="12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lvl="2" indent="-342900">
              <a:lnSpc>
                <a:spcPct val="150000"/>
              </a:lnSpc>
              <a:buClr>
                <a:schemeClr val="dk1"/>
              </a:buClr>
              <a:buSzPts val="1200"/>
              <a:buFont typeface="+mj-lt"/>
              <a:buAutoNum type="arabicParenR"/>
              <a:defRPr/>
            </a:pPr>
            <a:r>
              <a:rPr lang="en-US" altLang="ko-KR" sz="12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AlertDialog</a:t>
            </a:r>
            <a: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: </a:t>
            </a:r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사용자의 의사를 확인</a:t>
            </a:r>
            <a:endParaRPr lang="en-US" altLang="ko-KR" sz="12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lvl="2" indent="-342900">
              <a:lnSpc>
                <a:spcPct val="150000"/>
              </a:lnSpc>
              <a:buClr>
                <a:schemeClr val="dk1"/>
              </a:buClr>
              <a:buSzPts val="1200"/>
              <a:buFont typeface="+mj-lt"/>
              <a:buAutoNum type="arabicParenR"/>
              <a:defRPr/>
            </a:pPr>
            <a:r>
              <a:rPr lang="en-US" altLang="ko-KR" sz="12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removeData</a:t>
            </a:r>
            <a: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: </a:t>
            </a:r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앱 내의 </a:t>
            </a:r>
            <a: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DB</a:t>
            </a:r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에서 사용자 데이터를 삭제</a:t>
            </a:r>
          </a:p>
          <a:p>
            <a:pPr lvl="2" indent="-342900">
              <a:lnSpc>
                <a:spcPct val="150000"/>
              </a:lnSpc>
              <a:buClr>
                <a:schemeClr val="dk1"/>
              </a:buClr>
              <a:buSzPts val="1200"/>
              <a:buFont typeface="+mj-lt"/>
              <a:buAutoNum type="arabicParenR"/>
              <a:defRPr/>
            </a:pPr>
            <a:r>
              <a:rPr lang="en-US" altLang="ko-KR" sz="12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removeUser</a:t>
            </a:r>
            <a: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: DB</a:t>
            </a:r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에서 사용자 계정과 </a:t>
            </a:r>
            <a: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FCM </a:t>
            </a:r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토큰을 삭제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8990482-780E-48EF-876A-0BE29B85061B}"/>
              </a:ext>
            </a:extLst>
          </p:cNvPr>
          <p:cNvSpPr/>
          <p:nvPr/>
        </p:nvSpPr>
        <p:spPr>
          <a:xfrm>
            <a:off x="2367421" y="4322620"/>
            <a:ext cx="3809530" cy="11438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B403E261-FBBC-4368-9B02-9F22613044F0}"/>
              </a:ext>
            </a:extLst>
          </p:cNvPr>
          <p:cNvSpPr/>
          <p:nvPr/>
        </p:nvSpPr>
        <p:spPr>
          <a:xfrm>
            <a:off x="2371614" y="5574076"/>
            <a:ext cx="4785476" cy="117948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140E704-3C4A-49C6-8911-73C823C57FE6}"/>
              </a:ext>
            </a:extLst>
          </p:cNvPr>
          <p:cNvSpPr txBox="1"/>
          <p:nvPr/>
        </p:nvSpPr>
        <p:spPr>
          <a:xfrm>
            <a:off x="2283008" y="4214996"/>
            <a:ext cx="5013609" cy="2212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spcCol="144000" anchor="t" anchorCtr="0">
            <a:noAutofit/>
          </a:bodyPr>
          <a:lstStyle>
            <a:defPPr>
              <a:defRPr lang="ko-KR"/>
            </a:defPPr>
            <a:lvl1pPr marL="49530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+mj-lt"/>
              <a:buAutoNum type="arabicPeriod"/>
              <a:defRPr sz="140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  <a:lvl2pPr marL="952500" lvl="1" indent="-342900">
              <a:lnSpc>
                <a:spcPct val="150000"/>
              </a:lnSpc>
              <a:buClr>
                <a:schemeClr val="dk1"/>
              </a:buClr>
              <a:buSzPts val="1200"/>
              <a:buFont typeface="+mj-lt"/>
              <a:buAutoNum type="arabicParenR"/>
              <a:defRPr sz="1400">
                <a:solidFill>
                  <a:schemeClr val="dk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2pPr>
            <a:lvl3pPr marL="1409700" lvl="2" indent="-342900">
              <a:lnSpc>
                <a:spcPct val="150000"/>
              </a:lnSpc>
              <a:buClr>
                <a:schemeClr val="dk1"/>
              </a:buClr>
              <a:buSzPts val="1200"/>
              <a:buFont typeface="+mj-lt"/>
              <a:buAutoNum type="arabicParenR"/>
              <a:defRPr sz="1400">
                <a:solidFill>
                  <a:schemeClr val="dk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3pPr>
          </a:lstStyle>
          <a:p>
            <a:r>
              <a:rPr lang="ko-KR" altLang="en-US" sz="1200" dirty="0"/>
              <a:t>스트레스 예측 통계 보기</a:t>
            </a:r>
            <a:endParaRPr lang="en-US" altLang="ko-KR" sz="1200" dirty="0"/>
          </a:p>
          <a:p>
            <a:pPr lvl="1">
              <a:buFont typeface="+mj-lt"/>
              <a:buAutoNum type="arabicParenR"/>
            </a:pPr>
            <a:r>
              <a:rPr lang="en-US" altLang="ko-KR" sz="1200" dirty="0" err="1">
                <a:sym typeface="Courier New"/>
              </a:rPr>
              <a:t>OnChartGestureListener.onChartFling</a:t>
            </a:r>
            <a:r>
              <a:rPr lang="en-US" altLang="ko-KR" sz="1200" dirty="0">
                <a:sym typeface="Courier New"/>
              </a:rPr>
              <a:t>()</a:t>
            </a:r>
            <a:endParaRPr lang="ko-KR" altLang="en-US" sz="1200" dirty="0">
              <a:sym typeface="Courier New"/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ko-KR" sz="1200" dirty="0"/>
              <a:t>Swipe</a:t>
            </a:r>
            <a:r>
              <a:rPr lang="ko-KR" altLang="en-US" sz="1200" dirty="0"/>
              <a:t>로 조작</a:t>
            </a:r>
            <a:endParaRPr lang="en-US" altLang="ko-KR" sz="1200" dirty="0"/>
          </a:p>
          <a:p>
            <a:pPr lvl="1">
              <a:buFont typeface="+mj-lt"/>
              <a:buAutoNum type="arabicParenR"/>
            </a:pPr>
            <a:r>
              <a:rPr lang="en-US" altLang="ko-KR" sz="1200" dirty="0" err="1"/>
              <a:t>setAverageLine</a:t>
            </a:r>
            <a:r>
              <a:rPr lang="en-US" altLang="ko-KR" sz="1200" dirty="0"/>
              <a:t>(): </a:t>
            </a:r>
            <a:r>
              <a:rPr lang="ko-KR" altLang="en-US" sz="1200" dirty="0"/>
              <a:t>평균 보조선을 그림</a:t>
            </a:r>
            <a:endParaRPr lang="en-US" altLang="ko-KR" sz="1200" dirty="0"/>
          </a:p>
          <a:p>
            <a:pPr marL="609600" lvl="1" indent="0">
              <a:lnSpc>
                <a:spcPct val="100000"/>
              </a:lnSpc>
              <a:buNone/>
            </a:pPr>
            <a:endParaRPr lang="ko-KR" altLang="en-US" sz="1200" dirty="0"/>
          </a:p>
          <a:p>
            <a:r>
              <a:rPr lang="ko-KR" altLang="en-US" sz="1200" dirty="0"/>
              <a:t>비밀번호 수정 </a:t>
            </a:r>
            <a:r>
              <a:rPr lang="en-US" altLang="ko-KR" sz="1200" dirty="0"/>
              <a:t>(</a:t>
            </a:r>
            <a:r>
              <a:rPr lang="en-US" altLang="ko-KR" sz="1200" dirty="0" err="1"/>
              <a:t>ChangePwActivity</a:t>
            </a:r>
            <a:r>
              <a:rPr lang="en-US" altLang="ko-KR" sz="1200" dirty="0"/>
              <a:t>)</a:t>
            </a:r>
          </a:p>
          <a:p>
            <a:pPr lvl="1"/>
            <a:r>
              <a:rPr lang="en-US" altLang="ko-KR" sz="1200" dirty="0" err="1"/>
              <a:t>checkPassword</a:t>
            </a:r>
            <a:r>
              <a:rPr lang="en-US" altLang="ko-KR" sz="1200" dirty="0"/>
              <a:t>:</a:t>
            </a:r>
            <a:r>
              <a:rPr lang="ko-KR" altLang="en-US" sz="1200" dirty="0"/>
              <a:t>기존 비밀번호를 입력</a:t>
            </a:r>
          </a:p>
          <a:p>
            <a:pPr lvl="1">
              <a:buFont typeface="+mj-lt"/>
              <a:buAutoNum type="arabicParenR"/>
            </a:pPr>
            <a:r>
              <a:rPr lang="en-US" altLang="ko-KR" sz="1200" dirty="0" err="1"/>
              <a:t>changePassword</a:t>
            </a:r>
            <a:r>
              <a:rPr lang="en-US" altLang="ko-KR" sz="1200" dirty="0"/>
              <a:t>: </a:t>
            </a:r>
            <a:r>
              <a:rPr lang="ko-KR" altLang="en-US" sz="1200" dirty="0"/>
              <a:t>새로운 비밀번호와 비밀번호 확인을 입력</a:t>
            </a:r>
          </a:p>
          <a:p>
            <a:pPr lvl="1">
              <a:buFont typeface="+mj-lt"/>
              <a:buAutoNum type="arabicParenR"/>
            </a:pPr>
            <a:r>
              <a:rPr lang="ko-KR" altLang="en-US" sz="1200" dirty="0"/>
              <a:t>이를 서버로 보내 </a:t>
            </a:r>
            <a:r>
              <a:rPr lang="en-US" altLang="ko-KR" sz="1200" dirty="0"/>
              <a:t>DB</a:t>
            </a:r>
            <a:r>
              <a:rPr lang="ko-KR" altLang="en-US" sz="1200" dirty="0"/>
              <a:t>에서 수정한다</a:t>
            </a:r>
            <a:r>
              <a:rPr lang="en-US" altLang="ko-KR" sz="1200" dirty="0"/>
              <a:t>.</a:t>
            </a:r>
            <a:endParaRPr lang="ko-KR" altLang="en-US" sz="1200" dirty="0"/>
          </a:p>
          <a:p>
            <a:endParaRPr lang="ko-KR" altLang="en-US" sz="1200" dirty="0"/>
          </a:p>
        </p:txBody>
      </p:sp>
      <p:pic>
        <p:nvPicPr>
          <p:cNvPr id="62" name="그림 61" descr="옅은이(가) 표시된 사진&#10;&#10;자동 생성된 설명">
            <a:extLst>
              <a:ext uri="{FF2B5EF4-FFF2-40B4-BE49-F238E27FC236}">
                <a16:creationId xmlns:a16="http://schemas.microsoft.com/office/drawing/2014/main" id="{4A5C93A5-6248-470C-850A-C8C34C90563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02" y="6195642"/>
            <a:ext cx="711329" cy="250001"/>
          </a:xfrm>
          <a:prstGeom prst="rect">
            <a:avLst/>
          </a:prstGeom>
        </p:spPr>
      </p:pic>
      <p:sp>
        <p:nvSpPr>
          <p:cNvPr id="67" name="직사각형 66">
            <a:extLst>
              <a:ext uri="{FF2B5EF4-FFF2-40B4-BE49-F238E27FC236}">
                <a16:creationId xmlns:a16="http://schemas.microsoft.com/office/drawing/2014/main" id="{CEA026A4-05D8-48D2-A234-E23A52CE11DF}"/>
              </a:ext>
            </a:extLst>
          </p:cNvPr>
          <p:cNvSpPr/>
          <p:nvPr/>
        </p:nvSpPr>
        <p:spPr>
          <a:xfrm>
            <a:off x="10263266" y="0"/>
            <a:ext cx="1928733" cy="3462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졸업프로젝트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2 2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차 중간발표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97060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직사각형 53">
            <a:extLst>
              <a:ext uri="{FF2B5EF4-FFF2-40B4-BE49-F238E27FC236}">
                <a16:creationId xmlns:a16="http://schemas.microsoft.com/office/drawing/2014/main" id="{D013582C-780B-4DE0-BA7D-241C295CEE32}"/>
              </a:ext>
            </a:extLst>
          </p:cNvPr>
          <p:cNvSpPr/>
          <p:nvPr/>
        </p:nvSpPr>
        <p:spPr>
          <a:xfrm>
            <a:off x="7379829" y="5854210"/>
            <a:ext cx="4704134" cy="85006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9FD296B2-032F-410D-A372-3C893CBEAF41}"/>
              </a:ext>
            </a:extLst>
          </p:cNvPr>
          <p:cNvSpPr/>
          <p:nvPr/>
        </p:nvSpPr>
        <p:spPr>
          <a:xfrm>
            <a:off x="2382257" y="4361688"/>
            <a:ext cx="4141635" cy="234258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6632F9B-6F5B-4E08-8E1B-C8E5DBF41748}"/>
              </a:ext>
            </a:extLst>
          </p:cNvPr>
          <p:cNvSpPr/>
          <p:nvPr/>
        </p:nvSpPr>
        <p:spPr>
          <a:xfrm>
            <a:off x="5959" y="-19250"/>
            <a:ext cx="2158472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endParaRPr lang="ko-KR" altLang="en-US" sz="1600" dirty="0">
              <a:solidFill>
                <a:schemeClr val="tx1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9AC3ED8-CC7A-4D20-9713-73420CDE465B}"/>
              </a:ext>
            </a:extLst>
          </p:cNvPr>
          <p:cNvSpPr/>
          <p:nvPr/>
        </p:nvSpPr>
        <p:spPr>
          <a:xfrm>
            <a:off x="2287789" y="195990"/>
            <a:ext cx="20088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latin typeface="KoPubWorld돋움체 Bold" panose="00000800000000000000" pitchFamily="2" charset="-127"/>
                <a:ea typeface="KoPubWorld돋움체 Bold" panose="00000800000000000000" pitchFamily="2" charset="-127"/>
              </a:rPr>
              <a:t>3.1 </a:t>
            </a:r>
            <a:r>
              <a:rPr lang="ko-KR" altLang="en-US" sz="1400" dirty="0">
                <a:latin typeface="KoPubWorld돋움체 Bold" panose="00000800000000000000" pitchFamily="2" charset="-127"/>
                <a:ea typeface="KoPubWorld돋움체 Bold" panose="00000800000000000000" pitchFamily="2" charset="-127"/>
              </a:rPr>
              <a:t>클라이언트 모듈 설계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5616394-AF5C-4E4A-9765-00A20493B32A}"/>
              </a:ext>
            </a:extLst>
          </p:cNvPr>
          <p:cNvSpPr/>
          <p:nvPr/>
        </p:nvSpPr>
        <p:spPr>
          <a:xfrm>
            <a:off x="0" y="6395294"/>
            <a:ext cx="1786392" cy="388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404257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6</a:t>
            </a:r>
            <a:r>
              <a:rPr lang="ko-KR" altLang="en-US" sz="1400" dirty="0">
                <a:solidFill>
                  <a:srgbClr val="404257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조 천세진 김지효</a:t>
            </a:r>
            <a:endParaRPr lang="en-US" altLang="ko-KR" sz="1400" dirty="0">
              <a:solidFill>
                <a:srgbClr val="404257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130A7D1-7F3F-41A6-897E-6B83EC6F637C}"/>
              </a:ext>
            </a:extLst>
          </p:cNvPr>
          <p:cNvSpPr/>
          <p:nvPr/>
        </p:nvSpPr>
        <p:spPr>
          <a:xfrm>
            <a:off x="1929" y="2203254"/>
            <a:ext cx="1615856" cy="55750"/>
          </a:xfrm>
          <a:prstGeom prst="rect">
            <a:avLst/>
          </a:prstGeom>
          <a:solidFill>
            <a:srgbClr val="FFC61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PubWorld돋움체 Medium" panose="00000600000000000000" pitchFamily="2" charset="-127"/>
              <a:ea typeface="KoPubWorld돋움체 Medium" panose="00000600000000000000" pitchFamily="2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93F6493-E4B8-41C6-8A40-2C82BADE7C45}"/>
              </a:ext>
            </a:extLst>
          </p:cNvPr>
          <p:cNvSpPr/>
          <p:nvPr/>
        </p:nvSpPr>
        <p:spPr>
          <a:xfrm>
            <a:off x="63122" y="948724"/>
            <a:ext cx="1842171" cy="26237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00050" indent="-400050">
              <a:lnSpc>
                <a:spcPct val="200000"/>
              </a:lnSpc>
              <a:buFont typeface="+mj-lt"/>
              <a:buAutoNum type="romanUcPeriod"/>
            </a:pP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프로젝트 개요</a:t>
            </a:r>
          </a:p>
          <a:p>
            <a:pPr marL="400050" indent="-400050">
              <a:lnSpc>
                <a:spcPct val="200000"/>
              </a:lnSpc>
              <a:buFont typeface="+mj-lt"/>
              <a:buAutoNum type="romanUcPeriod"/>
            </a:pP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모듈 별 기능 정의</a:t>
            </a:r>
          </a:p>
          <a:p>
            <a:pPr marL="400050" indent="-400050">
              <a:lnSpc>
                <a:spcPct val="200000"/>
              </a:lnSpc>
              <a:buFont typeface="+mj-lt"/>
              <a:buAutoNum type="romanUcPeriod"/>
            </a:pPr>
            <a:r>
              <a:rPr lang="ko-KR" altLang="en-US" sz="1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모듈 별 설계</a:t>
            </a:r>
          </a:p>
          <a:p>
            <a:pPr marL="400050" indent="-400050">
              <a:lnSpc>
                <a:spcPct val="200000"/>
              </a:lnSpc>
              <a:buFont typeface="+mj-lt"/>
              <a:buAutoNum type="romanUcPeriod"/>
            </a:pP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진행 경과</a:t>
            </a:r>
          </a:p>
          <a:p>
            <a:pPr marL="400050" indent="-400050">
              <a:lnSpc>
                <a:spcPct val="200000"/>
              </a:lnSpc>
              <a:buFont typeface="+mj-lt"/>
              <a:buAutoNum type="romanUcPeriod"/>
            </a:pP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역할 분담</a:t>
            </a:r>
          </a:p>
          <a:p>
            <a:pPr marL="400050" indent="-400050">
              <a:lnSpc>
                <a:spcPct val="200000"/>
              </a:lnSpc>
              <a:buFont typeface="+mj-lt"/>
              <a:buAutoNum type="romanUcPeriod"/>
            </a:pPr>
            <a:endParaRPr lang="en-US" altLang="ko-KR" sz="1400" dirty="0">
              <a:latin typeface="KoPubWorld돋움체 Medium" panose="00000600000000000000" pitchFamily="2" charset="-127"/>
              <a:ea typeface="KoPubWorld돋움체 Medium" panose="00000600000000000000" pitchFamily="2" charset="-127"/>
            </a:endParaRPr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2EE23B4C-3C21-44FC-A6F7-40895FD6A6B1}"/>
              </a:ext>
            </a:extLst>
          </p:cNvPr>
          <p:cNvSpPr/>
          <p:nvPr/>
        </p:nvSpPr>
        <p:spPr>
          <a:xfrm>
            <a:off x="2429113" y="503861"/>
            <a:ext cx="252024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+mn-ea"/>
              </a:rPr>
              <a:t>3.1.5 </a:t>
            </a:r>
            <a:r>
              <a:rPr lang="ko" altLang="ko-KR" sz="2000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회원가입/로그인</a:t>
            </a:r>
            <a:endParaRPr lang="ko-KR" altLang="en-US" sz="2000" dirty="0">
              <a:latin typeface="+mn-ea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140E704-3C4A-49C6-8911-73C823C57FE6}"/>
              </a:ext>
            </a:extLst>
          </p:cNvPr>
          <p:cNvSpPr txBox="1"/>
          <p:nvPr/>
        </p:nvSpPr>
        <p:spPr>
          <a:xfrm>
            <a:off x="2382257" y="4361688"/>
            <a:ext cx="4432608" cy="24273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spcCol="144000" anchor="t" anchorCtr="0">
            <a:noAutofit/>
          </a:bodyPr>
          <a:lstStyle>
            <a:defPPr>
              <a:defRPr lang="ko-KR"/>
            </a:defPPr>
            <a:lvl1pPr marL="49530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+mj-lt"/>
              <a:buAutoNum type="arabicPeriod"/>
              <a:defRPr sz="140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  <a:lvl2pPr marL="952500" lvl="1" indent="-342900">
              <a:lnSpc>
                <a:spcPct val="150000"/>
              </a:lnSpc>
              <a:buClr>
                <a:schemeClr val="dk1"/>
              </a:buClr>
              <a:buSzPts val="1200"/>
              <a:buFont typeface="+mj-lt"/>
              <a:buAutoNum type="arabicParenR"/>
              <a:defRPr sz="1400">
                <a:solidFill>
                  <a:schemeClr val="dk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2pPr>
            <a:lvl3pPr marL="1409700" lvl="2" indent="-342900">
              <a:lnSpc>
                <a:spcPct val="150000"/>
              </a:lnSpc>
              <a:buClr>
                <a:schemeClr val="dk1"/>
              </a:buClr>
              <a:buSzPts val="1200"/>
              <a:buFont typeface="+mj-lt"/>
              <a:buAutoNum type="arabicParenR"/>
              <a:defRPr sz="1400">
                <a:solidFill>
                  <a:schemeClr val="dk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3pPr>
          </a:lstStyle>
          <a:p>
            <a:pPr marL="152400" indent="0">
              <a:buNone/>
            </a:pPr>
            <a:r>
              <a:rPr lang="ko-KR" altLang="en-US" sz="1200" dirty="0">
                <a:latin typeface="+mj-ea"/>
                <a:ea typeface="+mj-ea"/>
              </a:rPr>
              <a:t>회원가입</a:t>
            </a:r>
            <a:endParaRPr lang="en-US" altLang="ko-KR" sz="1200" dirty="0">
              <a:latin typeface="+mj-ea"/>
              <a:ea typeface="+mj-ea"/>
            </a:endParaRPr>
          </a:p>
          <a:p>
            <a:r>
              <a:rPr lang="ko-KR" altLang="en-US" sz="1200" dirty="0"/>
              <a:t>이메일</a:t>
            </a:r>
            <a:r>
              <a:rPr lang="en-US" altLang="ko-KR" sz="1200" dirty="0"/>
              <a:t>/</a:t>
            </a:r>
            <a:r>
              <a:rPr lang="ko-KR" altLang="en-US" sz="1200" dirty="0"/>
              <a:t>비밀번호</a:t>
            </a:r>
            <a:endParaRPr lang="en-US" altLang="ko-KR" sz="1200" dirty="0"/>
          </a:p>
          <a:p>
            <a:pPr lvl="1"/>
            <a:r>
              <a:rPr lang="en-US" altLang="ko-KR" sz="1200" dirty="0" err="1"/>
              <a:t>checkIfSignedUp</a:t>
            </a:r>
            <a:r>
              <a:rPr lang="en-US" altLang="ko-KR" sz="1200" dirty="0"/>
              <a:t>():</a:t>
            </a:r>
            <a:r>
              <a:rPr lang="ko-KR" altLang="en-US" sz="1200" dirty="0"/>
              <a:t>이메일을 입력해 중복 가입 </a:t>
            </a:r>
            <a:endParaRPr lang="en-US" altLang="ko-KR" sz="1200" dirty="0"/>
          </a:p>
          <a:p>
            <a:pPr lvl="1"/>
            <a:r>
              <a:rPr lang="ko-KR" altLang="en-US" sz="1200" dirty="0"/>
              <a:t>비밀번호와 비밀번호 확인을 입력</a:t>
            </a:r>
            <a:endParaRPr lang="en-US" altLang="ko-KR" sz="1200" dirty="0"/>
          </a:p>
          <a:p>
            <a:pPr lvl="1"/>
            <a:r>
              <a:rPr lang="en-US" altLang="ko-KR" sz="1200" dirty="0" err="1"/>
              <a:t>checkFormat</a:t>
            </a:r>
            <a:r>
              <a:rPr lang="en-US" altLang="ko-KR" sz="1200" dirty="0"/>
              <a:t>(password):</a:t>
            </a:r>
            <a:r>
              <a:rPr lang="ko-KR" altLang="en-US" sz="1200" dirty="0"/>
              <a:t> 형식 확인</a:t>
            </a:r>
            <a:endParaRPr lang="en-US" altLang="ko-KR" sz="1200" dirty="0"/>
          </a:p>
          <a:p>
            <a:r>
              <a:rPr lang="ko-KR" altLang="en-US" sz="1200" dirty="0"/>
              <a:t>개인정보 수집동의</a:t>
            </a:r>
            <a:endParaRPr lang="en-US" altLang="ko-KR" sz="1200" dirty="0"/>
          </a:p>
          <a:p>
            <a:r>
              <a:rPr lang="ko-KR" altLang="en-US" sz="1200" dirty="0"/>
              <a:t>이름</a:t>
            </a:r>
            <a:r>
              <a:rPr lang="en-US" altLang="ko-KR" sz="1200" dirty="0"/>
              <a:t>, </a:t>
            </a:r>
            <a:r>
              <a:rPr lang="ko-KR" altLang="en-US" sz="1200" dirty="0"/>
              <a:t>나이</a:t>
            </a:r>
            <a:r>
              <a:rPr lang="en-US" altLang="ko-KR" sz="1200" dirty="0"/>
              <a:t>, </a:t>
            </a:r>
            <a:r>
              <a:rPr lang="ko-KR" altLang="en-US" sz="1200" dirty="0"/>
              <a:t>성별 입력</a:t>
            </a:r>
            <a:endParaRPr lang="en-US" altLang="ko-KR" sz="1200" dirty="0"/>
          </a:p>
          <a:p>
            <a:r>
              <a:rPr lang="en-US" altLang="ko-KR" sz="1200" dirty="0" err="1"/>
              <a:t>sendUserData</a:t>
            </a:r>
            <a:r>
              <a:rPr lang="en-US" altLang="ko-KR" sz="1200" dirty="0"/>
              <a:t>(): </a:t>
            </a:r>
            <a:r>
              <a:rPr lang="ko-KR" altLang="en-US" sz="1200" dirty="0"/>
              <a:t>회원정보를 서버에 전송해 </a:t>
            </a:r>
            <a:r>
              <a:rPr lang="en-US" altLang="ko-KR" sz="1200" dirty="0"/>
              <a:t>DB</a:t>
            </a:r>
            <a:r>
              <a:rPr lang="ko-KR" altLang="en-US" sz="1200" dirty="0"/>
              <a:t>에 저장</a:t>
            </a:r>
            <a:endParaRPr lang="en-US" altLang="ko-KR" sz="1200" dirty="0"/>
          </a:p>
          <a:p>
            <a:endParaRPr lang="ko-KR" altLang="en-US" sz="12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997A7B7-52D6-4D68-BD2F-970992D8FA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9351" y="1028705"/>
            <a:ext cx="7240955" cy="4143048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2EB95A05-EE5E-457A-8F13-AA568AF3A98D}"/>
              </a:ext>
            </a:extLst>
          </p:cNvPr>
          <p:cNvSpPr txBox="1"/>
          <p:nvPr/>
        </p:nvSpPr>
        <p:spPr>
          <a:xfrm>
            <a:off x="7289622" y="5854211"/>
            <a:ext cx="4794341" cy="7329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spcCol="144000" anchor="t" anchorCtr="0">
            <a:noAutofit/>
          </a:bodyPr>
          <a:lstStyle>
            <a:defPPr>
              <a:defRPr lang="ko-KR"/>
            </a:defPPr>
            <a:lvl1pPr marL="152400" lv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+mj-lt"/>
              <a:buNone/>
              <a:defRPr sz="120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  <a:lvl2pPr marL="952500" lvl="1" indent="-342900">
              <a:lnSpc>
                <a:spcPct val="150000"/>
              </a:lnSpc>
              <a:buClr>
                <a:schemeClr val="dk1"/>
              </a:buClr>
              <a:buSzPts val="1200"/>
              <a:buFont typeface="+mj-lt"/>
              <a:buAutoNum type="arabicParenR"/>
              <a:defRPr sz="1200">
                <a:solidFill>
                  <a:schemeClr val="dk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2pPr>
            <a:lvl3pPr marL="1409700" lvl="2" indent="-342900">
              <a:lnSpc>
                <a:spcPct val="150000"/>
              </a:lnSpc>
              <a:buClr>
                <a:schemeClr val="dk1"/>
              </a:buClr>
              <a:buSzPts val="1200"/>
              <a:buFont typeface="+mj-lt"/>
              <a:buAutoNum type="arabicParenR"/>
              <a:defRPr sz="1400">
                <a:solidFill>
                  <a:schemeClr val="dk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3pPr>
          </a:lstStyle>
          <a:p>
            <a:r>
              <a:rPr lang="ko-KR" altLang="en-US" dirty="0">
                <a:latin typeface="+mj-ea"/>
                <a:ea typeface="+mj-ea"/>
              </a:rPr>
              <a:t>로그인</a:t>
            </a:r>
          </a:p>
          <a:p>
            <a:pPr marL="381000" indent="-228600">
              <a:buFont typeface="+mj-lt"/>
              <a:buAutoNum type="arabicPeriod"/>
            </a:pPr>
            <a:r>
              <a:rPr lang="en-US" altLang="ko-KR" dirty="0" err="1"/>
              <a:t>checkAuth</a:t>
            </a:r>
            <a:r>
              <a:rPr lang="en-US" altLang="ko-KR" dirty="0"/>
              <a:t>(): </a:t>
            </a:r>
            <a:r>
              <a:rPr lang="ko-KR" altLang="en-US" dirty="0"/>
              <a:t>이메일과 비밀번호를 </a:t>
            </a:r>
            <a:r>
              <a:rPr lang="ko-KR" altLang="en-US" dirty="0" err="1"/>
              <a:t>입력받고</a:t>
            </a:r>
            <a:r>
              <a:rPr lang="ko-KR" altLang="en-US" dirty="0"/>
              <a:t> 등록된 사용자인지 검색</a:t>
            </a:r>
            <a:endParaRPr lang="en-US" altLang="ko-KR" dirty="0"/>
          </a:p>
        </p:txBody>
      </p:sp>
      <p:pic>
        <p:nvPicPr>
          <p:cNvPr id="48" name="그림 47" descr="옅은이(가) 표시된 사진&#10;&#10;자동 생성된 설명">
            <a:extLst>
              <a:ext uri="{FF2B5EF4-FFF2-40B4-BE49-F238E27FC236}">
                <a16:creationId xmlns:a16="http://schemas.microsoft.com/office/drawing/2014/main" id="{B486E037-D3CA-4FE9-91F4-54DF6C4099D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02" y="6195642"/>
            <a:ext cx="711329" cy="250001"/>
          </a:xfrm>
          <a:prstGeom prst="rect">
            <a:avLst/>
          </a:prstGeom>
        </p:spPr>
      </p:pic>
      <p:sp>
        <p:nvSpPr>
          <p:cNvPr id="51" name="직사각형 50">
            <a:extLst>
              <a:ext uri="{FF2B5EF4-FFF2-40B4-BE49-F238E27FC236}">
                <a16:creationId xmlns:a16="http://schemas.microsoft.com/office/drawing/2014/main" id="{DABA8325-6B74-4B67-8C0F-AC7B75BFE6F7}"/>
              </a:ext>
            </a:extLst>
          </p:cNvPr>
          <p:cNvSpPr/>
          <p:nvPr/>
        </p:nvSpPr>
        <p:spPr>
          <a:xfrm>
            <a:off x="10263266" y="0"/>
            <a:ext cx="1928733" cy="3462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졸업프로젝트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2 2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차 중간발표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397040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직사각형 63">
            <a:extLst>
              <a:ext uri="{FF2B5EF4-FFF2-40B4-BE49-F238E27FC236}">
                <a16:creationId xmlns:a16="http://schemas.microsoft.com/office/drawing/2014/main" id="{7BD270AD-B8F5-4D02-8DE5-48B7F2939BB4}"/>
              </a:ext>
            </a:extLst>
          </p:cNvPr>
          <p:cNvSpPr/>
          <p:nvPr/>
        </p:nvSpPr>
        <p:spPr>
          <a:xfrm>
            <a:off x="7321459" y="4956048"/>
            <a:ext cx="4613928" cy="176481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DEF36557-4096-4DDE-A07B-02AF57C0F11B}"/>
              </a:ext>
            </a:extLst>
          </p:cNvPr>
          <p:cNvSpPr/>
          <p:nvPr/>
        </p:nvSpPr>
        <p:spPr>
          <a:xfrm>
            <a:off x="2563577" y="4956048"/>
            <a:ext cx="4613928" cy="175130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6632F9B-6F5B-4E08-8E1B-C8E5DBF41748}"/>
              </a:ext>
            </a:extLst>
          </p:cNvPr>
          <p:cNvSpPr/>
          <p:nvPr/>
        </p:nvSpPr>
        <p:spPr>
          <a:xfrm>
            <a:off x="5959" y="-19250"/>
            <a:ext cx="2158472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endParaRPr lang="ko-KR" altLang="en-US" sz="1600" dirty="0">
              <a:solidFill>
                <a:schemeClr val="tx1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9AC3ED8-CC7A-4D20-9713-73420CDE465B}"/>
              </a:ext>
            </a:extLst>
          </p:cNvPr>
          <p:cNvSpPr/>
          <p:nvPr/>
        </p:nvSpPr>
        <p:spPr>
          <a:xfrm>
            <a:off x="2287789" y="195990"/>
            <a:ext cx="20088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latin typeface="KoPubWorld돋움체 Bold" panose="00000800000000000000" pitchFamily="2" charset="-127"/>
                <a:ea typeface="KoPubWorld돋움체 Bold" panose="00000800000000000000" pitchFamily="2" charset="-127"/>
              </a:rPr>
              <a:t>3.1 </a:t>
            </a:r>
            <a:r>
              <a:rPr lang="ko-KR" altLang="en-US" sz="1400" dirty="0">
                <a:latin typeface="KoPubWorld돋움체 Bold" panose="00000800000000000000" pitchFamily="2" charset="-127"/>
                <a:ea typeface="KoPubWorld돋움체 Bold" panose="00000800000000000000" pitchFamily="2" charset="-127"/>
              </a:rPr>
              <a:t>클라이언트 모듈 설계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5616394-AF5C-4E4A-9765-00A20493B32A}"/>
              </a:ext>
            </a:extLst>
          </p:cNvPr>
          <p:cNvSpPr/>
          <p:nvPr/>
        </p:nvSpPr>
        <p:spPr>
          <a:xfrm>
            <a:off x="0" y="6395294"/>
            <a:ext cx="1786392" cy="388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404257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6</a:t>
            </a:r>
            <a:r>
              <a:rPr lang="ko-KR" altLang="en-US" sz="1400" dirty="0">
                <a:solidFill>
                  <a:srgbClr val="404257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조 천세진 김지효</a:t>
            </a:r>
            <a:endParaRPr lang="en-US" altLang="ko-KR" sz="1400" dirty="0">
              <a:solidFill>
                <a:srgbClr val="404257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130A7D1-7F3F-41A6-897E-6B83EC6F637C}"/>
              </a:ext>
            </a:extLst>
          </p:cNvPr>
          <p:cNvSpPr/>
          <p:nvPr/>
        </p:nvSpPr>
        <p:spPr>
          <a:xfrm>
            <a:off x="1929" y="2203254"/>
            <a:ext cx="1615856" cy="55750"/>
          </a:xfrm>
          <a:prstGeom prst="rect">
            <a:avLst/>
          </a:prstGeom>
          <a:solidFill>
            <a:srgbClr val="FFC61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PubWorld돋움체 Medium" panose="00000600000000000000" pitchFamily="2" charset="-127"/>
              <a:ea typeface="KoPubWorld돋움체 Medium" panose="00000600000000000000" pitchFamily="2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93F6493-E4B8-41C6-8A40-2C82BADE7C45}"/>
              </a:ext>
            </a:extLst>
          </p:cNvPr>
          <p:cNvSpPr/>
          <p:nvPr/>
        </p:nvSpPr>
        <p:spPr>
          <a:xfrm>
            <a:off x="63122" y="948724"/>
            <a:ext cx="1842171" cy="26237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00050" indent="-400050">
              <a:lnSpc>
                <a:spcPct val="200000"/>
              </a:lnSpc>
              <a:buFont typeface="+mj-lt"/>
              <a:buAutoNum type="romanUcPeriod"/>
            </a:pP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프로젝트 개요</a:t>
            </a:r>
          </a:p>
          <a:p>
            <a:pPr marL="400050" indent="-400050">
              <a:lnSpc>
                <a:spcPct val="200000"/>
              </a:lnSpc>
              <a:buFont typeface="+mj-lt"/>
              <a:buAutoNum type="romanUcPeriod"/>
            </a:pP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모듈 별 기능 정의</a:t>
            </a:r>
          </a:p>
          <a:p>
            <a:pPr marL="400050" indent="-400050">
              <a:lnSpc>
                <a:spcPct val="200000"/>
              </a:lnSpc>
              <a:buFont typeface="+mj-lt"/>
              <a:buAutoNum type="romanUcPeriod"/>
            </a:pPr>
            <a:r>
              <a:rPr lang="ko-KR" altLang="en-US" sz="1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모듈 별 설계</a:t>
            </a:r>
          </a:p>
          <a:p>
            <a:pPr marL="400050" indent="-400050">
              <a:lnSpc>
                <a:spcPct val="200000"/>
              </a:lnSpc>
              <a:buFont typeface="+mj-lt"/>
              <a:buAutoNum type="romanUcPeriod"/>
            </a:pP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진행 경과</a:t>
            </a:r>
          </a:p>
          <a:p>
            <a:pPr marL="400050" indent="-400050">
              <a:lnSpc>
                <a:spcPct val="200000"/>
              </a:lnSpc>
              <a:buFont typeface="+mj-lt"/>
              <a:buAutoNum type="romanUcPeriod"/>
            </a:pP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역할 분담</a:t>
            </a:r>
          </a:p>
          <a:p>
            <a:pPr marL="400050" indent="-400050">
              <a:lnSpc>
                <a:spcPct val="200000"/>
              </a:lnSpc>
              <a:buFont typeface="+mj-lt"/>
              <a:buAutoNum type="romanUcPeriod"/>
            </a:pPr>
            <a:endParaRPr lang="en-US" altLang="ko-KR" sz="1400" dirty="0">
              <a:latin typeface="KoPubWorld돋움체 Medium" panose="00000600000000000000" pitchFamily="2" charset="-127"/>
              <a:ea typeface="KoPubWorld돋움체 Medium" panose="00000600000000000000" pitchFamily="2" charset="-127"/>
            </a:endParaRPr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2EE23B4C-3C21-44FC-A6F7-40895FD6A6B1}"/>
              </a:ext>
            </a:extLst>
          </p:cNvPr>
          <p:cNvSpPr/>
          <p:nvPr/>
        </p:nvSpPr>
        <p:spPr>
          <a:xfrm>
            <a:off x="2429113" y="503861"/>
            <a:ext cx="193193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+mn-ea"/>
              </a:rPr>
              <a:t>3.1.6 Push </a:t>
            </a:r>
            <a:r>
              <a:rPr lang="ko-KR" altLang="en-US" sz="2000" dirty="0">
                <a:latin typeface="+mn-ea"/>
              </a:rPr>
              <a:t>알림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140E704-3C4A-49C6-8911-73C823C57FE6}"/>
              </a:ext>
            </a:extLst>
          </p:cNvPr>
          <p:cNvSpPr txBox="1"/>
          <p:nvPr/>
        </p:nvSpPr>
        <p:spPr>
          <a:xfrm>
            <a:off x="2563577" y="4900503"/>
            <a:ext cx="4613929" cy="1885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spcCol="144000" anchor="t" anchorCtr="0">
            <a:noAutofit/>
          </a:bodyPr>
          <a:lstStyle>
            <a:defPPr>
              <a:defRPr lang="ko-KR"/>
            </a:defPPr>
            <a:lvl1pPr marL="49530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+mj-lt"/>
              <a:buAutoNum type="arabicPeriod"/>
              <a:defRPr sz="140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  <a:lvl2pPr marL="952500" lvl="1" indent="-342900">
              <a:lnSpc>
                <a:spcPct val="150000"/>
              </a:lnSpc>
              <a:buClr>
                <a:schemeClr val="dk1"/>
              </a:buClr>
              <a:buSzPts val="1200"/>
              <a:buFont typeface="+mj-lt"/>
              <a:buAutoNum type="arabicParenR"/>
              <a:defRPr sz="1400">
                <a:solidFill>
                  <a:schemeClr val="dk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2pPr>
            <a:lvl3pPr marL="1409700" lvl="2" indent="-342900">
              <a:lnSpc>
                <a:spcPct val="150000"/>
              </a:lnSpc>
              <a:buClr>
                <a:schemeClr val="dk1"/>
              </a:buClr>
              <a:buSzPts val="1200"/>
              <a:buFont typeface="+mj-lt"/>
              <a:buAutoNum type="arabicParenR"/>
              <a:defRPr sz="1400">
                <a:solidFill>
                  <a:schemeClr val="dk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3pPr>
          </a:lstStyle>
          <a:p>
            <a:pPr marL="152400" indent="0">
              <a:buNone/>
            </a:pPr>
            <a:r>
              <a:rPr lang="ko-KR" altLang="en-US" sz="1200" dirty="0">
                <a:latin typeface="+mn-ea"/>
                <a:ea typeface="+mn-ea"/>
                <a:cs typeface="KoPubWorld돋움체_Pro Light" panose="00000300000000000000" pitchFamily="50" charset="-127"/>
              </a:rPr>
              <a:t>스트레스 설문 다이얼로그</a:t>
            </a:r>
          </a:p>
          <a:p>
            <a:r>
              <a:rPr lang="ko-KR" altLang="en-US" sz="12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설문시작하기</a:t>
            </a:r>
          </a:p>
          <a:p>
            <a:pPr lvl="1"/>
            <a:r>
              <a:rPr lang="en-US" altLang="ko-KR" sz="12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UserMainActivity</a:t>
            </a:r>
            <a:r>
              <a:rPr lang="ko-KR" altLang="en-US" sz="12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의 버튼</a:t>
            </a:r>
            <a:endParaRPr lang="en-US" altLang="ko-KR" sz="1200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lvl="1"/>
            <a:r>
              <a:rPr lang="en-US" altLang="ko-KR" sz="1200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sendNotification</a:t>
            </a:r>
            <a:r>
              <a:rPr lang="en-US" altLang="ko-KR" sz="12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: </a:t>
            </a:r>
            <a:r>
              <a:rPr lang="ko-KR" altLang="en-US" sz="12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알림을 빌드하고 사용자에게 보냄</a:t>
            </a:r>
            <a:endParaRPr lang="en-US" altLang="ko-KR" sz="1200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r>
              <a:rPr lang="ko-KR" altLang="en-US" sz="12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사용자의 답을 내부 </a:t>
            </a:r>
            <a:r>
              <a:rPr lang="en-US" altLang="ko-KR" sz="12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DB(SQLite)</a:t>
            </a:r>
            <a:r>
              <a:rPr lang="ko-KR" altLang="en-US" sz="12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에 저장</a:t>
            </a:r>
            <a:endParaRPr lang="en-US" altLang="ko-KR" sz="1200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r>
              <a:rPr lang="en-US" altLang="ko-KR" sz="12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setAlarm: 24</a:t>
            </a:r>
            <a:r>
              <a:rPr lang="ko-KR" altLang="en-US" sz="12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시간 후로 다음 알람 시간을 설정</a:t>
            </a:r>
            <a:endParaRPr lang="en-US" altLang="ko-KR" sz="1200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EB95A05-EE5E-457A-8F13-AA568AF3A98D}"/>
              </a:ext>
            </a:extLst>
          </p:cNvPr>
          <p:cNvSpPr txBox="1"/>
          <p:nvPr/>
        </p:nvSpPr>
        <p:spPr>
          <a:xfrm>
            <a:off x="7395332" y="4981257"/>
            <a:ext cx="4613928" cy="1876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spcCol="144000" anchor="t" anchorCtr="0">
            <a:noAutofit/>
          </a:bodyPr>
          <a:lstStyle>
            <a:defPPr>
              <a:defRPr lang="ko-KR"/>
            </a:defPPr>
            <a:lvl1pPr marL="152400" lv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+mj-lt"/>
              <a:buNone/>
              <a:defRPr sz="120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  <a:lvl2pPr marL="952500" lvl="1" indent="-342900">
              <a:lnSpc>
                <a:spcPct val="150000"/>
              </a:lnSpc>
              <a:buClr>
                <a:schemeClr val="dk1"/>
              </a:buClr>
              <a:buSzPts val="1200"/>
              <a:buFont typeface="+mj-lt"/>
              <a:buAutoNum type="arabicParenR"/>
              <a:defRPr sz="1200">
                <a:solidFill>
                  <a:schemeClr val="dk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2pPr>
            <a:lvl3pPr marL="1409700" lvl="2" indent="-342900">
              <a:lnSpc>
                <a:spcPct val="150000"/>
              </a:lnSpc>
              <a:buClr>
                <a:schemeClr val="dk1"/>
              </a:buClr>
              <a:buSzPts val="1200"/>
              <a:buFont typeface="+mj-lt"/>
              <a:buAutoNum type="arabicParenR"/>
              <a:defRPr sz="1400">
                <a:solidFill>
                  <a:schemeClr val="dk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3pPr>
          </a:lstStyle>
          <a:p>
            <a:pPr marL="0"/>
            <a:r>
              <a:rPr lang="ko-KR" altLang="en-US" sz="1200" dirty="0">
                <a:latin typeface="+mn-ea"/>
                <a:ea typeface="+mn-ea"/>
                <a:cs typeface="KoPubWorld돋움체_Pro Light" panose="00000300000000000000" pitchFamily="50" charset="-127"/>
              </a:rPr>
              <a:t>스트레스 예측 완료 알림</a:t>
            </a:r>
            <a:endParaRPr lang="en-US" altLang="ko-KR" dirty="0">
              <a:latin typeface="+mn-ea"/>
              <a:ea typeface="+mn-ea"/>
              <a:cs typeface="KoPubWorld돋움체_Pro Light" panose="00000300000000000000" pitchFamily="50" charset="-127"/>
            </a:endParaRPr>
          </a:p>
          <a:p>
            <a:pPr indent="-342900">
              <a:buFont typeface="+mj-lt"/>
              <a:buAutoNum type="arabicPeriod"/>
            </a:pPr>
            <a:r>
              <a:rPr lang="en-US" altLang="ko-KR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sendNotification</a:t>
            </a:r>
            <a:r>
              <a:rPr lang="en-US" altLang="ko-KR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: </a:t>
            </a:r>
            <a:r>
              <a:rPr lang="ko-KR" altLang="en-US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추론 후 알림을 보내 바로 클릭할 수 있도록 함</a:t>
            </a:r>
            <a:endParaRPr lang="en-US" altLang="ko-KR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indent="-342900">
              <a:buFont typeface="+mj-lt"/>
              <a:buAutoNum type="arabicPeriod"/>
            </a:pPr>
            <a:r>
              <a:rPr lang="ko-KR" altLang="en-US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스트레스가 높다고 판단될 때 경고 알림을 보냄</a:t>
            </a:r>
            <a:endParaRPr lang="en-US" altLang="ko-KR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92738B5-E1BB-4B99-A480-63797B5D5CF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0335"/>
          <a:stretch/>
        </p:blipFill>
        <p:spPr>
          <a:xfrm>
            <a:off x="2561543" y="1817665"/>
            <a:ext cx="4920711" cy="229971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12CC1E8-34EE-43EC-AF86-CF4E1038A02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4026" t="-3707" r="-936" b="3707"/>
          <a:stretch/>
        </p:blipFill>
        <p:spPr>
          <a:xfrm>
            <a:off x="8758180" y="1840784"/>
            <a:ext cx="1900783" cy="2299718"/>
          </a:xfrm>
          <a:prstGeom prst="rect">
            <a:avLst/>
          </a:prstGeom>
        </p:spPr>
      </p:pic>
      <p:pic>
        <p:nvPicPr>
          <p:cNvPr id="63" name="그림 62" descr="옅은이(가) 표시된 사진&#10;&#10;자동 생성된 설명">
            <a:extLst>
              <a:ext uri="{FF2B5EF4-FFF2-40B4-BE49-F238E27FC236}">
                <a16:creationId xmlns:a16="http://schemas.microsoft.com/office/drawing/2014/main" id="{F64733AC-36DF-40E1-89D1-3FD8611F952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02" y="6195642"/>
            <a:ext cx="711329" cy="250001"/>
          </a:xfrm>
          <a:prstGeom prst="rect">
            <a:avLst/>
          </a:prstGeom>
        </p:spPr>
      </p:pic>
      <p:sp>
        <p:nvSpPr>
          <p:cNvPr id="66" name="직사각형 65">
            <a:extLst>
              <a:ext uri="{FF2B5EF4-FFF2-40B4-BE49-F238E27FC236}">
                <a16:creationId xmlns:a16="http://schemas.microsoft.com/office/drawing/2014/main" id="{DAB12785-8E1F-42C5-B11A-160944BBC666}"/>
              </a:ext>
            </a:extLst>
          </p:cNvPr>
          <p:cNvSpPr/>
          <p:nvPr/>
        </p:nvSpPr>
        <p:spPr>
          <a:xfrm>
            <a:off x="10263266" y="0"/>
            <a:ext cx="1928733" cy="3462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졸업프로젝트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2 2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차 중간발표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430498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>
            <a:extLst>
              <a:ext uri="{FF2B5EF4-FFF2-40B4-BE49-F238E27FC236}">
                <a16:creationId xmlns:a16="http://schemas.microsoft.com/office/drawing/2014/main" id="{E013CC02-C859-4073-9910-35E8C63A0826}"/>
              </a:ext>
            </a:extLst>
          </p:cNvPr>
          <p:cNvSpPr/>
          <p:nvPr/>
        </p:nvSpPr>
        <p:spPr>
          <a:xfrm>
            <a:off x="4631952" y="4379256"/>
            <a:ext cx="5284208" cy="188555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6632F9B-6F5B-4E08-8E1B-C8E5DBF41748}"/>
              </a:ext>
            </a:extLst>
          </p:cNvPr>
          <p:cNvSpPr/>
          <p:nvPr/>
        </p:nvSpPr>
        <p:spPr>
          <a:xfrm>
            <a:off x="5959" y="-19250"/>
            <a:ext cx="2158472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endParaRPr lang="ko-KR" altLang="en-US" sz="1600" dirty="0">
              <a:solidFill>
                <a:schemeClr val="tx1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9AC3ED8-CC7A-4D20-9713-73420CDE465B}"/>
              </a:ext>
            </a:extLst>
          </p:cNvPr>
          <p:cNvSpPr/>
          <p:nvPr/>
        </p:nvSpPr>
        <p:spPr>
          <a:xfrm>
            <a:off x="2287789" y="195990"/>
            <a:ext cx="20088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latin typeface="KoPubWorld돋움체 Bold" panose="00000800000000000000" pitchFamily="2" charset="-127"/>
                <a:ea typeface="KoPubWorld돋움체 Bold" panose="00000800000000000000" pitchFamily="2" charset="-127"/>
              </a:rPr>
              <a:t>3.1 </a:t>
            </a:r>
            <a:r>
              <a:rPr lang="ko-KR" altLang="en-US" sz="1400" dirty="0">
                <a:latin typeface="KoPubWorld돋움체 Bold" panose="00000800000000000000" pitchFamily="2" charset="-127"/>
                <a:ea typeface="KoPubWorld돋움체 Bold" panose="00000800000000000000" pitchFamily="2" charset="-127"/>
              </a:rPr>
              <a:t>클라이언트 모듈 설계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5616394-AF5C-4E4A-9765-00A20493B32A}"/>
              </a:ext>
            </a:extLst>
          </p:cNvPr>
          <p:cNvSpPr/>
          <p:nvPr/>
        </p:nvSpPr>
        <p:spPr>
          <a:xfrm>
            <a:off x="0" y="6395294"/>
            <a:ext cx="1786392" cy="388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404257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6</a:t>
            </a:r>
            <a:r>
              <a:rPr lang="ko-KR" altLang="en-US" sz="1400" dirty="0">
                <a:solidFill>
                  <a:srgbClr val="404257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조 천세진 김지효</a:t>
            </a:r>
            <a:endParaRPr lang="en-US" altLang="ko-KR" sz="1400" dirty="0">
              <a:solidFill>
                <a:srgbClr val="404257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130A7D1-7F3F-41A6-897E-6B83EC6F637C}"/>
              </a:ext>
            </a:extLst>
          </p:cNvPr>
          <p:cNvSpPr/>
          <p:nvPr/>
        </p:nvSpPr>
        <p:spPr>
          <a:xfrm>
            <a:off x="1929" y="2203254"/>
            <a:ext cx="1615856" cy="55750"/>
          </a:xfrm>
          <a:prstGeom prst="rect">
            <a:avLst/>
          </a:prstGeom>
          <a:solidFill>
            <a:srgbClr val="FFC61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PubWorld돋움체 Medium" panose="00000600000000000000" pitchFamily="2" charset="-127"/>
              <a:ea typeface="KoPubWorld돋움체 Medium" panose="00000600000000000000" pitchFamily="2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93F6493-E4B8-41C6-8A40-2C82BADE7C45}"/>
              </a:ext>
            </a:extLst>
          </p:cNvPr>
          <p:cNvSpPr/>
          <p:nvPr/>
        </p:nvSpPr>
        <p:spPr>
          <a:xfrm>
            <a:off x="63122" y="948724"/>
            <a:ext cx="1842171" cy="26237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00050" indent="-400050">
              <a:lnSpc>
                <a:spcPct val="200000"/>
              </a:lnSpc>
              <a:buFont typeface="+mj-lt"/>
              <a:buAutoNum type="romanUcPeriod"/>
            </a:pP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프로젝트 개요</a:t>
            </a:r>
          </a:p>
          <a:p>
            <a:pPr marL="400050" indent="-400050">
              <a:lnSpc>
                <a:spcPct val="200000"/>
              </a:lnSpc>
              <a:buFont typeface="+mj-lt"/>
              <a:buAutoNum type="romanUcPeriod"/>
            </a:pP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모듈 별 기능 정의</a:t>
            </a:r>
          </a:p>
          <a:p>
            <a:pPr marL="400050" indent="-400050">
              <a:lnSpc>
                <a:spcPct val="200000"/>
              </a:lnSpc>
              <a:buFont typeface="+mj-lt"/>
              <a:buAutoNum type="romanUcPeriod"/>
            </a:pPr>
            <a:r>
              <a:rPr lang="ko-KR" altLang="en-US" sz="1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모듈 별 설계</a:t>
            </a:r>
          </a:p>
          <a:p>
            <a:pPr marL="400050" indent="-400050">
              <a:lnSpc>
                <a:spcPct val="200000"/>
              </a:lnSpc>
              <a:buFont typeface="+mj-lt"/>
              <a:buAutoNum type="romanUcPeriod"/>
            </a:pP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진행 경과</a:t>
            </a:r>
          </a:p>
          <a:p>
            <a:pPr marL="400050" indent="-400050">
              <a:lnSpc>
                <a:spcPct val="200000"/>
              </a:lnSpc>
              <a:buFont typeface="+mj-lt"/>
              <a:buAutoNum type="romanUcPeriod"/>
            </a:pP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역할 분담</a:t>
            </a:r>
          </a:p>
          <a:p>
            <a:pPr marL="400050" indent="-400050">
              <a:lnSpc>
                <a:spcPct val="200000"/>
              </a:lnSpc>
              <a:buFont typeface="+mj-lt"/>
              <a:buAutoNum type="romanUcPeriod"/>
            </a:pPr>
            <a:endParaRPr lang="en-US" altLang="ko-KR" sz="1400" dirty="0">
              <a:latin typeface="KoPubWorld돋움체 Medium" panose="00000600000000000000" pitchFamily="2" charset="-127"/>
              <a:ea typeface="KoPubWorld돋움체 Medium" panose="00000600000000000000" pitchFamily="2" charset="-127"/>
            </a:endParaRPr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2EE23B4C-3C21-44FC-A6F7-40895FD6A6B1}"/>
              </a:ext>
            </a:extLst>
          </p:cNvPr>
          <p:cNvSpPr/>
          <p:nvPr/>
        </p:nvSpPr>
        <p:spPr>
          <a:xfrm>
            <a:off x="2429113" y="503861"/>
            <a:ext cx="180690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+mn-ea"/>
              </a:rPr>
              <a:t>3.1.7 </a:t>
            </a:r>
            <a:r>
              <a:rPr lang="ko-KR" altLang="en-US" sz="2000" dirty="0">
                <a:latin typeface="+mn-ea"/>
              </a:rPr>
              <a:t>권한 요청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140E704-3C4A-49C6-8911-73C823C57FE6}"/>
              </a:ext>
            </a:extLst>
          </p:cNvPr>
          <p:cNvSpPr txBox="1"/>
          <p:nvPr/>
        </p:nvSpPr>
        <p:spPr>
          <a:xfrm>
            <a:off x="4973842" y="4409600"/>
            <a:ext cx="4613929" cy="1885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spcCol="144000" anchor="t" anchorCtr="0">
            <a:noAutofit/>
          </a:bodyPr>
          <a:lstStyle>
            <a:defPPr>
              <a:defRPr lang="ko-KR"/>
            </a:defPPr>
            <a:lvl1pPr marL="49530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+mj-lt"/>
              <a:buAutoNum type="arabicPeriod"/>
              <a:defRPr sz="140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  <a:lvl2pPr marL="952500" lvl="1" indent="-342900">
              <a:lnSpc>
                <a:spcPct val="150000"/>
              </a:lnSpc>
              <a:buClr>
                <a:schemeClr val="dk1"/>
              </a:buClr>
              <a:buSzPts val="1200"/>
              <a:buFont typeface="+mj-lt"/>
              <a:buAutoNum type="arabicParenR"/>
              <a:defRPr sz="1400">
                <a:solidFill>
                  <a:schemeClr val="dk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2pPr>
            <a:lvl3pPr marL="1409700" lvl="2" indent="-342900">
              <a:lnSpc>
                <a:spcPct val="150000"/>
              </a:lnSpc>
              <a:buClr>
                <a:schemeClr val="dk1"/>
              </a:buClr>
              <a:buSzPts val="1200"/>
              <a:buFont typeface="+mj-lt"/>
              <a:buAutoNum type="arabicParenR"/>
              <a:defRPr sz="1400">
                <a:solidFill>
                  <a:schemeClr val="dk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3pPr>
          </a:lstStyle>
          <a:p>
            <a:r>
              <a:rPr lang="en-US" altLang="ko-KR" sz="1200" dirty="0" err="1">
                <a:latin typeface="+mn-ea"/>
                <a:ea typeface="+mn-ea"/>
              </a:rPr>
              <a:t>checkPermission</a:t>
            </a:r>
            <a:r>
              <a:rPr lang="en-US" altLang="ko-KR" sz="1200" dirty="0">
                <a:latin typeface="+mn-ea"/>
                <a:ea typeface="+mn-ea"/>
              </a:rPr>
              <a:t>: </a:t>
            </a:r>
            <a:r>
              <a:rPr lang="ko-KR" altLang="en-US" sz="1200" dirty="0">
                <a:latin typeface="+mn-ea"/>
                <a:ea typeface="+mn-ea"/>
              </a:rPr>
              <a:t>위치 정보 수집 권한을 확인</a:t>
            </a:r>
            <a:endParaRPr lang="en-US" altLang="ko-KR" sz="1200" dirty="0">
              <a:latin typeface="+mn-ea"/>
              <a:ea typeface="+mn-ea"/>
            </a:endParaRPr>
          </a:p>
          <a:p>
            <a:pPr lvl="1"/>
            <a:r>
              <a:rPr lang="ko-KR" altLang="en-US" sz="1200" dirty="0">
                <a:latin typeface="+mn-ea"/>
                <a:ea typeface="+mn-ea"/>
              </a:rPr>
              <a:t>없다면 다이얼로그를 띄워 위치 권한을 요청</a:t>
            </a:r>
            <a:endParaRPr lang="en-US" altLang="ko-KR" sz="1200" dirty="0">
              <a:latin typeface="+mn-ea"/>
              <a:ea typeface="+mn-ea"/>
            </a:endParaRPr>
          </a:p>
          <a:p>
            <a:r>
              <a:rPr lang="en-US" altLang="ko-KR" sz="1200" dirty="0" err="1">
                <a:latin typeface="+mn-ea"/>
                <a:ea typeface="+mn-ea"/>
              </a:rPr>
              <a:t>ifStatsPermitted</a:t>
            </a:r>
            <a:r>
              <a:rPr lang="en-US" altLang="ko-KR" sz="1200" dirty="0">
                <a:latin typeface="+mn-ea"/>
                <a:ea typeface="+mn-ea"/>
              </a:rPr>
              <a:t>: </a:t>
            </a:r>
            <a:r>
              <a:rPr lang="ko-KR" altLang="en-US" sz="1200" dirty="0">
                <a:latin typeface="+mn-ea"/>
                <a:ea typeface="+mn-ea"/>
              </a:rPr>
              <a:t>앱 사용 기록 수집 권한을 확인</a:t>
            </a:r>
            <a:endParaRPr lang="en-US" altLang="ko-KR" sz="1200" dirty="0">
              <a:latin typeface="+mn-ea"/>
              <a:ea typeface="+mn-ea"/>
            </a:endParaRPr>
          </a:p>
          <a:p>
            <a:pPr lvl="1"/>
            <a:r>
              <a:rPr lang="ko-KR" altLang="en-US" sz="1200" dirty="0">
                <a:latin typeface="+mn-ea"/>
                <a:ea typeface="+mn-ea"/>
              </a:rPr>
              <a:t>없다면 </a:t>
            </a:r>
            <a:r>
              <a:rPr lang="en-US" altLang="ko-KR" sz="1200" dirty="0" err="1">
                <a:latin typeface="+mn-ea"/>
                <a:ea typeface="+mn-ea"/>
              </a:rPr>
              <a:t>StatsPermissionFragment</a:t>
            </a:r>
            <a:r>
              <a:rPr lang="en-US" altLang="ko-KR" sz="1200" dirty="0">
                <a:latin typeface="+mn-ea"/>
                <a:ea typeface="+mn-ea"/>
              </a:rPr>
              <a:t> </a:t>
            </a:r>
            <a:r>
              <a:rPr lang="ko-KR" altLang="en-US" sz="1200" dirty="0">
                <a:latin typeface="+mn-ea"/>
                <a:ea typeface="+mn-ea"/>
              </a:rPr>
              <a:t>띄워 사용자에게 가이드를 주고 권한을 요청</a:t>
            </a:r>
            <a:endParaRPr lang="en-US" altLang="ko-KR" sz="1200" dirty="0">
              <a:latin typeface="+mn-ea"/>
              <a:ea typeface="+mn-ea"/>
            </a:endParaRPr>
          </a:p>
          <a:p>
            <a:pPr lvl="1"/>
            <a:r>
              <a:rPr lang="ko-KR" altLang="en-US" sz="1200" dirty="0">
                <a:latin typeface="+mn-ea"/>
                <a:ea typeface="+mn-ea"/>
              </a:rPr>
              <a:t>권한을 바르게 수집했으면 버튼이 ‘</a:t>
            </a:r>
            <a:r>
              <a:rPr lang="ko-KR" altLang="en-US" sz="1200" dirty="0" err="1">
                <a:latin typeface="+mn-ea"/>
                <a:ea typeface="+mn-ea"/>
              </a:rPr>
              <a:t>다음’으로</a:t>
            </a:r>
            <a:r>
              <a:rPr lang="ko-KR" altLang="en-US" sz="1200" dirty="0">
                <a:latin typeface="+mn-ea"/>
                <a:ea typeface="+mn-ea"/>
              </a:rPr>
              <a:t> 바뀜</a:t>
            </a:r>
            <a:endParaRPr lang="en-US" altLang="ko-KR" sz="1200" dirty="0">
              <a:latin typeface="+mn-ea"/>
              <a:ea typeface="+mn-ea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D1C69EFF-B9B2-4E35-9C48-DD8A6FB56A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6911" y="1707346"/>
            <a:ext cx="5736355" cy="1814061"/>
          </a:xfrm>
          <a:prstGeom prst="rect">
            <a:avLst/>
          </a:prstGeom>
        </p:spPr>
      </p:pic>
      <p:pic>
        <p:nvPicPr>
          <p:cNvPr id="40" name="그림 39" descr="옅은이(가) 표시된 사진&#10;&#10;자동 생성된 설명">
            <a:extLst>
              <a:ext uri="{FF2B5EF4-FFF2-40B4-BE49-F238E27FC236}">
                <a16:creationId xmlns:a16="http://schemas.microsoft.com/office/drawing/2014/main" id="{EE05A67B-8B97-468D-B92F-FC68DB5CB3C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02" y="6195642"/>
            <a:ext cx="711329" cy="250001"/>
          </a:xfrm>
          <a:prstGeom prst="rect">
            <a:avLst/>
          </a:prstGeom>
        </p:spPr>
      </p:pic>
      <p:sp>
        <p:nvSpPr>
          <p:cNvPr id="42" name="직사각형 41">
            <a:extLst>
              <a:ext uri="{FF2B5EF4-FFF2-40B4-BE49-F238E27FC236}">
                <a16:creationId xmlns:a16="http://schemas.microsoft.com/office/drawing/2014/main" id="{74333E01-19A7-4949-9948-914B98C60FEB}"/>
              </a:ext>
            </a:extLst>
          </p:cNvPr>
          <p:cNvSpPr/>
          <p:nvPr/>
        </p:nvSpPr>
        <p:spPr>
          <a:xfrm>
            <a:off x="10263266" y="0"/>
            <a:ext cx="1928733" cy="3462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졸업프로젝트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2 2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차 중간발표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539772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C6632F9B-6F5B-4E08-8E1B-C8E5DBF41748}"/>
              </a:ext>
            </a:extLst>
          </p:cNvPr>
          <p:cNvSpPr/>
          <p:nvPr/>
        </p:nvSpPr>
        <p:spPr>
          <a:xfrm>
            <a:off x="5959" y="-19250"/>
            <a:ext cx="2158472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endParaRPr lang="ko-KR" altLang="en-US" sz="1600" dirty="0">
              <a:solidFill>
                <a:schemeClr val="tx1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9AC3ED8-CC7A-4D20-9713-73420CDE465B}"/>
              </a:ext>
            </a:extLst>
          </p:cNvPr>
          <p:cNvSpPr/>
          <p:nvPr/>
        </p:nvSpPr>
        <p:spPr>
          <a:xfrm>
            <a:off x="2287789" y="195990"/>
            <a:ext cx="20088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latin typeface="KoPubWorld돋움체 Bold" panose="00000800000000000000" pitchFamily="2" charset="-127"/>
                <a:ea typeface="KoPubWorld돋움체 Bold" panose="00000800000000000000" pitchFamily="2" charset="-127"/>
              </a:rPr>
              <a:t>3.1 </a:t>
            </a:r>
            <a:r>
              <a:rPr lang="ko-KR" altLang="en-US" sz="1400" dirty="0">
                <a:latin typeface="KoPubWorld돋움체 Bold" panose="00000800000000000000" pitchFamily="2" charset="-127"/>
                <a:ea typeface="KoPubWorld돋움체 Bold" panose="00000800000000000000" pitchFamily="2" charset="-127"/>
              </a:rPr>
              <a:t>클라이언트 모듈 설계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5616394-AF5C-4E4A-9765-00A20493B32A}"/>
              </a:ext>
            </a:extLst>
          </p:cNvPr>
          <p:cNvSpPr/>
          <p:nvPr/>
        </p:nvSpPr>
        <p:spPr>
          <a:xfrm>
            <a:off x="0" y="6395294"/>
            <a:ext cx="1786392" cy="388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404257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6</a:t>
            </a:r>
            <a:r>
              <a:rPr lang="ko-KR" altLang="en-US" sz="1400" dirty="0">
                <a:solidFill>
                  <a:srgbClr val="404257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조 천세진 김지효</a:t>
            </a:r>
            <a:endParaRPr lang="en-US" altLang="ko-KR" sz="1400" dirty="0">
              <a:solidFill>
                <a:srgbClr val="404257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130A7D1-7F3F-41A6-897E-6B83EC6F637C}"/>
              </a:ext>
            </a:extLst>
          </p:cNvPr>
          <p:cNvSpPr/>
          <p:nvPr/>
        </p:nvSpPr>
        <p:spPr>
          <a:xfrm>
            <a:off x="1929" y="2203254"/>
            <a:ext cx="1615856" cy="55750"/>
          </a:xfrm>
          <a:prstGeom prst="rect">
            <a:avLst/>
          </a:prstGeom>
          <a:solidFill>
            <a:srgbClr val="FFC61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PubWorld돋움체 Medium" panose="00000600000000000000" pitchFamily="2" charset="-127"/>
              <a:ea typeface="KoPubWorld돋움체 Medium" panose="00000600000000000000" pitchFamily="2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93F6493-E4B8-41C6-8A40-2C82BADE7C45}"/>
              </a:ext>
            </a:extLst>
          </p:cNvPr>
          <p:cNvSpPr/>
          <p:nvPr/>
        </p:nvSpPr>
        <p:spPr>
          <a:xfrm>
            <a:off x="63122" y="948724"/>
            <a:ext cx="1842171" cy="26237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00050" indent="-400050">
              <a:lnSpc>
                <a:spcPct val="200000"/>
              </a:lnSpc>
              <a:buFont typeface="+mj-lt"/>
              <a:buAutoNum type="romanUcPeriod"/>
            </a:pP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프로젝트 개요</a:t>
            </a:r>
          </a:p>
          <a:p>
            <a:pPr marL="400050" indent="-400050">
              <a:lnSpc>
                <a:spcPct val="200000"/>
              </a:lnSpc>
              <a:buFont typeface="+mj-lt"/>
              <a:buAutoNum type="romanUcPeriod"/>
            </a:pP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모듈 별 기능 정의</a:t>
            </a:r>
          </a:p>
          <a:p>
            <a:pPr marL="400050" indent="-400050">
              <a:lnSpc>
                <a:spcPct val="200000"/>
              </a:lnSpc>
              <a:buFont typeface="+mj-lt"/>
              <a:buAutoNum type="romanUcPeriod"/>
            </a:pPr>
            <a:r>
              <a:rPr lang="ko-KR" altLang="en-US" sz="1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모듈 별 설계</a:t>
            </a:r>
          </a:p>
          <a:p>
            <a:pPr marL="400050" indent="-400050">
              <a:lnSpc>
                <a:spcPct val="200000"/>
              </a:lnSpc>
              <a:buFont typeface="+mj-lt"/>
              <a:buAutoNum type="romanUcPeriod"/>
            </a:pP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진행 경과</a:t>
            </a:r>
          </a:p>
          <a:p>
            <a:pPr marL="400050" indent="-400050">
              <a:lnSpc>
                <a:spcPct val="200000"/>
              </a:lnSpc>
              <a:buFont typeface="+mj-lt"/>
              <a:buAutoNum type="romanUcPeriod"/>
            </a:pP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역할 분담</a:t>
            </a:r>
          </a:p>
          <a:p>
            <a:pPr marL="400050" indent="-400050">
              <a:lnSpc>
                <a:spcPct val="200000"/>
              </a:lnSpc>
              <a:buFont typeface="+mj-lt"/>
              <a:buAutoNum type="romanUcPeriod"/>
            </a:pPr>
            <a:endParaRPr lang="en-US" altLang="ko-KR" sz="1400" dirty="0">
              <a:latin typeface="KoPubWorld돋움체 Medium" panose="00000600000000000000" pitchFamily="2" charset="-127"/>
              <a:ea typeface="KoPubWorld돋움체 Medium" panose="00000600000000000000" pitchFamily="2" charset="-127"/>
            </a:endParaRPr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2EE23B4C-3C21-44FC-A6F7-40895FD6A6B1}"/>
              </a:ext>
            </a:extLst>
          </p:cNvPr>
          <p:cNvSpPr/>
          <p:nvPr/>
        </p:nvSpPr>
        <p:spPr>
          <a:xfrm>
            <a:off x="2429113" y="503861"/>
            <a:ext cx="229582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+mn-ea"/>
              </a:rPr>
              <a:t>3.1.8 </a:t>
            </a:r>
            <a:r>
              <a:rPr lang="ko-KR" altLang="en-US" sz="2000" dirty="0">
                <a:latin typeface="+mn-ea"/>
              </a:rPr>
              <a:t>암호화</a:t>
            </a:r>
            <a:r>
              <a:rPr lang="en-US" altLang="ko-KR" sz="2000" dirty="0">
                <a:latin typeface="+mn-ea"/>
              </a:rPr>
              <a:t>/</a:t>
            </a:r>
            <a:r>
              <a:rPr lang="ko-KR" altLang="en-US" sz="2000" dirty="0">
                <a:latin typeface="+mn-ea"/>
              </a:rPr>
              <a:t>복호화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D0719EAA-7228-4203-896E-D920C419E651}"/>
              </a:ext>
            </a:extLst>
          </p:cNvPr>
          <p:cNvGrpSpPr/>
          <p:nvPr/>
        </p:nvGrpSpPr>
        <p:grpSpPr>
          <a:xfrm>
            <a:off x="6701550" y="2570640"/>
            <a:ext cx="4907280" cy="2444261"/>
            <a:chOff x="6701550" y="2489582"/>
            <a:chExt cx="4907280" cy="2444261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8C32023F-8764-43A8-BECE-D1C13E43F21E}"/>
                </a:ext>
              </a:extLst>
            </p:cNvPr>
            <p:cNvSpPr/>
            <p:nvPr/>
          </p:nvSpPr>
          <p:spPr>
            <a:xfrm>
              <a:off x="6774968" y="2489582"/>
              <a:ext cx="4833862" cy="2444261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E140E704-3C4A-49C6-8911-73C823C57FE6}"/>
                </a:ext>
              </a:extLst>
            </p:cNvPr>
            <p:cNvSpPr txBox="1"/>
            <p:nvPr/>
          </p:nvSpPr>
          <p:spPr>
            <a:xfrm>
              <a:off x="6701550" y="2620068"/>
              <a:ext cx="4907280" cy="23137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numCol="1" spcCol="144000" anchor="t" anchorCtr="0">
              <a:noAutofit/>
            </a:bodyPr>
            <a:lstStyle>
              <a:defPPr>
                <a:defRPr lang="ko-KR"/>
              </a:defPPr>
              <a:lvl1pPr marL="495300" lvl="0" indent="-34290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+mj-lt"/>
                <a:buAutoNum type="arabicPeriod"/>
                <a:defRPr sz="1400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defRPr>
              </a:lvl1pPr>
              <a:lvl2pPr marL="952500" lvl="1" indent="-342900">
                <a:lnSpc>
                  <a:spcPct val="150000"/>
                </a:lnSpc>
                <a:buClr>
                  <a:schemeClr val="dk1"/>
                </a:buClr>
                <a:buSzPts val="1200"/>
                <a:buFont typeface="+mj-lt"/>
                <a:buAutoNum type="arabicParenR"/>
                <a:defRPr sz="1400">
                  <a:solidFill>
                    <a:schemeClr val="dk1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defRPr>
              </a:lvl2pPr>
              <a:lvl3pPr marL="1409700" lvl="2" indent="-342900">
                <a:lnSpc>
                  <a:spcPct val="150000"/>
                </a:lnSpc>
                <a:buClr>
                  <a:schemeClr val="dk1"/>
                </a:buClr>
                <a:buSzPts val="1200"/>
                <a:buFont typeface="+mj-lt"/>
                <a:buAutoNum type="arabicParenR"/>
                <a:defRPr sz="1400">
                  <a:solidFill>
                    <a:schemeClr val="dk1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defRPr>
              </a:lvl3pPr>
            </a:lstStyle>
            <a:p>
              <a:r>
                <a:rPr lang="en-US" altLang="ko-KR" sz="1200" dirty="0" err="1">
                  <a:latin typeface="+mn-ea"/>
                  <a:ea typeface="+mn-ea"/>
                </a:rPr>
                <a:t>encryptData</a:t>
              </a:r>
              <a:r>
                <a:rPr lang="en-US" altLang="ko-KR" sz="1200" dirty="0">
                  <a:latin typeface="+mn-ea"/>
                  <a:ea typeface="+mn-ea"/>
                </a:rPr>
                <a:t> : Weight</a:t>
              </a:r>
              <a:r>
                <a:rPr lang="ko-KR" altLang="en-US" sz="1200" dirty="0">
                  <a:latin typeface="+mn-ea"/>
                  <a:ea typeface="+mn-ea"/>
                </a:rPr>
                <a:t>값과 학습 시 사용된 </a:t>
              </a:r>
              <a:r>
                <a:rPr lang="en-US" altLang="ko-KR" sz="1200" dirty="0">
                  <a:latin typeface="+mn-ea"/>
                  <a:ea typeface="+mn-ea"/>
                </a:rPr>
                <a:t>Data</a:t>
              </a:r>
              <a:r>
                <a:rPr lang="ko-KR" altLang="en-US" sz="1200" dirty="0">
                  <a:latin typeface="+mn-ea"/>
                  <a:ea typeface="+mn-ea"/>
                </a:rPr>
                <a:t>의 양을 가져와</a:t>
              </a:r>
              <a:r>
                <a:rPr lang="en-US" altLang="ko-KR" sz="1200" dirty="0">
                  <a:latin typeface="+mn-ea"/>
                  <a:ea typeface="+mn-ea"/>
                </a:rPr>
                <a:t>, Global Model Server</a:t>
              </a:r>
              <a:r>
                <a:rPr lang="ko-KR" altLang="en-US" sz="1200" dirty="0">
                  <a:latin typeface="+mn-ea"/>
                  <a:ea typeface="+mn-ea"/>
                </a:rPr>
                <a:t>의 </a:t>
              </a:r>
              <a:r>
                <a:rPr lang="en-US" altLang="ko-KR" sz="1200" dirty="0">
                  <a:latin typeface="+mn-ea"/>
                  <a:ea typeface="+mn-ea"/>
                </a:rPr>
                <a:t>Public Key </a:t>
              </a:r>
              <a:r>
                <a:rPr lang="ko-KR" altLang="en-US" sz="1200" dirty="0">
                  <a:latin typeface="+mn-ea"/>
                  <a:ea typeface="+mn-ea"/>
                </a:rPr>
                <a:t>중 하나의 값을 가지고 </a:t>
              </a:r>
              <a:r>
                <a:rPr lang="en-US" altLang="ko-KR" sz="1200" dirty="0">
                  <a:latin typeface="+mn-ea"/>
                  <a:ea typeface="+mn-ea"/>
                </a:rPr>
                <a:t>Weight </a:t>
              </a:r>
              <a:r>
                <a:rPr lang="ko-KR" altLang="en-US" sz="1200" dirty="0">
                  <a:latin typeface="+mn-ea"/>
                  <a:ea typeface="+mn-ea"/>
                </a:rPr>
                <a:t>값을 암호화</a:t>
              </a:r>
              <a:endParaRPr lang="en-US" altLang="ko-KR" sz="1200" dirty="0">
                <a:latin typeface="+mn-ea"/>
                <a:ea typeface="+mn-ea"/>
              </a:endParaRPr>
            </a:p>
            <a:p>
              <a:r>
                <a:rPr lang="en-US" altLang="ko-KR" sz="1200" dirty="0" err="1">
                  <a:latin typeface="+mn-ea"/>
                  <a:ea typeface="+mn-ea"/>
                </a:rPr>
                <a:t>sendData</a:t>
              </a:r>
              <a:r>
                <a:rPr lang="en-US" altLang="ko-KR" sz="1200" dirty="0">
                  <a:latin typeface="+mn-ea"/>
                  <a:ea typeface="+mn-ea"/>
                </a:rPr>
                <a:t> : </a:t>
              </a:r>
              <a:r>
                <a:rPr lang="ko-KR" altLang="en-US" sz="1200" dirty="0">
                  <a:latin typeface="+mn-ea"/>
                  <a:ea typeface="+mn-ea"/>
                </a:rPr>
                <a:t>암호화된 </a:t>
              </a:r>
              <a:r>
                <a:rPr lang="en-US" altLang="ko-KR" sz="1200" dirty="0">
                  <a:latin typeface="+mn-ea"/>
                  <a:ea typeface="+mn-ea"/>
                </a:rPr>
                <a:t>weight </a:t>
              </a:r>
              <a:r>
                <a:rPr lang="ko-KR" altLang="en-US" sz="1200" dirty="0">
                  <a:latin typeface="+mn-ea"/>
                  <a:ea typeface="+mn-ea"/>
                </a:rPr>
                <a:t>값과 </a:t>
              </a:r>
              <a:r>
                <a:rPr lang="en-US" altLang="ko-KR" sz="1200" dirty="0">
                  <a:latin typeface="+mn-ea"/>
                  <a:ea typeface="+mn-ea"/>
                </a:rPr>
                <a:t>data Size </a:t>
              </a:r>
              <a:r>
                <a:rPr lang="ko-KR" altLang="en-US" sz="1200" dirty="0">
                  <a:latin typeface="+mn-ea"/>
                  <a:ea typeface="+mn-ea"/>
                </a:rPr>
                <a:t>값을  </a:t>
              </a:r>
              <a:r>
                <a:rPr lang="en-US" altLang="ko-KR" sz="1200" dirty="0">
                  <a:latin typeface="+mn-ea"/>
                  <a:ea typeface="+mn-ea"/>
                </a:rPr>
                <a:t>Global Model Server</a:t>
              </a:r>
              <a:r>
                <a:rPr lang="ko-KR" altLang="en-US" sz="1200" dirty="0">
                  <a:latin typeface="+mn-ea"/>
                  <a:ea typeface="+mn-ea"/>
                </a:rPr>
                <a:t>에 </a:t>
              </a:r>
              <a:r>
                <a:rPr lang="en-US" altLang="ko-KR" sz="1200" dirty="0">
                  <a:latin typeface="+mn-ea"/>
                  <a:ea typeface="+mn-ea"/>
                </a:rPr>
                <a:t>json </a:t>
              </a:r>
              <a:r>
                <a:rPr lang="ko-KR" altLang="en-US" sz="1200" dirty="0">
                  <a:latin typeface="+mn-ea"/>
                  <a:ea typeface="+mn-ea"/>
                </a:rPr>
                <a:t>형태로 전송</a:t>
              </a:r>
              <a:endParaRPr lang="en-US" altLang="ko-KR" sz="1200" dirty="0">
                <a:latin typeface="+mn-ea"/>
                <a:ea typeface="+mn-ea"/>
              </a:endParaRPr>
            </a:p>
            <a:p>
              <a:r>
                <a:rPr lang="en-US" altLang="ko-KR" sz="1200" dirty="0" err="1">
                  <a:latin typeface="+mn-ea"/>
                  <a:ea typeface="+mn-ea"/>
                </a:rPr>
                <a:t>decryptData</a:t>
              </a:r>
              <a:r>
                <a:rPr lang="en-US" altLang="ko-KR" sz="1200" dirty="0">
                  <a:latin typeface="+mn-ea"/>
                  <a:ea typeface="+mn-ea"/>
                </a:rPr>
                <a:t> : Server</a:t>
              </a:r>
              <a:r>
                <a:rPr lang="ko-KR" altLang="en-US" sz="1200" dirty="0">
                  <a:latin typeface="+mn-ea"/>
                  <a:ea typeface="+mn-ea"/>
                </a:rPr>
                <a:t>가 갱신될 </a:t>
              </a:r>
              <a:r>
                <a:rPr lang="en-US" altLang="ko-KR" sz="1200" dirty="0">
                  <a:latin typeface="+mn-ea"/>
                  <a:ea typeface="+mn-ea"/>
                </a:rPr>
                <a:t>Weight </a:t>
              </a:r>
              <a:r>
                <a:rPr lang="ko-KR" altLang="en-US" sz="1200" dirty="0">
                  <a:latin typeface="+mn-ea"/>
                  <a:ea typeface="+mn-ea"/>
                </a:rPr>
                <a:t>값을 계산하여 </a:t>
              </a:r>
              <a:r>
                <a:rPr lang="en-US" altLang="ko-KR" sz="1200" dirty="0">
                  <a:latin typeface="+mn-ea"/>
                  <a:ea typeface="+mn-ea"/>
                </a:rPr>
                <a:t>Client</a:t>
              </a:r>
              <a:r>
                <a:rPr lang="ko-KR" altLang="en-US" sz="1200" dirty="0">
                  <a:latin typeface="+mn-ea"/>
                  <a:ea typeface="+mn-ea"/>
                </a:rPr>
                <a:t>에게 다시 보낼 때</a:t>
              </a:r>
              <a:r>
                <a:rPr lang="en-US" altLang="ko-KR" sz="1200" dirty="0">
                  <a:latin typeface="+mn-ea"/>
                  <a:ea typeface="+mn-ea"/>
                </a:rPr>
                <a:t>, </a:t>
              </a:r>
              <a:r>
                <a:rPr lang="ko-KR" altLang="en-US" sz="1200" dirty="0">
                  <a:latin typeface="+mn-ea"/>
                  <a:ea typeface="+mn-ea"/>
                </a:rPr>
                <a:t>받은 데이터를 </a:t>
              </a:r>
              <a:r>
                <a:rPr lang="en-US" altLang="ko-KR" sz="1200" dirty="0">
                  <a:latin typeface="+mn-ea"/>
                  <a:ea typeface="+mn-ea"/>
                </a:rPr>
                <a:t>client</a:t>
              </a:r>
              <a:r>
                <a:rPr lang="ko-KR" altLang="en-US" sz="1200" dirty="0">
                  <a:latin typeface="+mn-ea"/>
                  <a:ea typeface="+mn-ea"/>
                </a:rPr>
                <a:t>의 </a:t>
              </a:r>
              <a:r>
                <a:rPr lang="en-US" altLang="ko-KR" sz="1200" dirty="0">
                  <a:latin typeface="+mn-ea"/>
                  <a:ea typeface="+mn-ea"/>
                </a:rPr>
                <a:t>Secret Key </a:t>
              </a:r>
              <a:r>
                <a:rPr lang="ko-KR" altLang="en-US" sz="1200" dirty="0">
                  <a:latin typeface="+mn-ea"/>
                  <a:ea typeface="+mn-ea"/>
                </a:rPr>
                <a:t>값으로 복호화</a:t>
              </a:r>
              <a:endParaRPr lang="en-US" altLang="ko-KR" sz="1200" dirty="0">
                <a:latin typeface="+mn-ea"/>
                <a:ea typeface="+mn-ea"/>
              </a:endParaRPr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AB39D43E-9DAE-4AD5-98CA-2A1D24A230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8824" y="2039171"/>
            <a:ext cx="2145395" cy="3508775"/>
          </a:xfrm>
          <a:prstGeom prst="rect">
            <a:avLst/>
          </a:prstGeom>
        </p:spPr>
      </p:pic>
      <p:pic>
        <p:nvPicPr>
          <p:cNvPr id="27" name="그림 26" descr="옅은이(가) 표시된 사진&#10;&#10;자동 생성된 설명">
            <a:extLst>
              <a:ext uri="{FF2B5EF4-FFF2-40B4-BE49-F238E27FC236}">
                <a16:creationId xmlns:a16="http://schemas.microsoft.com/office/drawing/2014/main" id="{D9576A23-C550-40A3-893F-3F7E8F55F59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02" y="6195642"/>
            <a:ext cx="711329" cy="250001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47F3BD42-89C7-4619-BAA2-D96F0D4A9D90}"/>
              </a:ext>
            </a:extLst>
          </p:cNvPr>
          <p:cNvSpPr/>
          <p:nvPr/>
        </p:nvSpPr>
        <p:spPr>
          <a:xfrm>
            <a:off x="10263266" y="0"/>
            <a:ext cx="1928733" cy="3462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졸업프로젝트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2 2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차 중간발표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859152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C6632F9B-6F5B-4E08-8E1B-C8E5DBF41748}"/>
              </a:ext>
            </a:extLst>
          </p:cNvPr>
          <p:cNvSpPr/>
          <p:nvPr/>
        </p:nvSpPr>
        <p:spPr>
          <a:xfrm>
            <a:off x="5959" y="-19250"/>
            <a:ext cx="2158472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endParaRPr lang="ko-KR" altLang="en-US" sz="1600" dirty="0">
              <a:solidFill>
                <a:schemeClr val="tx1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9AC3ED8-CC7A-4D20-9713-73420CDE465B}"/>
              </a:ext>
            </a:extLst>
          </p:cNvPr>
          <p:cNvSpPr/>
          <p:nvPr/>
        </p:nvSpPr>
        <p:spPr>
          <a:xfrm>
            <a:off x="2287789" y="195990"/>
            <a:ext cx="153760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latin typeface="KoPubWorld돋움체 Bold" panose="00000800000000000000" pitchFamily="2" charset="-127"/>
                <a:ea typeface="KoPubWorld돋움체 Bold" panose="00000800000000000000" pitchFamily="2" charset="-127"/>
              </a:rPr>
              <a:t>3.2 </a:t>
            </a:r>
            <a:r>
              <a:rPr lang="ko-KR" altLang="en-US" sz="1400" dirty="0">
                <a:latin typeface="KoPubWorld돋움체 Bold" panose="00000800000000000000" pitchFamily="2" charset="-127"/>
                <a:ea typeface="KoPubWorld돋움체 Bold" panose="00000800000000000000" pitchFamily="2" charset="-127"/>
              </a:rPr>
              <a:t>서버 모듈 설계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5616394-AF5C-4E4A-9765-00A20493B32A}"/>
              </a:ext>
            </a:extLst>
          </p:cNvPr>
          <p:cNvSpPr/>
          <p:nvPr/>
        </p:nvSpPr>
        <p:spPr>
          <a:xfrm>
            <a:off x="0" y="6395294"/>
            <a:ext cx="1786392" cy="388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404257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6</a:t>
            </a:r>
            <a:r>
              <a:rPr lang="ko-KR" altLang="en-US" sz="1400" dirty="0">
                <a:solidFill>
                  <a:srgbClr val="404257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조 천세진 김지효</a:t>
            </a:r>
            <a:endParaRPr lang="en-US" altLang="ko-KR" sz="1400" dirty="0">
              <a:solidFill>
                <a:srgbClr val="404257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130A7D1-7F3F-41A6-897E-6B83EC6F637C}"/>
              </a:ext>
            </a:extLst>
          </p:cNvPr>
          <p:cNvSpPr/>
          <p:nvPr/>
        </p:nvSpPr>
        <p:spPr>
          <a:xfrm>
            <a:off x="1929" y="2203254"/>
            <a:ext cx="1615856" cy="55750"/>
          </a:xfrm>
          <a:prstGeom prst="rect">
            <a:avLst/>
          </a:prstGeom>
          <a:solidFill>
            <a:srgbClr val="FFC61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PubWorld돋움체 Medium" panose="00000600000000000000" pitchFamily="2" charset="-127"/>
              <a:ea typeface="KoPubWorld돋움체 Medium" panose="00000600000000000000" pitchFamily="2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93F6493-E4B8-41C6-8A40-2C82BADE7C45}"/>
              </a:ext>
            </a:extLst>
          </p:cNvPr>
          <p:cNvSpPr/>
          <p:nvPr/>
        </p:nvSpPr>
        <p:spPr>
          <a:xfrm>
            <a:off x="63122" y="948724"/>
            <a:ext cx="1842171" cy="26237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00050" indent="-400050">
              <a:lnSpc>
                <a:spcPct val="200000"/>
              </a:lnSpc>
              <a:buFont typeface="+mj-lt"/>
              <a:buAutoNum type="romanUcPeriod"/>
            </a:pP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프로젝트 개요</a:t>
            </a:r>
          </a:p>
          <a:p>
            <a:pPr marL="400050" indent="-400050">
              <a:lnSpc>
                <a:spcPct val="200000"/>
              </a:lnSpc>
              <a:buFont typeface="+mj-lt"/>
              <a:buAutoNum type="romanUcPeriod"/>
            </a:pP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모듈 별 기능 정의</a:t>
            </a:r>
          </a:p>
          <a:p>
            <a:pPr marL="400050" indent="-400050">
              <a:lnSpc>
                <a:spcPct val="200000"/>
              </a:lnSpc>
              <a:buFont typeface="+mj-lt"/>
              <a:buAutoNum type="romanUcPeriod"/>
            </a:pPr>
            <a:r>
              <a:rPr lang="ko-KR" altLang="en-US" sz="1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모듈 별 설계</a:t>
            </a:r>
          </a:p>
          <a:p>
            <a:pPr marL="400050" indent="-400050">
              <a:lnSpc>
                <a:spcPct val="200000"/>
              </a:lnSpc>
              <a:buFont typeface="+mj-lt"/>
              <a:buAutoNum type="romanUcPeriod"/>
            </a:pP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진행 경과</a:t>
            </a:r>
          </a:p>
          <a:p>
            <a:pPr marL="400050" indent="-400050">
              <a:lnSpc>
                <a:spcPct val="200000"/>
              </a:lnSpc>
              <a:buFont typeface="+mj-lt"/>
              <a:buAutoNum type="romanUcPeriod"/>
            </a:pP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역할 분담</a:t>
            </a:r>
          </a:p>
          <a:p>
            <a:pPr marL="400050" indent="-400050">
              <a:lnSpc>
                <a:spcPct val="200000"/>
              </a:lnSpc>
              <a:buFont typeface="+mj-lt"/>
              <a:buAutoNum type="romanUcPeriod"/>
            </a:pPr>
            <a:endParaRPr lang="en-US" altLang="ko-KR" sz="1400" dirty="0">
              <a:latin typeface="KoPubWorld돋움체 Medium" panose="00000600000000000000" pitchFamily="2" charset="-127"/>
              <a:ea typeface="KoPubWorld돋움체 Medium" panose="00000600000000000000" pitchFamily="2" charset="-127"/>
            </a:endParaRPr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2EE23B4C-3C21-44FC-A6F7-40895FD6A6B1}"/>
              </a:ext>
            </a:extLst>
          </p:cNvPr>
          <p:cNvSpPr/>
          <p:nvPr/>
        </p:nvSpPr>
        <p:spPr>
          <a:xfrm>
            <a:off x="2429113" y="503861"/>
            <a:ext cx="249844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+mn-ea"/>
              </a:rPr>
              <a:t>3.2.1 Middle</a:t>
            </a:r>
            <a:r>
              <a:rPr lang="ko-KR" altLang="en-US" sz="2000" dirty="0">
                <a:latin typeface="+mn-ea"/>
              </a:rPr>
              <a:t> </a:t>
            </a:r>
            <a:r>
              <a:rPr lang="en-US" altLang="ko-KR" sz="2000" dirty="0">
                <a:latin typeface="+mn-ea"/>
              </a:rPr>
              <a:t>Server </a:t>
            </a:r>
            <a:endParaRPr lang="ko-KR" altLang="en-US" sz="2000" dirty="0">
              <a:latin typeface="+mn-ea"/>
            </a:endParaRPr>
          </a:p>
        </p:txBody>
      </p:sp>
      <p:pic>
        <p:nvPicPr>
          <p:cNvPr id="3" name="그림 2" descr="옅은이(가) 표시된 사진&#10;&#10;자동 생성된 설명">
            <a:extLst>
              <a:ext uri="{FF2B5EF4-FFF2-40B4-BE49-F238E27FC236}">
                <a16:creationId xmlns:a16="http://schemas.microsoft.com/office/drawing/2014/main" id="{5DE4F12E-0BD9-4A7A-B084-E37185399B2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02" y="6195642"/>
            <a:ext cx="711329" cy="250001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FEC41744-F78F-44EA-A14E-C96DB87DD4C7}"/>
              </a:ext>
            </a:extLst>
          </p:cNvPr>
          <p:cNvSpPr/>
          <p:nvPr/>
        </p:nvSpPr>
        <p:spPr>
          <a:xfrm>
            <a:off x="10263266" y="0"/>
            <a:ext cx="1928733" cy="3462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졸업프로젝트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2 2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차 중간발표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  <p:pic>
        <p:nvPicPr>
          <p:cNvPr id="186" name="그림 185">
            <a:extLst>
              <a:ext uri="{FF2B5EF4-FFF2-40B4-BE49-F238E27FC236}">
                <a16:creationId xmlns:a16="http://schemas.microsoft.com/office/drawing/2014/main" id="{4DB17FC6-4DD2-4ABF-A892-B8B2D474CC2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516"/>
          <a:stretch/>
        </p:blipFill>
        <p:spPr>
          <a:xfrm>
            <a:off x="3702317" y="903971"/>
            <a:ext cx="7124262" cy="5621317"/>
          </a:xfrm>
          <a:prstGeom prst="rect">
            <a:avLst/>
          </a:prstGeom>
        </p:spPr>
      </p:pic>
      <p:pic>
        <p:nvPicPr>
          <p:cNvPr id="188" name="Picture 2" descr="How To Setup An Express Server. In my quest to become a well rounded… | by  Rafael Cruz | Medium">
            <a:extLst>
              <a:ext uri="{FF2B5EF4-FFF2-40B4-BE49-F238E27FC236}">
                <a16:creationId xmlns:a16="http://schemas.microsoft.com/office/drawing/2014/main" id="{CDAD32FA-5E58-4B35-8DF3-BD5C92CA04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8717" y="503767"/>
            <a:ext cx="687506" cy="378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5317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직사각형 53">
            <a:extLst>
              <a:ext uri="{FF2B5EF4-FFF2-40B4-BE49-F238E27FC236}">
                <a16:creationId xmlns:a16="http://schemas.microsoft.com/office/drawing/2014/main" id="{622A032C-5A90-455D-847B-4A528ED8B1EE}"/>
              </a:ext>
            </a:extLst>
          </p:cNvPr>
          <p:cNvSpPr/>
          <p:nvPr/>
        </p:nvSpPr>
        <p:spPr>
          <a:xfrm>
            <a:off x="7061669" y="2081075"/>
            <a:ext cx="4482791" cy="341011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6632F9B-6F5B-4E08-8E1B-C8E5DBF41748}"/>
              </a:ext>
            </a:extLst>
          </p:cNvPr>
          <p:cNvSpPr/>
          <p:nvPr/>
        </p:nvSpPr>
        <p:spPr>
          <a:xfrm>
            <a:off x="5959" y="-19250"/>
            <a:ext cx="2158472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endParaRPr lang="ko-KR" altLang="en-US" sz="1600" dirty="0">
              <a:solidFill>
                <a:schemeClr val="tx1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9AC3ED8-CC7A-4D20-9713-73420CDE465B}"/>
              </a:ext>
            </a:extLst>
          </p:cNvPr>
          <p:cNvSpPr/>
          <p:nvPr/>
        </p:nvSpPr>
        <p:spPr>
          <a:xfrm>
            <a:off x="2287789" y="195990"/>
            <a:ext cx="153760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latin typeface="KoPubWorld돋움체 Bold" panose="00000800000000000000" pitchFamily="2" charset="-127"/>
                <a:ea typeface="KoPubWorld돋움체 Bold" panose="00000800000000000000" pitchFamily="2" charset="-127"/>
              </a:rPr>
              <a:t>3.2 </a:t>
            </a:r>
            <a:r>
              <a:rPr lang="ko-KR" altLang="en-US" sz="1400" dirty="0">
                <a:latin typeface="KoPubWorld돋움체 Bold" panose="00000800000000000000" pitchFamily="2" charset="-127"/>
                <a:ea typeface="KoPubWorld돋움체 Bold" panose="00000800000000000000" pitchFamily="2" charset="-127"/>
              </a:rPr>
              <a:t>서버 모듈 설계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5616394-AF5C-4E4A-9765-00A20493B32A}"/>
              </a:ext>
            </a:extLst>
          </p:cNvPr>
          <p:cNvSpPr/>
          <p:nvPr/>
        </p:nvSpPr>
        <p:spPr>
          <a:xfrm>
            <a:off x="0" y="6395294"/>
            <a:ext cx="1786392" cy="388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404257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6</a:t>
            </a:r>
            <a:r>
              <a:rPr lang="ko-KR" altLang="en-US" sz="1400" dirty="0">
                <a:solidFill>
                  <a:srgbClr val="404257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조 천세진 김지효</a:t>
            </a:r>
            <a:endParaRPr lang="en-US" altLang="ko-KR" sz="1400" dirty="0">
              <a:solidFill>
                <a:srgbClr val="404257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130A7D1-7F3F-41A6-897E-6B83EC6F637C}"/>
              </a:ext>
            </a:extLst>
          </p:cNvPr>
          <p:cNvSpPr/>
          <p:nvPr/>
        </p:nvSpPr>
        <p:spPr>
          <a:xfrm>
            <a:off x="1929" y="2203254"/>
            <a:ext cx="1615856" cy="55750"/>
          </a:xfrm>
          <a:prstGeom prst="rect">
            <a:avLst/>
          </a:prstGeom>
          <a:solidFill>
            <a:srgbClr val="FFC61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PubWorld돋움체 Medium" panose="00000600000000000000" pitchFamily="2" charset="-127"/>
              <a:ea typeface="KoPubWorld돋움체 Medium" panose="00000600000000000000" pitchFamily="2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93F6493-E4B8-41C6-8A40-2C82BADE7C45}"/>
              </a:ext>
            </a:extLst>
          </p:cNvPr>
          <p:cNvSpPr/>
          <p:nvPr/>
        </p:nvSpPr>
        <p:spPr>
          <a:xfrm>
            <a:off x="63122" y="948724"/>
            <a:ext cx="1842171" cy="26237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00050" indent="-400050">
              <a:lnSpc>
                <a:spcPct val="200000"/>
              </a:lnSpc>
              <a:buFont typeface="+mj-lt"/>
              <a:buAutoNum type="romanUcPeriod"/>
            </a:pP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프로젝트 개요</a:t>
            </a:r>
          </a:p>
          <a:p>
            <a:pPr marL="400050" indent="-400050">
              <a:lnSpc>
                <a:spcPct val="200000"/>
              </a:lnSpc>
              <a:buFont typeface="+mj-lt"/>
              <a:buAutoNum type="romanUcPeriod"/>
            </a:pP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모듈 별 기능 정의</a:t>
            </a:r>
          </a:p>
          <a:p>
            <a:pPr marL="400050" indent="-400050">
              <a:lnSpc>
                <a:spcPct val="200000"/>
              </a:lnSpc>
              <a:buFont typeface="+mj-lt"/>
              <a:buAutoNum type="romanUcPeriod"/>
            </a:pPr>
            <a:r>
              <a:rPr lang="ko-KR" altLang="en-US" sz="1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모듈 별 설계</a:t>
            </a:r>
          </a:p>
          <a:p>
            <a:pPr marL="400050" indent="-400050">
              <a:lnSpc>
                <a:spcPct val="200000"/>
              </a:lnSpc>
              <a:buFont typeface="+mj-lt"/>
              <a:buAutoNum type="romanUcPeriod"/>
            </a:pP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진행 경과</a:t>
            </a:r>
          </a:p>
          <a:p>
            <a:pPr marL="400050" indent="-400050">
              <a:lnSpc>
                <a:spcPct val="200000"/>
              </a:lnSpc>
              <a:buFont typeface="+mj-lt"/>
              <a:buAutoNum type="romanUcPeriod"/>
            </a:pP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역할 분담</a:t>
            </a:r>
          </a:p>
          <a:p>
            <a:pPr marL="400050" indent="-400050">
              <a:lnSpc>
                <a:spcPct val="200000"/>
              </a:lnSpc>
              <a:buFont typeface="+mj-lt"/>
              <a:buAutoNum type="romanUcPeriod"/>
            </a:pPr>
            <a:endParaRPr lang="en-US" altLang="ko-KR" sz="1400" dirty="0">
              <a:latin typeface="KoPubWorld돋움체 Medium" panose="00000600000000000000" pitchFamily="2" charset="-127"/>
              <a:ea typeface="KoPubWorld돋움체 Medium" panose="00000600000000000000" pitchFamily="2" charset="-127"/>
            </a:endParaRPr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2EE23B4C-3C21-44FC-A6F7-40895FD6A6B1}"/>
              </a:ext>
            </a:extLst>
          </p:cNvPr>
          <p:cNvSpPr/>
          <p:nvPr/>
        </p:nvSpPr>
        <p:spPr>
          <a:xfrm>
            <a:off x="2429113" y="503861"/>
            <a:ext cx="33012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+mn-ea"/>
              </a:rPr>
              <a:t>3.2.2 Global  Model</a:t>
            </a:r>
            <a:r>
              <a:rPr lang="ko-KR" altLang="en-US" sz="2000" dirty="0">
                <a:latin typeface="+mn-ea"/>
              </a:rPr>
              <a:t> </a:t>
            </a:r>
            <a:r>
              <a:rPr lang="en-US" altLang="ko-KR" sz="2000" dirty="0">
                <a:latin typeface="+mn-ea"/>
              </a:rPr>
              <a:t>Server </a:t>
            </a:r>
            <a:endParaRPr lang="ko-KR" altLang="en-US" sz="2000" dirty="0">
              <a:latin typeface="+mn-ea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59C76AB-8097-4C41-AE32-29ADDEB37D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6540" y="1964714"/>
            <a:ext cx="3605991" cy="364283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Google Shape;464;p35">
                <a:extLst>
                  <a:ext uri="{FF2B5EF4-FFF2-40B4-BE49-F238E27FC236}">
                    <a16:creationId xmlns:a16="http://schemas.microsoft.com/office/drawing/2014/main" id="{5D505C1D-F745-4A73-BCB1-F63B3CC2EF43}"/>
                  </a:ext>
                </a:extLst>
              </p:cNvPr>
              <p:cNvSpPr txBox="1"/>
              <p:nvPr/>
            </p:nvSpPr>
            <p:spPr>
              <a:xfrm>
                <a:off x="7186688" y="2258371"/>
                <a:ext cx="4232751" cy="30555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numCol="1" spcCol="144000" anchor="t" anchorCtr="0">
                <a:noAutofit/>
              </a:bodyPr>
              <a:lstStyle>
                <a:defPPr>
                  <a:defRPr lang="ko-KR"/>
                </a:defPPr>
                <a:lvl1pPr marL="495300" lvl="0" indent="-34290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+mj-lt"/>
                  <a:buAutoNum type="arabicPeriod"/>
                  <a:defRPr sz="1200">
                    <a:latin typeface="+mn-ea"/>
                    <a:cs typeface="KoPubWorld돋움체 Medium" panose="00000600000000000000" pitchFamily="2" charset="-127"/>
                  </a:defRPr>
                </a:lvl1pPr>
                <a:lvl2pPr marL="952500" lvl="1" indent="-342900">
                  <a:lnSpc>
                    <a:spcPct val="150000"/>
                  </a:lnSpc>
                  <a:buClr>
                    <a:schemeClr val="dk1"/>
                  </a:buClr>
                  <a:buSzPts val="1200"/>
                  <a:buFont typeface="+mj-lt"/>
                  <a:buAutoNum type="arabicParenR"/>
                  <a:defRPr sz="1400">
                    <a:solidFill>
                      <a:schemeClr val="dk1"/>
                    </a:solidFill>
                    <a:latin typeface="KoPubWorld돋움체 Medium" panose="00000600000000000000" pitchFamily="2" charset="-127"/>
                    <a:ea typeface="KoPubWorld돋움체 Medium" panose="00000600000000000000" pitchFamily="2" charset="-127"/>
                    <a:cs typeface="KoPubWorld돋움체 Medium" panose="00000600000000000000" pitchFamily="2" charset="-127"/>
                  </a:defRPr>
                </a:lvl2pPr>
                <a:lvl3pPr marL="1409700" lvl="2" indent="-342900">
                  <a:lnSpc>
                    <a:spcPct val="150000"/>
                  </a:lnSpc>
                  <a:buClr>
                    <a:schemeClr val="dk1"/>
                  </a:buClr>
                  <a:buSzPts val="1200"/>
                  <a:buFont typeface="+mj-lt"/>
                  <a:buAutoNum type="arabicParenR"/>
                  <a:defRPr sz="1400">
                    <a:solidFill>
                      <a:schemeClr val="dk1"/>
                    </a:solidFill>
                    <a:latin typeface="KoPubWorld돋움체 Medium" panose="00000600000000000000" pitchFamily="2" charset="-127"/>
                    <a:ea typeface="KoPubWorld돋움체 Medium" panose="00000600000000000000" pitchFamily="2" charset="-127"/>
                    <a:cs typeface="KoPubWorld돋움체 Medium" panose="00000600000000000000" pitchFamily="2" charset="-127"/>
                  </a:defRPr>
                </a:lvl3pPr>
              </a:lstStyle>
              <a:p>
                <a:r>
                  <a:rPr lang="en-US" altLang="ko-KR" dirty="0"/>
                  <a:t>calculateClientRatio : </a:t>
                </a:r>
                <a:r>
                  <a:rPr lang="ko-KR" altLang="en-US" dirty="0"/>
                  <a:t>해당되는 클라이언트가 학습에 어느 정도 기여했는지를 비율로 구함</a:t>
                </a:r>
                <a:endParaRPr lang="en-US" altLang="ko-KR" dirty="0"/>
              </a:p>
              <a:p>
                <a:r>
                  <a:rPr lang="en-US" altLang="ko-KR" dirty="0" err="1"/>
                  <a:t>updateGlobalModel</a:t>
                </a:r>
                <a:r>
                  <a:rPr lang="en-US" altLang="ko-KR" dirty="0"/>
                  <a:t> : </a:t>
                </a:r>
                <a:r>
                  <a:rPr lang="ko-KR" altLang="en-US" dirty="0"/>
                  <a:t>기여한 모든 클라이언트들의 </a:t>
                </a:r>
                <a:r>
                  <a:rPr lang="en-US" altLang="ko-KR" dirty="0"/>
                  <a:t>Weight * ClientRatio </a:t>
                </a:r>
                <a:r>
                  <a:rPr lang="ko-KR" altLang="en-US" dirty="0"/>
                  <a:t>값을 구한  </a:t>
                </a:r>
                <a:r>
                  <a:rPr lang="en-US" altLang="ko-KR" dirty="0"/>
                  <a:t>Weight</a:t>
                </a:r>
                <a:r>
                  <a:rPr lang="ko-KR" altLang="en-US" dirty="0"/>
                  <a:t>로 </a:t>
                </a:r>
                <a:r>
                  <a:rPr lang="en-US" altLang="ko-KR" dirty="0"/>
                  <a:t>Global Model</a:t>
                </a:r>
                <a:r>
                  <a:rPr lang="ko-KR" altLang="en-US" dirty="0"/>
                  <a:t>을 </a:t>
                </a:r>
                <a:r>
                  <a:rPr lang="en-US" altLang="ko-KR" dirty="0"/>
                  <a:t>Update</a:t>
                </a:r>
                <a:endParaRPr lang="ko-KR" altLang="en-US" dirty="0"/>
              </a:p>
              <a:p>
                <a:r>
                  <a:rPr lang="en-US" altLang="ko-KR" dirty="0"/>
                  <a:t>encryptUpdatedWeights : </a:t>
                </a:r>
                <a:r>
                  <a:rPr lang="ko-KR" altLang="en-US" dirty="0"/>
                  <a:t>구해진 </a:t>
                </a:r>
                <a:r>
                  <a:rPr lang="en-US" altLang="ko-KR" dirty="0"/>
                  <a:t>Global Model Weight List</a:t>
                </a:r>
                <a:r>
                  <a:rPr lang="ko-KR" altLang="en-US" dirty="0"/>
                  <a:t>를 </a:t>
                </a:r>
                <a:r>
                  <a:rPr lang="en-US" altLang="ko-KR" dirty="0"/>
                  <a:t>Client</a:t>
                </a:r>
                <a:r>
                  <a:rPr lang="ko-KR" altLang="en-US" dirty="0"/>
                  <a:t>들이 가지고 있는 </a:t>
                </a:r>
                <a:r>
                  <a:rPr lang="en-US" altLang="ko-KR" dirty="0"/>
                  <a:t>Secret Key</a:t>
                </a:r>
                <a:r>
                  <a:rPr lang="ko-KR" altLang="en-US" dirty="0"/>
                  <a:t>와 대응되는 </a:t>
                </a:r>
                <a:r>
                  <a:rPr lang="en-US" altLang="ko-KR" dirty="0"/>
                  <a:t>Public Key</a:t>
                </a:r>
                <a:r>
                  <a:rPr lang="ko-KR" altLang="en-US" dirty="0"/>
                  <a:t>로 암호화 </a:t>
                </a:r>
                <a:r>
                  <a:rPr lang="en-US" altLang="ko-KR" dirty="0"/>
                  <a:t>(</a:t>
                </a:r>
                <a14:m>
                  <m:oMath xmlns:m="http://schemas.openxmlformats.org/officeDocument/2006/math">
                    <m:r>
                      <a:rPr lang="ko-KR" altLang="en-US">
                        <a:latin typeface="Cambria Math" panose="02040503050406030204" pitchFamily="18" charset="0"/>
                        <a:sym typeface="Microsoft Yahei"/>
                      </a:rPr>
                      <m:t>𝐶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= </a:t>
                </a:r>
                <a14:m>
                  <m:oMath xmlns:m="http://schemas.openxmlformats.org/officeDocument/2006/math">
                    <m:r>
                      <a:rPr lang="ko-KR" altLang="en-US">
                        <a:latin typeface="Cambria Math" panose="02040503050406030204" pitchFamily="18" charset="0"/>
                        <a:sym typeface="Microsoft Yahei"/>
                      </a:rPr>
                      <m:t>𝐸</m:t>
                    </m:r>
                  </m:oMath>
                </a14:m>
                <a:r>
                  <a:rPr lang="en-US" altLang="ko-KR" dirty="0"/>
                  <a:t>(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  <a:sym typeface="Microsoft Yahei"/>
                      </a:rPr>
                      <m:t>𝑊𝑒𝑖𝑔h𝑡</m:t>
                    </m:r>
                    <m:r>
                      <a:rPr lang="en-US" altLang="ko-KR">
                        <a:latin typeface="Cambria Math" panose="02040503050406030204" pitchFamily="18" charset="0"/>
                        <a:sym typeface="Microsoft Yahei"/>
                      </a:rPr>
                      <m:t> </m:t>
                    </m:r>
                    <m:r>
                      <a:rPr lang="en-US" altLang="ko-KR">
                        <a:latin typeface="Cambria Math" panose="02040503050406030204" pitchFamily="18" charset="0"/>
                        <a:sym typeface="Microsoft Yahei"/>
                      </a:rPr>
                      <m:t>𝐿𝑖𝑠𝑡</m:t>
                    </m:r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i="1">
                            <a:latin typeface="Cambria Math" panose="02040503050406030204" pitchFamily="18" charset="0"/>
                            <a:sym typeface="Microsoft Yahei"/>
                          </a:rPr>
                        </m:ctrlPr>
                      </m:sSubPr>
                      <m:e>
                        <m:r>
                          <a:rPr lang="ko-KR" altLang="en-US">
                            <a:latin typeface="Cambria Math" panose="02040503050406030204" pitchFamily="18" charset="0"/>
                            <a:sym typeface="Microsoft Yahei"/>
                          </a:rPr>
                          <m:t>𝑃</m:t>
                        </m:r>
                        <m:r>
                          <a:rPr lang="en-US" altLang="ko-KR">
                            <a:latin typeface="Cambria Math" panose="02040503050406030204" pitchFamily="18" charset="0"/>
                            <a:sym typeface="Microsoft Yahei"/>
                          </a:rPr>
                          <m:t>𝐾</m:t>
                        </m:r>
                      </m:e>
                      <m:sub>
                        <m:r>
                          <a:rPr lang="en-US" altLang="ko-KR">
                            <a:latin typeface="Cambria Math" panose="02040503050406030204" pitchFamily="18" charset="0"/>
                            <a:sym typeface="Microsoft Yahei"/>
                          </a:rPr>
                          <m:t>𝐻</m:t>
                        </m:r>
                      </m:sub>
                    </m:sSub>
                  </m:oMath>
                </a14:m>
                <a:r>
                  <a:rPr lang="en-US" altLang="ko-KR" dirty="0"/>
                  <a:t>))</a:t>
                </a:r>
                <a:endParaRPr lang="ko-KR" altLang="en-US" dirty="0"/>
              </a:p>
              <a:p>
                <a:r>
                  <a:rPr lang="en-US" altLang="ko-KR" dirty="0"/>
                  <a:t>sendUpdatedWeights : </a:t>
                </a:r>
                <a:r>
                  <a:rPr lang="ko-KR" altLang="en-US" dirty="0"/>
                  <a:t>암호화된 </a:t>
                </a:r>
                <a:r>
                  <a:rPr lang="en-US" altLang="ko-KR" dirty="0"/>
                  <a:t>Weight List</a:t>
                </a:r>
                <a:r>
                  <a:rPr lang="ko-KR" altLang="en-US" dirty="0"/>
                  <a:t>를 각 </a:t>
                </a:r>
                <a:r>
                  <a:rPr lang="en-US" altLang="ko-KR" dirty="0"/>
                  <a:t>Client</a:t>
                </a:r>
                <a:r>
                  <a:rPr lang="ko-KR" altLang="en-US" dirty="0"/>
                  <a:t>들에게 전송</a:t>
                </a:r>
                <a:endParaRPr dirty="0"/>
              </a:p>
            </p:txBody>
          </p:sp>
        </mc:Choice>
        <mc:Fallback xmlns="">
          <p:sp>
            <p:nvSpPr>
              <p:cNvPr id="10" name="Google Shape;464;p35">
                <a:extLst>
                  <a:ext uri="{FF2B5EF4-FFF2-40B4-BE49-F238E27FC236}">
                    <a16:creationId xmlns:a16="http://schemas.microsoft.com/office/drawing/2014/main" id="{5D505C1D-F745-4A73-BCB1-F63B3CC2EF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6688" y="2258371"/>
                <a:ext cx="4232751" cy="30555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8" name="그림 57" descr="옅은이(가) 표시된 사진&#10;&#10;자동 생성된 설명">
            <a:extLst>
              <a:ext uri="{FF2B5EF4-FFF2-40B4-BE49-F238E27FC236}">
                <a16:creationId xmlns:a16="http://schemas.microsoft.com/office/drawing/2014/main" id="{5F3089D9-57E7-4B99-9F7D-201B9F94937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02" y="6195642"/>
            <a:ext cx="711329" cy="250001"/>
          </a:xfrm>
          <a:prstGeom prst="rect">
            <a:avLst/>
          </a:prstGeom>
        </p:spPr>
      </p:pic>
      <p:sp>
        <p:nvSpPr>
          <p:cNvPr id="60" name="직사각형 59">
            <a:extLst>
              <a:ext uri="{FF2B5EF4-FFF2-40B4-BE49-F238E27FC236}">
                <a16:creationId xmlns:a16="http://schemas.microsoft.com/office/drawing/2014/main" id="{208C5AA2-E107-42FA-892C-EEB682FBEEF0}"/>
              </a:ext>
            </a:extLst>
          </p:cNvPr>
          <p:cNvSpPr/>
          <p:nvPr/>
        </p:nvSpPr>
        <p:spPr>
          <a:xfrm>
            <a:off x="10263266" y="0"/>
            <a:ext cx="1928733" cy="3462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졸업프로젝트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2 2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차 중간발표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  <p:pic>
        <p:nvPicPr>
          <p:cNvPr id="1028" name="Picture 4" descr="Change Spring Boot embedded container - bgasparotto">
            <a:extLst>
              <a:ext uri="{FF2B5EF4-FFF2-40B4-BE49-F238E27FC236}">
                <a16:creationId xmlns:a16="http://schemas.microsoft.com/office/drawing/2014/main" id="{8D7A55DB-A739-4837-861D-CECBB0A978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3147" y="3710353"/>
            <a:ext cx="797588" cy="418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11636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C6632F9B-6F5B-4E08-8E1B-C8E5DBF41748}"/>
              </a:ext>
            </a:extLst>
          </p:cNvPr>
          <p:cNvSpPr/>
          <p:nvPr/>
        </p:nvSpPr>
        <p:spPr>
          <a:xfrm>
            <a:off x="5959" y="-19250"/>
            <a:ext cx="2158472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endParaRPr lang="ko-KR" altLang="en-US" sz="1600" dirty="0">
              <a:solidFill>
                <a:schemeClr val="tx1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9AC3ED8-CC7A-4D20-9713-73420CDE465B}"/>
              </a:ext>
            </a:extLst>
          </p:cNvPr>
          <p:cNvSpPr/>
          <p:nvPr/>
        </p:nvSpPr>
        <p:spPr>
          <a:xfrm>
            <a:off x="2287789" y="195990"/>
            <a:ext cx="153760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latin typeface="KoPubWorld돋움체 Bold" panose="00000800000000000000" pitchFamily="2" charset="-127"/>
                <a:ea typeface="KoPubWorld돋움체 Bold" panose="00000800000000000000" pitchFamily="2" charset="-127"/>
              </a:rPr>
              <a:t>3.2 </a:t>
            </a:r>
            <a:r>
              <a:rPr lang="ko-KR" altLang="en-US" sz="1400" dirty="0">
                <a:latin typeface="KoPubWorld돋움체 Bold" panose="00000800000000000000" pitchFamily="2" charset="-127"/>
                <a:ea typeface="KoPubWorld돋움체 Bold" panose="00000800000000000000" pitchFamily="2" charset="-127"/>
              </a:rPr>
              <a:t>서버 모듈 설계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5616394-AF5C-4E4A-9765-00A20493B32A}"/>
              </a:ext>
            </a:extLst>
          </p:cNvPr>
          <p:cNvSpPr/>
          <p:nvPr/>
        </p:nvSpPr>
        <p:spPr>
          <a:xfrm>
            <a:off x="0" y="6395294"/>
            <a:ext cx="1786392" cy="388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404257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6</a:t>
            </a:r>
            <a:r>
              <a:rPr lang="ko-KR" altLang="en-US" sz="1400" dirty="0">
                <a:solidFill>
                  <a:srgbClr val="404257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조 천세진 김지효</a:t>
            </a:r>
            <a:endParaRPr lang="en-US" altLang="ko-KR" sz="1400" dirty="0">
              <a:solidFill>
                <a:srgbClr val="404257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130A7D1-7F3F-41A6-897E-6B83EC6F637C}"/>
              </a:ext>
            </a:extLst>
          </p:cNvPr>
          <p:cNvSpPr/>
          <p:nvPr/>
        </p:nvSpPr>
        <p:spPr>
          <a:xfrm>
            <a:off x="1929" y="2203254"/>
            <a:ext cx="1615856" cy="55750"/>
          </a:xfrm>
          <a:prstGeom prst="rect">
            <a:avLst/>
          </a:prstGeom>
          <a:solidFill>
            <a:srgbClr val="FFC61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PubWorld돋움체 Medium" panose="00000600000000000000" pitchFamily="2" charset="-127"/>
              <a:ea typeface="KoPubWorld돋움체 Medium" panose="00000600000000000000" pitchFamily="2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93F6493-E4B8-41C6-8A40-2C82BADE7C45}"/>
              </a:ext>
            </a:extLst>
          </p:cNvPr>
          <p:cNvSpPr/>
          <p:nvPr/>
        </p:nvSpPr>
        <p:spPr>
          <a:xfrm>
            <a:off x="63122" y="948724"/>
            <a:ext cx="1842171" cy="26237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00050" indent="-400050">
              <a:lnSpc>
                <a:spcPct val="200000"/>
              </a:lnSpc>
              <a:buFont typeface="+mj-lt"/>
              <a:buAutoNum type="romanUcPeriod"/>
            </a:pP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프로젝트 개요</a:t>
            </a:r>
          </a:p>
          <a:p>
            <a:pPr marL="400050" indent="-400050">
              <a:lnSpc>
                <a:spcPct val="200000"/>
              </a:lnSpc>
              <a:buFont typeface="+mj-lt"/>
              <a:buAutoNum type="romanUcPeriod"/>
            </a:pP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모듈 별 기능 정의</a:t>
            </a:r>
          </a:p>
          <a:p>
            <a:pPr marL="400050" indent="-400050">
              <a:lnSpc>
                <a:spcPct val="200000"/>
              </a:lnSpc>
              <a:buFont typeface="+mj-lt"/>
              <a:buAutoNum type="romanUcPeriod"/>
            </a:pPr>
            <a:r>
              <a:rPr lang="ko-KR" altLang="en-US" sz="1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모듈 별 설계</a:t>
            </a:r>
          </a:p>
          <a:p>
            <a:pPr marL="400050" indent="-400050">
              <a:lnSpc>
                <a:spcPct val="200000"/>
              </a:lnSpc>
              <a:buFont typeface="+mj-lt"/>
              <a:buAutoNum type="romanUcPeriod"/>
            </a:pP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진행 경과</a:t>
            </a:r>
          </a:p>
          <a:p>
            <a:pPr marL="400050" indent="-400050">
              <a:lnSpc>
                <a:spcPct val="200000"/>
              </a:lnSpc>
              <a:buFont typeface="+mj-lt"/>
              <a:buAutoNum type="romanUcPeriod"/>
            </a:pP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역할 분담</a:t>
            </a:r>
          </a:p>
          <a:p>
            <a:pPr marL="400050" indent="-400050">
              <a:lnSpc>
                <a:spcPct val="200000"/>
              </a:lnSpc>
              <a:buFont typeface="+mj-lt"/>
              <a:buAutoNum type="romanUcPeriod"/>
            </a:pPr>
            <a:endParaRPr lang="en-US" altLang="ko-KR" sz="1400" dirty="0">
              <a:latin typeface="KoPubWorld돋움체 Medium" panose="00000600000000000000" pitchFamily="2" charset="-127"/>
              <a:ea typeface="KoPubWorld돋움체 Medium" panose="00000600000000000000" pitchFamily="2" charset="-127"/>
            </a:endParaRPr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2EE23B4C-3C21-44FC-A6F7-40895FD6A6B1}"/>
              </a:ext>
            </a:extLst>
          </p:cNvPr>
          <p:cNvSpPr/>
          <p:nvPr/>
        </p:nvSpPr>
        <p:spPr>
          <a:xfrm>
            <a:off x="2429113" y="503861"/>
            <a:ext cx="28070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+mn-ea"/>
              </a:rPr>
              <a:t>3.2.3 Database</a:t>
            </a:r>
            <a:r>
              <a:rPr lang="ko-KR" altLang="en-US" sz="2000" dirty="0">
                <a:latin typeface="+mn-ea"/>
              </a:rPr>
              <a:t> </a:t>
            </a:r>
            <a:r>
              <a:rPr lang="en-US" altLang="ko-KR" sz="2000" dirty="0">
                <a:latin typeface="+mn-ea"/>
              </a:rPr>
              <a:t>Server </a:t>
            </a:r>
            <a:endParaRPr lang="ko-KR" altLang="en-US" sz="2000" dirty="0"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F5BB6B5-9E71-48E5-B9F2-76286B20961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6281" t="23508" r="22975" b="36088"/>
          <a:stretch/>
        </p:blipFill>
        <p:spPr>
          <a:xfrm>
            <a:off x="5714282" y="2269007"/>
            <a:ext cx="4699454" cy="3474059"/>
          </a:xfrm>
          <a:prstGeom prst="rect">
            <a:avLst/>
          </a:prstGeom>
        </p:spPr>
      </p:pic>
      <p:sp>
        <p:nvSpPr>
          <p:cNvPr id="7" name="Google Shape;449;p35">
            <a:extLst>
              <a:ext uri="{FF2B5EF4-FFF2-40B4-BE49-F238E27FC236}">
                <a16:creationId xmlns:a16="http://schemas.microsoft.com/office/drawing/2014/main" id="{2A7D20DF-E94B-46F9-BDF3-32AB81D289FF}"/>
              </a:ext>
            </a:extLst>
          </p:cNvPr>
          <p:cNvSpPr/>
          <p:nvPr/>
        </p:nvSpPr>
        <p:spPr>
          <a:xfrm>
            <a:off x="3163212" y="3329966"/>
            <a:ext cx="1676800" cy="617200"/>
          </a:xfrm>
          <a:prstGeom prst="can">
            <a:avLst>
              <a:gd name="adj" fmla="val 25000"/>
            </a:avLst>
          </a:prstGeom>
          <a:solidFill>
            <a:srgbClr val="BFBFBF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0900" tIns="55433" rIns="110900" bIns="55433" anchor="ctr" anchorCtr="0">
            <a:noAutofit/>
          </a:bodyPr>
          <a:lstStyle/>
          <a:p>
            <a:pPr algn="ctr"/>
            <a:r>
              <a:rPr lang="en-US" altLang="ko" sz="1400" dirty="0">
                <a:solidFill>
                  <a:schemeClr val="dk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Database</a:t>
            </a:r>
            <a:endParaRPr sz="1400" dirty="0">
              <a:solidFill>
                <a:schemeClr val="dk1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0" name="Google Shape;450;p35">
            <a:extLst>
              <a:ext uri="{FF2B5EF4-FFF2-40B4-BE49-F238E27FC236}">
                <a16:creationId xmlns:a16="http://schemas.microsoft.com/office/drawing/2014/main" id="{5AE22E25-3333-44AE-852D-D127EAD9EBDD}"/>
              </a:ext>
            </a:extLst>
          </p:cNvPr>
          <p:cNvSpPr txBox="1"/>
          <p:nvPr/>
        </p:nvSpPr>
        <p:spPr>
          <a:xfrm>
            <a:off x="3163212" y="3998285"/>
            <a:ext cx="1810207" cy="43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altLang="ko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IP: </a:t>
            </a:r>
            <a:r>
              <a:rPr lang="en-US" altLang="ko" sz="1400" dirty="0">
                <a:solidFill>
                  <a:srgbClr val="1D1C1D"/>
                </a:solidFill>
                <a:highlight>
                  <a:srgbClr val="FFFFFF"/>
                </a:highlight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114.70.23.77 </a:t>
            </a:r>
            <a:endParaRPr sz="1400" dirty="0">
              <a:solidFill>
                <a:srgbClr val="1D1C1D"/>
              </a:solidFill>
              <a:highlight>
                <a:srgbClr val="FFFFFF"/>
              </a:highlight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endParaRPr sz="1400" dirty="0">
              <a:solidFill>
                <a:srgbClr val="1D1C1D"/>
              </a:solidFill>
              <a:highlight>
                <a:srgbClr val="FFFFFF"/>
              </a:highlight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endParaRPr sz="1400" dirty="0">
              <a:solidFill>
                <a:srgbClr val="1D1C1D"/>
              </a:solidFill>
              <a:highlight>
                <a:srgbClr val="FFFFFF"/>
              </a:highlight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913DFD85-3B16-4E68-9E7E-3688A4379AFD}"/>
              </a:ext>
            </a:extLst>
          </p:cNvPr>
          <p:cNvGrpSpPr/>
          <p:nvPr/>
        </p:nvGrpSpPr>
        <p:grpSpPr>
          <a:xfrm>
            <a:off x="6659814" y="1551888"/>
            <a:ext cx="3079823" cy="355803"/>
            <a:chOff x="5958669" y="992421"/>
            <a:chExt cx="3079823" cy="355803"/>
          </a:xfrm>
        </p:grpSpPr>
        <p:sp>
          <p:nvSpPr>
            <p:cNvPr id="14" name="평행 사변형 13">
              <a:extLst>
                <a:ext uri="{FF2B5EF4-FFF2-40B4-BE49-F238E27FC236}">
                  <a16:creationId xmlns:a16="http://schemas.microsoft.com/office/drawing/2014/main" id="{1EB72561-1E9C-4E08-9707-792B5D05FECB}"/>
                </a:ext>
              </a:extLst>
            </p:cNvPr>
            <p:cNvSpPr/>
            <p:nvPr/>
          </p:nvSpPr>
          <p:spPr>
            <a:xfrm rot="10800000" flipV="1">
              <a:off x="6139961" y="1188866"/>
              <a:ext cx="2745124" cy="96908"/>
            </a:xfrm>
            <a:prstGeom prst="parallelogram">
              <a:avLst>
                <a:gd name="adj" fmla="val 52192"/>
              </a:avLst>
            </a:prstGeom>
            <a:solidFill>
              <a:srgbClr val="FFC61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F36D583A-054C-4037-B562-A24CAE9056EA}"/>
                </a:ext>
              </a:extLst>
            </p:cNvPr>
            <p:cNvSpPr/>
            <p:nvPr/>
          </p:nvSpPr>
          <p:spPr>
            <a:xfrm>
              <a:off x="5958669" y="992421"/>
              <a:ext cx="3079823" cy="35580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US" altLang="ko-KR" sz="1600" dirty="0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Times New Roman" panose="02020603050405020304" pitchFamily="18" charset="0"/>
                </a:rPr>
                <a:t>Entity-Relationship Diagram</a:t>
              </a:r>
              <a:endParaRPr lang="ko-KR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Times New Roman" panose="02020603050405020304" pitchFamily="18" charset="0"/>
              </a:endParaRPr>
            </a:p>
          </p:txBody>
        </p:sp>
      </p:grpSp>
      <p:pic>
        <p:nvPicPr>
          <p:cNvPr id="21" name="그림 20" descr="옅은이(가) 표시된 사진&#10;&#10;자동 생성된 설명">
            <a:extLst>
              <a:ext uri="{FF2B5EF4-FFF2-40B4-BE49-F238E27FC236}">
                <a16:creationId xmlns:a16="http://schemas.microsoft.com/office/drawing/2014/main" id="{D2C2E4EE-BE49-4104-9692-E6788F04F30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02" y="6195642"/>
            <a:ext cx="711329" cy="250001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DFE8B0CF-3627-4C78-9776-BB56A08E0B43}"/>
              </a:ext>
            </a:extLst>
          </p:cNvPr>
          <p:cNvSpPr/>
          <p:nvPr/>
        </p:nvSpPr>
        <p:spPr>
          <a:xfrm>
            <a:off x="10263266" y="0"/>
            <a:ext cx="1928733" cy="3462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졸업프로젝트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2 2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차 중간발표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  <p:pic>
        <p:nvPicPr>
          <p:cNvPr id="2050" name="Picture 2" descr="Download MySQL Logo in SVG Vector or PNG File Format - Logo.wine">
            <a:extLst>
              <a:ext uri="{FF2B5EF4-FFF2-40B4-BE49-F238E27FC236}">
                <a16:creationId xmlns:a16="http://schemas.microsoft.com/office/drawing/2014/main" id="{6B1BC9D8-9056-4FFD-BEC9-B4210B3E8D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5546" y="2366023"/>
            <a:ext cx="1594466" cy="1062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45913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C6632F9B-6F5B-4E08-8E1B-C8E5DBF41748}"/>
              </a:ext>
            </a:extLst>
          </p:cNvPr>
          <p:cNvSpPr/>
          <p:nvPr/>
        </p:nvSpPr>
        <p:spPr>
          <a:xfrm>
            <a:off x="5959" y="-19250"/>
            <a:ext cx="2158472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endParaRPr lang="ko-KR" altLang="en-US" sz="1600" dirty="0">
              <a:solidFill>
                <a:schemeClr val="tx1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9AC3ED8-CC7A-4D20-9713-73420CDE465B}"/>
              </a:ext>
            </a:extLst>
          </p:cNvPr>
          <p:cNvSpPr/>
          <p:nvPr/>
        </p:nvSpPr>
        <p:spPr>
          <a:xfrm>
            <a:off x="2287789" y="195990"/>
            <a:ext cx="132921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latin typeface="KoPubWorld돋움체 Bold" panose="00000800000000000000" pitchFamily="2" charset="-127"/>
                <a:ea typeface="KoPubWorld돋움체 Bold" panose="00000800000000000000" pitchFamily="2" charset="-127"/>
              </a:rPr>
              <a:t>3.3 </a:t>
            </a:r>
            <a:r>
              <a:rPr lang="ko-KR" altLang="en-US" sz="1400" dirty="0">
                <a:latin typeface="KoPubWorld돋움체 Bold" panose="00000800000000000000" pitchFamily="2" charset="-127"/>
                <a:ea typeface="KoPubWorld돋움체 Bold" panose="00000800000000000000" pitchFamily="2" charset="-127"/>
              </a:rPr>
              <a:t>신경망 설계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5616394-AF5C-4E4A-9765-00A20493B32A}"/>
              </a:ext>
            </a:extLst>
          </p:cNvPr>
          <p:cNvSpPr/>
          <p:nvPr/>
        </p:nvSpPr>
        <p:spPr>
          <a:xfrm>
            <a:off x="0" y="6395294"/>
            <a:ext cx="1786392" cy="388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404257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6</a:t>
            </a:r>
            <a:r>
              <a:rPr lang="ko-KR" altLang="en-US" sz="1400" dirty="0">
                <a:solidFill>
                  <a:srgbClr val="404257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조 천세진 김지효</a:t>
            </a:r>
            <a:endParaRPr lang="en-US" altLang="ko-KR" sz="1400" dirty="0">
              <a:solidFill>
                <a:srgbClr val="404257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130A7D1-7F3F-41A6-897E-6B83EC6F637C}"/>
              </a:ext>
            </a:extLst>
          </p:cNvPr>
          <p:cNvSpPr/>
          <p:nvPr/>
        </p:nvSpPr>
        <p:spPr>
          <a:xfrm>
            <a:off x="1929" y="2203254"/>
            <a:ext cx="1615856" cy="55750"/>
          </a:xfrm>
          <a:prstGeom prst="rect">
            <a:avLst/>
          </a:prstGeom>
          <a:solidFill>
            <a:srgbClr val="FFC61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PubWorld돋움체 Medium" panose="00000600000000000000" pitchFamily="2" charset="-127"/>
              <a:ea typeface="KoPubWorld돋움체 Medium" panose="00000600000000000000" pitchFamily="2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93F6493-E4B8-41C6-8A40-2C82BADE7C45}"/>
              </a:ext>
            </a:extLst>
          </p:cNvPr>
          <p:cNvSpPr/>
          <p:nvPr/>
        </p:nvSpPr>
        <p:spPr>
          <a:xfrm>
            <a:off x="63122" y="948724"/>
            <a:ext cx="1842171" cy="26237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00050" indent="-400050">
              <a:lnSpc>
                <a:spcPct val="200000"/>
              </a:lnSpc>
              <a:buFont typeface="+mj-lt"/>
              <a:buAutoNum type="romanUcPeriod"/>
            </a:pP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프로젝트 개요</a:t>
            </a:r>
          </a:p>
          <a:p>
            <a:pPr marL="400050" indent="-400050">
              <a:lnSpc>
                <a:spcPct val="200000"/>
              </a:lnSpc>
              <a:buFont typeface="+mj-lt"/>
              <a:buAutoNum type="romanUcPeriod"/>
            </a:pP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모듈 별 기능 정의</a:t>
            </a:r>
          </a:p>
          <a:p>
            <a:pPr marL="400050" indent="-400050">
              <a:lnSpc>
                <a:spcPct val="200000"/>
              </a:lnSpc>
              <a:buFont typeface="+mj-lt"/>
              <a:buAutoNum type="romanUcPeriod"/>
            </a:pPr>
            <a:r>
              <a:rPr lang="ko-KR" altLang="en-US" sz="1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모듈 별 설계</a:t>
            </a:r>
          </a:p>
          <a:p>
            <a:pPr marL="400050" indent="-400050">
              <a:lnSpc>
                <a:spcPct val="200000"/>
              </a:lnSpc>
              <a:buFont typeface="+mj-lt"/>
              <a:buAutoNum type="romanUcPeriod"/>
            </a:pP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진행 경과</a:t>
            </a:r>
          </a:p>
          <a:p>
            <a:pPr marL="400050" indent="-400050">
              <a:lnSpc>
                <a:spcPct val="200000"/>
              </a:lnSpc>
              <a:buFont typeface="+mj-lt"/>
              <a:buAutoNum type="romanUcPeriod"/>
            </a:pP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역할 분담</a:t>
            </a:r>
          </a:p>
          <a:p>
            <a:pPr marL="400050" indent="-400050">
              <a:lnSpc>
                <a:spcPct val="200000"/>
              </a:lnSpc>
              <a:buFont typeface="+mj-lt"/>
              <a:buAutoNum type="romanUcPeriod"/>
            </a:pPr>
            <a:endParaRPr lang="en-US" altLang="ko-KR" sz="1400" dirty="0">
              <a:latin typeface="KoPubWorld돋움체 Medium" panose="00000600000000000000" pitchFamily="2" charset="-127"/>
              <a:ea typeface="KoPubWorld돋움체 Medium" panose="00000600000000000000" pitchFamily="2" charset="-127"/>
            </a:endParaRPr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2EE23B4C-3C21-44FC-A6F7-40895FD6A6B1}"/>
              </a:ext>
            </a:extLst>
          </p:cNvPr>
          <p:cNvSpPr/>
          <p:nvPr/>
        </p:nvSpPr>
        <p:spPr>
          <a:xfrm>
            <a:off x="2429113" y="503861"/>
            <a:ext cx="20313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+mn-ea"/>
              </a:rPr>
              <a:t>3.3.1 </a:t>
            </a:r>
            <a:r>
              <a:rPr lang="ko-KR" altLang="en-US" sz="2000" dirty="0">
                <a:latin typeface="+mn-ea"/>
              </a:rPr>
              <a:t>신경망 설계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Google Shape;499;p37">
                <a:extLst>
                  <a:ext uri="{FF2B5EF4-FFF2-40B4-BE49-F238E27FC236}">
                    <a16:creationId xmlns:a16="http://schemas.microsoft.com/office/drawing/2014/main" id="{29E086CF-DB24-4A40-808D-58C1AD7D42E3}"/>
                  </a:ext>
                </a:extLst>
              </p:cNvPr>
              <p:cNvSpPr txBox="1"/>
              <p:nvPr/>
            </p:nvSpPr>
            <p:spPr>
              <a:xfrm>
                <a:off x="2386133" y="742397"/>
                <a:ext cx="6309200" cy="498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t" anchorCtr="0">
                <a:noAutofit/>
              </a:bodyPr>
              <a:lstStyle/>
              <a:p>
                <a:pPr>
                  <a:lnSpc>
                    <a:spcPct val="136956"/>
                  </a:lnSpc>
                </a:pPr>
                <a:r>
                  <a:rPr lang="en-US" altLang="ko" sz="1333" dirty="0">
                    <a:solidFill>
                      <a:schemeClr val="dk1"/>
                    </a:solidFill>
                    <a:highlight>
                      <a:srgbClr val="FDFDFD"/>
                    </a:highlight>
                    <a:latin typeface="KoPubWorld돋움체 Medium" panose="00000600000000000000" pitchFamily="2" charset="-127"/>
                    <a:ea typeface="KoPubWorld돋움체 Medium" panose="00000600000000000000" pitchFamily="2" charset="-127"/>
                    <a:cs typeface="KoPubWorld돋움체 Medium" panose="00000600000000000000" pitchFamily="2" charset="-127"/>
                    <a:sym typeface="Microsoft Yahei"/>
                  </a:rPr>
                  <a:t>Precondition : </a:t>
                </a:r>
                <a:r>
                  <a:rPr lang="ko" altLang="en-US" sz="1333" dirty="0">
                    <a:solidFill>
                      <a:schemeClr val="dk1"/>
                    </a:solidFill>
                    <a:highlight>
                      <a:srgbClr val="FDFDFD"/>
                    </a:highlight>
                    <a:latin typeface="KoPubWorld돋움체 Medium" panose="00000600000000000000" pitchFamily="2" charset="-127"/>
                    <a:ea typeface="KoPubWorld돋움체 Medium" panose="00000600000000000000" pitchFamily="2" charset="-127"/>
                    <a:cs typeface="KoPubWorld돋움체 Medium" panose="00000600000000000000" pitchFamily="2" charset="-127"/>
                    <a:sym typeface="Microsoft Yahei"/>
                  </a:rPr>
                  <a:t>모든 </a:t>
                </a:r>
                <a:r>
                  <a:rPr lang="en-US" altLang="ko" sz="1333" dirty="0">
                    <a:solidFill>
                      <a:schemeClr val="dk1"/>
                    </a:solidFill>
                    <a:highlight>
                      <a:srgbClr val="FDFDFD"/>
                    </a:highlight>
                    <a:latin typeface="KoPubWorld돋움체 Medium" panose="00000600000000000000" pitchFamily="2" charset="-127"/>
                    <a:ea typeface="KoPubWorld돋움체 Medium" panose="00000600000000000000" pitchFamily="2" charset="-127"/>
                    <a:cs typeface="KoPubWorld돋움체 Medium" panose="00000600000000000000" pitchFamily="2" charset="-127"/>
                    <a:sym typeface="Microsoft Yahei"/>
                  </a:rPr>
                  <a:t>Client</a:t>
                </a:r>
                <a:r>
                  <a:rPr lang="ko" altLang="en-US" sz="1333" dirty="0">
                    <a:solidFill>
                      <a:schemeClr val="dk1"/>
                    </a:solidFill>
                    <a:highlight>
                      <a:srgbClr val="FDFDFD"/>
                    </a:highlight>
                    <a:latin typeface="KoPubWorld돋움체 Medium" panose="00000600000000000000" pitchFamily="2" charset="-127"/>
                    <a:ea typeface="KoPubWorld돋움체 Medium" panose="00000600000000000000" pitchFamily="2" charset="-127"/>
                    <a:cs typeface="KoPubWorld돋움체 Medium" panose="00000600000000000000" pitchFamily="2" charset="-127"/>
                    <a:sym typeface="Microsoft Yahei"/>
                  </a:rPr>
                  <a:t>는 한 개의 동일한 </a:t>
                </a:r>
                <a:r>
                  <a:rPr lang="en-US" altLang="ko" sz="1333" dirty="0">
                    <a:solidFill>
                      <a:schemeClr val="dk1"/>
                    </a:solidFill>
                    <a:highlight>
                      <a:srgbClr val="FDFDFD"/>
                    </a:highlight>
                    <a:latin typeface="KoPubWorld돋움체 Medium" panose="00000600000000000000" pitchFamily="2" charset="-127"/>
                    <a:ea typeface="KoPubWorld돋움체 Medium" panose="00000600000000000000" pitchFamily="2" charset="-127"/>
                    <a:cs typeface="KoPubWorld돋움체 Medium" panose="00000600000000000000" pitchFamily="2" charset="-127"/>
                    <a:sym typeface="Microsoft Yahei"/>
                  </a:rPr>
                  <a:t>FHE Secret Key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" sz="1333" i="1">
                            <a:solidFill>
                              <a:schemeClr val="dk1"/>
                            </a:solidFill>
                            <a:highlight>
                              <a:srgbClr val="FDFDFD"/>
                            </a:highlight>
                            <a:latin typeface="Cambria Math" panose="02040503050406030204" pitchFamily="18" charset="0"/>
                            <a:ea typeface="KoPubWorld돋움체 Medium" panose="00000600000000000000" pitchFamily="2" charset="-127"/>
                            <a:cs typeface="KoPubWorld돋움체 Medium" panose="00000600000000000000" pitchFamily="2" charset="-127"/>
                            <a:sym typeface="Microsoft Yahei"/>
                          </a:rPr>
                        </m:ctrlPr>
                      </m:sSubPr>
                      <m:e>
                        <m:r>
                          <a:rPr lang="en-US" altLang="ko" sz="1333" i="1">
                            <a:solidFill>
                              <a:schemeClr val="dk1"/>
                            </a:solidFill>
                            <a:highlight>
                              <a:srgbClr val="FDFDFD"/>
                            </a:highlight>
                            <a:latin typeface="Cambria Math" panose="02040503050406030204" pitchFamily="18" charset="0"/>
                            <a:ea typeface="KoPubWorld돋움체 Medium" panose="00000600000000000000" pitchFamily="2" charset="-127"/>
                            <a:cs typeface="KoPubWorld돋움체 Medium" panose="00000600000000000000" pitchFamily="2" charset="-127"/>
                            <a:sym typeface="Microsoft Yahei"/>
                          </a:rPr>
                          <m:t>𝑆𝐾</m:t>
                        </m:r>
                      </m:e>
                      <m:sub>
                        <m:r>
                          <a:rPr lang="en-US" altLang="ko" sz="1333" i="1">
                            <a:solidFill>
                              <a:schemeClr val="dk1"/>
                            </a:solidFill>
                            <a:highlight>
                              <a:srgbClr val="FDFDFD"/>
                            </a:highlight>
                            <a:latin typeface="Cambria Math" panose="02040503050406030204" pitchFamily="18" charset="0"/>
                            <a:ea typeface="KoPubWorld돋움체 Medium" panose="00000600000000000000" pitchFamily="2" charset="-127"/>
                            <a:cs typeface="KoPubWorld돋움체 Medium" panose="00000600000000000000" pitchFamily="2" charset="-127"/>
                            <a:sym typeface="Microsoft Yahei"/>
                          </a:rPr>
                          <m:t>𝐻</m:t>
                        </m:r>
                      </m:sub>
                    </m:sSub>
                  </m:oMath>
                </a14:m>
                <a:r>
                  <a:rPr lang="ko" altLang="en-US" sz="1333" dirty="0">
                    <a:solidFill>
                      <a:schemeClr val="dk1"/>
                    </a:solidFill>
                    <a:highlight>
                      <a:srgbClr val="FDFDFD"/>
                    </a:highlight>
                    <a:latin typeface="KoPubWorld돋움체 Medium" panose="00000600000000000000" pitchFamily="2" charset="-127"/>
                    <a:ea typeface="KoPubWorld돋움체 Medium" panose="00000600000000000000" pitchFamily="2" charset="-127"/>
                    <a:cs typeface="KoPubWorld돋움체 Medium" panose="00000600000000000000" pitchFamily="2" charset="-127"/>
                    <a:sym typeface="Microsoft Yahei"/>
                  </a:rPr>
                  <a:t>를 가지고 있음</a:t>
                </a:r>
                <a:r>
                  <a:rPr lang="en-US" altLang="ko" sz="1333" dirty="0">
                    <a:solidFill>
                      <a:schemeClr val="dk1"/>
                    </a:solidFill>
                    <a:highlight>
                      <a:srgbClr val="FDFDFD"/>
                    </a:highlight>
                    <a:latin typeface="KoPubWorld돋움체 Medium" panose="00000600000000000000" pitchFamily="2" charset="-127"/>
                    <a:ea typeface="KoPubWorld돋움체 Medium" panose="00000600000000000000" pitchFamily="2" charset="-127"/>
                    <a:cs typeface="KoPubWorld돋움체 Medium" panose="00000600000000000000" pitchFamily="2" charset="-127"/>
                    <a:sym typeface="Microsoft Yahei"/>
                  </a:rPr>
                  <a:t>.</a:t>
                </a:r>
                <a:endParaRPr sz="1333" dirty="0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endParaRPr>
              </a:p>
            </p:txBody>
          </p:sp>
        </mc:Choice>
        <mc:Fallback xmlns="">
          <p:sp>
            <p:nvSpPr>
              <p:cNvPr id="30" name="Google Shape;499;p37">
                <a:extLst>
                  <a:ext uri="{FF2B5EF4-FFF2-40B4-BE49-F238E27FC236}">
                    <a16:creationId xmlns:a16="http://schemas.microsoft.com/office/drawing/2014/main" id="{29E086CF-DB24-4A40-808D-58C1AD7D42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6133" y="742397"/>
                <a:ext cx="6309200" cy="4988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그림 12" descr="옅은이(가) 표시된 사진&#10;&#10;자동 생성된 설명">
            <a:extLst>
              <a:ext uri="{FF2B5EF4-FFF2-40B4-BE49-F238E27FC236}">
                <a16:creationId xmlns:a16="http://schemas.microsoft.com/office/drawing/2014/main" id="{E2FBF5BC-487D-47CE-8C7C-1794BFA8541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02" y="6195642"/>
            <a:ext cx="711329" cy="250001"/>
          </a:xfrm>
          <a:prstGeom prst="rect">
            <a:avLst/>
          </a:prstGeom>
        </p:spPr>
      </p:pic>
      <p:sp>
        <p:nvSpPr>
          <p:cNvPr id="55" name="직사각형 54">
            <a:extLst>
              <a:ext uri="{FF2B5EF4-FFF2-40B4-BE49-F238E27FC236}">
                <a16:creationId xmlns:a16="http://schemas.microsoft.com/office/drawing/2014/main" id="{CC59D9FE-EA95-46E9-A04C-53D46BADD3E3}"/>
              </a:ext>
            </a:extLst>
          </p:cNvPr>
          <p:cNvSpPr/>
          <p:nvPr/>
        </p:nvSpPr>
        <p:spPr>
          <a:xfrm>
            <a:off x="10263266" y="0"/>
            <a:ext cx="1928733" cy="3462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졸업프로젝트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2 2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차 중간발표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  <p:pic>
        <p:nvPicPr>
          <p:cNvPr id="54" name="그림 53">
            <a:extLst>
              <a:ext uri="{FF2B5EF4-FFF2-40B4-BE49-F238E27FC236}">
                <a16:creationId xmlns:a16="http://schemas.microsoft.com/office/drawing/2014/main" id="{E8C96464-D13C-4F16-82B2-854736283649}"/>
              </a:ext>
            </a:extLst>
          </p:cNvPr>
          <p:cNvPicPr/>
          <p:nvPr/>
        </p:nvPicPr>
        <p:blipFill>
          <a:blip r:embed="rId5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1223" y="1968858"/>
            <a:ext cx="3955723" cy="2373684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729FD35B-DD13-43D3-95F5-67632A7693A2}"/>
              </a:ext>
            </a:extLst>
          </p:cNvPr>
          <p:cNvSpPr txBox="1"/>
          <p:nvPr/>
        </p:nvSpPr>
        <p:spPr>
          <a:xfrm>
            <a:off x="3344969" y="4998485"/>
            <a:ext cx="8169875" cy="13221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0" lvl="2" indent="-228600">
              <a:lnSpc>
                <a:spcPct val="107000"/>
              </a:lnSpc>
              <a:spcAft>
                <a:spcPts val="800"/>
              </a:spcAft>
              <a:buFont typeface="+mj-lt"/>
              <a:buAutoNum type="romanLcPeriod"/>
            </a:pPr>
            <a:r>
              <a:rPr lang="en-US" altLang="ko-KR" sz="1400" dirty="0">
                <a:effectLst/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Times New Roman" panose="02020603050405020304" pitchFamily="18" charset="0"/>
              </a:rPr>
              <a:t>LSTM (Long-Short Term Memory) </a:t>
            </a:r>
            <a:r>
              <a:rPr lang="ko-KR" altLang="ko-KR" sz="1400" dirty="0">
                <a:effectLst/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Times New Roman" panose="02020603050405020304" pitchFamily="18" charset="0"/>
              </a:rPr>
              <a:t>신경망 구조</a:t>
            </a:r>
            <a:endParaRPr lang="en-US" altLang="ko-KR" sz="1400" dirty="0">
              <a:effectLst/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Times New Roman" panose="02020603050405020304" pitchFamily="18" charset="0"/>
            </a:endParaRPr>
          </a:p>
          <a:p>
            <a:pPr marL="1143000" lvl="2" indent="-228600">
              <a:lnSpc>
                <a:spcPct val="107000"/>
              </a:lnSpc>
              <a:spcAft>
                <a:spcPts val="800"/>
              </a:spcAft>
              <a:buFont typeface="+mj-lt"/>
              <a:buAutoNum type="romanLcPeriod"/>
            </a:pPr>
            <a:r>
              <a:rPr lang="en-US" altLang="ko-KR" sz="1400" dirty="0">
                <a:effectLst/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Times New Roman" panose="02020603050405020304" pitchFamily="18" charset="0"/>
              </a:rPr>
              <a:t>Dropout: </a:t>
            </a:r>
            <a:r>
              <a:rPr lang="ko-KR" altLang="ko-KR" sz="1400" dirty="0" err="1">
                <a:effectLst/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Times New Roman" panose="02020603050405020304" pitchFamily="18" charset="0"/>
              </a:rPr>
              <a:t>과적합</a:t>
            </a:r>
            <a:r>
              <a:rPr lang="ko-KR" altLang="ko-KR" sz="1400" dirty="0">
                <a:effectLst/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Times New Roman" panose="02020603050405020304" pitchFamily="18" charset="0"/>
              </a:rPr>
              <a:t> 방지</a:t>
            </a:r>
          </a:p>
          <a:p>
            <a:pPr marL="1143000" lvl="2" indent="-228600">
              <a:lnSpc>
                <a:spcPct val="107000"/>
              </a:lnSpc>
              <a:spcAft>
                <a:spcPts val="800"/>
              </a:spcAft>
              <a:buFont typeface="+mj-lt"/>
              <a:buAutoNum type="romanLcPeriod"/>
            </a:pPr>
            <a:r>
              <a:rPr lang="en-US" altLang="ko-KR" sz="1400" dirty="0">
                <a:effectLst/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Times New Roman" panose="02020603050405020304" pitchFamily="18" charset="0"/>
              </a:rPr>
              <a:t>Dense: 4</a:t>
            </a:r>
            <a:r>
              <a:rPr lang="ko-KR" altLang="ko-KR" sz="1400" dirty="0">
                <a:effectLst/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Times New Roman" panose="02020603050405020304" pitchFamily="18" charset="0"/>
              </a:rPr>
              <a:t>개의 </a:t>
            </a:r>
            <a:r>
              <a:rPr lang="en-US" altLang="ko-KR" sz="1400" dirty="0">
                <a:effectLst/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Times New Roman" panose="02020603050405020304" pitchFamily="18" charset="0"/>
              </a:rPr>
              <a:t>Label </a:t>
            </a:r>
            <a:r>
              <a:rPr lang="ko-KR" altLang="ko-KR" sz="1400" dirty="0">
                <a:effectLst/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Times New Roman" panose="02020603050405020304" pitchFamily="18" charset="0"/>
              </a:rPr>
              <a:t>값</a:t>
            </a:r>
            <a:r>
              <a:rPr lang="en-US" altLang="ko-KR" sz="14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14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Times New Roman" panose="02020603050405020304" pitchFamily="18" charset="0"/>
              </a:rPr>
              <a:t>산출 위해</a:t>
            </a:r>
            <a:r>
              <a:rPr lang="ko-KR" altLang="ko-KR" sz="1400" dirty="0">
                <a:effectLst/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400" dirty="0">
                <a:effectLst/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Times New Roman" panose="02020603050405020304" pitchFamily="18" charset="0"/>
              </a:rPr>
              <a:t>4</a:t>
            </a:r>
            <a:r>
              <a:rPr lang="ko-KR" altLang="ko-KR" sz="1400" dirty="0">
                <a:effectLst/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Times New Roman" panose="02020603050405020304" pitchFamily="18" charset="0"/>
              </a:rPr>
              <a:t>의 크기를 가진 </a:t>
            </a:r>
            <a:r>
              <a:rPr lang="en-US" altLang="ko-KR" sz="1400" dirty="0">
                <a:effectLst/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Times New Roman" panose="02020603050405020304" pitchFamily="18" charset="0"/>
              </a:rPr>
              <a:t>Dense</a:t>
            </a:r>
            <a:r>
              <a:rPr lang="ko-KR" altLang="ko-KR" sz="1400" dirty="0">
                <a:effectLst/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Times New Roman" panose="02020603050405020304" pitchFamily="18" charset="0"/>
              </a:rPr>
              <a:t>를 추가하였다</a:t>
            </a:r>
            <a:endParaRPr lang="en-US" altLang="ko-KR" sz="1400" dirty="0"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Times New Roman" panose="02020603050405020304" pitchFamily="18" charset="0"/>
            </a:endParaRPr>
          </a:p>
          <a:p>
            <a:pPr marL="1714500" lvl="3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ko-KR" altLang="ko-KR" sz="1400" dirty="0">
                <a:effectLst/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Times New Roman" panose="02020603050405020304" pitchFamily="18" charset="0"/>
              </a:rPr>
              <a:t>활성화 함</a:t>
            </a:r>
            <a:r>
              <a:rPr lang="ko-KR" altLang="en-US" sz="1400" dirty="0">
                <a:effectLst/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Times New Roman" panose="02020603050405020304" pitchFamily="18" charset="0"/>
              </a:rPr>
              <a:t>수</a:t>
            </a:r>
            <a:r>
              <a:rPr lang="en-US" altLang="ko-KR" sz="1400" dirty="0">
                <a:effectLst/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Times New Roman" panose="02020603050405020304" pitchFamily="18" charset="0"/>
              </a:rPr>
              <a:t>: </a:t>
            </a:r>
            <a:r>
              <a:rPr lang="en-US" altLang="ko-KR" sz="1400" dirty="0" err="1">
                <a:effectLst/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Times New Roman" panose="02020603050405020304" pitchFamily="18" charset="0"/>
              </a:rPr>
              <a:t>softmax</a:t>
            </a:r>
            <a:endParaRPr lang="ko-KR" altLang="ko-KR" sz="1400" dirty="0">
              <a:effectLst/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6050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18F6F581-2BAE-4404-8FCA-95D7185EF699}"/>
              </a:ext>
            </a:extLst>
          </p:cNvPr>
          <p:cNvSpPr txBox="1"/>
          <p:nvPr/>
        </p:nvSpPr>
        <p:spPr>
          <a:xfrm>
            <a:off x="-3268" y="6631035"/>
            <a:ext cx="121952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404257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 Copyright 2020. </a:t>
            </a:r>
            <a:r>
              <a:rPr lang="ko-KR" altLang="en-US" sz="1000" dirty="0">
                <a:solidFill>
                  <a:srgbClr val="404257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졸업프로젝트 </a:t>
            </a:r>
            <a:r>
              <a:rPr lang="en-US" altLang="ko-KR" sz="1000" dirty="0">
                <a:solidFill>
                  <a:srgbClr val="404257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6</a:t>
            </a:r>
            <a:r>
              <a:rPr lang="ko-KR" altLang="en-US" sz="1000" dirty="0">
                <a:solidFill>
                  <a:srgbClr val="404257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조</a:t>
            </a:r>
            <a:r>
              <a:rPr lang="en-US" altLang="ko-KR" sz="1000" dirty="0">
                <a:solidFill>
                  <a:srgbClr val="404257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. All rights reserved.</a:t>
            </a:r>
            <a:endParaRPr lang="ko-KR" altLang="en-US" sz="1000" dirty="0">
              <a:solidFill>
                <a:srgbClr val="404257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0355577D-2F6A-4427-BA2C-72FFE2EF358D}"/>
              </a:ext>
            </a:extLst>
          </p:cNvPr>
          <p:cNvGrpSpPr/>
          <p:nvPr/>
        </p:nvGrpSpPr>
        <p:grpSpPr>
          <a:xfrm>
            <a:off x="4724092" y="2284372"/>
            <a:ext cx="2740546" cy="2753981"/>
            <a:chOff x="4673033" y="2715195"/>
            <a:chExt cx="2740546" cy="2753981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B5F25DF6-6C32-4557-8A84-89EB2C708C54}"/>
                </a:ext>
              </a:extLst>
            </p:cNvPr>
            <p:cNvSpPr/>
            <p:nvPr/>
          </p:nvSpPr>
          <p:spPr>
            <a:xfrm>
              <a:off x="4751673" y="2896903"/>
              <a:ext cx="2661906" cy="2572273"/>
            </a:xfrm>
            <a:prstGeom prst="rect">
              <a:avLst/>
            </a:prstGeom>
            <a:solidFill>
              <a:srgbClr val="FFC6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ct val="150000"/>
                </a:lnSpc>
              </a:pPr>
              <a:endParaRPr lang="en-US" altLang="ko-KR" sz="2400" dirty="0">
                <a:solidFill>
                  <a:schemeClr val="bg1">
                    <a:lumMod val="9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124527F-E4BF-4F6E-99CD-BA8ED383A074}"/>
                </a:ext>
              </a:extLst>
            </p:cNvPr>
            <p:cNvSpPr/>
            <p:nvPr/>
          </p:nvSpPr>
          <p:spPr>
            <a:xfrm>
              <a:off x="4673033" y="2831123"/>
              <a:ext cx="2661906" cy="2572273"/>
            </a:xfrm>
            <a:prstGeom prst="rect">
              <a:avLst/>
            </a:prstGeom>
            <a:solidFill>
              <a:srgbClr val="2463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ct val="150000"/>
                </a:lnSpc>
              </a:pPr>
              <a:endParaRPr lang="en-US" altLang="ko-KR" sz="2400" dirty="0">
                <a:solidFill>
                  <a:schemeClr val="bg1">
                    <a:lumMod val="9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8820C58E-10D3-46B3-9E39-DF2FA16FE102}"/>
                </a:ext>
              </a:extLst>
            </p:cNvPr>
            <p:cNvSpPr/>
            <p:nvPr/>
          </p:nvSpPr>
          <p:spPr>
            <a:xfrm>
              <a:off x="4862654" y="2715195"/>
              <a:ext cx="2439944" cy="227754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400050" indent="-400050">
                <a:lnSpc>
                  <a:spcPct val="150000"/>
                </a:lnSpc>
                <a:buFont typeface="+mj-lt"/>
                <a:buAutoNum type="romanUcPeriod"/>
              </a:pPr>
              <a:endParaRPr lang="en-US" altLang="ko-KR" sz="1600" dirty="0"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endParaRPr>
            </a:p>
            <a:p>
              <a:pPr marL="400050" indent="-400050">
                <a:lnSpc>
                  <a:spcPct val="150000"/>
                </a:lnSpc>
                <a:buFont typeface="+mj-lt"/>
                <a:buAutoNum type="romanUcPeriod"/>
              </a:pPr>
              <a:r>
                <a:rPr lang="ko-KR" altLang="en-US" sz="1600" dirty="0">
                  <a:solidFill>
                    <a:schemeClr val="bg1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</a:rPr>
                <a:t>프로젝트 개요</a:t>
              </a:r>
              <a:endParaRPr lang="en-US" altLang="ko-KR" sz="1600" dirty="0"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endParaRPr>
            </a:p>
            <a:p>
              <a:pPr marL="400050" indent="-400050">
                <a:lnSpc>
                  <a:spcPct val="150000"/>
                </a:lnSpc>
                <a:buFont typeface="+mj-lt"/>
                <a:buAutoNum type="romanUcPeriod"/>
              </a:pPr>
              <a:r>
                <a:rPr lang="ko-KR" altLang="en-US" sz="1600" dirty="0">
                  <a:solidFill>
                    <a:schemeClr val="bg1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</a:rPr>
                <a:t>모듈 별 기능 정의</a:t>
              </a:r>
              <a:endParaRPr lang="en-US" altLang="ko-KR" sz="1600" dirty="0"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endParaRPr>
            </a:p>
            <a:p>
              <a:pPr marL="400050" indent="-400050">
                <a:lnSpc>
                  <a:spcPct val="150000"/>
                </a:lnSpc>
                <a:buFont typeface="+mj-lt"/>
                <a:buAutoNum type="romanUcPeriod"/>
              </a:pPr>
              <a:r>
                <a:rPr lang="ko-KR" altLang="en-US" sz="1600" dirty="0">
                  <a:solidFill>
                    <a:schemeClr val="bg1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</a:rPr>
                <a:t>모듈 별 설계</a:t>
              </a:r>
              <a:endParaRPr lang="en-US" altLang="ko-KR" sz="1600" dirty="0"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endParaRPr>
            </a:p>
            <a:p>
              <a:pPr marL="400050" indent="-400050">
                <a:lnSpc>
                  <a:spcPct val="150000"/>
                </a:lnSpc>
                <a:buFont typeface="+mj-lt"/>
                <a:buAutoNum type="romanUcPeriod"/>
              </a:pPr>
              <a:r>
                <a:rPr lang="ko-KR" altLang="en-US" sz="1600" dirty="0">
                  <a:solidFill>
                    <a:schemeClr val="bg1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</a:rPr>
                <a:t>진행경과</a:t>
              </a:r>
              <a:endParaRPr lang="en-US" altLang="ko-KR" sz="1600" dirty="0"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endParaRPr>
            </a:p>
            <a:p>
              <a:pPr marL="400050" indent="-400050">
                <a:lnSpc>
                  <a:spcPct val="150000"/>
                </a:lnSpc>
                <a:buFont typeface="+mj-lt"/>
                <a:buAutoNum type="romanUcPeriod"/>
              </a:pPr>
              <a:r>
                <a:rPr lang="ko-KR" altLang="en-US" sz="1600" dirty="0">
                  <a:solidFill>
                    <a:schemeClr val="bg1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</a:rPr>
                <a:t>역할 분담</a:t>
              </a:r>
              <a:endParaRPr lang="en-US" altLang="ko-KR" sz="1600" dirty="0"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endParaRPr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4D0C922D-5F71-4D92-B9E6-51EB5052C3FA}"/>
              </a:ext>
            </a:extLst>
          </p:cNvPr>
          <p:cNvSpPr/>
          <p:nvPr/>
        </p:nvSpPr>
        <p:spPr>
          <a:xfrm>
            <a:off x="5440677" y="1596118"/>
            <a:ext cx="1228734" cy="5155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dirty="0">
                <a:solidFill>
                  <a:srgbClr val="404257"/>
                </a:solidFill>
                <a:latin typeface="KoPubWorld돋움체 Bold" panose="00000800000000000000" pitchFamily="2" charset="-127"/>
                <a:ea typeface="KoPubWorld돋움체 Medium" panose="00000600000000000000" pitchFamily="2" charset="-127"/>
              </a:rPr>
              <a:t>Contents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6D5CA03-2671-4D0B-B8CD-4BEA42F4F39E}"/>
              </a:ext>
            </a:extLst>
          </p:cNvPr>
          <p:cNvSpPr/>
          <p:nvPr/>
        </p:nvSpPr>
        <p:spPr>
          <a:xfrm>
            <a:off x="10263266" y="0"/>
            <a:ext cx="1928733" cy="3462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졸업프로젝트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2 2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차 중간발표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433270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C6632F9B-6F5B-4E08-8E1B-C8E5DBF41748}"/>
              </a:ext>
            </a:extLst>
          </p:cNvPr>
          <p:cNvSpPr/>
          <p:nvPr/>
        </p:nvSpPr>
        <p:spPr>
          <a:xfrm>
            <a:off x="5959" y="-19250"/>
            <a:ext cx="2158472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endParaRPr lang="ko-KR" altLang="en-US" sz="1600" dirty="0">
              <a:solidFill>
                <a:schemeClr val="tx1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9AC3ED8-CC7A-4D20-9713-73420CDE465B}"/>
              </a:ext>
            </a:extLst>
          </p:cNvPr>
          <p:cNvSpPr/>
          <p:nvPr/>
        </p:nvSpPr>
        <p:spPr>
          <a:xfrm>
            <a:off x="2287789" y="195990"/>
            <a:ext cx="169469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latin typeface="KoPubWorld돋움체 Bold" panose="00000800000000000000" pitchFamily="2" charset="-127"/>
                <a:ea typeface="KoPubWorld돋움체 Bold" panose="00000800000000000000" pitchFamily="2" charset="-127"/>
              </a:rPr>
              <a:t>3.4 </a:t>
            </a:r>
            <a:r>
              <a:rPr lang="ko-KR" altLang="en-US" sz="1400" dirty="0">
                <a:latin typeface="KoPubWorld돋움체 Bold" panose="00000800000000000000" pitchFamily="2" charset="-127"/>
                <a:ea typeface="KoPubWorld돋움체 Bold" panose="00000800000000000000" pitchFamily="2" charset="-127"/>
              </a:rPr>
              <a:t>암호화 모듈 설계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5616394-AF5C-4E4A-9765-00A20493B32A}"/>
              </a:ext>
            </a:extLst>
          </p:cNvPr>
          <p:cNvSpPr/>
          <p:nvPr/>
        </p:nvSpPr>
        <p:spPr>
          <a:xfrm>
            <a:off x="0" y="6395294"/>
            <a:ext cx="1786392" cy="388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404257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6</a:t>
            </a:r>
            <a:r>
              <a:rPr lang="ko-KR" altLang="en-US" sz="1400" dirty="0">
                <a:solidFill>
                  <a:srgbClr val="404257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조 천세진 김지효</a:t>
            </a:r>
            <a:endParaRPr lang="en-US" altLang="ko-KR" sz="1400" dirty="0">
              <a:solidFill>
                <a:srgbClr val="404257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130A7D1-7F3F-41A6-897E-6B83EC6F637C}"/>
              </a:ext>
            </a:extLst>
          </p:cNvPr>
          <p:cNvSpPr/>
          <p:nvPr/>
        </p:nvSpPr>
        <p:spPr>
          <a:xfrm>
            <a:off x="1929" y="2203254"/>
            <a:ext cx="1615856" cy="55750"/>
          </a:xfrm>
          <a:prstGeom prst="rect">
            <a:avLst/>
          </a:prstGeom>
          <a:solidFill>
            <a:srgbClr val="FFC61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PubWorld돋움체 Medium" panose="00000600000000000000" pitchFamily="2" charset="-127"/>
              <a:ea typeface="KoPubWorld돋움체 Medium" panose="00000600000000000000" pitchFamily="2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93F6493-E4B8-41C6-8A40-2C82BADE7C45}"/>
              </a:ext>
            </a:extLst>
          </p:cNvPr>
          <p:cNvSpPr/>
          <p:nvPr/>
        </p:nvSpPr>
        <p:spPr>
          <a:xfrm>
            <a:off x="63122" y="948724"/>
            <a:ext cx="1842171" cy="26237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00050" indent="-400050">
              <a:lnSpc>
                <a:spcPct val="200000"/>
              </a:lnSpc>
              <a:buFont typeface="+mj-lt"/>
              <a:buAutoNum type="romanUcPeriod"/>
            </a:pP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프로젝트 개요</a:t>
            </a:r>
          </a:p>
          <a:p>
            <a:pPr marL="400050" indent="-400050">
              <a:lnSpc>
                <a:spcPct val="200000"/>
              </a:lnSpc>
              <a:buFont typeface="+mj-lt"/>
              <a:buAutoNum type="romanUcPeriod"/>
            </a:pP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모듈 별 기능 정의</a:t>
            </a:r>
          </a:p>
          <a:p>
            <a:pPr marL="400050" indent="-400050">
              <a:lnSpc>
                <a:spcPct val="200000"/>
              </a:lnSpc>
              <a:buFont typeface="+mj-lt"/>
              <a:buAutoNum type="romanUcPeriod"/>
            </a:pPr>
            <a:r>
              <a:rPr lang="ko-KR" altLang="en-US" sz="1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모듈 별 설계</a:t>
            </a:r>
          </a:p>
          <a:p>
            <a:pPr marL="400050" indent="-400050">
              <a:lnSpc>
                <a:spcPct val="200000"/>
              </a:lnSpc>
              <a:buFont typeface="+mj-lt"/>
              <a:buAutoNum type="romanUcPeriod"/>
            </a:pP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진행 경과</a:t>
            </a:r>
          </a:p>
          <a:p>
            <a:pPr marL="400050" indent="-400050">
              <a:lnSpc>
                <a:spcPct val="200000"/>
              </a:lnSpc>
              <a:buFont typeface="+mj-lt"/>
              <a:buAutoNum type="romanUcPeriod"/>
            </a:pP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역할 분담</a:t>
            </a:r>
          </a:p>
          <a:p>
            <a:pPr marL="400050" indent="-400050">
              <a:lnSpc>
                <a:spcPct val="200000"/>
              </a:lnSpc>
              <a:buFont typeface="+mj-lt"/>
              <a:buAutoNum type="romanUcPeriod"/>
            </a:pPr>
            <a:endParaRPr lang="en-US" altLang="ko-KR" sz="1400" dirty="0">
              <a:latin typeface="KoPubWorld돋움체 Medium" panose="00000600000000000000" pitchFamily="2" charset="-127"/>
              <a:ea typeface="KoPubWorld돋움체 Medium" panose="00000600000000000000" pitchFamily="2" charset="-127"/>
            </a:endParaRPr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2EE23B4C-3C21-44FC-A6F7-40895FD6A6B1}"/>
              </a:ext>
            </a:extLst>
          </p:cNvPr>
          <p:cNvSpPr/>
          <p:nvPr/>
        </p:nvSpPr>
        <p:spPr>
          <a:xfrm>
            <a:off x="2429113" y="503861"/>
            <a:ext cx="40330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+mn-ea"/>
              </a:rPr>
              <a:t>3.4.1 </a:t>
            </a:r>
            <a:r>
              <a:rPr lang="ko-KR" altLang="en-US" sz="2000" dirty="0">
                <a:latin typeface="+mn-ea"/>
              </a:rPr>
              <a:t>암호화 </a:t>
            </a:r>
            <a:r>
              <a:rPr lang="en-US" altLang="ko-KR" sz="2000" dirty="0">
                <a:latin typeface="+mn-ea"/>
              </a:rPr>
              <a:t>Scheme </a:t>
            </a:r>
            <a:r>
              <a:rPr lang="en-US" altLang="ko" sz="2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(New Client)</a:t>
            </a:r>
            <a:endParaRPr lang="ko-KR" altLang="en-US" sz="2000" dirty="0">
              <a:latin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Google Shape;499;p37">
                <a:extLst>
                  <a:ext uri="{FF2B5EF4-FFF2-40B4-BE49-F238E27FC236}">
                    <a16:creationId xmlns:a16="http://schemas.microsoft.com/office/drawing/2014/main" id="{29E086CF-DB24-4A40-808D-58C1AD7D42E3}"/>
                  </a:ext>
                </a:extLst>
              </p:cNvPr>
              <p:cNvSpPr txBox="1"/>
              <p:nvPr/>
            </p:nvSpPr>
            <p:spPr>
              <a:xfrm>
                <a:off x="2386133" y="742397"/>
                <a:ext cx="6309200" cy="498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t" anchorCtr="0">
                <a:noAutofit/>
              </a:bodyPr>
              <a:lstStyle/>
              <a:p>
                <a:pPr>
                  <a:lnSpc>
                    <a:spcPct val="136956"/>
                  </a:lnSpc>
                </a:pPr>
                <a:r>
                  <a:rPr lang="en-US" altLang="ko" sz="1333" dirty="0">
                    <a:solidFill>
                      <a:schemeClr val="dk1"/>
                    </a:solidFill>
                    <a:highlight>
                      <a:srgbClr val="FDFDFD"/>
                    </a:highlight>
                    <a:latin typeface="KoPubWorld돋움체 Medium" panose="00000600000000000000" pitchFamily="2" charset="-127"/>
                    <a:ea typeface="KoPubWorld돋움체 Medium" panose="00000600000000000000" pitchFamily="2" charset="-127"/>
                    <a:cs typeface="KoPubWorld돋움체 Medium" panose="00000600000000000000" pitchFamily="2" charset="-127"/>
                    <a:sym typeface="Microsoft Yahei"/>
                  </a:rPr>
                  <a:t>Precondition : </a:t>
                </a:r>
                <a:r>
                  <a:rPr lang="ko" altLang="en-US" sz="1333" dirty="0">
                    <a:solidFill>
                      <a:schemeClr val="dk1"/>
                    </a:solidFill>
                    <a:highlight>
                      <a:srgbClr val="FDFDFD"/>
                    </a:highlight>
                    <a:latin typeface="KoPubWorld돋움체 Medium" panose="00000600000000000000" pitchFamily="2" charset="-127"/>
                    <a:ea typeface="KoPubWorld돋움체 Medium" panose="00000600000000000000" pitchFamily="2" charset="-127"/>
                    <a:cs typeface="KoPubWorld돋움체 Medium" panose="00000600000000000000" pitchFamily="2" charset="-127"/>
                    <a:sym typeface="Microsoft Yahei"/>
                  </a:rPr>
                  <a:t>모든 </a:t>
                </a:r>
                <a:r>
                  <a:rPr lang="en-US" altLang="ko" sz="1333" dirty="0">
                    <a:solidFill>
                      <a:schemeClr val="dk1"/>
                    </a:solidFill>
                    <a:highlight>
                      <a:srgbClr val="FDFDFD"/>
                    </a:highlight>
                    <a:latin typeface="KoPubWorld돋움체 Medium" panose="00000600000000000000" pitchFamily="2" charset="-127"/>
                    <a:ea typeface="KoPubWorld돋움체 Medium" panose="00000600000000000000" pitchFamily="2" charset="-127"/>
                    <a:cs typeface="KoPubWorld돋움체 Medium" panose="00000600000000000000" pitchFamily="2" charset="-127"/>
                    <a:sym typeface="Microsoft Yahei"/>
                  </a:rPr>
                  <a:t>Client</a:t>
                </a:r>
                <a:r>
                  <a:rPr lang="ko" altLang="en-US" sz="1333" dirty="0">
                    <a:solidFill>
                      <a:schemeClr val="dk1"/>
                    </a:solidFill>
                    <a:highlight>
                      <a:srgbClr val="FDFDFD"/>
                    </a:highlight>
                    <a:latin typeface="KoPubWorld돋움체 Medium" panose="00000600000000000000" pitchFamily="2" charset="-127"/>
                    <a:ea typeface="KoPubWorld돋움체 Medium" panose="00000600000000000000" pitchFamily="2" charset="-127"/>
                    <a:cs typeface="KoPubWorld돋움체 Medium" panose="00000600000000000000" pitchFamily="2" charset="-127"/>
                    <a:sym typeface="Microsoft Yahei"/>
                  </a:rPr>
                  <a:t>는 한 개의 동일한 </a:t>
                </a:r>
                <a:r>
                  <a:rPr lang="en-US" altLang="ko" sz="1333" dirty="0">
                    <a:solidFill>
                      <a:schemeClr val="dk1"/>
                    </a:solidFill>
                    <a:highlight>
                      <a:srgbClr val="FDFDFD"/>
                    </a:highlight>
                    <a:latin typeface="KoPubWorld돋움체 Medium" panose="00000600000000000000" pitchFamily="2" charset="-127"/>
                    <a:ea typeface="KoPubWorld돋움체 Medium" panose="00000600000000000000" pitchFamily="2" charset="-127"/>
                    <a:cs typeface="KoPubWorld돋움체 Medium" panose="00000600000000000000" pitchFamily="2" charset="-127"/>
                    <a:sym typeface="Microsoft Yahei"/>
                  </a:rPr>
                  <a:t>FHE Secret Key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" sz="1333" i="1">
                            <a:solidFill>
                              <a:schemeClr val="dk1"/>
                            </a:solidFill>
                            <a:highlight>
                              <a:srgbClr val="FDFDFD"/>
                            </a:highlight>
                            <a:latin typeface="Cambria Math" panose="02040503050406030204" pitchFamily="18" charset="0"/>
                            <a:ea typeface="KoPubWorld돋움체 Medium" panose="00000600000000000000" pitchFamily="2" charset="-127"/>
                            <a:cs typeface="KoPubWorld돋움체 Medium" panose="00000600000000000000" pitchFamily="2" charset="-127"/>
                            <a:sym typeface="Microsoft Yahei"/>
                          </a:rPr>
                        </m:ctrlPr>
                      </m:sSubPr>
                      <m:e>
                        <m:r>
                          <a:rPr lang="en-US" altLang="ko" sz="1333" i="1">
                            <a:solidFill>
                              <a:schemeClr val="dk1"/>
                            </a:solidFill>
                            <a:highlight>
                              <a:srgbClr val="FDFDFD"/>
                            </a:highlight>
                            <a:latin typeface="Cambria Math" panose="02040503050406030204" pitchFamily="18" charset="0"/>
                            <a:ea typeface="KoPubWorld돋움체 Medium" panose="00000600000000000000" pitchFamily="2" charset="-127"/>
                            <a:cs typeface="KoPubWorld돋움체 Medium" panose="00000600000000000000" pitchFamily="2" charset="-127"/>
                            <a:sym typeface="Microsoft Yahei"/>
                          </a:rPr>
                          <m:t>𝑆𝐾</m:t>
                        </m:r>
                      </m:e>
                      <m:sub>
                        <m:r>
                          <a:rPr lang="en-US" altLang="ko" sz="1333" i="1">
                            <a:solidFill>
                              <a:schemeClr val="dk1"/>
                            </a:solidFill>
                            <a:highlight>
                              <a:srgbClr val="FDFDFD"/>
                            </a:highlight>
                            <a:latin typeface="Cambria Math" panose="02040503050406030204" pitchFamily="18" charset="0"/>
                            <a:ea typeface="KoPubWorld돋움체 Medium" panose="00000600000000000000" pitchFamily="2" charset="-127"/>
                            <a:cs typeface="KoPubWorld돋움체 Medium" panose="00000600000000000000" pitchFamily="2" charset="-127"/>
                            <a:sym typeface="Microsoft Yahei"/>
                          </a:rPr>
                          <m:t>𝐻</m:t>
                        </m:r>
                      </m:sub>
                    </m:sSub>
                  </m:oMath>
                </a14:m>
                <a:r>
                  <a:rPr lang="ko" altLang="en-US" sz="1333" dirty="0">
                    <a:solidFill>
                      <a:schemeClr val="dk1"/>
                    </a:solidFill>
                    <a:highlight>
                      <a:srgbClr val="FDFDFD"/>
                    </a:highlight>
                    <a:latin typeface="KoPubWorld돋움체 Medium" panose="00000600000000000000" pitchFamily="2" charset="-127"/>
                    <a:ea typeface="KoPubWorld돋움체 Medium" panose="00000600000000000000" pitchFamily="2" charset="-127"/>
                    <a:cs typeface="KoPubWorld돋움체 Medium" panose="00000600000000000000" pitchFamily="2" charset="-127"/>
                    <a:sym typeface="Microsoft Yahei"/>
                  </a:rPr>
                  <a:t>를 가지고 있음</a:t>
                </a:r>
                <a:r>
                  <a:rPr lang="en-US" altLang="ko" sz="1333" dirty="0">
                    <a:solidFill>
                      <a:schemeClr val="dk1"/>
                    </a:solidFill>
                    <a:highlight>
                      <a:srgbClr val="FDFDFD"/>
                    </a:highlight>
                    <a:latin typeface="KoPubWorld돋움체 Medium" panose="00000600000000000000" pitchFamily="2" charset="-127"/>
                    <a:ea typeface="KoPubWorld돋움체 Medium" panose="00000600000000000000" pitchFamily="2" charset="-127"/>
                    <a:cs typeface="KoPubWorld돋움체 Medium" panose="00000600000000000000" pitchFamily="2" charset="-127"/>
                    <a:sym typeface="Microsoft Yahei"/>
                  </a:rPr>
                  <a:t>.</a:t>
                </a:r>
                <a:endParaRPr sz="1333" dirty="0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endParaRPr>
              </a:p>
            </p:txBody>
          </p:sp>
        </mc:Choice>
        <mc:Fallback xmlns="">
          <p:sp>
            <p:nvSpPr>
              <p:cNvPr id="30" name="Google Shape;499;p37">
                <a:extLst>
                  <a:ext uri="{FF2B5EF4-FFF2-40B4-BE49-F238E27FC236}">
                    <a16:creationId xmlns:a16="http://schemas.microsoft.com/office/drawing/2014/main" id="{29E086CF-DB24-4A40-808D-58C1AD7D42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6133" y="742397"/>
                <a:ext cx="6309200" cy="4988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9" name="그룹 58">
            <a:extLst>
              <a:ext uri="{FF2B5EF4-FFF2-40B4-BE49-F238E27FC236}">
                <a16:creationId xmlns:a16="http://schemas.microsoft.com/office/drawing/2014/main" id="{28D2136F-CE7C-4908-A94E-0D17C11EEC07}"/>
              </a:ext>
            </a:extLst>
          </p:cNvPr>
          <p:cNvGrpSpPr/>
          <p:nvPr/>
        </p:nvGrpSpPr>
        <p:grpSpPr>
          <a:xfrm>
            <a:off x="2742402" y="1205283"/>
            <a:ext cx="9386476" cy="5148856"/>
            <a:chOff x="2742402" y="1142507"/>
            <a:chExt cx="9386476" cy="5148856"/>
          </a:xfrm>
        </p:grpSpPr>
        <p:grpSp>
          <p:nvGrpSpPr>
            <p:cNvPr id="15" name="Google Shape;484;p37">
              <a:extLst>
                <a:ext uri="{FF2B5EF4-FFF2-40B4-BE49-F238E27FC236}">
                  <a16:creationId xmlns:a16="http://schemas.microsoft.com/office/drawing/2014/main" id="{337D27E5-C777-423A-8645-2D54627F902F}"/>
                </a:ext>
              </a:extLst>
            </p:cNvPr>
            <p:cNvGrpSpPr/>
            <p:nvPr/>
          </p:nvGrpSpPr>
          <p:grpSpPr>
            <a:xfrm>
              <a:off x="3799121" y="1787829"/>
              <a:ext cx="1314789" cy="1126994"/>
              <a:chOff x="1075359" y="863088"/>
              <a:chExt cx="1153800" cy="988999"/>
            </a:xfrm>
          </p:grpSpPr>
          <p:pic>
            <p:nvPicPr>
              <p:cNvPr id="17" name="Google Shape;485;p37">
                <a:extLst>
                  <a:ext uri="{FF2B5EF4-FFF2-40B4-BE49-F238E27FC236}">
                    <a16:creationId xmlns:a16="http://schemas.microsoft.com/office/drawing/2014/main" id="{0FBE40EF-8ABB-4E7C-A7F7-8A8382A7B10A}"/>
                  </a:ext>
                </a:extLst>
              </p:cNvPr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1303013" y="863088"/>
                <a:ext cx="693375" cy="69337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9" name="Google Shape;486;p37">
                <a:extLst>
                  <a:ext uri="{FF2B5EF4-FFF2-40B4-BE49-F238E27FC236}">
                    <a16:creationId xmlns:a16="http://schemas.microsoft.com/office/drawing/2014/main" id="{5D6F97D6-5095-4478-8E8B-BED8BACABE91}"/>
                  </a:ext>
                </a:extLst>
              </p:cNvPr>
              <p:cNvSpPr txBox="1"/>
              <p:nvPr/>
            </p:nvSpPr>
            <p:spPr>
              <a:xfrm>
                <a:off x="1075359" y="1601887"/>
                <a:ext cx="1153800" cy="25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0900" tIns="55433" rIns="110900" bIns="55433" anchor="t" anchorCtr="0">
                <a:noAutofit/>
              </a:bodyPr>
              <a:lstStyle/>
              <a:p>
                <a:pPr algn="ctr"/>
                <a:r>
                  <a:rPr lang="en-US" altLang="ko" sz="1200" dirty="0">
                    <a:latin typeface="KoPubWorld돋움체 Medium" panose="00000600000000000000" pitchFamily="2" charset="-127"/>
                    <a:ea typeface="KoPubWorld돋움체 Medium" panose="00000600000000000000" pitchFamily="2" charset="-127"/>
                    <a:cs typeface="KoPubWorld돋움체 Medium" panose="00000600000000000000" pitchFamily="2" charset="-127"/>
                  </a:rPr>
                  <a:t>Middle Server</a:t>
                </a:r>
                <a:endParaRPr sz="1200" dirty="0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endParaRPr>
              </a:p>
            </p:txBody>
          </p:sp>
        </p:grpSp>
        <p:sp>
          <p:nvSpPr>
            <p:cNvPr id="20" name="Google Shape;487;p37">
              <a:extLst>
                <a:ext uri="{FF2B5EF4-FFF2-40B4-BE49-F238E27FC236}">
                  <a16:creationId xmlns:a16="http://schemas.microsoft.com/office/drawing/2014/main" id="{C6EE5325-B558-40F4-B0FF-6606B8365DD9}"/>
                </a:ext>
              </a:extLst>
            </p:cNvPr>
            <p:cNvSpPr/>
            <p:nvPr/>
          </p:nvSpPr>
          <p:spPr>
            <a:xfrm>
              <a:off x="2742402" y="3957280"/>
              <a:ext cx="2718455" cy="2153525"/>
            </a:xfrm>
            <a:prstGeom prst="roundRect">
              <a:avLst>
                <a:gd name="adj" fmla="val 9598"/>
              </a:avLst>
            </a:prstGeom>
            <a:solidFill>
              <a:schemeClr val="tx2">
                <a:lumMod val="20000"/>
                <a:lumOff val="80000"/>
              </a:schemeClr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/>
              <a:r>
                <a:rPr lang="en-US" altLang="ko" sz="1200" dirty="0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Set of Existing Clients</a:t>
              </a:r>
              <a:endParaRPr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</p:txBody>
        </p:sp>
        <p:grpSp>
          <p:nvGrpSpPr>
            <p:cNvPr id="21" name="Google Shape;488;p37">
              <a:extLst>
                <a:ext uri="{FF2B5EF4-FFF2-40B4-BE49-F238E27FC236}">
                  <a16:creationId xmlns:a16="http://schemas.microsoft.com/office/drawing/2014/main" id="{C154AFBA-B369-42F3-9FCA-13DF880A2608}"/>
                </a:ext>
              </a:extLst>
            </p:cNvPr>
            <p:cNvGrpSpPr/>
            <p:nvPr/>
          </p:nvGrpSpPr>
          <p:grpSpPr>
            <a:xfrm>
              <a:off x="4298376" y="4551620"/>
              <a:ext cx="917200" cy="1255853"/>
              <a:chOff x="654675" y="868160"/>
              <a:chExt cx="687900" cy="941890"/>
            </a:xfrm>
          </p:grpSpPr>
          <p:pic>
            <p:nvPicPr>
              <p:cNvPr id="22" name="Google Shape;489;p37">
                <a:extLst>
                  <a:ext uri="{FF2B5EF4-FFF2-40B4-BE49-F238E27FC236}">
                    <a16:creationId xmlns:a16="http://schemas.microsoft.com/office/drawing/2014/main" id="{4F81D8A2-69FD-46EB-83C6-9B5A5FD2F748}"/>
                  </a:ext>
                </a:extLst>
              </p:cNvPr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730925" y="868160"/>
                <a:ext cx="535400" cy="5354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4" name="Google Shape;490;p37">
                <a:extLst>
                  <a:ext uri="{FF2B5EF4-FFF2-40B4-BE49-F238E27FC236}">
                    <a16:creationId xmlns:a16="http://schemas.microsoft.com/office/drawing/2014/main" id="{993ED884-6BB9-4FB9-9D26-3E02DA2EBC3C}"/>
                  </a:ext>
                </a:extLst>
              </p:cNvPr>
              <p:cNvSpPr txBox="1"/>
              <p:nvPr/>
            </p:nvSpPr>
            <p:spPr>
              <a:xfrm>
                <a:off x="654675" y="1403550"/>
                <a:ext cx="687900" cy="406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0900" tIns="55433" rIns="110900" bIns="55433" anchor="t" anchorCtr="0">
                <a:noAutofit/>
              </a:bodyPr>
              <a:lstStyle/>
              <a:p>
                <a:pPr algn="ctr"/>
                <a:r>
                  <a:rPr lang="en-US" sz="1200" dirty="0">
                    <a:latin typeface="KoPubWorld돋움체 Medium" panose="00000600000000000000" pitchFamily="2" charset="-127"/>
                    <a:ea typeface="KoPubWorld돋움체 Medium" panose="00000600000000000000" pitchFamily="2" charset="-127"/>
                    <a:cs typeface="KoPubWorld돋움체 Medium" panose="00000600000000000000" pitchFamily="2" charset="-127"/>
                  </a:rPr>
                  <a:t>Selected arbitrary Client #k</a:t>
                </a:r>
              </a:p>
            </p:txBody>
          </p:sp>
        </p:grpSp>
        <p:grpSp>
          <p:nvGrpSpPr>
            <p:cNvPr id="25" name="Google Shape;491;p37">
              <a:extLst>
                <a:ext uri="{FF2B5EF4-FFF2-40B4-BE49-F238E27FC236}">
                  <a16:creationId xmlns:a16="http://schemas.microsoft.com/office/drawing/2014/main" id="{82D8C5EB-D35B-4DFF-9154-3517CA789F8F}"/>
                </a:ext>
              </a:extLst>
            </p:cNvPr>
            <p:cNvGrpSpPr/>
            <p:nvPr/>
          </p:nvGrpSpPr>
          <p:grpSpPr>
            <a:xfrm>
              <a:off x="3000916" y="4554338"/>
              <a:ext cx="1140435" cy="1253135"/>
              <a:chOff x="755025" y="3423225"/>
              <a:chExt cx="855326" cy="939851"/>
            </a:xfrm>
          </p:grpSpPr>
          <p:pic>
            <p:nvPicPr>
              <p:cNvPr id="26" name="Google Shape;492;p37">
                <a:extLst>
                  <a:ext uri="{FF2B5EF4-FFF2-40B4-BE49-F238E27FC236}">
                    <a16:creationId xmlns:a16="http://schemas.microsoft.com/office/drawing/2014/main" id="{1FE2161F-2D77-4BF3-B080-661CDC8BB3F4}"/>
                  </a:ext>
                </a:extLst>
              </p:cNvPr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755025" y="3423225"/>
                <a:ext cx="348451" cy="34845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7" name="Google Shape;493;p37">
                <a:extLst>
                  <a:ext uri="{FF2B5EF4-FFF2-40B4-BE49-F238E27FC236}">
                    <a16:creationId xmlns:a16="http://schemas.microsoft.com/office/drawing/2014/main" id="{9DD71E28-2DB0-4145-8CA3-A7E6C764DE8A}"/>
                  </a:ext>
                </a:extLst>
              </p:cNvPr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1261900" y="3423225"/>
                <a:ext cx="348451" cy="34845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8" name="Google Shape;494;p37">
                <a:extLst>
                  <a:ext uri="{FF2B5EF4-FFF2-40B4-BE49-F238E27FC236}">
                    <a16:creationId xmlns:a16="http://schemas.microsoft.com/office/drawing/2014/main" id="{3317CBA8-1DFF-4721-865A-B009EE518EDF}"/>
                  </a:ext>
                </a:extLst>
              </p:cNvPr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755025" y="4014625"/>
                <a:ext cx="348451" cy="34845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9" name="Google Shape;495;p37">
                <a:extLst>
                  <a:ext uri="{FF2B5EF4-FFF2-40B4-BE49-F238E27FC236}">
                    <a16:creationId xmlns:a16="http://schemas.microsoft.com/office/drawing/2014/main" id="{3D9782CC-BEBC-4019-86D7-0540550F56D2}"/>
                  </a:ext>
                </a:extLst>
              </p:cNvPr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1261900" y="4014625"/>
                <a:ext cx="348451" cy="34845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cxnSp>
          <p:nvCxnSpPr>
            <p:cNvPr id="31" name="Google Shape;500;p37">
              <a:extLst>
                <a:ext uri="{FF2B5EF4-FFF2-40B4-BE49-F238E27FC236}">
                  <a16:creationId xmlns:a16="http://schemas.microsoft.com/office/drawing/2014/main" id="{BFA8A794-7789-4791-BCE2-79255CF138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32667" y="2205662"/>
              <a:ext cx="2771026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32" name="Google Shape;501;p37">
              <a:extLst>
                <a:ext uri="{FF2B5EF4-FFF2-40B4-BE49-F238E27FC236}">
                  <a16:creationId xmlns:a16="http://schemas.microsoft.com/office/drawing/2014/main" id="{16B1954C-E4E8-43C9-B703-4C889C3954E0}"/>
                </a:ext>
              </a:extLst>
            </p:cNvPr>
            <p:cNvSpPr txBox="1"/>
            <p:nvPr/>
          </p:nvSpPr>
          <p:spPr>
            <a:xfrm>
              <a:off x="5521059" y="1910010"/>
              <a:ext cx="2021200" cy="35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10900" tIns="55433" rIns="110900" bIns="55433" anchor="t" anchorCtr="0">
              <a:noAutofit/>
            </a:bodyPr>
            <a:lstStyle/>
            <a:p>
              <a:pPr algn="ctr"/>
              <a:r>
                <a:rPr lang="en-US" altLang="ko" sz="1200" dirty="0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1: </a:t>
              </a:r>
              <a:r>
                <a:rPr lang="ko-KR" altLang="en-US" sz="1200" dirty="0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유저 회원 가입</a:t>
              </a:r>
              <a:endPara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</p:txBody>
        </p:sp>
        <p:sp>
          <p:nvSpPr>
            <p:cNvPr id="33" name="Google Shape;501;p37">
              <a:extLst>
                <a:ext uri="{FF2B5EF4-FFF2-40B4-BE49-F238E27FC236}">
                  <a16:creationId xmlns:a16="http://schemas.microsoft.com/office/drawing/2014/main" id="{B15F438E-44FE-4A15-8A18-4CD9B72EDB74}"/>
                </a:ext>
              </a:extLst>
            </p:cNvPr>
            <p:cNvSpPr txBox="1"/>
            <p:nvPr/>
          </p:nvSpPr>
          <p:spPr>
            <a:xfrm>
              <a:off x="4546846" y="2949470"/>
              <a:ext cx="2121079" cy="35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10900" tIns="55433" rIns="110900" bIns="55433" anchor="t" anchorCtr="0">
              <a:noAutofit/>
            </a:bodyPr>
            <a:lstStyle/>
            <a:p>
              <a:pPr algn="ctr"/>
              <a:r>
                <a:rPr lang="en-US" altLang="ko" sz="1200" dirty="0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2: </a:t>
              </a:r>
              <a:r>
                <a:rPr lang="ko-KR" altLang="en-US" sz="1200" dirty="0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서버가 새 </a:t>
              </a:r>
              <a:r>
                <a:rPr lang="en-US" altLang="ko-KR" sz="1200" dirty="0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Client </a:t>
              </a:r>
              <a:r>
                <a:rPr lang="ko-KR" altLang="en-US" sz="1200" dirty="0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인식 후</a:t>
              </a:r>
              <a:r>
                <a:rPr lang="en-US" altLang="ko-KR" sz="1200" dirty="0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, </a:t>
              </a:r>
              <a:r>
                <a:rPr lang="ko-KR" altLang="en-US" sz="1200" dirty="0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기존에 있던 임의의 </a:t>
              </a:r>
              <a:r>
                <a:rPr lang="en-US" altLang="ko-KR" sz="1200" dirty="0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Client</a:t>
              </a:r>
              <a:r>
                <a:rPr lang="ko-KR" altLang="en-US" sz="1200" dirty="0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에게 </a:t>
              </a:r>
              <a:r>
                <a:rPr lang="en-US" altLang="ko-KR" sz="1200" dirty="0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Secret Key </a:t>
              </a:r>
              <a:r>
                <a:rPr lang="ko-KR" altLang="en-US" sz="1200" dirty="0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전달 요청</a:t>
              </a:r>
              <a:endPara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</p:txBody>
        </p:sp>
        <p:cxnSp>
          <p:nvCxnSpPr>
            <p:cNvPr id="34" name="Google Shape;357;p31">
              <a:extLst>
                <a:ext uri="{FF2B5EF4-FFF2-40B4-BE49-F238E27FC236}">
                  <a16:creationId xmlns:a16="http://schemas.microsoft.com/office/drawing/2014/main" id="{019FDCCC-8A47-40DD-B579-AC8AFE39B006}"/>
                </a:ext>
              </a:extLst>
            </p:cNvPr>
            <p:cNvCxnSpPr>
              <a:cxnSpLocks/>
              <a:stCxn id="19" idx="2"/>
              <a:endCxn id="22" idx="3"/>
            </p:cNvCxnSpPr>
            <p:nvPr/>
          </p:nvCxnSpPr>
          <p:spPr>
            <a:xfrm rot="16200000" flipH="1">
              <a:off x="3788348" y="3582991"/>
              <a:ext cx="1993730" cy="657394"/>
            </a:xfrm>
            <a:prstGeom prst="bentConnector4">
              <a:avLst>
                <a:gd name="adj1" fmla="val 41049"/>
                <a:gd name="adj2" fmla="val 134774"/>
              </a:avLst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35" name="Google Shape;357;p31">
              <a:extLst>
                <a:ext uri="{FF2B5EF4-FFF2-40B4-BE49-F238E27FC236}">
                  <a16:creationId xmlns:a16="http://schemas.microsoft.com/office/drawing/2014/main" id="{BF96F225-4D59-4BBB-B8E1-E4C87818DE39}"/>
                </a:ext>
              </a:extLst>
            </p:cNvPr>
            <p:cNvCxnSpPr>
              <a:cxnSpLocks/>
              <a:stCxn id="24" idx="3"/>
              <a:endCxn id="44" idx="1"/>
            </p:cNvCxnSpPr>
            <p:nvPr/>
          </p:nvCxnSpPr>
          <p:spPr>
            <a:xfrm flipV="1">
              <a:off x="5215576" y="2539410"/>
              <a:ext cx="2864824" cy="299706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36" name="Google Shape;501;p37">
              <a:extLst>
                <a:ext uri="{FF2B5EF4-FFF2-40B4-BE49-F238E27FC236}">
                  <a16:creationId xmlns:a16="http://schemas.microsoft.com/office/drawing/2014/main" id="{D85164D2-2013-43F8-B844-77BB2606EEC5}"/>
                </a:ext>
              </a:extLst>
            </p:cNvPr>
            <p:cNvSpPr txBox="1"/>
            <p:nvPr/>
          </p:nvSpPr>
          <p:spPr>
            <a:xfrm>
              <a:off x="5405162" y="5679607"/>
              <a:ext cx="1369799" cy="35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10900" tIns="55433" rIns="110900" bIns="55433" anchor="t" anchorCtr="0">
              <a:noAutofit/>
            </a:bodyPr>
            <a:lstStyle/>
            <a:p>
              <a:pPr algn="ctr"/>
              <a:r>
                <a:rPr lang="en-US" altLang="ko" sz="1200" dirty="0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3: Client #k </a:t>
              </a:r>
              <a:r>
                <a:rPr lang="ko-KR" altLang="en-US" sz="1200" dirty="0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가 </a:t>
              </a:r>
              <a:r>
                <a:rPr lang="en-US" altLang="ko-KR" sz="1200" dirty="0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new Client</a:t>
              </a:r>
              <a:r>
                <a:rPr lang="ko-KR" altLang="en-US" sz="1200" dirty="0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에게 세션</a:t>
              </a:r>
              <a:r>
                <a:rPr lang="en-US" altLang="ko-KR" sz="1200" dirty="0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 </a:t>
              </a:r>
              <a:r>
                <a:rPr lang="ko-KR" altLang="en-US" sz="1200" dirty="0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생성 요청</a:t>
              </a:r>
              <a:endPara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</p:txBody>
        </p:sp>
        <p:grpSp>
          <p:nvGrpSpPr>
            <p:cNvPr id="37" name="Google Shape;488;p37">
              <a:extLst>
                <a:ext uri="{FF2B5EF4-FFF2-40B4-BE49-F238E27FC236}">
                  <a16:creationId xmlns:a16="http://schemas.microsoft.com/office/drawing/2014/main" id="{668F6D2F-8B61-4786-9178-4CA1AF0D1251}"/>
                </a:ext>
              </a:extLst>
            </p:cNvPr>
            <p:cNvGrpSpPr/>
            <p:nvPr/>
          </p:nvGrpSpPr>
          <p:grpSpPr>
            <a:xfrm>
              <a:off x="10002031" y="1663790"/>
              <a:ext cx="917200" cy="1255853"/>
              <a:chOff x="654675" y="868160"/>
              <a:chExt cx="687900" cy="941890"/>
            </a:xfrm>
          </p:grpSpPr>
          <p:pic>
            <p:nvPicPr>
              <p:cNvPr id="38" name="Google Shape;489;p37">
                <a:extLst>
                  <a:ext uri="{FF2B5EF4-FFF2-40B4-BE49-F238E27FC236}">
                    <a16:creationId xmlns:a16="http://schemas.microsoft.com/office/drawing/2014/main" id="{BEF22EF5-5BCE-45A7-B27B-3596D14ECD19}"/>
                  </a:ext>
                </a:extLst>
              </p:cNvPr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730925" y="868160"/>
                <a:ext cx="535400" cy="5354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9" name="Google Shape;490;p37">
                <a:extLst>
                  <a:ext uri="{FF2B5EF4-FFF2-40B4-BE49-F238E27FC236}">
                    <a16:creationId xmlns:a16="http://schemas.microsoft.com/office/drawing/2014/main" id="{969F260C-699A-457F-91FF-9164D28B2217}"/>
                  </a:ext>
                </a:extLst>
              </p:cNvPr>
              <p:cNvSpPr txBox="1"/>
              <p:nvPr/>
            </p:nvSpPr>
            <p:spPr>
              <a:xfrm>
                <a:off x="654675" y="1403550"/>
                <a:ext cx="687900" cy="406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0900" tIns="55433" rIns="110900" bIns="55433" anchor="t" anchorCtr="0">
                <a:noAutofit/>
              </a:bodyPr>
              <a:lstStyle/>
              <a:p>
                <a:pPr algn="ctr"/>
                <a:r>
                  <a:rPr lang="en-US" sz="1200" dirty="0">
                    <a:latin typeface="KoPubWorld돋움체 Medium" panose="00000600000000000000" pitchFamily="2" charset="-127"/>
                    <a:ea typeface="KoPubWorld돋움체 Medium" panose="00000600000000000000" pitchFamily="2" charset="-127"/>
                    <a:cs typeface="KoPubWorld돋움체 Medium" panose="00000600000000000000" pitchFamily="2" charset="-127"/>
                  </a:rPr>
                  <a:t>Selected</a:t>
                </a:r>
                <a:r>
                  <a:rPr lang="ko-KR" altLang="en-US" sz="1200" dirty="0">
                    <a:latin typeface="KoPubWorld돋움체 Medium" panose="00000600000000000000" pitchFamily="2" charset="-127"/>
                    <a:ea typeface="KoPubWorld돋움체 Medium" panose="00000600000000000000" pitchFamily="2" charset="-127"/>
                    <a:cs typeface="KoPubWorld돋움체 Medium" panose="00000600000000000000" pitchFamily="2" charset="-127"/>
                  </a:rPr>
                  <a:t> </a:t>
                </a:r>
                <a:r>
                  <a:rPr lang="en-US" altLang="ko-KR" sz="1200" dirty="0">
                    <a:latin typeface="KoPubWorld돋움체 Medium" panose="00000600000000000000" pitchFamily="2" charset="-127"/>
                    <a:ea typeface="KoPubWorld돋움체 Medium" panose="00000600000000000000" pitchFamily="2" charset="-127"/>
                    <a:cs typeface="KoPubWorld돋움체 Medium" panose="00000600000000000000" pitchFamily="2" charset="-127"/>
                  </a:rPr>
                  <a:t>C</a:t>
                </a:r>
                <a:r>
                  <a:rPr lang="en-US" sz="1200" dirty="0">
                    <a:latin typeface="KoPubWorld돋움체 Medium" panose="00000600000000000000" pitchFamily="2" charset="-127"/>
                    <a:ea typeface="KoPubWorld돋움체 Medium" panose="00000600000000000000" pitchFamily="2" charset="-127"/>
                    <a:cs typeface="KoPubWorld돋움체 Medium" panose="00000600000000000000" pitchFamily="2" charset="-127"/>
                  </a:rPr>
                  <a:t>lient #k</a:t>
                </a:r>
              </a:p>
            </p:txBody>
          </p:sp>
        </p:grp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FF91141C-0FDE-4260-9826-842044E2C4CF}"/>
                </a:ext>
              </a:extLst>
            </p:cNvPr>
            <p:cNvCxnSpPr>
              <a:cxnSpLocks/>
            </p:cNvCxnSpPr>
            <p:nvPr/>
          </p:nvCxnSpPr>
          <p:spPr>
            <a:xfrm>
              <a:off x="8542740" y="2949470"/>
              <a:ext cx="0" cy="334189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333AC37A-77D8-44B9-97B6-D835B5EF7073}"/>
                </a:ext>
              </a:extLst>
            </p:cNvPr>
            <p:cNvCxnSpPr>
              <a:cxnSpLocks/>
            </p:cNvCxnSpPr>
            <p:nvPr/>
          </p:nvCxnSpPr>
          <p:spPr>
            <a:xfrm>
              <a:off x="10438787" y="2949470"/>
              <a:ext cx="0" cy="334189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2" name="Google Shape;488;p37">
              <a:extLst>
                <a:ext uri="{FF2B5EF4-FFF2-40B4-BE49-F238E27FC236}">
                  <a16:creationId xmlns:a16="http://schemas.microsoft.com/office/drawing/2014/main" id="{38625C48-6B9F-445E-8634-DEF029C756C6}"/>
                </a:ext>
              </a:extLst>
            </p:cNvPr>
            <p:cNvGrpSpPr/>
            <p:nvPr/>
          </p:nvGrpSpPr>
          <p:grpSpPr>
            <a:xfrm>
              <a:off x="8080400" y="1657896"/>
              <a:ext cx="1134627" cy="1049174"/>
              <a:chOff x="561253" y="868160"/>
              <a:chExt cx="850970" cy="786881"/>
            </a:xfrm>
          </p:grpSpPr>
          <p:pic>
            <p:nvPicPr>
              <p:cNvPr id="43" name="Google Shape;489;p37">
                <a:extLst>
                  <a:ext uri="{FF2B5EF4-FFF2-40B4-BE49-F238E27FC236}">
                    <a16:creationId xmlns:a16="http://schemas.microsoft.com/office/drawing/2014/main" id="{E54269CC-72E2-4DAF-8561-E921BBF1A454}"/>
                  </a:ext>
                </a:extLst>
              </p:cNvPr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730925" y="868160"/>
                <a:ext cx="535400" cy="5354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4" name="Google Shape;490;p37">
                <a:extLst>
                  <a:ext uri="{FF2B5EF4-FFF2-40B4-BE49-F238E27FC236}">
                    <a16:creationId xmlns:a16="http://schemas.microsoft.com/office/drawing/2014/main" id="{C37DBE0A-5DA0-48A8-B99B-D91B1391DBDB}"/>
                  </a:ext>
                </a:extLst>
              </p:cNvPr>
              <p:cNvSpPr txBox="1"/>
              <p:nvPr/>
            </p:nvSpPr>
            <p:spPr>
              <a:xfrm>
                <a:off x="561253" y="1403550"/>
                <a:ext cx="850970" cy="25149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0900" tIns="55433" rIns="110900" bIns="55433" anchor="t" anchorCtr="0">
                <a:noAutofit/>
              </a:bodyPr>
              <a:lstStyle/>
              <a:p>
                <a:pPr algn="ctr"/>
                <a:r>
                  <a:rPr lang="en-US" sz="1200" dirty="0">
                    <a:latin typeface="KoPubWorld돋움체 Medium" panose="00000600000000000000" pitchFamily="2" charset="-127"/>
                    <a:ea typeface="KoPubWorld돋움체 Medium" panose="00000600000000000000" pitchFamily="2" charset="-127"/>
                    <a:cs typeface="KoPubWorld돋움체 Medium" panose="00000600000000000000" pitchFamily="2" charset="-127"/>
                  </a:rPr>
                  <a:t>New Client</a:t>
                </a:r>
              </a:p>
            </p:txBody>
          </p:sp>
        </p:grpSp>
        <p:cxnSp>
          <p:nvCxnSpPr>
            <p:cNvPr id="45" name="Google Shape;500;p37">
              <a:extLst>
                <a:ext uri="{FF2B5EF4-FFF2-40B4-BE49-F238E27FC236}">
                  <a16:creationId xmlns:a16="http://schemas.microsoft.com/office/drawing/2014/main" id="{43260706-EAB6-42E6-AB6C-70F3EE595EEB}"/>
                </a:ext>
              </a:extLst>
            </p:cNvPr>
            <p:cNvCxnSpPr>
              <a:cxnSpLocks/>
            </p:cNvCxnSpPr>
            <p:nvPr/>
          </p:nvCxnSpPr>
          <p:spPr>
            <a:xfrm>
              <a:off x="8542740" y="3832639"/>
              <a:ext cx="1893672" cy="329564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Google Shape;501;p37">
                  <a:extLst>
                    <a:ext uri="{FF2B5EF4-FFF2-40B4-BE49-F238E27FC236}">
                      <a16:creationId xmlns:a16="http://schemas.microsoft.com/office/drawing/2014/main" id="{BBFC8B4A-CD80-4B52-A7DA-4961EC512FC5}"/>
                    </a:ext>
                  </a:extLst>
                </p:cNvPr>
                <p:cNvSpPr txBox="1"/>
                <p:nvPr/>
              </p:nvSpPr>
              <p:spPr>
                <a:xfrm rot="501108">
                  <a:off x="8562870" y="3721892"/>
                  <a:ext cx="2021200" cy="358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110900" tIns="55433" rIns="110900" bIns="55433" anchor="t" anchorCtr="0">
                  <a:noAutofit/>
                </a:bodyPr>
                <a:lstStyle/>
                <a:p>
                  <a:pPr algn="ctr"/>
                  <a:r>
                    <a:rPr lang="en-US" altLang="ko-KR" sz="1200" dirty="0">
                      <a:latin typeface="KoPubWorld돋움체 Medium" panose="00000600000000000000" pitchFamily="2" charset="-127"/>
                      <a:ea typeface="KoPubWorld돋움체 Medium" panose="00000600000000000000" pitchFamily="2" charset="-127"/>
                      <a:cs typeface="KoPubWorld돋움체 Medium" panose="00000600000000000000" pitchFamily="2" charset="-127"/>
                    </a:rPr>
                    <a:t>5: Send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" sz="1200" i="1">
                              <a:solidFill>
                                <a:schemeClr val="dk1"/>
                              </a:solidFill>
                              <a:highlight>
                                <a:srgbClr val="FDFDFD"/>
                              </a:highlight>
                              <a:latin typeface="Cambria Math" panose="02040503050406030204" pitchFamily="18" charset="0"/>
                              <a:ea typeface="KoPubWorld돋움체 Medium" panose="00000600000000000000" pitchFamily="2" charset="-127"/>
                              <a:cs typeface="KoPubWorld돋움체 Medium" panose="00000600000000000000" pitchFamily="2" charset="-127"/>
                              <a:sym typeface="Microsoft Yahei"/>
                            </a:rPr>
                          </m:ctrlPr>
                        </m:sSubPr>
                        <m:e>
                          <m:r>
                            <a:rPr lang="en-US" altLang="ko" sz="1200" i="1">
                              <a:solidFill>
                                <a:schemeClr val="dk1"/>
                              </a:solidFill>
                              <a:highlight>
                                <a:srgbClr val="FDFDFD"/>
                              </a:highlight>
                              <a:latin typeface="Cambria Math" panose="02040503050406030204" pitchFamily="18" charset="0"/>
                              <a:ea typeface="KoPubWorld돋움체 Medium" panose="00000600000000000000" pitchFamily="2" charset="-127"/>
                              <a:cs typeface="KoPubWorld돋움체 Medium" panose="00000600000000000000" pitchFamily="2" charset="-127"/>
                              <a:sym typeface="Microsoft Yahei"/>
                            </a:rPr>
                            <m:t>𝑃𝐾</m:t>
                          </m:r>
                        </m:e>
                        <m:sub>
                          <m:r>
                            <a:rPr lang="en-US" altLang="ko" sz="1200" i="1">
                              <a:solidFill>
                                <a:schemeClr val="dk1"/>
                              </a:solidFill>
                              <a:highlight>
                                <a:srgbClr val="FDFDFD"/>
                              </a:highlight>
                              <a:latin typeface="Cambria Math" panose="02040503050406030204" pitchFamily="18" charset="0"/>
                              <a:ea typeface="KoPubWorld돋움체 Medium" panose="00000600000000000000" pitchFamily="2" charset="-127"/>
                              <a:cs typeface="KoPubWorld돋움체 Medium" panose="00000600000000000000" pitchFamily="2" charset="-127"/>
                              <a:sym typeface="Microsoft Yahei"/>
                            </a:rPr>
                            <m:t>𝑅</m:t>
                          </m:r>
                        </m:sub>
                      </m:sSub>
                    </m:oMath>
                  </a14:m>
                  <a:r>
                    <a:rPr lang="en-US" altLang="ko-KR" sz="1200" dirty="0">
                      <a:latin typeface="KoPubWorld돋움체 Medium" panose="00000600000000000000" pitchFamily="2" charset="-127"/>
                      <a:ea typeface="KoPubWorld돋움체 Medium" panose="00000600000000000000" pitchFamily="2" charset="-127"/>
                      <a:cs typeface="KoPubWorld돋움체 Medium" panose="00000600000000000000" pitchFamily="2" charset="-127"/>
                    </a:rPr>
                    <a:t> to</a:t>
                  </a:r>
                  <a:r>
                    <a:rPr lang="ko-KR" altLang="en-US" sz="1200" dirty="0">
                      <a:latin typeface="KoPubWorld돋움체 Medium" panose="00000600000000000000" pitchFamily="2" charset="-127"/>
                      <a:ea typeface="KoPubWorld돋움체 Medium" panose="00000600000000000000" pitchFamily="2" charset="-127"/>
                      <a:cs typeface="KoPubWorld돋움체 Medium" panose="00000600000000000000" pitchFamily="2" charset="-127"/>
                    </a:rPr>
                    <a:t> </a:t>
                  </a:r>
                  <a:r>
                    <a:rPr lang="en-US" altLang="ko-KR" sz="1200" dirty="0">
                      <a:latin typeface="KoPubWorld돋움체 Medium" panose="00000600000000000000" pitchFamily="2" charset="-127"/>
                      <a:ea typeface="KoPubWorld돋움체 Medium" panose="00000600000000000000" pitchFamily="2" charset="-127"/>
                      <a:cs typeface="KoPubWorld돋움체 Medium" panose="00000600000000000000" pitchFamily="2" charset="-127"/>
                    </a:rPr>
                    <a:t>#k </a:t>
                  </a:r>
                </a:p>
              </p:txBody>
            </p:sp>
          </mc:Choice>
          <mc:Fallback xmlns="">
            <p:sp>
              <p:nvSpPr>
                <p:cNvPr id="46" name="Google Shape;501;p37">
                  <a:extLst>
                    <a:ext uri="{FF2B5EF4-FFF2-40B4-BE49-F238E27FC236}">
                      <a16:creationId xmlns:a16="http://schemas.microsoft.com/office/drawing/2014/main" id="{BBFC8B4A-CD80-4B52-A7DA-4961EC512FC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01108">
                  <a:off x="8562870" y="3721892"/>
                  <a:ext cx="2021200" cy="35840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Google Shape;501;p37">
                  <a:extLst>
                    <a:ext uri="{FF2B5EF4-FFF2-40B4-BE49-F238E27FC236}">
                      <a16:creationId xmlns:a16="http://schemas.microsoft.com/office/drawing/2014/main" id="{CF84D4EF-7BAB-471E-9C0B-7C869BDC0911}"/>
                    </a:ext>
                  </a:extLst>
                </p:cNvPr>
                <p:cNvSpPr txBox="1"/>
                <p:nvPr/>
              </p:nvSpPr>
              <p:spPr>
                <a:xfrm>
                  <a:off x="6636960" y="3125542"/>
                  <a:ext cx="2126175" cy="358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110900" tIns="55433" rIns="110900" bIns="55433" anchor="t" anchorCtr="0">
                  <a:noAutofit/>
                </a:bodyPr>
                <a:lstStyle/>
                <a:p>
                  <a:pPr algn="ctr"/>
                  <a:r>
                    <a:rPr lang="en-US" altLang="ko" sz="1200" dirty="0">
                      <a:latin typeface="KoPubWorld돋움체 Medium" panose="00000600000000000000" pitchFamily="2" charset="-127"/>
                      <a:ea typeface="KoPubWorld돋움체 Medium" panose="00000600000000000000" pitchFamily="2" charset="-127"/>
                      <a:cs typeface="KoPubWorld돋움체 Medium" panose="00000600000000000000" pitchFamily="2" charset="-127"/>
                    </a:rPr>
                    <a:t>4: RSA </a:t>
                  </a:r>
                  <a:r>
                    <a:rPr lang="en-US" altLang="ko" sz="1200" dirty="0" err="1">
                      <a:latin typeface="KoPubWorld돋움체 Medium" panose="00000600000000000000" pitchFamily="2" charset="-127"/>
                      <a:ea typeface="KoPubWorld돋움체 Medium" panose="00000600000000000000" pitchFamily="2" charset="-127"/>
                      <a:cs typeface="KoPubWorld돋움체 Medium" panose="00000600000000000000" pitchFamily="2" charset="-127"/>
                    </a:rPr>
                    <a:t>KeyGen</a:t>
                  </a:r>
                  <a:endParaRPr lang="en-US" altLang="ko" sz="1200" dirty="0">
                    <a:latin typeface="KoPubWorld돋움체 Medium" panose="00000600000000000000" pitchFamily="2" charset="-127"/>
                    <a:ea typeface="KoPubWorld돋움체 Medium" panose="00000600000000000000" pitchFamily="2" charset="-127"/>
                    <a:cs typeface="KoPubWorld돋움체 Medium" panose="00000600000000000000" pitchFamily="2" charset="-127"/>
                  </a:endParaRPr>
                </a:p>
                <a:p>
                  <a:pPr lvl="0" algn="ctr"/>
                  <a:r>
                    <a:rPr lang="en-US" altLang="ko-KR" sz="1200" dirty="0">
                      <a:latin typeface="KoPubWorld돋움체 Medium" panose="00000600000000000000" pitchFamily="2" charset="-127"/>
                      <a:ea typeface="KoPubWorld돋움체 Medium" panose="00000600000000000000" pitchFamily="2" charset="-127"/>
                      <a:cs typeface="KoPubWorld돋움체 Medium" panose="00000600000000000000" pitchFamily="2" charset="-127"/>
                    </a:rPr>
                    <a:t>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" sz="1200" i="1">
                              <a:solidFill>
                                <a:schemeClr val="dk1"/>
                              </a:solidFill>
                              <a:highlight>
                                <a:srgbClr val="FDFDFD"/>
                              </a:highlight>
                              <a:latin typeface="Cambria Math" panose="02040503050406030204" pitchFamily="18" charset="0"/>
                              <a:ea typeface="KoPubWorld돋움체 Medium" panose="00000600000000000000" pitchFamily="2" charset="-127"/>
                              <a:cs typeface="KoPubWorld돋움체 Medium" panose="00000600000000000000" pitchFamily="2" charset="-127"/>
                              <a:sym typeface="Microsoft Yahei"/>
                            </a:rPr>
                          </m:ctrlPr>
                        </m:sSubPr>
                        <m:e>
                          <m:r>
                            <a:rPr lang="en-US" altLang="ko" sz="1200" i="1">
                              <a:solidFill>
                                <a:schemeClr val="dk1"/>
                              </a:solidFill>
                              <a:highlight>
                                <a:srgbClr val="FDFDFD"/>
                              </a:highlight>
                              <a:latin typeface="Cambria Math" panose="02040503050406030204" pitchFamily="18" charset="0"/>
                              <a:ea typeface="KoPubWorld돋움체 Medium" panose="00000600000000000000" pitchFamily="2" charset="-127"/>
                              <a:cs typeface="KoPubWorld돋움체 Medium" panose="00000600000000000000" pitchFamily="2" charset="-127"/>
                              <a:sym typeface="Microsoft Yahei"/>
                            </a:rPr>
                            <m:t>𝑃𝐾</m:t>
                          </m:r>
                        </m:e>
                        <m:sub>
                          <m:r>
                            <a:rPr lang="en-US" altLang="ko" sz="1200" i="1">
                              <a:solidFill>
                                <a:schemeClr val="dk1"/>
                              </a:solidFill>
                              <a:highlight>
                                <a:srgbClr val="FDFDFD"/>
                              </a:highlight>
                              <a:latin typeface="Cambria Math" panose="02040503050406030204" pitchFamily="18" charset="0"/>
                              <a:ea typeface="KoPubWorld돋움체 Medium" panose="00000600000000000000" pitchFamily="2" charset="-127"/>
                              <a:cs typeface="KoPubWorld돋움체 Medium" panose="00000600000000000000" pitchFamily="2" charset="-127"/>
                              <a:sym typeface="Microsoft Yahei"/>
                            </a:rPr>
                            <m:t>𝑅</m:t>
                          </m:r>
                        </m:sub>
                      </m:sSub>
                    </m:oMath>
                  </a14:m>
                  <a:r>
                    <a:rPr lang="en-US" altLang="ko-KR" sz="1200" dirty="0">
                      <a:latin typeface="KoPubWorld돋움체 Medium" panose="00000600000000000000" pitchFamily="2" charset="-127"/>
                      <a:ea typeface="KoPubWorld돋움체 Medium" panose="00000600000000000000" pitchFamily="2" charset="-127"/>
                      <a:cs typeface="KoPubWorld돋움체 Medium" panose="00000600000000000000" pitchFamily="2" charset="-127"/>
                    </a:rPr>
                    <a:t>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" sz="1200" i="1">
                              <a:solidFill>
                                <a:schemeClr val="dk1"/>
                              </a:solidFill>
                              <a:highlight>
                                <a:srgbClr val="FDFDFD"/>
                              </a:highlight>
                              <a:latin typeface="Cambria Math" panose="02040503050406030204" pitchFamily="18" charset="0"/>
                              <a:ea typeface="KoPubWorld돋움체 Medium" panose="00000600000000000000" pitchFamily="2" charset="-127"/>
                              <a:cs typeface="KoPubWorld돋움체 Medium" panose="00000600000000000000" pitchFamily="2" charset="-127"/>
                              <a:sym typeface="Microsoft Yahei"/>
                            </a:rPr>
                          </m:ctrlPr>
                        </m:sSubPr>
                        <m:e>
                          <m:r>
                            <a:rPr lang="en-US" altLang="ko" sz="1200" i="1">
                              <a:solidFill>
                                <a:schemeClr val="dk1"/>
                              </a:solidFill>
                              <a:highlight>
                                <a:srgbClr val="FDFDFD"/>
                              </a:highlight>
                              <a:latin typeface="Cambria Math" panose="02040503050406030204" pitchFamily="18" charset="0"/>
                              <a:ea typeface="KoPubWorld돋움체 Medium" panose="00000600000000000000" pitchFamily="2" charset="-127"/>
                              <a:cs typeface="KoPubWorld돋움체 Medium" panose="00000600000000000000" pitchFamily="2" charset="-127"/>
                              <a:sym typeface="Microsoft Yahei"/>
                            </a:rPr>
                            <m:t>𝑆𝐾</m:t>
                          </m:r>
                        </m:e>
                        <m:sub>
                          <m:r>
                            <a:rPr lang="en-US" altLang="ko" sz="1200" i="1">
                              <a:solidFill>
                                <a:schemeClr val="dk1"/>
                              </a:solidFill>
                              <a:highlight>
                                <a:srgbClr val="FDFDFD"/>
                              </a:highlight>
                              <a:latin typeface="Cambria Math" panose="02040503050406030204" pitchFamily="18" charset="0"/>
                              <a:ea typeface="KoPubWorld돋움체 Medium" panose="00000600000000000000" pitchFamily="2" charset="-127"/>
                              <a:cs typeface="KoPubWorld돋움체 Medium" panose="00000600000000000000" pitchFamily="2" charset="-127"/>
                              <a:sym typeface="Microsoft Yahei"/>
                            </a:rPr>
                            <m:t>𝑅</m:t>
                          </m:r>
                        </m:sub>
                      </m:sSub>
                    </m:oMath>
                  </a14:m>
                  <a:r>
                    <a:rPr lang="en-US" altLang="ko-KR" sz="1200" dirty="0">
                      <a:latin typeface="KoPubWorld돋움체 Medium" panose="00000600000000000000" pitchFamily="2" charset="-127"/>
                      <a:ea typeface="KoPubWorld돋움체 Medium" panose="00000600000000000000" pitchFamily="2" charset="-127"/>
                      <a:cs typeface="KoPubWorld돋움체 Medium" panose="00000600000000000000" pitchFamily="2" charset="-127"/>
                    </a:rPr>
                    <a:t>) for Session</a:t>
                  </a:r>
                </a:p>
              </p:txBody>
            </p:sp>
          </mc:Choice>
          <mc:Fallback xmlns="">
            <p:sp>
              <p:nvSpPr>
                <p:cNvPr id="47" name="Google Shape;501;p37">
                  <a:extLst>
                    <a:ext uri="{FF2B5EF4-FFF2-40B4-BE49-F238E27FC236}">
                      <a16:creationId xmlns:a16="http://schemas.microsoft.com/office/drawing/2014/main" id="{CF84D4EF-7BAB-471E-9C0B-7C869BDC09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36960" y="3125542"/>
                  <a:ext cx="2126175" cy="358400"/>
                </a:xfrm>
                <a:prstGeom prst="rect">
                  <a:avLst/>
                </a:prstGeom>
                <a:blipFill>
                  <a:blip r:embed="rId7"/>
                  <a:stretch>
                    <a:fillRect b="-44068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8" name="Google Shape;500;p37">
              <a:extLst>
                <a:ext uri="{FF2B5EF4-FFF2-40B4-BE49-F238E27FC236}">
                  <a16:creationId xmlns:a16="http://schemas.microsoft.com/office/drawing/2014/main" id="{EB6041A6-4678-4941-90A7-5238950BAF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42742" y="5205753"/>
              <a:ext cx="1893670" cy="404287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0438F0F4-1095-40B2-8F55-8BA3F8C97FB5}"/>
                    </a:ext>
                  </a:extLst>
                </p:cNvPr>
                <p:cNvSpPr txBox="1"/>
                <p:nvPr/>
              </p:nvSpPr>
              <p:spPr>
                <a:xfrm>
                  <a:off x="9616905" y="1349191"/>
                  <a:ext cx="1687452" cy="2769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ko-KR" sz="1200" dirty="0">
                      <a:highlight>
                        <a:srgbClr val="FDFDFD"/>
                      </a:highlight>
                      <a:latin typeface="KoPubWorld돋움체 Medium" panose="00000600000000000000" pitchFamily="2" charset="-127"/>
                      <a:ea typeface="KoPubWorld돋움체 Medium" panose="00000600000000000000" pitchFamily="2" charset="-127"/>
                      <a:cs typeface="KoPubWorld돋움체 Medium" panose="00000600000000000000" pitchFamily="2" charset="-127"/>
                    </a:rPr>
                    <a:t>#k has</a:t>
                  </a:r>
                  <a:r>
                    <a:rPr lang="en-US" altLang="ko-KR" sz="1200" dirty="0">
                      <a:highlight>
                        <a:srgbClr val="FDFDFD"/>
                      </a:highlight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" sz="1200" i="1">
                              <a:solidFill>
                                <a:schemeClr val="dk1"/>
                              </a:solidFill>
                              <a:highlight>
                                <a:srgbClr val="FDFDFD"/>
                              </a:highlight>
                              <a:latin typeface="Cambria Math" panose="02040503050406030204" pitchFamily="18" charset="0"/>
                              <a:ea typeface="KoPubWorld돋움체 Medium" panose="00000600000000000000" pitchFamily="2" charset="-127"/>
                              <a:cs typeface="KoPubWorld돋움체 Medium" panose="00000600000000000000" pitchFamily="2" charset="-127"/>
                              <a:sym typeface="Microsoft Yahei"/>
                            </a:rPr>
                          </m:ctrlPr>
                        </m:sSubPr>
                        <m:e>
                          <m:r>
                            <a:rPr lang="en-US" altLang="ko" sz="1200" i="1">
                              <a:solidFill>
                                <a:schemeClr val="dk1"/>
                              </a:solidFill>
                              <a:highlight>
                                <a:srgbClr val="FDFDFD"/>
                              </a:highlight>
                              <a:latin typeface="Cambria Math" panose="02040503050406030204" pitchFamily="18" charset="0"/>
                              <a:ea typeface="KoPubWorld돋움체 Medium" panose="00000600000000000000" pitchFamily="2" charset="-127"/>
                              <a:cs typeface="KoPubWorld돋움체 Medium" panose="00000600000000000000" pitchFamily="2" charset="-127"/>
                              <a:sym typeface="Microsoft Yahei"/>
                            </a:rPr>
                            <m:t>𝑆𝐾</m:t>
                          </m:r>
                        </m:e>
                        <m:sub>
                          <m:r>
                            <a:rPr lang="en-US" altLang="ko" sz="1200" i="1">
                              <a:solidFill>
                                <a:schemeClr val="dk1"/>
                              </a:solidFill>
                              <a:highlight>
                                <a:srgbClr val="FDFDFD"/>
                              </a:highlight>
                              <a:latin typeface="Cambria Math" panose="02040503050406030204" pitchFamily="18" charset="0"/>
                              <a:ea typeface="KoPubWorld돋움체 Medium" panose="00000600000000000000" pitchFamily="2" charset="-127"/>
                              <a:cs typeface="KoPubWorld돋움체 Medium" panose="00000600000000000000" pitchFamily="2" charset="-127"/>
                              <a:sym typeface="Microsoft Yahei"/>
                            </a:rPr>
                            <m:t>𝐻</m:t>
                          </m:r>
                        </m:sub>
                      </m:sSub>
                    </m:oMath>
                  </a14:m>
                  <a:endParaRPr lang="ko-KR" altLang="en-US" sz="1200" dirty="0"/>
                </a:p>
              </p:txBody>
            </p:sp>
          </mc:Choice>
          <mc:Fallback xmlns="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0438F0F4-1095-40B2-8F55-8BA3F8C97F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16905" y="1349191"/>
                  <a:ext cx="1687452" cy="276999"/>
                </a:xfrm>
                <a:prstGeom prst="rect">
                  <a:avLst/>
                </a:prstGeom>
                <a:blipFill>
                  <a:blip r:embed="rId8"/>
                  <a:stretch>
                    <a:fillRect t="-2222" b="-17778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Google Shape;501;p37">
                  <a:extLst>
                    <a:ext uri="{FF2B5EF4-FFF2-40B4-BE49-F238E27FC236}">
                      <a16:creationId xmlns:a16="http://schemas.microsoft.com/office/drawing/2014/main" id="{36FDB71B-9364-468D-A7FE-DFBA2F4E1884}"/>
                    </a:ext>
                  </a:extLst>
                </p:cNvPr>
                <p:cNvSpPr txBox="1"/>
                <p:nvPr/>
              </p:nvSpPr>
              <p:spPr>
                <a:xfrm>
                  <a:off x="10518037" y="4593289"/>
                  <a:ext cx="1610841" cy="358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110900" tIns="55433" rIns="110900" bIns="55433" anchor="t" anchorCtr="0">
                  <a:noAutofit/>
                </a:bodyPr>
                <a:lstStyle/>
                <a:p>
                  <a:pPr lvl="0" algn="ctr"/>
                  <a:r>
                    <a:rPr lang="en-US" altLang="ko" sz="1200" dirty="0">
                      <a:latin typeface="KoPubWorld돋움체 Medium" panose="00000600000000000000" pitchFamily="2" charset="-127"/>
                      <a:ea typeface="KoPubWorld돋움체 Medium" panose="00000600000000000000" pitchFamily="2" charset="-127"/>
                      <a:cs typeface="KoPubWorld돋움체 Medium" panose="00000600000000000000" pitchFamily="2" charset="-127"/>
                    </a:rPr>
                    <a:t>6: </a:t>
                  </a:r>
                  <a14:m>
                    <m:oMath xmlns:m="http://schemas.openxmlformats.org/officeDocument/2006/math">
                      <m:r>
                        <a:rPr lang="en-US" altLang="ko" sz="1200" i="1">
                          <a:solidFill>
                            <a:schemeClr val="dk1"/>
                          </a:solidFill>
                          <a:highlight>
                            <a:srgbClr val="FDFDFD"/>
                          </a:highlight>
                          <a:latin typeface="Cambria Math" panose="02040503050406030204" pitchFamily="18" charset="0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  <a:sym typeface="Microsoft Yahei"/>
                        </a:rPr>
                        <m:t>𝐶</m:t>
                      </m:r>
                    </m:oMath>
                  </a14:m>
                  <a:r>
                    <a:rPr lang="en-US" altLang="ko" sz="1200" dirty="0">
                      <a:latin typeface="KoPubWorld돋움체 Medium" panose="00000600000000000000" pitchFamily="2" charset="-127"/>
                      <a:ea typeface="KoPubWorld돋움체 Medium" panose="00000600000000000000" pitchFamily="2" charset="-127"/>
                      <a:cs typeface="KoPubWorld돋움체 Medium" panose="00000600000000000000" pitchFamily="2" charset="-127"/>
                    </a:rPr>
                    <a:t> = </a:t>
                  </a:r>
                  <a14:m>
                    <m:oMath xmlns:m="http://schemas.openxmlformats.org/officeDocument/2006/math">
                      <m:r>
                        <a:rPr lang="en-US" altLang="ko" sz="1200" i="1">
                          <a:solidFill>
                            <a:schemeClr val="dk1"/>
                          </a:solidFill>
                          <a:highlight>
                            <a:srgbClr val="FDFDFD"/>
                          </a:highlight>
                          <a:latin typeface="Cambria Math" panose="02040503050406030204" pitchFamily="18" charset="0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  <a:sym typeface="Microsoft Yahei"/>
                        </a:rPr>
                        <m:t>𝐸</m:t>
                      </m:r>
                    </m:oMath>
                  </a14:m>
                  <a:r>
                    <a:rPr lang="en-US" altLang="ko" sz="1200" dirty="0">
                      <a:latin typeface="KoPubWorld돋움체 Medium" panose="00000600000000000000" pitchFamily="2" charset="-127"/>
                      <a:ea typeface="KoPubWorld돋움체 Medium" panose="00000600000000000000" pitchFamily="2" charset="-127"/>
                      <a:cs typeface="KoPubWorld돋움체 Medium" panose="00000600000000000000" pitchFamily="2" charset="-127"/>
                    </a:rPr>
                    <a:t>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" sz="1200" i="1">
                              <a:solidFill>
                                <a:schemeClr val="dk1"/>
                              </a:solidFill>
                              <a:highlight>
                                <a:srgbClr val="FDFDFD"/>
                              </a:highlight>
                              <a:latin typeface="Cambria Math" panose="02040503050406030204" pitchFamily="18" charset="0"/>
                              <a:ea typeface="KoPubWorld돋움체 Medium" panose="00000600000000000000" pitchFamily="2" charset="-127"/>
                              <a:cs typeface="KoPubWorld돋움체 Medium" panose="00000600000000000000" pitchFamily="2" charset="-127"/>
                              <a:sym typeface="Microsoft Yahei"/>
                            </a:rPr>
                          </m:ctrlPr>
                        </m:sSubPr>
                        <m:e>
                          <m:r>
                            <a:rPr lang="en-US" altLang="ko" sz="1200" i="1">
                              <a:solidFill>
                                <a:schemeClr val="dk1"/>
                              </a:solidFill>
                              <a:highlight>
                                <a:srgbClr val="FDFDFD"/>
                              </a:highlight>
                              <a:latin typeface="Cambria Math" panose="02040503050406030204" pitchFamily="18" charset="0"/>
                              <a:ea typeface="KoPubWorld돋움체 Medium" panose="00000600000000000000" pitchFamily="2" charset="-127"/>
                              <a:cs typeface="KoPubWorld돋움체 Medium" panose="00000600000000000000" pitchFamily="2" charset="-127"/>
                              <a:sym typeface="Microsoft Yahei"/>
                            </a:rPr>
                            <m:t>𝑆𝐾</m:t>
                          </m:r>
                        </m:e>
                        <m:sub>
                          <m:r>
                            <a:rPr lang="en-US" altLang="ko" sz="1200" i="1">
                              <a:solidFill>
                                <a:schemeClr val="dk1"/>
                              </a:solidFill>
                              <a:highlight>
                                <a:srgbClr val="FDFDFD"/>
                              </a:highlight>
                              <a:latin typeface="Cambria Math" panose="02040503050406030204" pitchFamily="18" charset="0"/>
                              <a:ea typeface="KoPubWorld돋움체 Medium" panose="00000600000000000000" pitchFamily="2" charset="-127"/>
                              <a:cs typeface="KoPubWorld돋움체 Medium" panose="00000600000000000000" pitchFamily="2" charset="-127"/>
                              <a:sym typeface="Microsoft Yahei"/>
                            </a:rPr>
                            <m:t>𝐻</m:t>
                          </m:r>
                        </m:sub>
                      </m:sSub>
                    </m:oMath>
                  </a14:m>
                  <a:r>
                    <a:rPr lang="en-US" altLang="ko-KR" sz="1200" dirty="0">
                      <a:latin typeface="KoPubWorld돋움체 Medium" panose="00000600000000000000" pitchFamily="2" charset="-127"/>
                      <a:ea typeface="KoPubWorld돋움체 Medium" panose="00000600000000000000" pitchFamily="2" charset="-127"/>
                      <a:cs typeface="KoPubWorld돋움체 Medium" panose="00000600000000000000" pitchFamily="2" charset="-127"/>
                    </a:rPr>
                    <a:t>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" sz="1200" i="1">
                              <a:solidFill>
                                <a:schemeClr val="dk1"/>
                              </a:solidFill>
                              <a:highlight>
                                <a:srgbClr val="FDFDFD"/>
                              </a:highlight>
                              <a:latin typeface="Cambria Math" panose="02040503050406030204" pitchFamily="18" charset="0"/>
                              <a:ea typeface="KoPubWorld돋움체 Medium" panose="00000600000000000000" pitchFamily="2" charset="-127"/>
                              <a:cs typeface="KoPubWorld돋움체 Medium" panose="00000600000000000000" pitchFamily="2" charset="-127"/>
                              <a:sym typeface="Microsoft Yahei"/>
                            </a:rPr>
                          </m:ctrlPr>
                        </m:sSubPr>
                        <m:e>
                          <m:r>
                            <a:rPr lang="en-US" altLang="ko" sz="1200" i="1">
                              <a:solidFill>
                                <a:schemeClr val="dk1"/>
                              </a:solidFill>
                              <a:highlight>
                                <a:srgbClr val="FDFDFD"/>
                              </a:highlight>
                              <a:latin typeface="Cambria Math" panose="02040503050406030204" pitchFamily="18" charset="0"/>
                              <a:ea typeface="KoPubWorld돋움체 Medium" panose="00000600000000000000" pitchFamily="2" charset="-127"/>
                              <a:cs typeface="KoPubWorld돋움체 Medium" panose="00000600000000000000" pitchFamily="2" charset="-127"/>
                              <a:sym typeface="Microsoft Yahei"/>
                            </a:rPr>
                            <m:t>𝑃𝐾</m:t>
                          </m:r>
                        </m:e>
                        <m:sub>
                          <m:r>
                            <a:rPr lang="en-US" altLang="ko" sz="1200" i="1">
                              <a:solidFill>
                                <a:schemeClr val="dk1"/>
                              </a:solidFill>
                              <a:highlight>
                                <a:srgbClr val="FDFDFD"/>
                              </a:highlight>
                              <a:latin typeface="Cambria Math" panose="02040503050406030204" pitchFamily="18" charset="0"/>
                              <a:ea typeface="KoPubWorld돋움체 Medium" panose="00000600000000000000" pitchFamily="2" charset="-127"/>
                              <a:cs typeface="KoPubWorld돋움체 Medium" panose="00000600000000000000" pitchFamily="2" charset="-127"/>
                              <a:sym typeface="Microsoft Yahei"/>
                            </a:rPr>
                            <m:t>𝑅</m:t>
                          </m:r>
                        </m:sub>
                      </m:sSub>
                    </m:oMath>
                  </a14:m>
                  <a:r>
                    <a:rPr lang="en-US" altLang="ko-KR" sz="1200" dirty="0">
                      <a:latin typeface="KoPubWorld돋움체 Medium" panose="00000600000000000000" pitchFamily="2" charset="-127"/>
                      <a:ea typeface="KoPubWorld돋움체 Medium" panose="00000600000000000000" pitchFamily="2" charset="-127"/>
                      <a:cs typeface="KoPubWorld돋움체 Medium" panose="00000600000000000000" pitchFamily="2" charset="-127"/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50" name="Google Shape;501;p37">
                  <a:extLst>
                    <a:ext uri="{FF2B5EF4-FFF2-40B4-BE49-F238E27FC236}">
                      <a16:creationId xmlns:a16="http://schemas.microsoft.com/office/drawing/2014/main" id="{36FDB71B-9364-468D-A7FE-DFBA2F4E18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18037" y="4593289"/>
                  <a:ext cx="1610841" cy="35840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Google Shape;501;p37">
                  <a:extLst>
                    <a:ext uri="{FF2B5EF4-FFF2-40B4-BE49-F238E27FC236}">
                      <a16:creationId xmlns:a16="http://schemas.microsoft.com/office/drawing/2014/main" id="{05D603C9-7F5E-4A5E-87CC-6C1B783956BA}"/>
                    </a:ext>
                  </a:extLst>
                </p:cNvPr>
                <p:cNvSpPr txBox="1"/>
                <p:nvPr/>
              </p:nvSpPr>
              <p:spPr>
                <a:xfrm rot="21017398">
                  <a:off x="8527826" y="5083756"/>
                  <a:ext cx="2021200" cy="358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110900" tIns="55433" rIns="110900" bIns="55433" anchor="t" anchorCtr="0">
                  <a:noAutofit/>
                </a:bodyPr>
                <a:lstStyle/>
                <a:p>
                  <a:pPr algn="ctr"/>
                  <a:r>
                    <a:rPr lang="en-US" altLang="ko-KR" sz="1200" dirty="0">
                      <a:latin typeface="KoPubWorld돋움체 Medium" panose="00000600000000000000" pitchFamily="2" charset="-127"/>
                      <a:ea typeface="KoPubWorld돋움체 Medium" panose="00000600000000000000" pitchFamily="2" charset="-127"/>
                      <a:cs typeface="KoPubWorld돋움체 Medium" panose="00000600000000000000" pitchFamily="2" charset="-127"/>
                    </a:rPr>
                    <a:t>7: Send </a:t>
                  </a:r>
                  <a14:m>
                    <m:oMath xmlns:m="http://schemas.openxmlformats.org/officeDocument/2006/math">
                      <m:r>
                        <a:rPr lang="en-US" altLang="ko" sz="1200" i="1">
                          <a:solidFill>
                            <a:schemeClr val="dk1"/>
                          </a:solidFill>
                          <a:highlight>
                            <a:srgbClr val="FDFDFD"/>
                          </a:highlight>
                          <a:latin typeface="Cambria Math" panose="02040503050406030204" pitchFamily="18" charset="0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  <a:sym typeface="Microsoft Yahei"/>
                        </a:rPr>
                        <m:t>𝐶</m:t>
                      </m:r>
                    </m:oMath>
                  </a14:m>
                  <a:r>
                    <a:rPr lang="en-US" altLang="ko-KR" sz="1200" dirty="0">
                      <a:latin typeface="KoPubWorld돋움체 Medium" panose="00000600000000000000" pitchFamily="2" charset="-127"/>
                      <a:ea typeface="KoPubWorld돋움체 Medium" panose="00000600000000000000" pitchFamily="2" charset="-127"/>
                      <a:cs typeface="KoPubWorld돋움체 Medium" panose="00000600000000000000" pitchFamily="2" charset="-127"/>
                    </a:rPr>
                    <a:t> to</a:t>
                  </a:r>
                  <a:r>
                    <a:rPr lang="ko-KR" altLang="en-US" sz="1200" dirty="0">
                      <a:latin typeface="KoPubWorld돋움체 Medium" panose="00000600000000000000" pitchFamily="2" charset="-127"/>
                      <a:ea typeface="KoPubWorld돋움체 Medium" panose="00000600000000000000" pitchFamily="2" charset="-127"/>
                      <a:cs typeface="KoPubWorld돋움체 Medium" panose="00000600000000000000" pitchFamily="2" charset="-127"/>
                    </a:rPr>
                    <a:t> </a:t>
                  </a:r>
                  <a:r>
                    <a:rPr lang="en-US" altLang="ko-KR" sz="1200" dirty="0">
                      <a:latin typeface="KoPubWorld돋움체 Medium" panose="00000600000000000000" pitchFamily="2" charset="-127"/>
                      <a:ea typeface="KoPubWorld돋움체 Medium" panose="00000600000000000000" pitchFamily="2" charset="-127"/>
                      <a:cs typeface="KoPubWorld돋움체 Medium" panose="00000600000000000000" pitchFamily="2" charset="-127"/>
                    </a:rPr>
                    <a:t>#k </a:t>
                  </a:r>
                </a:p>
              </p:txBody>
            </p:sp>
          </mc:Choice>
          <mc:Fallback xmlns="">
            <p:sp>
              <p:nvSpPr>
                <p:cNvPr id="51" name="Google Shape;501;p37">
                  <a:extLst>
                    <a:ext uri="{FF2B5EF4-FFF2-40B4-BE49-F238E27FC236}">
                      <a16:creationId xmlns:a16="http://schemas.microsoft.com/office/drawing/2014/main" id="{05D603C9-7F5E-4A5E-87CC-6C1B783956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017398">
                  <a:off x="8527826" y="5083756"/>
                  <a:ext cx="2021200" cy="35840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2" name="Google Shape;501;p37">
              <a:extLst>
                <a:ext uri="{FF2B5EF4-FFF2-40B4-BE49-F238E27FC236}">
                  <a16:creationId xmlns:a16="http://schemas.microsoft.com/office/drawing/2014/main" id="{4E3A6A4D-319F-4ED4-BD71-F1956A058BDB}"/>
                </a:ext>
              </a:extLst>
            </p:cNvPr>
            <p:cNvSpPr txBox="1"/>
            <p:nvPr/>
          </p:nvSpPr>
          <p:spPr>
            <a:xfrm>
              <a:off x="8496837" y="1142507"/>
              <a:ext cx="2021200" cy="35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10900" tIns="55433" rIns="110900" bIns="55433" anchor="t" anchorCtr="0">
              <a:noAutofit/>
            </a:bodyPr>
            <a:lstStyle/>
            <a:p>
              <a:pPr algn="ctr"/>
              <a:r>
                <a:rPr lang="en-US" altLang="ko-KR" sz="1200" dirty="0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Session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Google Shape;501;p37">
                  <a:extLst>
                    <a:ext uri="{FF2B5EF4-FFF2-40B4-BE49-F238E27FC236}">
                      <a16:creationId xmlns:a16="http://schemas.microsoft.com/office/drawing/2014/main" id="{0AD84C1B-B744-4DF0-8CF0-15A1BE775D69}"/>
                    </a:ext>
                  </a:extLst>
                </p:cNvPr>
                <p:cNvSpPr txBox="1"/>
                <p:nvPr/>
              </p:nvSpPr>
              <p:spPr>
                <a:xfrm>
                  <a:off x="6646669" y="5758316"/>
                  <a:ext cx="2019521" cy="358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110900" tIns="55433" rIns="110900" bIns="55433" anchor="t" anchorCtr="0">
                  <a:noAutofit/>
                </a:bodyPr>
                <a:lstStyle/>
                <a:p>
                  <a:pPr lvl="0" algn="ctr"/>
                  <a:r>
                    <a:rPr lang="en-US" altLang="ko-KR" sz="1200" dirty="0">
                      <a:latin typeface="KoPubWorld돋움체 Medium" panose="00000600000000000000" pitchFamily="2" charset="-127"/>
                      <a:ea typeface="KoPubWorld돋움체 Medium" panose="00000600000000000000" pitchFamily="2" charset="-127"/>
                      <a:cs typeface="KoPubWorld돋움체 Medium" panose="00000600000000000000" pitchFamily="2" charset="-127"/>
                    </a:rPr>
                    <a:t>8: </a:t>
                  </a:r>
                  <a14:m>
                    <m:oMath xmlns:m="http://schemas.openxmlformats.org/officeDocument/2006/math">
                      <m:r>
                        <a:rPr lang="en-US" altLang="ko-KR" sz="1200" i="1">
                          <a:latin typeface="Cambria Math" panose="02040503050406030204" pitchFamily="18" charset="0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m:t>𝐷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m:t>(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m:t>𝐶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m:t>,</m:t>
                      </m:r>
                      <m:sSub>
                        <m:sSubPr>
                          <m:ctrlPr>
                            <a:rPr lang="en-US" altLang="ko" sz="1200" i="1">
                              <a:solidFill>
                                <a:schemeClr val="dk1"/>
                              </a:solidFill>
                              <a:highlight>
                                <a:srgbClr val="FDFDFD"/>
                              </a:highlight>
                              <a:latin typeface="Cambria Math" panose="02040503050406030204" pitchFamily="18" charset="0"/>
                              <a:ea typeface="KoPubWorld돋움체 Medium" panose="00000600000000000000" pitchFamily="2" charset="-127"/>
                              <a:cs typeface="KoPubWorld돋움체 Medium" panose="00000600000000000000" pitchFamily="2" charset="-127"/>
                              <a:sym typeface="Microsoft Yahei"/>
                            </a:rPr>
                          </m:ctrlPr>
                        </m:sSubPr>
                        <m:e>
                          <m:r>
                            <a:rPr lang="en-US" altLang="ko" sz="1200" i="1">
                              <a:solidFill>
                                <a:schemeClr val="dk1"/>
                              </a:solidFill>
                              <a:highlight>
                                <a:srgbClr val="FDFDFD"/>
                              </a:highlight>
                              <a:latin typeface="Cambria Math" panose="02040503050406030204" pitchFamily="18" charset="0"/>
                              <a:ea typeface="KoPubWorld돋움체 Medium" panose="00000600000000000000" pitchFamily="2" charset="-127"/>
                              <a:cs typeface="KoPubWorld돋움체 Medium" panose="00000600000000000000" pitchFamily="2" charset="-127"/>
                              <a:sym typeface="Microsoft Yahei"/>
                            </a:rPr>
                            <m:t>𝑆𝐾</m:t>
                          </m:r>
                        </m:e>
                        <m:sub>
                          <m:r>
                            <a:rPr lang="en-US" altLang="ko" sz="1200" i="1">
                              <a:solidFill>
                                <a:schemeClr val="dk1"/>
                              </a:solidFill>
                              <a:highlight>
                                <a:srgbClr val="FDFDFD"/>
                              </a:highlight>
                              <a:latin typeface="Cambria Math" panose="02040503050406030204" pitchFamily="18" charset="0"/>
                              <a:ea typeface="KoPubWorld돋움체 Medium" panose="00000600000000000000" pitchFamily="2" charset="-127"/>
                              <a:cs typeface="KoPubWorld돋움체 Medium" panose="00000600000000000000" pitchFamily="2" charset="-127"/>
                              <a:sym typeface="Microsoft Yahei"/>
                            </a:rPr>
                            <m:t>𝑅</m:t>
                          </m:r>
                        </m:sub>
                      </m:sSub>
                    </m:oMath>
                  </a14:m>
                  <a:r>
                    <a:rPr lang="en-US" altLang="ko-KR" sz="1200" dirty="0">
                      <a:latin typeface="KoPubWorld돋움체 Medium" panose="00000600000000000000" pitchFamily="2" charset="-127"/>
                      <a:ea typeface="KoPubWorld돋움체 Medium" panose="00000600000000000000" pitchFamily="2" charset="-127"/>
                      <a:cs typeface="KoPubWorld돋움체 Medium" panose="00000600000000000000" pitchFamily="2" charset="-127"/>
                    </a:rPr>
                    <a:t>)</a:t>
                  </a:r>
                  <a:r>
                    <a:rPr lang="ko-KR" altLang="en-US" sz="1200" dirty="0">
                      <a:latin typeface="KoPubWorld돋움체 Medium" panose="00000600000000000000" pitchFamily="2" charset="-127"/>
                      <a:ea typeface="KoPubWorld돋움체 Medium" panose="00000600000000000000" pitchFamily="2" charset="-127"/>
                      <a:cs typeface="KoPubWorld돋움체 Medium" panose="00000600000000000000" pitchFamily="2" charset="-127"/>
                    </a:rPr>
                    <a:t>로</a:t>
                  </a:r>
                  <a:r>
                    <a:rPr lang="en-US" altLang="ko-KR" sz="1200" dirty="0">
                      <a:latin typeface="KoPubWorld돋움체 Medium" panose="00000600000000000000" pitchFamily="2" charset="-127"/>
                      <a:ea typeface="KoPubWorld돋움체 Medium" panose="00000600000000000000" pitchFamily="2" charset="-127"/>
                      <a:cs typeface="KoPubWorld돋움체 Medium" panose="00000600000000000000" pitchFamily="2" charset="-127"/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" sz="1200" i="1">
                              <a:solidFill>
                                <a:schemeClr val="dk1"/>
                              </a:solidFill>
                              <a:highlight>
                                <a:srgbClr val="FDFDFD"/>
                              </a:highlight>
                              <a:latin typeface="Cambria Math" panose="02040503050406030204" pitchFamily="18" charset="0"/>
                              <a:ea typeface="KoPubWorld돋움체 Medium" panose="00000600000000000000" pitchFamily="2" charset="-127"/>
                              <a:cs typeface="KoPubWorld돋움체 Medium" panose="00000600000000000000" pitchFamily="2" charset="-127"/>
                              <a:sym typeface="Microsoft Yahei"/>
                            </a:rPr>
                          </m:ctrlPr>
                        </m:sSubPr>
                        <m:e>
                          <m:r>
                            <a:rPr lang="en-US" altLang="ko" sz="1200" i="1">
                              <a:solidFill>
                                <a:schemeClr val="dk1"/>
                              </a:solidFill>
                              <a:highlight>
                                <a:srgbClr val="FDFDFD"/>
                              </a:highlight>
                              <a:latin typeface="Cambria Math" panose="02040503050406030204" pitchFamily="18" charset="0"/>
                              <a:ea typeface="KoPubWorld돋움체 Medium" panose="00000600000000000000" pitchFamily="2" charset="-127"/>
                              <a:cs typeface="KoPubWorld돋움체 Medium" panose="00000600000000000000" pitchFamily="2" charset="-127"/>
                              <a:sym typeface="Microsoft Yahei"/>
                            </a:rPr>
                            <m:t>𝑆𝐾</m:t>
                          </m:r>
                        </m:e>
                        <m:sub>
                          <m:r>
                            <a:rPr lang="en-US" altLang="ko" sz="1200" i="1">
                              <a:solidFill>
                                <a:schemeClr val="dk1"/>
                              </a:solidFill>
                              <a:highlight>
                                <a:srgbClr val="FDFDFD"/>
                              </a:highlight>
                              <a:latin typeface="Cambria Math" panose="02040503050406030204" pitchFamily="18" charset="0"/>
                              <a:ea typeface="KoPubWorld돋움체 Medium" panose="00000600000000000000" pitchFamily="2" charset="-127"/>
                              <a:cs typeface="KoPubWorld돋움체 Medium" panose="00000600000000000000" pitchFamily="2" charset="-127"/>
                              <a:sym typeface="Microsoft Yahei"/>
                            </a:rPr>
                            <m:t>𝐻</m:t>
                          </m:r>
                        </m:sub>
                      </m:sSub>
                    </m:oMath>
                  </a14:m>
                  <a:r>
                    <a:rPr lang="en-US" altLang="ko-KR" sz="1200" dirty="0">
                      <a:latin typeface="KoPubWorld돋움체 Medium" panose="00000600000000000000" pitchFamily="2" charset="-127"/>
                      <a:ea typeface="KoPubWorld돋움체 Medium" panose="00000600000000000000" pitchFamily="2" charset="-127"/>
                      <a:cs typeface="KoPubWorld돋움체 Medium" panose="00000600000000000000" pitchFamily="2" charset="-127"/>
                    </a:rPr>
                    <a:t> </a:t>
                  </a:r>
                  <a:r>
                    <a:rPr lang="ko-KR" altLang="en-US" sz="1200" dirty="0">
                      <a:latin typeface="KoPubWorld돋움체 Medium" panose="00000600000000000000" pitchFamily="2" charset="-127"/>
                      <a:ea typeface="KoPubWorld돋움체 Medium" panose="00000600000000000000" pitchFamily="2" charset="-127"/>
                      <a:cs typeface="KoPubWorld돋움체 Medium" panose="00000600000000000000" pitchFamily="2" charset="-127"/>
                    </a:rPr>
                    <a:t>획득</a:t>
                  </a:r>
                  <a:endParaRPr lang="en-US" altLang="ko-KR" sz="1200" dirty="0">
                    <a:latin typeface="KoPubWorld돋움체 Medium" panose="00000600000000000000" pitchFamily="2" charset="-127"/>
                    <a:ea typeface="KoPubWorld돋움체 Medium" panose="00000600000000000000" pitchFamily="2" charset="-127"/>
                    <a:cs typeface="KoPubWorld돋움체 Medium" panose="00000600000000000000" pitchFamily="2" charset="-127"/>
                  </a:endParaRPr>
                </a:p>
              </p:txBody>
            </p:sp>
          </mc:Choice>
          <mc:Fallback xmlns="">
            <p:sp>
              <p:nvSpPr>
                <p:cNvPr id="53" name="Google Shape;501;p37">
                  <a:extLst>
                    <a:ext uri="{FF2B5EF4-FFF2-40B4-BE49-F238E27FC236}">
                      <a16:creationId xmlns:a16="http://schemas.microsoft.com/office/drawing/2014/main" id="{0AD84C1B-B744-4DF0-8CF0-15A1BE775D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46669" y="5758316"/>
                  <a:ext cx="2019521" cy="358400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3" name="그림 12" descr="옅은이(가) 표시된 사진&#10;&#10;자동 생성된 설명">
            <a:extLst>
              <a:ext uri="{FF2B5EF4-FFF2-40B4-BE49-F238E27FC236}">
                <a16:creationId xmlns:a16="http://schemas.microsoft.com/office/drawing/2014/main" id="{E2FBF5BC-487D-47CE-8C7C-1794BFA85417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02" y="6195642"/>
            <a:ext cx="711329" cy="250001"/>
          </a:xfrm>
          <a:prstGeom prst="rect">
            <a:avLst/>
          </a:prstGeom>
        </p:spPr>
      </p:pic>
      <p:sp>
        <p:nvSpPr>
          <p:cNvPr id="55" name="직사각형 54">
            <a:extLst>
              <a:ext uri="{FF2B5EF4-FFF2-40B4-BE49-F238E27FC236}">
                <a16:creationId xmlns:a16="http://schemas.microsoft.com/office/drawing/2014/main" id="{CC59D9FE-EA95-46E9-A04C-53D46BADD3E3}"/>
              </a:ext>
            </a:extLst>
          </p:cNvPr>
          <p:cNvSpPr/>
          <p:nvPr/>
        </p:nvSpPr>
        <p:spPr>
          <a:xfrm>
            <a:off x="10263266" y="0"/>
            <a:ext cx="1928733" cy="3462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졸업프로젝트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2 2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차 중간발표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884518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C6632F9B-6F5B-4E08-8E1B-C8E5DBF41748}"/>
              </a:ext>
            </a:extLst>
          </p:cNvPr>
          <p:cNvSpPr/>
          <p:nvPr/>
        </p:nvSpPr>
        <p:spPr>
          <a:xfrm>
            <a:off x="5959" y="0"/>
            <a:ext cx="2149704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endParaRPr lang="ko-KR" altLang="en-US" sz="1600" dirty="0">
              <a:solidFill>
                <a:schemeClr val="tx1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5616394-AF5C-4E4A-9765-00A20493B32A}"/>
              </a:ext>
            </a:extLst>
          </p:cNvPr>
          <p:cNvSpPr/>
          <p:nvPr/>
        </p:nvSpPr>
        <p:spPr>
          <a:xfrm>
            <a:off x="0" y="6395294"/>
            <a:ext cx="1786392" cy="388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404257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6</a:t>
            </a:r>
            <a:r>
              <a:rPr lang="ko-KR" altLang="en-US" sz="1400" dirty="0">
                <a:solidFill>
                  <a:srgbClr val="404257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조 천세진 김지효</a:t>
            </a:r>
            <a:endParaRPr lang="en-US" altLang="ko-KR" sz="1400" dirty="0">
              <a:solidFill>
                <a:srgbClr val="404257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2155A66-B301-410B-B72A-292D8ABF453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891041" y="1258293"/>
            <a:ext cx="6251145" cy="4341414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10EA3A2D-D782-4236-8939-E47874DAB10F}"/>
              </a:ext>
            </a:extLst>
          </p:cNvPr>
          <p:cNvSpPr/>
          <p:nvPr/>
        </p:nvSpPr>
        <p:spPr>
          <a:xfrm>
            <a:off x="1929" y="3116926"/>
            <a:ext cx="1784463" cy="53814"/>
          </a:xfrm>
          <a:prstGeom prst="rect">
            <a:avLst/>
          </a:prstGeom>
          <a:solidFill>
            <a:srgbClr val="FFC61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PubWorld돋움체 Medium" panose="00000600000000000000" pitchFamily="2" charset="-127"/>
              <a:ea typeface="KoPubWorld돋움체 Medium" panose="00000600000000000000" pitchFamily="2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A7E9573-2008-44BC-B779-00F767B3A6DF}"/>
              </a:ext>
            </a:extLst>
          </p:cNvPr>
          <p:cNvSpPr/>
          <p:nvPr/>
        </p:nvSpPr>
        <p:spPr>
          <a:xfrm>
            <a:off x="63122" y="1441712"/>
            <a:ext cx="1842171" cy="26237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00050" indent="-400050">
              <a:lnSpc>
                <a:spcPct val="200000"/>
              </a:lnSpc>
              <a:buFont typeface="+mj-lt"/>
              <a:buAutoNum type="romanUcPeriod"/>
            </a:pP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프로젝트 개요</a:t>
            </a:r>
          </a:p>
          <a:p>
            <a:pPr marL="400050" indent="-400050">
              <a:lnSpc>
                <a:spcPct val="200000"/>
              </a:lnSpc>
              <a:buFont typeface="+mj-lt"/>
              <a:buAutoNum type="romanUcPeriod"/>
            </a:pP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모듈 별 기능 정의</a:t>
            </a:r>
          </a:p>
          <a:p>
            <a:pPr marL="400050" indent="-400050">
              <a:lnSpc>
                <a:spcPct val="200000"/>
              </a:lnSpc>
              <a:buFont typeface="+mj-lt"/>
              <a:buAutoNum type="romanUcPeriod"/>
            </a:pP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모듈 별 설계</a:t>
            </a:r>
          </a:p>
          <a:p>
            <a:pPr marL="400050" indent="-400050">
              <a:lnSpc>
                <a:spcPct val="200000"/>
              </a:lnSpc>
              <a:buFont typeface="+mj-lt"/>
              <a:buAutoNum type="romanUcPeriod"/>
            </a:pPr>
            <a:r>
              <a:rPr lang="ko-KR" altLang="en-US" sz="1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진행 경과</a:t>
            </a:r>
          </a:p>
          <a:p>
            <a:pPr marL="400050" indent="-400050">
              <a:lnSpc>
                <a:spcPct val="200000"/>
              </a:lnSpc>
              <a:buFont typeface="+mj-lt"/>
              <a:buAutoNum type="romanUcPeriod"/>
            </a:pP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역할 분담</a:t>
            </a:r>
          </a:p>
          <a:p>
            <a:pPr marL="400050" indent="-400050">
              <a:lnSpc>
                <a:spcPct val="200000"/>
              </a:lnSpc>
              <a:buFont typeface="+mj-lt"/>
              <a:buAutoNum type="romanUcPeriod"/>
            </a:pPr>
            <a:endParaRPr lang="en-US" altLang="ko-KR" sz="1400" dirty="0">
              <a:latin typeface="KoPubWorld돋움체 Medium" panose="00000600000000000000" pitchFamily="2" charset="-127"/>
              <a:ea typeface="KoPubWorld돋움체 Medium" panose="00000600000000000000" pitchFamily="2" charset="-127"/>
            </a:endParaRPr>
          </a:p>
        </p:txBody>
      </p:sp>
      <p:pic>
        <p:nvPicPr>
          <p:cNvPr id="6" name="그림 5" descr="옅은이(가) 표시된 사진&#10;&#10;자동 생성된 설명">
            <a:extLst>
              <a:ext uri="{FF2B5EF4-FFF2-40B4-BE49-F238E27FC236}">
                <a16:creationId xmlns:a16="http://schemas.microsoft.com/office/drawing/2014/main" id="{619F9942-000C-44E6-ABFB-D9811447DCC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02" y="6195642"/>
            <a:ext cx="711329" cy="250001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EF3B1A1C-3694-4C0D-927F-38F0B696414C}"/>
              </a:ext>
            </a:extLst>
          </p:cNvPr>
          <p:cNvSpPr/>
          <p:nvPr/>
        </p:nvSpPr>
        <p:spPr>
          <a:xfrm>
            <a:off x="10263266" y="0"/>
            <a:ext cx="1928733" cy="3462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졸업프로젝트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2 2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차 중간발표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1B2F4FD8-24CC-4938-B36F-982546B2CD96}"/>
              </a:ext>
            </a:extLst>
          </p:cNvPr>
          <p:cNvCxnSpPr>
            <a:cxnSpLocks/>
          </p:cNvCxnSpPr>
          <p:nvPr/>
        </p:nvCxnSpPr>
        <p:spPr>
          <a:xfrm>
            <a:off x="8670485" y="2139445"/>
            <a:ext cx="0" cy="3515001"/>
          </a:xfrm>
          <a:prstGeom prst="line">
            <a:avLst/>
          </a:prstGeom>
          <a:ln w="12700">
            <a:solidFill>
              <a:srgbClr val="2463B6"/>
            </a:solidFill>
            <a:prstDash val="sysDash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24" name="그림 23">
            <a:extLst>
              <a:ext uri="{FF2B5EF4-FFF2-40B4-BE49-F238E27FC236}">
                <a16:creationId xmlns:a16="http://schemas.microsoft.com/office/drawing/2014/main" id="{43CA9689-4ADB-43BB-AC28-2CFA19A10169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7755" y="5632168"/>
            <a:ext cx="50546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2CCB98B8-BA31-4137-B268-8CAB8AFD254E}"/>
              </a:ext>
            </a:extLst>
          </p:cNvPr>
          <p:cNvSpPr/>
          <p:nvPr/>
        </p:nvSpPr>
        <p:spPr>
          <a:xfrm>
            <a:off x="2373038" y="278718"/>
            <a:ext cx="15953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>
                <a:latin typeface="KoPubWorld돋움체 Bold" panose="00000800000000000000" pitchFamily="2" charset="-127"/>
                <a:ea typeface="KoPubWorld돋움체 Bold" panose="00000800000000000000" pitchFamily="2" charset="-127"/>
              </a:rPr>
              <a:t>4.1 </a:t>
            </a:r>
            <a:r>
              <a:rPr lang="ko-KR" altLang="en-US" sz="2000" dirty="0">
                <a:latin typeface="KoPubWorld돋움체 Bold" panose="00000800000000000000" pitchFamily="2" charset="-127"/>
                <a:ea typeface="KoPubWorld돋움체 Bold" panose="00000800000000000000" pitchFamily="2" charset="-127"/>
              </a:rPr>
              <a:t>진행 경과</a:t>
            </a:r>
          </a:p>
        </p:txBody>
      </p:sp>
    </p:spTree>
    <p:extLst>
      <p:ext uri="{BB962C8B-B14F-4D97-AF65-F5344CB8AC3E}">
        <p14:creationId xmlns:p14="http://schemas.microsoft.com/office/powerpoint/2010/main" val="29600872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C6632F9B-6F5B-4E08-8E1B-C8E5DBF41748}"/>
              </a:ext>
            </a:extLst>
          </p:cNvPr>
          <p:cNvSpPr/>
          <p:nvPr/>
        </p:nvSpPr>
        <p:spPr>
          <a:xfrm>
            <a:off x="5959" y="0"/>
            <a:ext cx="2149704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endParaRPr lang="ko-KR" altLang="en-US" sz="1600" dirty="0">
              <a:solidFill>
                <a:schemeClr val="tx1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5616394-AF5C-4E4A-9765-00A20493B32A}"/>
              </a:ext>
            </a:extLst>
          </p:cNvPr>
          <p:cNvSpPr/>
          <p:nvPr/>
        </p:nvSpPr>
        <p:spPr>
          <a:xfrm>
            <a:off x="0" y="6395294"/>
            <a:ext cx="1786392" cy="388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404257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6</a:t>
            </a:r>
            <a:r>
              <a:rPr lang="ko-KR" altLang="en-US" sz="1400" dirty="0">
                <a:solidFill>
                  <a:srgbClr val="404257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조 천세진 김지효</a:t>
            </a:r>
            <a:endParaRPr lang="en-US" altLang="ko-KR" sz="1400" dirty="0">
              <a:solidFill>
                <a:srgbClr val="404257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0EA3A2D-D782-4236-8939-E47874DAB10F}"/>
              </a:ext>
            </a:extLst>
          </p:cNvPr>
          <p:cNvSpPr/>
          <p:nvPr/>
        </p:nvSpPr>
        <p:spPr>
          <a:xfrm>
            <a:off x="1929" y="3116926"/>
            <a:ext cx="1784463" cy="53814"/>
          </a:xfrm>
          <a:prstGeom prst="rect">
            <a:avLst/>
          </a:prstGeom>
          <a:solidFill>
            <a:srgbClr val="FFC61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PubWorld돋움체 Medium" panose="00000600000000000000" pitchFamily="2" charset="-127"/>
              <a:ea typeface="KoPubWorld돋움체 Medium" panose="00000600000000000000" pitchFamily="2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A7E9573-2008-44BC-B779-00F767B3A6DF}"/>
              </a:ext>
            </a:extLst>
          </p:cNvPr>
          <p:cNvSpPr/>
          <p:nvPr/>
        </p:nvSpPr>
        <p:spPr>
          <a:xfrm>
            <a:off x="63122" y="1441712"/>
            <a:ext cx="1842171" cy="26237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00050" indent="-400050">
              <a:lnSpc>
                <a:spcPct val="200000"/>
              </a:lnSpc>
              <a:buFont typeface="+mj-lt"/>
              <a:buAutoNum type="romanUcPeriod"/>
            </a:pP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프로젝트 개요</a:t>
            </a:r>
          </a:p>
          <a:p>
            <a:pPr marL="400050" indent="-400050">
              <a:lnSpc>
                <a:spcPct val="200000"/>
              </a:lnSpc>
              <a:buFont typeface="+mj-lt"/>
              <a:buAutoNum type="romanUcPeriod"/>
            </a:pP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모듈 별 기능 정의</a:t>
            </a:r>
          </a:p>
          <a:p>
            <a:pPr marL="400050" indent="-400050">
              <a:lnSpc>
                <a:spcPct val="200000"/>
              </a:lnSpc>
              <a:buFont typeface="+mj-lt"/>
              <a:buAutoNum type="romanUcPeriod"/>
            </a:pP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모듈 별 설계</a:t>
            </a:r>
          </a:p>
          <a:p>
            <a:pPr marL="400050" indent="-400050">
              <a:lnSpc>
                <a:spcPct val="200000"/>
              </a:lnSpc>
              <a:buFont typeface="+mj-lt"/>
              <a:buAutoNum type="romanUcPeriod"/>
            </a:pPr>
            <a:r>
              <a:rPr lang="ko-KR" altLang="en-US" sz="1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진행 경과</a:t>
            </a:r>
          </a:p>
          <a:p>
            <a:pPr marL="400050" indent="-400050">
              <a:lnSpc>
                <a:spcPct val="200000"/>
              </a:lnSpc>
              <a:buFont typeface="+mj-lt"/>
              <a:buAutoNum type="romanUcPeriod"/>
            </a:pP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역할 분담</a:t>
            </a:r>
          </a:p>
          <a:p>
            <a:pPr marL="400050" indent="-400050">
              <a:lnSpc>
                <a:spcPct val="200000"/>
              </a:lnSpc>
              <a:buFont typeface="+mj-lt"/>
              <a:buAutoNum type="romanUcPeriod"/>
            </a:pPr>
            <a:endParaRPr lang="en-US" altLang="ko-KR" sz="1400" dirty="0">
              <a:latin typeface="KoPubWorld돋움체 Medium" panose="00000600000000000000" pitchFamily="2" charset="-127"/>
              <a:ea typeface="KoPubWorld돋움체 Medium" panose="00000600000000000000" pitchFamily="2" charset="-127"/>
            </a:endParaRPr>
          </a:p>
        </p:txBody>
      </p:sp>
      <p:pic>
        <p:nvPicPr>
          <p:cNvPr id="6" name="그림 5" descr="옅은이(가) 표시된 사진&#10;&#10;자동 생성된 설명">
            <a:extLst>
              <a:ext uri="{FF2B5EF4-FFF2-40B4-BE49-F238E27FC236}">
                <a16:creationId xmlns:a16="http://schemas.microsoft.com/office/drawing/2014/main" id="{619F9942-000C-44E6-ABFB-D9811447DCC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02" y="6195642"/>
            <a:ext cx="711329" cy="250001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EF3B1A1C-3694-4C0D-927F-38F0B696414C}"/>
              </a:ext>
            </a:extLst>
          </p:cNvPr>
          <p:cNvSpPr/>
          <p:nvPr/>
        </p:nvSpPr>
        <p:spPr>
          <a:xfrm>
            <a:off x="10263266" y="0"/>
            <a:ext cx="1928733" cy="3462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졸업프로젝트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2 2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차 중간발표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CCB98B8-BA31-4137-B268-8CAB8AFD254E}"/>
              </a:ext>
            </a:extLst>
          </p:cNvPr>
          <p:cNvSpPr/>
          <p:nvPr/>
        </p:nvSpPr>
        <p:spPr>
          <a:xfrm>
            <a:off x="2373038" y="278718"/>
            <a:ext cx="15953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KoPubWorld돋움체 Bold" panose="00000800000000000000" pitchFamily="2" charset="-127"/>
                <a:ea typeface="KoPubWorld돋움체 Bold" panose="00000800000000000000" pitchFamily="2" charset="-127"/>
              </a:rPr>
              <a:t>4.1 </a:t>
            </a:r>
            <a:r>
              <a:rPr lang="ko-KR" altLang="en-US" sz="2000" dirty="0">
                <a:latin typeface="KoPubWorld돋움체 Bold" panose="00000800000000000000" pitchFamily="2" charset="-127"/>
                <a:ea typeface="KoPubWorld돋움체 Bold" panose="00000800000000000000" pitchFamily="2" charset="-127"/>
              </a:rPr>
              <a:t>진행 경과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30AAD1A-E620-4FD0-8F65-82D35222C3BF}"/>
              </a:ext>
            </a:extLst>
          </p:cNvPr>
          <p:cNvSpPr/>
          <p:nvPr/>
        </p:nvSpPr>
        <p:spPr>
          <a:xfrm>
            <a:off x="6821945" y="3429000"/>
            <a:ext cx="7200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>
                <a:latin typeface="KoPubWorld돋움체 Bold" panose="00000800000000000000" pitchFamily="2" charset="-127"/>
                <a:ea typeface="KoPubWorld돋움체 Bold" panose="00000800000000000000" pitchFamily="2" charset="-127"/>
              </a:rPr>
              <a:t>시연</a:t>
            </a:r>
          </a:p>
        </p:txBody>
      </p:sp>
    </p:spTree>
    <p:extLst>
      <p:ext uri="{BB962C8B-B14F-4D97-AF65-F5344CB8AC3E}">
        <p14:creationId xmlns:p14="http://schemas.microsoft.com/office/powerpoint/2010/main" val="5516522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C6632F9B-6F5B-4E08-8E1B-C8E5DBF41748}"/>
              </a:ext>
            </a:extLst>
          </p:cNvPr>
          <p:cNvSpPr/>
          <p:nvPr/>
        </p:nvSpPr>
        <p:spPr>
          <a:xfrm>
            <a:off x="5959" y="0"/>
            <a:ext cx="2149704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endParaRPr lang="ko-KR" altLang="en-US" sz="1600" dirty="0">
              <a:solidFill>
                <a:schemeClr val="tx1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5616394-AF5C-4E4A-9765-00A20493B32A}"/>
              </a:ext>
            </a:extLst>
          </p:cNvPr>
          <p:cNvSpPr/>
          <p:nvPr/>
        </p:nvSpPr>
        <p:spPr>
          <a:xfrm>
            <a:off x="0" y="6395294"/>
            <a:ext cx="1786392" cy="388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404257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6</a:t>
            </a:r>
            <a:r>
              <a:rPr lang="ko-KR" altLang="en-US" sz="1400" dirty="0">
                <a:solidFill>
                  <a:srgbClr val="404257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조 천세진 김지효</a:t>
            </a:r>
            <a:endParaRPr lang="en-US" altLang="ko-KR" sz="1400" dirty="0">
              <a:solidFill>
                <a:srgbClr val="404257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1900E97C-B6FE-48A8-9E61-C8819742FE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6657021"/>
              </p:ext>
            </p:extLst>
          </p:nvPr>
        </p:nvGraphicFramePr>
        <p:xfrm>
          <a:off x="2922685" y="1387350"/>
          <a:ext cx="8777624" cy="4649002"/>
        </p:xfrm>
        <a:graphic>
          <a:graphicData uri="http://schemas.openxmlformats.org/drawingml/2006/table">
            <a:tbl>
              <a:tblPr firstRow="1" firstCol="1" bandRow="1"/>
              <a:tblGrid>
                <a:gridCol w="1889946">
                  <a:extLst>
                    <a:ext uri="{9D8B030D-6E8A-4147-A177-3AD203B41FA5}">
                      <a16:colId xmlns:a16="http://schemas.microsoft.com/office/drawing/2014/main" val="1201760401"/>
                    </a:ext>
                  </a:extLst>
                </a:gridCol>
                <a:gridCol w="3487227">
                  <a:extLst>
                    <a:ext uri="{9D8B030D-6E8A-4147-A177-3AD203B41FA5}">
                      <a16:colId xmlns:a16="http://schemas.microsoft.com/office/drawing/2014/main" val="220246450"/>
                    </a:ext>
                  </a:extLst>
                </a:gridCol>
                <a:gridCol w="3400451">
                  <a:extLst>
                    <a:ext uri="{9D8B030D-6E8A-4147-A177-3AD203B41FA5}">
                      <a16:colId xmlns:a16="http://schemas.microsoft.com/office/drawing/2014/main" val="1988910911"/>
                    </a:ext>
                  </a:extLst>
                </a:gridCol>
              </a:tblGrid>
              <a:tr h="53901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dirty="0">
                          <a:solidFill>
                            <a:srgbClr val="FFFFFF"/>
                          </a:solidFill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Times New Roman" panose="02020603050405020304" pitchFamily="18" charset="0"/>
                        </a:rPr>
                        <a:t>팀원</a:t>
                      </a:r>
                      <a:endParaRPr lang="ko-KR" sz="1400" dirty="0">
                        <a:effectLst/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dirty="0">
                          <a:solidFill>
                            <a:srgbClr val="FFFFFF"/>
                          </a:solidFill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Times New Roman" panose="02020603050405020304" pitchFamily="18" charset="0"/>
                        </a:rPr>
                        <a:t>소속</a:t>
                      </a:r>
                      <a:r>
                        <a:rPr lang="en-US" sz="1400" dirty="0">
                          <a:solidFill>
                            <a:srgbClr val="FFFFFF"/>
                          </a:solidFill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ko-KR" sz="1400" dirty="0">
                          <a:solidFill>
                            <a:srgbClr val="FFFFFF"/>
                          </a:solidFill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Times New Roman" panose="02020603050405020304" pitchFamily="18" charset="0"/>
                        </a:rPr>
                        <a:t>학번</a:t>
                      </a:r>
                      <a:endParaRPr lang="ko-KR" sz="1400" dirty="0">
                        <a:effectLst/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dirty="0">
                          <a:solidFill>
                            <a:srgbClr val="FFFFFF"/>
                          </a:solidFill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Times New Roman" panose="02020603050405020304" pitchFamily="18" charset="0"/>
                        </a:rPr>
                        <a:t>역할 분담 내용</a:t>
                      </a:r>
                      <a:endParaRPr lang="ko-KR" sz="1400" dirty="0">
                        <a:effectLst/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5981687"/>
                  </a:ext>
                </a:extLst>
              </a:tr>
              <a:tr h="205018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dirty="0"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Times New Roman" panose="02020603050405020304" pitchFamily="18" charset="0"/>
                        </a:rPr>
                        <a:t>이름</a:t>
                      </a:r>
                      <a:r>
                        <a:rPr lang="en-US" sz="1400" dirty="0"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ko-KR" sz="1400" dirty="0"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Times New Roman" panose="02020603050405020304" pitchFamily="18" charset="0"/>
                        </a:rPr>
                        <a:t>천세진 </a:t>
                      </a:r>
                      <a:r>
                        <a:rPr lang="en-US" sz="1400" dirty="0"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ko-KR" sz="1400" dirty="0"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Times New Roman" panose="02020603050405020304" pitchFamily="18" charset="0"/>
                        </a:rPr>
                        <a:t>팀장</a:t>
                      </a:r>
                      <a:r>
                        <a:rPr lang="en-US" sz="1400" dirty="0"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Times New Roman" panose="02020603050405020304" pitchFamily="18" charset="0"/>
                        </a:rPr>
                        <a:t>)</a:t>
                      </a:r>
                      <a:endParaRPr lang="ko-KR" sz="1400" dirty="0">
                        <a:effectLst/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dirty="0"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Times New Roman" panose="02020603050405020304" pitchFamily="18" charset="0"/>
                        </a:rPr>
                        <a:t>소속</a:t>
                      </a:r>
                      <a:r>
                        <a:rPr lang="en-US" sz="1400" dirty="0"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ko-KR" sz="1400" dirty="0"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Times New Roman" panose="02020603050405020304" pitchFamily="18" charset="0"/>
                        </a:rPr>
                        <a:t>공과대학 컴퓨터공학부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dirty="0"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Times New Roman" panose="02020603050405020304" pitchFamily="18" charset="0"/>
                        </a:rPr>
                        <a:t>학번</a:t>
                      </a:r>
                      <a:r>
                        <a:rPr lang="en-US" sz="1400" dirty="0"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Times New Roman" panose="02020603050405020304" pitchFamily="18" charset="0"/>
                        </a:rPr>
                        <a:t>: 201711356</a:t>
                      </a:r>
                      <a:endParaRPr lang="ko-KR" sz="1400" dirty="0">
                        <a:effectLst/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algn="just">
                        <a:lnSpc>
                          <a:spcPct val="107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1400" dirty="0"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Times New Roman" panose="02020603050405020304" pitchFamily="18" charset="0"/>
                        </a:rPr>
                        <a:t>연합학습 모델링 및 시뮬레이션</a:t>
                      </a:r>
                      <a:endParaRPr lang="en-US" altLang="ko-KR" sz="1400" dirty="0">
                        <a:effectLst/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Times New Roman" panose="02020603050405020304" pitchFamily="18" charset="0"/>
                      </a:endParaRPr>
                    </a:p>
                    <a:p>
                      <a:pPr marL="285750" indent="-285750" algn="just">
                        <a:lnSpc>
                          <a:spcPct val="107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1400" dirty="0"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Times New Roman" panose="02020603050405020304" pitchFamily="18" charset="0"/>
                        </a:rPr>
                        <a:t>암호화 프로토콜 설계</a:t>
                      </a:r>
                      <a:endParaRPr lang="en-US" altLang="ko-KR" sz="1400" dirty="0">
                        <a:effectLst/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Times New Roman" panose="02020603050405020304" pitchFamily="18" charset="0"/>
                      </a:endParaRPr>
                    </a:p>
                    <a:p>
                      <a:pPr marL="285750" indent="-285750" algn="just">
                        <a:lnSpc>
                          <a:spcPct val="107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1400" dirty="0"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Times New Roman" panose="02020603050405020304" pitchFamily="18" charset="0"/>
                        </a:rPr>
                        <a:t>모바일 디바이스에 신경망 구현</a:t>
                      </a:r>
                      <a:endParaRPr lang="en-US" altLang="ko-KR" sz="1400" dirty="0">
                        <a:effectLst/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Times New Roman" panose="02020603050405020304" pitchFamily="18" charset="0"/>
                      </a:endParaRPr>
                    </a:p>
                    <a:p>
                      <a:pPr marL="285750" indent="-285750" algn="just">
                        <a:lnSpc>
                          <a:spcPct val="107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-US" altLang="ko-KR" sz="1400" dirty="0"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Times New Roman" panose="02020603050405020304" pitchFamily="18" charset="0"/>
                        </a:rPr>
                        <a:t>Global Training </a:t>
                      </a:r>
                      <a:r>
                        <a:rPr lang="ko-KR" altLang="en-US" sz="1400" dirty="0"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Times New Roman" panose="02020603050405020304" pitchFamily="18" charset="0"/>
                        </a:rPr>
                        <a:t>서버 설계</a:t>
                      </a:r>
                      <a:endParaRPr lang="en-US" altLang="ko-KR" sz="1400" dirty="0">
                        <a:effectLst/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5962948"/>
                  </a:ext>
                </a:extLst>
              </a:tr>
              <a:tr h="205980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dirty="0"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Times New Roman" panose="02020603050405020304" pitchFamily="18" charset="0"/>
                        </a:rPr>
                        <a:t>이름</a:t>
                      </a:r>
                      <a:r>
                        <a:rPr lang="en-US" sz="1400" dirty="0"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ko-KR" sz="1400" dirty="0"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Times New Roman" panose="02020603050405020304" pitchFamily="18" charset="0"/>
                        </a:rPr>
                        <a:t>김지효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dirty="0"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Times New Roman" panose="02020603050405020304" pitchFamily="18" charset="0"/>
                        </a:rPr>
                        <a:t>소속</a:t>
                      </a:r>
                      <a:r>
                        <a:rPr lang="en-US" sz="1400" dirty="0"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ko-KR" sz="1400" dirty="0"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Times New Roman" panose="02020603050405020304" pitchFamily="18" charset="0"/>
                        </a:rPr>
                        <a:t>경영대학 기술경영학과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dirty="0"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Times New Roman" panose="02020603050405020304" pitchFamily="18" charset="0"/>
                        </a:rPr>
                        <a:t>학번</a:t>
                      </a:r>
                      <a:r>
                        <a:rPr lang="en-US" sz="1400" dirty="0"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Times New Roman" panose="02020603050405020304" pitchFamily="18" charset="0"/>
                        </a:rPr>
                        <a:t>: 201612066</a:t>
                      </a:r>
                      <a:endParaRPr lang="ko-KR" sz="1400" dirty="0">
                        <a:effectLst/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algn="just">
                        <a:lnSpc>
                          <a:spcPct val="107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-US" altLang="ko-KR" sz="1400" dirty="0"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Times New Roman" panose="02020603050405020304" pitchFamily="18" charset="0"/>
                        </a:rPr>
                        <a:t>Middle</a:t>
                      </a:r>
                      <a:r>
                        <a:rPr lang="ko-KR" altLang="en-US" sz="1400" dirty="0"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Times New Roman" panose="02020603050405020304" pitchFamily="18" charset="0"/>
                        </a:rPr>
                        <a:t> 서버 설계 및 구현</a:t>
                      </a:r>
                      <a:endParaRPr lang="en-US" altLang="ko-KR" sz="1400" dirty="0">
                        <a:effectLst/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Times New Roman" panose="02020603050405020304" pitchFamily="18" charset="0"/>
                      </a:endParaRPr>
                    </a:p>
                    <a:p>
                      <a:pPr marL="285750" indent="-285750" algn="just">
                        <a:lnSpc>
                          <a:spcPct val="107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-US" altLang="ko-KR" sz="1400" dirty="0"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Times New Roman" panose="02020603050405020304" pitchFamily="18" charset="0"/>
                        </a:rPr>
                        <a:t>DB </a:t>
                      </a:r>
                      <a:r>
                        <a:rPr lang="ko-KR" altLang="en-US" sz="1400" dirty="0"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Times New Roman" panose="02020603050405020304" pitchFamily="18" charset="0"/>
                        </a:rPr>
                        <a:t>설계 및 구현</a:t>
                      </a:r>
                      <a:endParaRPr lang="en-US" altLang="ko-KR" sz="1400" dirty="0">
                        <a:effectLst/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Times New Roman" panose="02020603050405020304" pitchFamily="18" charset="0"/>
                      </a:endParaRPr>
                    </a:p>
                    <a:p>
                      <a:pPr marL="285750" indent="-285750" algn="just">
                        <a:lnSpc>
                          <a:spcPct val="107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1400" dirty="0"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Times New Roman" panose="02020603050405020304" pitchFamily="18" charset="0"/>
                        </a:rPr>
                        <a:t>앱 구현</a:t>
                      </a:r>
                      <a:endParaRPr lang="en-US" altLang="ko-KR" sz="1400" dirty="0">
                        <a:effectLst/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Times New Roman" panose="02020603050405020304" pitchFamily="18" charset="0"/>
                      </a:endParaRPr>
                    </a:p>
                    <a:p>
                      <a:pPr marL="285750" indent="-285750" algn="just">
                        <a:lnSpc>
                          <a:spcPct val="107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-US" altLang="ko-KR" sz="1400"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Times New Roman" panose="02020603050405020304" pitchFamily="18" charset="0"/>
                        </a:rPr>
                        <a:t>Cloud Messaging </a:t>
                      </a:r>
                      <a:r>
                        <a:rPr lang="ko-KR" altLang="en-US" sz="1400">
                          <a:effectLst/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Times New Roman" panose="02020603050405020304" pitchFamily="18" charset="0"/>
                        </a:rPr>
                        <a:t>구현</a:t>
                      </a:r>
                      <a:endParaRPr lang="ko-KR" sz="1400" dirty="0">
                        <a:effectLst/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645383"/>
                  </a:ext>
                </a:extLst>
              </a:tr>
            </a:tbl>
          </a:graphicData>
        </a:graphic>
      </p:graphicFrame>
      <p:pic>
        <p:nvPicPr>
          <p:cNvPr id="2052" name="그림 3">
            <a:extLst>
              <a:ext uri="{FF2B5EF4-FFF2-40B4-BE49-F238E27FC236}">
                <a16:creationId xmlns:a16="http://schemas.microsoft.com/office/drawing/2014/main" id="{1B23A3E8-E6B8-4CA8-AEFE-1931859C19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9387" y="2002984"/>
            <a:ext cx="1492250" cy="1987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그림 6">
            <a:extLst>
              <a:ext uri="{FF2B5EF4-FFF2-40B4-BE49-F238E27FC236}">
                <a16:creationId xmlns:a16="http://schemas.microsoft.com/office/drawing/2014/main" id="{B0958094-0A1B-452C-B276-67A7B69CBD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9387" y="4014640"/>
            <a:ext cx="1492250" cy="199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1A0C14E8-695D-4694-8670-3C5115590BB5}"/>
              </a:ext>
            </a:extLst>
          </p:cNvPr>
          <p:cNvSpPr/>
          <p:nvPr/>
        </p:nvSpPr>
        <p:spPr>
          <a:xfrm>
            <a:off x="1929" y="3575087"/>
            <a:ext cx="1784463" cy="53814"/>
          </a:xfrm>
          <a:prstGeom prst="rect">
            <a:avLst/>
          </a:prstGeom>
          <a:solidFill>
            <a:srgbClr val="FFC61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PubWorld돋움체 Medium" panose="00000600000000000000" pitchFamily="2" charset="-127"/>
              <a:ea typeface="KoPubWorld돋움체 Medium" panose="00000600000000000000" pitchFamily="2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20F7B09-62A6-4E6D-B9DF-B330B3A8273A}"/>
              </a:ext>
            </a:extLst>
          </p:cNvPr>
          <p:cNvSpPr/>
          <p:nvPr/>
        </p:nvSpPr>
        <p:spPr>
          <a:xfrm>
            <a:off x="63122" y="1441712"/>
            <a:ext cx="1842171" cy="26237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00050" indent="-400050">
              <a:lnSpc>
                <a:spcPct val="200000"/>
              </a:lnSpc>
              <a:buFont typeface="+mj-lt"/>
              <a:buAutoNum type="romanUcPeriod"/>
            </a:pP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프로젝트 개요</a:t>
            </a:r>
          </a:p>
          <a:p>
            <a:pPr marL="400050" indent="-400050">
              <a:lnSpc>
                <a:spcPct val="200000"/>
              </a:lnSpc>
              <a:buFont typeface="+mj-lt"/>
              <a:buAutoNum type="romanUcPeriod"/>
            </a:pP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모듈 별 기능 정의</a:t>
            </a:r>
          </a:p>
          <a:p>
            <a:pPr marL="400050" indent="-400050">
              <a:lnSpc>
                <a:spcPct val="200000"/>
              </a:lnSpc>
              <a:buFont typeface="+mj-lt"/>
              <a:buAutoNum type="romanUcPeriod"/>
            </a:pP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모듈 별 설계</a:t>
            </a:r>
          </a:p>
          <a:p>
            <a:pPr marL="400050" indent="-400050">
              <a:lnSpc>
                <a:spcPct val="200000"/>
              </a:lnSpc>
              <a:buFont typeface="+mj-lt"/>
              <a:buAutoNum type="romanUcPeriod"/>
            </a:pP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진행 경과</a:t>
            </a:r>
          </a:p>
          <a:p>
            <a:pPr marL="400050" indent="-400050">
              <a:lnSpc>
                <a:spcPct val="200000"/>
              </a:lnSpc>
              <a:buFont typeface="+mj-lt"/>
              <a:buAutoNum type="romanUcPeriod"/>
            </a:pPr>
            <a:r>
              <a:rPr lang="ko-KR" altLang="en-US" sz="1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역할 분담</a:t>
            </a:r>
          </a:p>
          <a:p>
            <a:pPr marL="400050" indent="-400050">
              <a:lnSpc>
                <a:spcPct val="200000"/>
              </a:lnSpc>
              <a:buFont typeface="+mj-lt"/>
              <a:buAutoNum type="romanUcPeriod"/>
            </a:pPr>
            <a:endParaRPr lang="en-US" altLang="ko-KR" sz="1400" dirty="0">
              <a:latin typeface="KoPubWorld돋움체 Medium" panose="00000600000000000000" pitchFamily="2" charset="-127"/>
              <a:ea typeface="KoPubWorld돋움체 Medium" panose="00000600000000000000" pitchFamily="2" charset="-127"/>
            </a:endParaRPr>
          </a:p>
        </p:txBody>
      </p:sp>
      <p:pic>
        <p:nvPicPr>
          <p:cNvPr id="6" name="그림 5" descr="옅은이(가) 표시된 사진&#10;&#10;자동 생성된 설명">
            <a:extLst>
              <a:ext uri="{FF2B5EF4-FFF2-40B4-BE49-F238E27FC236}">
                <a16:creationId xmlns:a16="http://schemas.microsoft.com/office/drawing/2014/main" id="{40959CCD-7E03-43BF-8DA8-3D6C4A2ABFD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02" y="6195642"/>
            <a:ext cx="711329" cy="250001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79628DDB-271A-41B3-8607-509F521EE185}"/>
              </a:ext>
            </a:extLst>
          </p:cNvPr>
          <p:cNvSpPr/>
          <p:nvPr/>
        </p:nvSpPr>
        <p:spPr>
          <a:xfrm>
            <a:off x="10263266" y="0"/>
            <a:ext cx="1928733" cy="3462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졸업프로젝트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2 2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차 중간발표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6975D4F-BAD6-4D78-BF50-443C7B236518}"/>
              </a:ext>
            </a:extLst>
          </p:cNvPr>
          <p:cNvSpPr/>
          <p:nvPr/>
        </p:nvSpPr>
        <p:spPr>
          <a:xfrm>
            <a:off x="2373038" y="278718"/>
            <a:ext cx="137409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KoPubWorld돋움체 Bold" panose="00000800000000000000" pitchFamily="2" charset="-127"/>
                <a:ea typeface="KoPubWorld돋움체 Bold" panose="00000800000000000000" pitchFamily="2" charset="-127"/>
              </a:rPr>
              <a:t>5 </a:t>
            </a:r>
            <a:r>
              <a:rPr lang="ko-KR" altLang="en-US" sz="2000" dirty="0">
                <a:latin typeface="KoPubWorld돋움체 Bold" panose="00000800000000000000" pitchFamily="2" charset="-127"/>
                <a:ea typeface="KoPubWorld돋움체 Bold" panose="00000800000000000000" pitchFamily="2" charset="-127"/>
              </a:rPr>
              <a:t>역할 분담</a:t>
            </a:r>
          </a:p>
        </p:txBody>
      </p:sp>
    </p:spTree>
    <p:extLst>
      <p:ext uri="{BB962C8B-B14F-4D97-AF65-F5344CB8AC3E}">
        <p14:creationId xmlns:p14="http://schemas.microsoft.com/office/powerpoint/2010/main" val="9713543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35616394-AF5C-4E4A-9765-00A20493B32A}"/>
              </a:ext>
            </a:extLst>
          </p:cNvPr>
          <p:cNvSpPr/>
          <p:nvPr/>
        </p:nvSpPr>
        <p:spPr>
          <a:xfrm>
            <a:off x="0" y="6395294"/>
            <a:ext cx="1786392" cy="388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404257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6</a:t>
            </a:r>
            <a:r>
              <a:rPr lang="ko-KR" altLang="en-US" sz="1400" dirty="0">
                <a:solidFill>
                  <a:srgbClr val="404257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조 천세진 김지효</a:t>
            </a:r>
            <a:endParaRPr lang="en-US" altLang="ko-KR" sz="1400" dirty="0">
              <a:solidFill>
                <a:srgbClr val="404257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2717FE1-4DDD-4ED6-9C0D-4E947474B361}"/>
              </a:ext>
            </a:extLst>
          </p:cNvPr>
          <p:cNvSpPr txBox="1"/>
          <p:nvPr/>
        </p:nvSpPr>
        <p:spPr>
          <a:xfrm>
            <a:off x="5133988" y="3429000"/>
            <a:ext cx="45288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BernhardFashion BT" pitchFamily="2" charset="0"/>
                <a:ea typeface="KoPubWorld돋움체 Medium" panose="00000600000000000000" pitchFamily="2" charset="-127"/>
              </a:rPr>
              <a:t>감사합니다</a:t>
            </a:r>
            <a:endParaRPr lang="en-US" altLang="ko-KR" sz="3200" dirty="0">
              <a:latin typeface="BernhardFashion BT" pitchFamily="2" charset="0"/>
              <a:ea typeface="KoPubWorld돋움체 Medium" panose="00000600000000000000" pitchFamily="2" charset="-127"/>
            </a:endParaRPr>
          </a:p>
        </p:txBody>
      </p:sp>
      <p:pic>
        <p:nvPicPr>
          <p:cNvPr id="4" name="그림 3" descr="옅은이(가) 표시된 사진&#10;&#10;자동 생성된 설명">
            <a:extLst>
              <a:ext uri="{FF2B5EF4-FFF2-40B4-BE49-F238E27FC236}">
                <a16:creationId xmlns:a16="http://schemas.microsoft.com/office/drawing/2014/main" id="{2AB27554-BC7E-4F61-9EA4-458D624D6E2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02" y="6195642"/>
            <a:ext cx="711329" cy="250001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0BE12FBD-B62D-44A5-91C7-DD3D443CD76C}"/>
              </a:ext>
            </a:extLst>
          </p:cNvPr>
          <p:cNvSpPr/>
          <p:nvPr/>
        </p:nvSpPr>
        <p:spPr>
          <a:xfrm>
            <a:off x="10263267" y="0"/>
            <a:ext cx="1928733" cy="3462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졸업프로젝트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2 2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차 중간발표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4845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평행 사변형 9">
            <a:extLst>
              <a:ext uri="{FF2B5EF4-FFF2-40B4-BE49-F238E27FC236}">
                <a16:creationId xmlns:a16="http://schemas.microsoft.com/office/drawing/2014/main" id="{7A5D7A4B-635C-41DE-93AE-B5BC3457916E}"/>
              </a:ext>
            </a:extLst>
          </p:cNvPr>
          <p:cNvSpPr/>
          <p:nvPr/>
        </p:nvSpPr>
        <p:spPr>
          <a:xfrm rot="10800000" flipV="1">
            <a:off x="6715400" y="3683976"/>
            <a:ext cx="1092167" cy="86373"/>
          </a:xfrm>
          <a:prstGeom prst="parallelogram">
            <a:avLst>
              <a:gd name="adj" fmla="val 52192"/>
            </a:avLst>
          </a:prstGeom>
          <a:solidFill>
            <a:srgbClr val="FFC61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PubWorld돋움체 Medium" panose="00000600000000000000" pitchFamily="2" charset="-127"/>
              <a:ea typeface="KoPubWorld돋움체 Medium" panose="00000600000000000000" pitchFamily="2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6632F9B-6F5B-4E08-8E1B-C8E5DBF41748}"/>
              </a:ext>
            </a:extLst>
          </p:cNvPr>
          <p:cNvSpPr/>
          <p:nvPr/>
        </p:nvSpPr>
        <p:spPr>
          <a:xfrm>
            <a:off x="5959" y="0"/>
            <a:ext cx="2149704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200000"/>
              </a:lnSpc>
            </a:pPr>
            <a:endParaRPr lang="ko-KR" altLang="en-US" sz="1600" dirty="0">
              <a:solidFill>
                <a:schemeClr val="tx1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9AC3ED8-CC7A-4D20-9713-73420CDE465B}"/>
              </a:ext>
            </a:extLst>
          </p:cNvPr>
          <p:cNvSpPr/>
          <p:nvPr/>
        </p:nvSpPr>
        <p:spPr>
          <a:xfrm>
            <a:off x="2373038" y="278718"/>
            <a:ext cx="286488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KoPubWorld돋움체 Bold" panose="00000800000000000000" pitchFamily="2" charset="-127"/>
                <a:ea typeface="KoPubWorld돋움체 Bold" panose="00000800000000000000" pitchFamily="2" charset="-127"/>
              </a:rPr>
              <a:t>1.1 </a:t>
            </a:r>
            <a:r>
              <a:rPr lang="ko-KR" altLang="en-US" sz="2000" dirty="0">
                <a:latin typeface="KoPubWorld돋움체 Bold" panose="00000800000000000000" pitchFamily="2" charset="-127"/>
                <a:ea typeface="KoPubWorld돋움체 Bold" panose="00000800000000000000" pitchFamily="2" charset="-127"/>
              </a:rPr>
              <a:t>프로젝트 주제 및 목표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5616394-AF5C-4E4A-9765-00A20493B32A}"/>
              </a:ext>
            </a:extLst>
          </p:cNvPr>
          <p:cNvSpPr/>
          <p:nvPr/>
        </p:nvSpPr>
        <p:spPr>
          <a:xfrm>
            <a:off x="0" y="6395294"/>
            <a:ext cx="1786392" cy="388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404257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6</a:t>
            </a:r>
            <a:r>
              <a:rPr lang="ko-KR" altLang="en-US" sz="1400" dirty="0">
                <a:solidFill>
                  <a:srgbClr val="404257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조 천세진 김지효</a:t>
            </a:r>
            <a:endParaRPr lang="en-US" altLang="ko-KR" sz="1400" dirty="0">
              <a:solidFill>
                <a:srgbClr val="404257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A7F415E7-B619-4A14-8730-50E670D865A0}"/>
              </a:ext>
            </a:extLst>
          </p:cNvPr>
          <p:cNvGrpSpPr/>
          <p:nvPr/>
        </p:nvGrpSpPr>
        <p:grpSpPr>
          <a:xfrm>
            <a:off x="0" y="1441712"/>
            <a:ext cx="1905293" cy="2623795"/>
            <a:chOff x="0" y="1441712"/>
            <a:chExt cx="1905293" cy="2623795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D05E0E79-69D8-44DA-A0EA-13ECBDE55153}"/>
                </a:ext>
              </a:extLst>
            </p:cNvPr>
            <p:cNvSpPr/>
            <p:nvPr/>
          </p:nvSpPr>
          <p:spPr>
            <a:xfrm>
              <a:off x="0" y="1843002"/>
              <a:ext cx="1784463" cy="53814"/>
            </a:xfrm>
            <a:prstGeom prst="rect">
              <a:avLst/>
            </a:prstGeom>
            <a:solidFill>
              <a:srgbClr val="FFC61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7C7F0974-FD9C-4692-9E95-B057F4BC0EEA}"/>
                </a:ext>
              </a:extLst>
            </p:cNvPr>
            <p:cNvSpPr/>
            <p:nvPr/>
          </p:nvSpPr>
          <p:spPr>
            <a:xfrm>
              <a:off x="63122" y="1441712"/>
              <a:ext cx="1842171" cy="26237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400050" indent="-400050">
                <a:lnSpc>
                  <a:spcPct val="200000"/>
                </a:lnSpc>
                <a:buFont typeface="+mj-lt"/>
                <a:buAutoNum type="romanUcPeriod"/>
              </a:pPr>
              <a:r>
                <a:rPr lang="ko-KR" altLang="en-US" sz="1400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프로젝트 개요</a:t>
              </a:r>
              <a:endPara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</a:endParaRPr>
            </a:p>
            <a:p>
              <a:pPr marL="400050" indent="-400050">
                <a:lnSpc>
                  <a:spcPct val="200000"/>
                </a:lnSpc>
                <a:buFont typeface="+mj-lt"/>
                <a:buAutoNum type="romanUcPeriod"/>
              </a:pPr>
              <a:r>
                <a:rPr lang="ko-KR" altLang="en-US" sz="1400" dirty="0">
                  <a:latin typeface="KoPubWorld돋움체 Medium" panose="00000600000000000000" pitchFamily="2" charset="-127"/>
                  <a:ea typeface="KoPubWorld돋움체 Medium" panose="00000600000000000000" pitchFamily="2" charset="-127"/>
                </a:rPr>
                <a:t>모듈 별 기능 정의</a:t>
              </a:r>
            </a:p>
            <a:p>
              <a:pPr marL="400050" indent="-400050">
                <a:lnSpc>
                  <a:spcPct val="200000"/>
                </a:lnSpc>
                <a:buFont typeface="+mj-lt"/>
                <a:buAutoNum type="romanUcPeriod"/>
              </a:pPr>
              <a:r>
                <a:rPr lang="ko-KR" altLang="en-US" sz="1400" dirty="0">
                  <a:latin typeface="KoPubWorld돋움체 Medium" panose="00000600000000000000" pitchFamily="2" charset="-127"/>
                  <a:ea typeface="KoPubWorld돋움체 Medium" panose="00000600000000000000" pitchFamily="2" charset="-127"/>
                </a:rPr>
                <a:t>모듈 별 설계</a:t>
              </a:r>
            </a:p>
            <a:p>
              <a:pPr marL="400050" indent="-400050">
                <a:lnSpc>
                  <a:spcPct val="200000"/>
                </a:lnSpc>
                <a:buFont typeface="+mj-lt"/>
                <a:buAutoNum type="romanUcPeriod"/>
              </a:pPr>
              <a:r>
                <a:rPr lang="ko-KR" altLang="en-US" sz="1400" dirty="0">
                  <a:latin typeface="KoPubWorld돋움체 Medium" panose="00000600000000000000" pitchFamily="2" charset="-127"/>
                  <a:ea typeface="KoPubWorld돋움체 Medium" panose="00000600000000000000" pitchFamily="2" charset="-127"/>
                </a:rPr>
                <a:t>진행 경과</a:t>
              </a:r>
            </a:p>
            <a:p>
              <a:pPr marL="400050" indent="-400050">
                <a:lnSpc>
                  <a:spcPct val="200000"/>
                </a:lnSpc>
                <a:buFont typeface="+mj-lt"/>
                <a:buAutoNum type="romanUcPeriod"/>
              </a:pPr>
              <a:r>
                <a:rPr lang="ko-KR" altLang="en-US" sz="1400" dirty="0">
                  <a:latin typeface="KoPubWorld돋움체 Medium" panose="00000600000000000000" pitchFamily="2" charset="-127"/>
                  <a:ea typeface="KoPubWorld돋움체 Medium" panose="00000600000000000000" pitchFamily="2" charset="-127"/>
                </a:rPr>
                <a:t>역할 분담</a:t>
              </a:r>
            </a:p>
            <a:p>
              <a:pPr marL="400050" indent="-400050">
                <a:lnSpc>
                  <a:spcPct val="200000"/>
                </a:lnSpc>
                <a:buFont typeface="+mj-lt"/>
                <a:buAutoNum type="romanUcPeriod"/>
              </a:pPr>
              <a:endParaRPr lang="en-US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</a:endParaRPr>
            </a:p>
          </p:txBody>
        </p:sp>
      </p:grp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54B0726-5029-4ECC-92C0-7CF07BC71F5E}"/>
              </a:ext>
            </a:extLst>
          </p:cNvPr>
          <p:cNvSpPr/>
          <p:nvPr/>
        </p:nvSpPr>
        <p:spPr>
          <a:xfrm>
            <a:off x="4685759" y="3429000"/>
            <a:ext cx="5153291" cy="25635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800"/>
              </a:spcAft>
            </a:pP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Times New Roman" panose="02020603050405020304" pitchFamily="18" charset="0"/>
              </a:rPr>
              <a:t>세부 목표</a:t>
            </a:r>
            <a:endParaRPr lang="en-US" altLang="ko-KR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spcAft>
                <a:spcPts val="800"/>
              </a:spcAft>
              <a:buFont typeface="+mj-lt"/>
              <a:buAutoNum type="arabicParenR"/>
            </a:pPr>
            <a:r>
              <a:rPr lang="ko-KR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Times New Roman" panose="02020603050405020304" pitchFamily="18" charset="0"/>
              </a:rPr>
              <a:t>사용자의 스마트폰 사용 패턴 분석을 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Times New Roman" panose="02020603050405020304" pitchFamily="18" charset="0"/>
              </a:rPr>
              <a:t>통한 스트레스 예측</a:t>
            </a:r>
            <a:endParaRPr lang="en-US" altLang="ko-KR" sz="14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spcAft>
                <a:spcPts val="800"/>
              </a:spcAft>
              <a:buFont typeface="+mj-lt"/>
              <a:buAutoNum type="arabicParenR"/>
            </a:pP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개인정보를 보호하는 데이터 수집 및 신경망 모델 학습</a:t>
            </a:r>
            <a:endParaRPr lang="en-US" altLang="ko-KR" sz="1400" dirty="0">
              <a:latin typeface="KoPubWorld돋움체 Medium" panose="00000600000000000000" pitchFamily="2" charset="-127"/>
              <a:ea typeface="KoPubWorld돋움체 Medium" panose="00000600000000000000" pitchFamily="2" charset="-127"/>
            </a:endParaRPr>
          </a:p>
          <a:p>
            <a:pPr marL="800100" lvl="1" indent="-34290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ko-KR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Times New Roman" panose="02020603050405020304" pitchFamily="18" charset="0"/>
              </a:rPr>
              <a:t>연합학습 통한 인공 신경망 구축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Times New Roman" panose="02020603050405020304" pitchFamily="18" charset="0"/>
              </a:rPr>
              <a:t>을 통한 스트레스 예측</a:t>
            </a:r>
            <a:endParaRPr lang="ko-KR" altLang="ko-KR" sz="14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ko-KR" altLang="ko-KR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Times New Roman" panose="02020603050405020304" pitchFamily="18" charset="0"/>
              </a:rPr>
              <a:t>동형암호 기법 사용한 데이터 수집</a:t>
            </a:r>
          </a:p>
          <a:p>
            <a:pPr marL="800100" lvl="1" indent="-34290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ko-KR" altLang="en-US" sz="1400" dirty="0">
              <a:latin typeface="KoPubWorld돋움체 Medium" panose="00000600000000000000" pitchFamily="2" charset="-127"/>
              <a:ea typeface="KoPubWorld돋움체 Medium" panose="00000600000000000000" pitchFamily="2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257F2B87-5D4D-42C4-8131-47CDBC6312F7}"/>
              </a:ext>
            </a:extLst>
          </p:cNvPr>
          <p:cNvSpPr/>
          <p:nvPr/>
        </p:nvSpPr>
        <p:spPr>
          <a:xfrm>
            <a:off x="2584964" y="1843002"/>
            <a:ext cx="9353037" cy="9028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600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개인 프라이버시를 보호하는 협업 학습을 활용한</a:t>
            </a:r>
            <a:endParaRPr lang="en-US" altLang="ko-KR" sz="1600" dirty="0">
              <a:solidFill>
                <a:schemeClr val="tx1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스마트폰 사용 패턴 분석 및 스트레스 예측 </a:t>
            </a:r>
            <a:endParaRPr lang="en-US" altLang="ko-KR" sz="1600" dirty="0">
              <a:solidFill>
                <a:schemeClr val="tx1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</a:endParaRPr>
          </a:p>
        </p:txBody>
      </p:sp>
      <p:pic>
        <p:nvPicPr>
          <p:cNvPr id="4" name="그림 3" descr="옅은이(가) 표시된 사진&#10;&#10;자동 생성된 설명">
            <a:extLst>
              <a:ext uri="{FF2B5EF4-FFF2-40B4-BE49-F238E27FC236}">
                <a16:creationId xmlns:a16="http://schemas.microsoft.com/office/drawing/2014/main" id="{33CE33A6-F47C-4248-8806-8A63A870A7F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02" y="6195642"/>
            <a:ext cx="711329" cy="250001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3A562FD4-B591-4BA7-8EA3-9535C20F9256}"/>
              </a:ext>
            </a:extLst>
          </p:cNvPr>
          <p:cNvSpPr/>
          <p:nvPr/>
        </p:nvSpPr>
        <p:spPr>
          <a:xfrm>
            <a:off x="10263266" y="0"/>
            <a:ext cx="1928733" cy="3462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졸업프로젝트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2 2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차 중간발표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33D1D1A-B3BF-44C7-9209-82BBEFF06CB5}"/>
              </a:ext>
            </a:extLst>
          </p:cNvPr>
          <p:cNvSpPr/>
          <p:nvPr/>
        </p:nvSpPr>
        <p:spPr>
          <a:xfrm rot="10800000" flipV="1">
            <a:off x="4569516" y="1825887"/>
            <a:ext cx="627089" cy="669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“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1A8C045-32C1-424E-98BF-618FAB4B8D33}"/>
              </a:ext>
            </a:extLst>
          </p:cNvPr>
          <p:cNvSpPr/>
          <p:nvPr/>
        </p:nvSpPr>
        <p:spPr>
          <a:xfrm flipV="1">
            <a:off x="9211961" y="2222048"/>
            <a:ext cx="627089" cy="669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918471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215"/>
    </mc:Choice>
    <mc:Fallback xmlns="">
      <p:transition spd="slow" advTm="28215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F1342DDE-C7E8-49EE-B077-F494C73DB546}"/>
              </a:ext>
            </a:extLst>
          </p:cNvPr>
          <p:cNvCxnSpPr>
            <a:cxnSpLocks/>
          </p:cNvCxnSpPr>
          <p:nvPr/>
        </p:nvCxnSpPr>
        <p:spPr>
          <a:xfrm>
            <a:off x="9340044" y="2414016"/>
            <a:ext cx="0" cy="2325253"/>
          </a:xfrm>
          <a:prstGeom prst="line">
            <a:avLst/>
          </a:prstGeom>
          <a:noFill/>
          <a:ln w="19050" cap="flat" cmpd="sng" algn="ctr">
            <a:solidFill>
              <a:schemeClr val="bg1">
                <a:lumMod val="50000"/>
              </a:schemeClr>
            </a:solidFill>
            <a:prstDash val="dash"/>
          </a:ln>
          <a:effectLst/>
        </p:spPr>
      </p:cxnSp>
      <p:sp>
        <p:nvSpPr>
          <p:cNvPr id="10" name="평행 사변형 9">
            <a:extLst>
              <a:ext uri="{FF2B5EF4-FFF2-40B4-BE49-F238E27FC236}">
                <a16:creationId xmlns:a16="http://schemas.microsoft.com/office/drawing/2014/main" id="{51CB95E5-C531-4F51-A76E-A3544FD01AE3}"/>
              </a:ext>
            </a:extLst>
          </p:cNvPr>
          <p:cNvSpPr/>
          <p:nvPr/>
        </p:nvSpPr>
        <p:spPr>
          <a:xfrm rot="10800000" flipV="1">
            <a:off x="6565930" y="1896816"/>
            <a:ext cx="1268015" cy="107830"/>
          </a:xfrm>
          <a:prstGeom prst="parallelogram">
            <a:avLst>
              <a:gd name="adj" fmla="val 52192"/>
            </a:avLst>
          </a:prstGeom>
          <a:solidFill>
            <a:srgbClr val="FFC61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PubWorld돋움체 Medium" panose="00000600000000000000" pitchFamily="2" charset="-127"/>
              <a:ea typeface="KoPubWorld돋움체 Medium" panose="00000600000000000000" pitchFamily="2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6632F9B-6F5B-4E08-8E1B-C8E5DBF41748}"/>
              </a:ext>
            </a:extLst>
          </p:cNvPr>
          <p:cNvSpPr/>
          <p:nvPr/>
        </p:nvSpPr>
        <p:spPr>
          <a:xfrm>
            <a:off x="5959" y="0"/>
            <a:ext cx="2149704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200000"/>
              </a:lnSpc>
            </a:pPr>
            <a:endParaRPr lang="ko-KR" altLang="en-US" sz="1600" dirty="0">
              <a:solidFill>
                <a:schemeClr val="tx1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9AC3ED8-CC7A-4D20-9713-73420CDE465B}"/>
              </a:ext>
            </a:extLst>
          </p:cNvPr>
          <p:cNvSpPr/>
          <p:nvPr/>
        </p:nvSpPr>
        <p:spPr>
          <a:xfrm>
            <a:off x="2373038" y="278718"/>
            <a:ext cx="30925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KoPubWorld돋움체 Bold" panose="00000800000000000000" pitchFamily="2" charset="-127"/>
                <a:ea typeface="KoPubWorld돋움체 Bold" panose="00000800000000000000" pitchFamily="2" charset="-127"/>
              </a:rPr>
              <a:t>1.2 </a:t>
            </a:r>
            <a:r>
              <a:rPr lang="ko-KR" altLang="en-US" sz="2000" dirty="0">
                <a:latin typeface="KoPubWorld돋움체 Bold" panose="00000800000000000000" pitchFamily="2" charset="-127"/>
                <a:ea typeface="KoPubWorld돋움체 Bold" panose="00000800000000000000" pitchFamily="2" charset="-127"/>
              </a:rPr>
              <a:t>프로젝트 산출물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5616394-AF5C-4E4A-9765-00A20493B32A}"/>
              </a:ext>
            </a:extLst>
          </p:cNvPr>
          <p:cNvSpPr/>
          <p:nvPr/>
        </p:nvSpPr>
        <p:spPr>
          <a:xfrm>
            <a:off x="0" y="6395294"/>
            <a:ext cx="1786392" cy="388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404257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6</a:t>
            </a:r>
            <a:r>
              <a:rPr lang="ko-KR" altLang="en-US" sz="1400" dirty="0">
                <a:solidFill>
                  <a:srgbClr val="404257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조 천세진 김지효</a:t>
            </a:r>
            <a:endParaRPr lang="en-US" altLang="ko-KR" sz="1400" dirty="0">
              <a:solidFill>
                <a:srgbClr val="404257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</a:endParaRPr>
          </a:p>
        </p:txBody>
      </p:sp>
      <p:sp>
        <p:nvSpPr>
          <p:cNvPr id="3" name="화살표: 오각형 2">
            <a:extLst>
              <a:ext uri="{FF2B5EF4-FFF2-40B4-BE49-F238E27FC236}">
                <a16:creationId xmlns:a16="http://schemas.microsoft.com/office/drawing/2014/main" id="{9FF0F589-4AF5-48E6-9C09-20B6F79AD0E4}"/>
              </a:ext>
            </a:extLst>
          </p:cNvPr>
          <p:cNvSpPr/>
          <p:nvPr/>
        </p:nvSpPr>
        <p:spPr>
          <a:xfrm>
            <a:off x="4226887" y="3016195"/>
            <a:ext cx="2149704" cy="1241659"/>
          </a:xfrm>
          <a:prstGeom prst="homePlate">
            <a:avLst>
              <a:gd name="adj" fmla="val 30457"/>
            </a:avLst>
          </a:prstGeom>
          <a:solidFill>
            <a:schemeClr val="accent5"/>
          </a:solidFill>
          <a:ln w="285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1</a:t>
            </a:r>
          </a:p>
          <a:p>
            <a:pPr algn="ctr"/>
            <a:r>
              <a:rPr lang="ko-KR" altLang="en-US" sz="1600" dirty="0"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데이터 수집용</a:t>
            </a:r>
            <a:endParaRPr lang="en-US" altLang="ko-KR" sz="1600" dirty="0">
              <a:solidFill>
                <a:schemeClr val="bg1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</a:endParaRPr>
          </a:p>
          <a:p>
            <a:pPr algn="ctr"/>
            <a:r>
              <a:rPr lang="en-US" altLang="ko-KR" sz="1600" dirty="0"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Android </a:t>
            </a:r>
            <a:r>
              <a:rPr lang="ko-KR" altLang="en-US" sz="1600" dirty="0"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앱</a:t>
            </a:r>
          </a:p>
        </p:txBody>
      </p:sp>
      <p:sp>
        <p:nvSpPr>
          <p:cNvPr id="5" name="화살표: 갈매기형 수장 4">
            <a:extLst>
              <a:ext uri="{FF2B5EF4-FFF2-40B4-BE49-F238E27FC236}">
                <a16:creationId xmlns:a16="http://schemas.microsoft.com/office/drawing/2014/main" id="{4E4C355B-0875-4CA6-BD8A-EAE51BC86F23}"/>
              </a:ext>
            </a:extLst>
          </p:cNvPr>
          <p:cNvSpPr/>
          <p:nvPr/>
        </p:nvSpPr>
        <p:spPr>
          <a:xfrm>
            <a:off x="6205624" y="3016196"/>
            <a:ext cx="2149704" cy="1241659"/>
          </a:xfrm>
          <a:prstGeom prst="chevron">
            <a:avLst>
              <a:gd name="adj" fmla="val 30457"/>
            </a:avLst>
          </a:prstGeom>
          <a:solidFill>
            <a:schemeClr val="accent5"/>
          </a:solidFill>
          <a:ln w="285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2</a:t>
            </a:r>
          </a:p>
          <a:p>
            <a:pPr algn="ctr"/>
            <a:r>
              <a:rPr lang="ko-KR" altLang="en-US" sz="1600" dirty="0"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인공신경망</a:t>
            </a:r>
            <a:endParaRPr lang="en-US" altLang="ko-KR" sz="1600" dirty="0">
              <a:solidFill>
                <a:schemeClr val="bg1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</a:endParaRPr>
          </a:p>
          <a:p>
            <a:pPr algn="ctr"/>
            <a:r>
              <a:rPr lang="ko-KR" altLang="en-US" sz="1600" dirty="0"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구축</a:t>
            </a:r>
          </a:p>
        </p:txBody>
      </p:sp>
      <p:sp>
        <p:nvSpPr>
          <p:cNvPr id="36" name="화살표: 갈매기형 수장 35">
            <a:extLst>
              <a:ext uri="{FF2B5EF4-FFF2-40B4-BE49-F238E27FC236}">
                <a16:creationId xmlns:a16="http://schemas.microsoft.com/office/drawing/2014/main" id="{89229B72-907B-4785-BF05-A0FBC39B536C}"/>
              </a:ext>
            </a:extLst>
          </p:cNvPr>
          <p:cNvSpPr/>
          <p:nvPr/>
        </p:nvSpPr>
        <p:spPr>
          <a:xfrm>
            <a:off x="8184361" y="3016195"/>
            <a:ext cx="2149704" cy="1241659"/>
          </a:xfrm>
          <a:prstGeom prst="chevron">
            <a:avLst>
              <a:gd name="adj" fmla="val 30457"/>
            </a:avLst>
          </a:prstGeom>
          <a:solidFill>
            <a:schemeClr val="accent5"/>
          </a:solidFill>
          <a:ln w="285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3</a:t>
            </a:r>
          </a:p>
          <a:p>
            <a:pPr algn="ctr"/>
            <a:r>
              <a:rPr lang="ko-KR" altLang="en-US" sz="1600" dirty="0"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최종 앱</a:t>
            </a:r>
            <a:endParaRPr lang="en-US" altLang="ko-KR" sz="1600" dirty="0">
              <a:solidFill>
                <a:schemeClr val="bg1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</a:endParaRPr>
          </a:p>
          <a:p>
            <a:pPr algn="ctr"/>
            <a:r>
              <a:rPr lang="ko-KR" altLang="en-US" sz="1600" dirty="0"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구현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14117D0-8464-436E-A020-6EE76C92DAEF}"/>
              </a:ext>
            </a:extLst>
          </p:cNvPr>
          <p:cNvSpPr/>
          <p:nvPr/>
        </p:nvSpPr>
        <p:spPr>
          <a:xfrm>
            <a:off x="6380700" y="1702468"/>
            <a:ext cx="1664409" cy="3558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Times New Roman" panose="02020603050405020304" pitchFamily="18" charset="0"/>
              </a:rPr>
              <a:t>산출물 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Times New Roman" panose="02020603050405020304" pitchFamily="18" charset="0"/>
              </a:rPr>
              <a:t>3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Times New Roman" panose="02020603050405020304" pitchFamily="18" charset="0"/>
              </a:rPr>
              <a:t>단계</a:t>
            </a:r>
            <a:endParaRPr lang="ko-KR" altLang="ko-KR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A8A427-D516-4080-8E2F-1105EE891CEC}"/>
              </a:ext>
            </a:extLst>
          </p:cNvPr>
          <p:cNvSpPr txBox="1"/>
          <p:nvPr/>
        </p:nvSpPr>
        <p:spPr>
          <a:xfrm>
            <a:off x="8888100" y="4747704"/>
            <a:ext cx="9038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진행 중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B22BB7C-B8E2-428C-A4A3-6127D51350A7}"/>
              </a:ext>
            </a:extLst>
          </p:cNvPr>
          <p:cNvSpPr/>
          <p:nvPr/>
        </p:nvSpPr>
        <p:spPr>
          <a:xfrm>
            <a:off x="63122" y="1441712"/>
            <a:ext cx="1842171" cy="26237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00050" indent="-400050">
              <a:lnSpc>
                <a:spcPct val="200000"/>
              </a:lnSpc>
              <a:buFont typeface="+mj-lt"/>
              <a:buAutoNum type="romanUcPeriod"/>
            </a:pPr>
            <a:r>
              <a:rPr lang="ko-KR" altLang="en-US" sz="1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프로젝트 개요</a:t>
            </a:r>
            <a:endParaRPr lang="ko-KR" altLang="en-US" sz="1400" dirty="0">
              <a:latin typeface="KoPubWorld돋움체 Medium" panose="00000600000000000000" pitchFamily="2" charset="-127"/>
              <a:ea typeface="KoPubWorld돋움체 Medium" panose="00000600000000000000" pitchFamily="2" charset="-127"/>
            </a:endParaRPr>
          </a:p>
          <a:p>
            <a:pPr marL="400050" indent="-400050">
              <a:lnSpc>
                <a:spcPct val="200000"/>
              </a:lnSpc>
              <a:buFont typeface="+mj-lt"/>
              <a:buAutoNum type="romanUcPeriod"/>
            </a:pP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모듈 별 기능 정의</a:t>
            </a:r>
          </a:p>
          <a:p>
            <a:pPr marL="400050" indent="-400050">
              <a:lnSpc>
                <a:spcPct val="200000"/>
              </a:lnSpc>
              <a:buFont typeface="+mj-lt"/>
              <a:buAutoNum type="romanUcPeriod"/>
            </a:pP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모듈 별 설계</a:t>
            </a:r>
          </a:p>
          <a:p>
            <a:pPr marL="400050" indent="-400050">
              <a:lnSpc>
                <a:spcPct val="200000"/>
              </a:lnSpc>
              <a:buFont typeface="+mj-lt"/>
              <a:buAutoNum type="romanUcPeriod"/>
            </a:pP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진행 경과</a:t>
            </a:r>
          </a:p>
          <a:p>
            <a:pPr marL="400050" indent="-400050">
              <a:lnSpc>
                <a:spcPct val="200000"/>
              </a:lnSpc>
              <a:buFont typeface="+mj-lt"/>
              <a:buAutoNum type="romanUcPeriod"/>
            </a:pP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역할 분담</a:t>
            </a:r>
          </a:p>
          <a:p>
            <a:pPr marL="400050" indent="-400050">
              <a:lnSpc>
                <a:spcPct val="200000"/>
              </a:lnSpc>
              <a:buFont typeface="+mj-lt"/>
              <a:buAutoNum type="romanUcPeriod"/>
            </a:pPr>
            <a:endParaRPr lang="en-US" altLang="ko-KR" sz="1400" dirty="0">
              <a:latin typeface="KoPubWorld돋움체 Medium" panose="00000600000000000000" pitchFamily="2" charset="-127"/>
              <a:ea typeface="KoPubWorld돋움체 Medium" panose="00000600000000000000" pitchFamily="2" charset="-127"/>
            </a:endParaRP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D6055F23-E23E-4E90-8083-11D454B4BC1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7408" y="2287281"/>
            <a:ext cx="385270" cy="385270"/>
          </a:xfrm>
          <a:prstGeom prst="rect">
            <a:avLst/>
          </a:prstGeom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id="{0D686E98-3678-4800-B46E-F324AB167DA2}"/>
              </a:ext>
            </a:extLst>
          </p:cNvPr>
          <p:cNvSpPr/>
          <p:nvPr/>
        </p:nvSpPr>
        <p:spPr>
          <a:xfrm>
            <a:off x="1059" y="1844013"/>
            <a:ext cx="1903364" cy="46577"/>
          </a:xfrm>
          <a:prstGeom prst="rect">
            <a:avLst/>
          </a:prstGeom>
          <a:solidFill>
            <a:srgbClr val="FFC61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PubWorld돋움체 Medium" panose="00000600000000000000" pitchFamily="2" charset="-127"/>
              <a:ea typeface="KoPubWorld돋움체 Medium" panose="00000600000000000000" pitchFamily="2" charset="-127"/>
            </a:endParaRPr>
          </a:p>
        </p:txBody>
      </p:sp>
      <p:pic>
        <p:nvPicPr>
          <p:cNvPr id="32" name="그림 31" descr="옅은이(가) 표시된 사진&#10;&#10;자동 생성된 설명">
            <a:extLst>
              <a:ext uri="{FF2B5EF4-FFF2-40B4-BE49-F238E27FC236}">
                <a16:creationId xmlns:a16="http://schemas.microsoft.com/office/drawing/2014/main" id="{3B0DB769-C045-472B-86E9-217798044F6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02" y="6195642"/>
            <a:ext cx="711329" cy="250001"/>
          </a:xfrm>
          <a:prstGeom prst="rect">
            <a:avLst/>
          </a:prstGeom>
        </p:spPr>
      </p:pic>
      <p:sp>
        <p:nvSpPr>
          <p:cNvPr id="34" name="직사각형 33">
            <a:extLst>
              <a:ext uri="{FF2B5EF4-FFF2-40B4-BE49-F238E27FC236}">
                <a16:creationId xmlns:a16="http://schemas.microsoft.com/office/drawing/2014/main" id="{D2BCB272-7494-4C21-A2EB-9AE04F613D6D}"/>
              </a:ext>
            </a:extLst>
          </p:cNvPr>
          <p:cNvSpPr/>
          <p:nvPr/>
        </p:nvSpPr>
        <p:spPr>
          <a:xfrm>
            <a:off x="10263266" y="0"/>
            <a:ext cx="1928733" cy="3462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졸업프로젝트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2 2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차 중간발표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1234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215"/>
    </mc:Choice>
    <mc:Fallback xmlns="">
      <p:transition spd="slow" advTm="28215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C6632F9B-6F5B-4E08-8E1B-C8E5DBF41748}"/>
              </a:ext>
            </a:extLst>
          </p:cNvPr>
          <p:cNvSpPr/>
          <p:nvPr/>
        </p:nvSpPr>
        <p:spPr>
          <a:xfrm>
            <a:off x="5959" y="-19250"/>
            <a:ext cx="2158472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endParaRPr lang="ko-KR" altLang="en-US" sz="1600" dirty="0">
              <a:solidFill>
                <a:schemeClr val="tx1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9AC3ED8-CC7A-4D20-9713-73420CDE465B}"/>
              </a:ext>
            </a:extLst>
          </p:cNvPr>
          <p:cNvSpPr/>
          <p:nvPr/>
        </p:nvSpPr>
        <p:spPr>
          <a:xfrm>
            <a:off x="2373038" y="248744"/>
            <a:ext cx="222785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KoPubWorld돋움체 Bold" panose="00000800000000000000" pitchFamily="2" charset="-127"/>
                <a:ea typeface="KoPubWorld돋움체 Bold" panose="00000800000000000000" pitchFamily="2" charset="-127"/>
              </a:rPr>
              <a:t>1.3 Top-level </a:t>
            </a:r>
            <a:r>
              <a:rPr lang="ko-KR" altLang="en-US" sz="2000" dirty="0">
                <a:latin typeface="KoPubWorld돋움체 Bold" panose="00000800000000000000" pitchFamily="2" charset="-127"/>
                <a:ea typeface="KoPubWorld돋움체 Bold" panose="00000800000000000000" pitchFamily="2" charset="-127"/>
              </a:rPr>
              <a:t>구조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5616394-AF5C-4E4A-9765-00A20493B32A}"/>
              </a:ext>
            </a:extLst>
          </p:cNvPr>
          <p:cNvSpPr/>
          <p:nvPr/>
        </p:nvSpPr>
        <p:spPr>
          <a:xfrm>
            <a:off x="0" y="6395294"/>
            <a:ext cx="1786392" cy="388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404257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6</a:t>
            </a:r>
            <a:r>
              <a:rPr lang="ko-KR" altLang="en-US" sz="1400" dirty="0">
                <a:solidFill>
                  <a:srgbClr val="404257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조 천세진 김지효</a:t>
            </a:r>
            <a:endParaRPr lang="en-US" altLang="ko-KR" sz="1400" dirty="0">
              <a:solidFill>
                <a:srgbClr val="404257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130A7D1-7F3F-41A6-897E-6B83EC6F637C}"/>
              </a:ext>
            </a:extLst>
          </p:cNvPr>
          <p:cNvSpPr/>
          <p:nvPr/>
        </p:nvSpPr>
        <p:spPr>
          <a:xfrm>
            <a:off x="1059" y="1844013"/>
            <a:ext cx="1903364" cy="46577"/>
          </a:xfrm>
          <a:prstGeom prst="rect">
            <a:avLst/>
          </a:prstGeom>
          <a:solidFill>
            <a:srgbClr val="FFC61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PubWorld돋움체 Medium" panose="00000600000000000000" pitchFamily="2" charset="-127"/>
              <a:ea typeface="KoPubWorld돋움체 Medium" panose="00000600000000000000" pitchFamily="2" charset="-127"/>
            </a:endParaRPr>
          </a:p>
        </p:txBody>
      </p:sp>
      <p:sp>
        <p:nvSpPr>
          <p:cNvPr id="217" name="Google Shape;99;p24">
            <a:extLst>
              <a:ext uri="{FF2B5EF4-FFF2-40B4-BE49-F238E27FC236}">
                <a16:creationId xmlns:a16="http://schemas.microsoft.com/office/drawing/2014/main" id="{D0162E0D-144D-4082-B142-F07D7E146F5A}"/>
              </a:ext>
            </a:extLst>
          </p:cNvPr>
          <p:cNvSpPr/>
          <p:nvPr/>
        </p:nvSpPr>
        <p:spPr>
          <a:xfrm>
            <a:off x="6409572" y="1564346"/>
            <a:ext cx="1122786" cy="545992"/>
          </a:xfrm>
          <a:prstGeom prst="can">
            <a:avLst>
              <a:gd name="adj" fmla="val 25000"/>
            </a:avLst>
          </a:prstGeom>
          <a:solidFill>
            <a:srgbClr val="FFFFFF">
              <a:lumMod val="85000"/>
            </a:srgbClr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3175" tIns="41575" rIns="83175" bIns="4157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Arial"/>
              </a:rPr>
              <a:t>Database</a:t>
            </a:r>
            <a:endParaRPr kumimoji="0" sz="10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  <a:sym typeface="Arial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Arial"/>
              </a:rPr>
              <a:t>(Local SQLite)</a:t>
            </a:r>
            <a:endParaRPr kumimoji="0" sz="10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  <a:sym typeface="Arial"/>
            </a:endParaRPr>
          </a:p>
        </p:txBody>
      </p:sp>
      <p:grpSp>
        <p:nvGrpSpPr>
          <p:cNvPr id="218" name="그룹 217">
            <a:extLst>
              <a:ext uri="{FF2B5EF4-FFF2-40B4-BE49-F238E27FC236}">
                <a16:creationId xmlns:a16="http://schemas.microsoft.com/office/drawing/2014/main" id="{5A4DAA73-60C3-411F-9FF8-BA3EF4013156}"/>
              </a:ext>
            </a:extLst>
          </p:cNvPr>
          <p:cNvGrpSpPr/>
          <p:nvPr/>
        </p:nvGrpSpPr>
        <p:grpSpPr>
          <a:xfrm>
            <a:off x="4777794" y="1641009"/>
            <a:ext cx="2569995" cy="2365601"/>
            <a:chOff x="167620" y="581802"/>
            <a:chExt cx="2569995" cy="2365601"/>
          </a:xfrm>
        </p:grpSpPr>
        <p:sp>
          <p:nvSpPr>
            <p:cNvPr id="241" name="Google Shape;164;p24">
              <a:extLst>
                <a:ext uri="{FF2B5EF4-FFF2-40B4-BE49-F238E27FC236}">
                  <a16:creationId xmlns:a16="http://schemas.microsoft.com/office/drawing/2014/main" id="{5A7E6245-5DCA-4D65-B72E-358A564D4EE3}"/>
                </a:ext>
              </a:extLst>
            </p:cNvPr>
            <p:cNvSpPr/>
            <p:nvPr/>
          </p:nvSpPr>
          <p:spPr>
            <a:xfrm>
              <a:off x="167620" y="581802"/>
              <a:ext cx="1413854" cy="469890"/>
            </a:xfrm>
            <a:prstGeom prst="rect">
              <a:avLst/>
            </a:prstGeom>
            <a:solidFill>
              <a:srgbClr val="FFFFFF"/>
            </a:solidFill>
            <a:ln w="25400" cap="flat" cmpd="sng">
              <a:solidFill>
                <a:srgbClr val="FFAB4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83175" tIns="83175" rIns="83175" bIns="8317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altLang="ko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  <a:sym typeface="Arial"/>
                </a:rPr>
                <a:t>Firebase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Arial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altLang="ko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  <a:sym typeface="Arial"/>
                </a:rPr>
                <a:t>Cloud Messaging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Arial"/>
              </a:endParaRPr>
            </a:p>
          </p:txBody>
        </p:sp>
        <p:sp>
          <p:nvSpPr>
            <p:cNvPr id="242" name="Google Shape;110;p24">
              <a:extLst>
                <a:ext uri="{FF2B5EF4-FFF2-40B4-BE49-F238E27FC236}">
                  <a16:creationId xmlns:a16="http://schemas.microsoft.com/office/drawing/2014/main" id="{02248EA9-76E1-4602-B1FC-798246F08586}"/>
                </a:ext>
              </a:extLst>
            </p:cNvPr>
            <p:cNvSpPr txBox="1"/>
            <p:nvPr/>
          </p:nvSpPr>
          <p:spPr>
            <a:xfrm>
              <a:off x="1263597" y="1262386"/>
              <a:ext cx="1474018" cy="220241"/>
            </a:xfrm>
            <a:prstGeom prst="rect">
              <a:avLst/>
            </a:prstGeom>
            <a:solidFill>
              <a:srgbClr val="FFCC8B"/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83175" tIns="83175" rIns="83175" bIns="8317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altLang="ko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  <a:sym typeface="Arial"/>
                </a:rPr>
                <a:t>DataCollectWorker</a:t>
              </a:r>
              <a:endParaRPr kumimoji="0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Arial"/>
              </a:endParaRPr>
            </a:p>
          </p:txBody>
        </p:sp>
        <p:cxnSp>
          <p:nvCxnSpPr>
            <p:cNvPr id="243" name="Google Shape;170;p24">
              <a:extLst>
                <a:ext uri="{FF2B5EF4-FFF2-40B4-BE49-F238E27FC236}">
                  <a16:creationId xmlns:a16="http://schemas.microsoft.com/office/drawing/2014/main" id="{58F8DB78-7A37-4140-82E8-F15979F4FBC0}"/>
                </a:ext>
              </a:extLst>
            </p:cNvPr>
            <p:cNvCxnSpPr>
              <a:cxnSpLocks/>
              <a:stCxn id="241" idx="2"/>
              <a:endCxn id="242" idx="1"/>
            </p:cNvCxnSpPr>
            <p:nvPr/>
          </p:nvCxnSpPr>
          <p:spPr>
            <a:xfrm rot="16200000" flipH="1">
              <a:off x="908665" y="1017574"/>
              <a:ext cx="320815" cy="389050"/>
            </a:xfrm>
            <a:prstGeom prst="bentConnector2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244" name="Google Shape;170;p24">
              <a:extLst>
                <a:ext uri="{FF2B5EF4-FFF2-40B4-BE49-F238E27FC236}">
                  <a16:creationId xmlns:a16="http://schemas.microsoft.com/office/drawing/2014/main" id="{F97A1EDA-C680-446F-A46F-D1ACEE917FB2}"/>
                </a:ext>
              </a:extLst>
            </p:cNvPr>
            <p:cNvCxnSpPr>
              <a:cxnSpLocks/>
              <a:stCxn id="241" idx="2"/>
              <a:endCxn id="222" idx="1"/>
            </p:cNvCxnSpPr>
            <p:nvPr/>
          </p:nvCxnSpPr>
          <p:spPr>
            <a:xfrm rot="16200000" flipH="1">
              <a:off x="720334" y="1205905"/>
              <a:ext cx="699777" cy="391350"/>
            </a:xfrm>
            <a:prstGeom prst="bentConnector2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245" name="Google Shape;170;p24">
              <a:extLst>
                <a:ext uri="{FF2B5EF4-FFF2-40B4-BE49-F238E27FC236}">
                  <a16:creationId xmlns:a16="http://schemas.microsoft.com/office/drawing/2014/main" id="{AA5296A8-B196-4B38-B229-E2E7F09F1A9C}"/>
                </a:ext>
              </a:extLst>
            </p:cNvPr>
            <p:cNvCxnSpPr>
              <a:cxnSpLocks/>
              <a:stCxn id="241" idx="2"/>
              <a:endCxn id="246" idx="1"/>
            </p:cNvCxnSpPr>
            <p:nvPr/>
          </p:nvCxnSpPr>
          <p:spPr>
            <a:xfrm rot="16200000" flipH="1">
              <a:off x="177427" y="1748812"/>
              <a:ext cx="1785591" cy="391350"/>
            </a:xfrm>
            <a:prstGeom prst="bentConnector2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46" name="Google Shape;157;p24">
              <a:extLst>
                <a:ext uri="{FF2B5EF4-FFF2-40B4-BE49-F238E27FC236}">
                  <a16:creationId xmlns:a16="http://schemas.microsoft.com/office/drawing/2014/main" id="{8167E964-0BC0-4794-B0FC-1BA3DEE6042C}"/>
                </a:ext>
              </a:extLst>
            </p:cNvPr>
            <p:cNvSpPr txBox="1"/>
            <p:nvPr/>
          </p:nvSpPr>
          <p:spPr>
            <a:xfrm>
              <a:off x="1265897" y="2727162"/>
              <a:ext cx="1200241" cy="220241"/>
            </a:xfrm>
            <a:prstGeom prst="rect">
              <a:avLst/>
            </a:prstGeom>
            <a:solidFill>
              <a:srgbClr val="FFCC8B"/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83175" tIns="83175" rIns="83175" bIns="8317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altLang="ko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  <a:sym typeface="Arial"/>
                </a:rPr>
                <a:t>ServerWorker</a:t>
              </a:r>
              <a:endParaRPr kumimoji="0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Arial"/>
              </a:endParaRPr>
            </a:p>
          </p:txBody>
        </p:sp>
      </p:grpSp>
      <p:grpSp>
        <p:nvGrpSpPr>
          <p:cNvPr id="219" name="그룹 218">
            <a:extLst>
              <a:ext uri="{FF2B5EF4-FFF2-40B4-BE49-F238E27FC236}">
                <a16:creationId xmlns:a16="http://schemas.microsoft.com/office/drawing/2014/main" id="{28F11DD6-3442-4D1F-9197-3539A3F6924D}"/>
              </a:ext>
            </a:extLst>
          </p:cNvPr>
          <p:cNvGrpSpPr/>
          <p:nvPr/>
        </p:nvGrpSpPr>
        <p:grpSpPr>
          <a:xfrm>
            <a:off x="2719274" y="1661847"/>
            <a:ext cx="3449413" cy="3414304"/>
            <a:chOff x="3038682" y="347794"/>
            <a:chExt cx="3449413" cy="3414304"/>
          </a:xfrm>
        </p:grpSpPr>
        <p:sp>
          <p:nvSpPr>
            <p:cNvPr id="223" name="Google Shape;137;p24">
              <a:extLst>
                <a:ext uri="{FF2B5EF4-FFF2-40B4-BE49-F238E27FC236}">
                  <a16:creationId xmlns:a16="http://schemas.microsoft.com/office/drawing/2014/main" id="{3EBBA09C-93E2-4D00-8032-512879C48515}"/>
                </a:ext>
              </a:extLst>
            </p:cNvPr>
            <p:cNvSpPr/>
            <p:nvPr/>
          </p:nvSpPr>
          <p:spPr>
            <a:xfrm>
              <a:off x="3114847" y="776347"/>
              <a:ext cx="1321570" cy="229756"/>
            </a:xfrm>
            <a:prstGeom prst="rect">
              <a:avLst/>
            </a:prstGeom>
            <a:solidFill>
              <a:srgbClr val="FFFFFF"/>
            </a:solidFill>
            <a:ln w="25400" cap="flat" cmpd="sng">
              <a:solidFill>
                <a:srgbClr val="FFAB4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83175" tIns="83175" rIns="83175" bIns="8317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altLang="ko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  <a:sym typeface="Arial"/>
                </a:rPr>
                <a:t>TutorialActivity</a:t>
              </a:r>
              <a:endParaRPr kumimoji="0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Arial"/>
              </a:endParaRPr>
            </a:p>
          </p:txBody>
        </p:sp>
        <p:sp>
          <p:nvSpPr>
            <p:cNvPr id="224" name="Google Shape;142;p24">
              <a:extLst>
                <a:ext uri="{FF2B5EF4-FFF2-40B4-BE49-F238E27FC236}">
                  <a16:creationId xmlns:a16="http://schemas.microsoft.com/office/drawing/2014/main" id="{E8DF6F09-34A8-44B2-8619-FC1F9E340F89}"/>
                </a:ext>
              </a:extLst>
            </p:cNvPr>
            <p:cNvSpPr/>
            <p:nvPr/>
          </p:nvSpPr>
          <p:spPr>
            <a:xfrm>
              <a:off x="3114847" y="347794"/>
              <a:ext cx="1321570" cy="229756"/>
            </a:xfrm>
            <a:prstGeom prst="rect">
              <a:avLst/>
            </a:prstGeom>
            <a:solidFill>
              <a:srgbClr val="FFFFFF"/>
            </a:solidFill>
            <a:ln w="25400" cap="flat" cmpd="sng">
              <a:solidFill>
                <a:srgbClr val="FFAB4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83175" tIns="83175" rIns="83175" bIns="8317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altLang="ko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  <a:sym typeface="Arial"/>
                </a:rPr>
                <a:t>LoginActivity</a:t>
              </a:r>
              <a:endParaRPr kumimoji="0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Arial"/>
              </a:endParaRPr>
            </a:p>
          </p:txBody>
        </p:sp>
        <p:sp>
          <p:nvSpPr>
            <p:cNvPr id="225" name="Google Shape;127;p24">
              <a:extLst>
                <a:ext uri="{FF2B5EF4-FFF2-40B4-BE49-F238E27FC236}">
                  <a16:creationId xmlns:a16="http://schemas.microsoft.com/office/drawing/2014/main" id="{D46EE8B5-D90F-40F6-9BB8-DDA33D6C0093}"/>
                </a:ext>
              </a:extLst>
            </p:cNvPr>
            <p:cNvSpPr/>
            <p:nvPr/>
          </p:nvSpPr>
          <p:spPr>
            <a:xfrm>
              <a:off x="3038682" y="1194173"/>
              <a:ext cx="1473900" cy="229756"/>
            </a:xfrm>
            <a:prstGeom prst="rect">
              <a:avLst/>
            </a:prstGeom>
            <a:solidFill>
              <a:srgbClr val="FFFFFF"/>
            </a:solidFill>
            <a:ln w="25400" cap="flat" cmpd="sng">
              <a:solidFill>
                <a:srgbClr val="0097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83175" tIns="83175" rIns="83175" bIns="8317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altLang="ko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  <a:sym typeface="Arial"/>
                </a:rPr>
                <a:t>UserMainActivity</a:t>
              </a:r>
              <a:endParaRPr kumimoji="0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Arial"/>
              </a:endParaRPr>
            </a:p>
          </p:txBody>
        </p:sp>
        <p:sp>
          <p:nvSpPr>
            <p:cNvPr id="226" name="Google Shape;100;p24">
              <a:extLst>
                <a:ext uri="{FF2B5EF4-FFF2-40B4-BE49-F238E27FC236}">
                  <a16:creationId xmlns:a16="http://schemas.microsoft.com/office/drawing/2014/main" id="{9EC9B0E7-979D-439E-B78B-2E6A3334EEC7}"/>
                </a:ext>
              </a:extLst>
            </p:cNvPr>
            <p:cNvSpPr/>
            <p:nvPr/>
          </p:nvSpPr>
          <p:spPr>
            <a:xfrm>
              <a:off x="3982251" y="1669734"/>
              <a:ext cx="1474019" cy="242265"/>
            </a:xfrm>
            <a:prstGeom prst="rect">
              <a:avLst/>
            </a:prstGeom>
            <a:solidFill>
              <a:srgbClr val="FFFFFF"/>
            </a:solidFill>
            <a:ln w="25400" cap="flat" cmpd="sng">
              <a:solidFill>
                <a:srgbClr val="FFAB4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83175" tIns="83175" rIns="83175" bIns="8317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altLang="ko" sz="12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  <a:sym typeface="Arial"/>
                </a:rPr>
                <a:t>StressDialog</a:t>
              </a:r>
              <a:endParaRPr kumimoji="0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Arial"/>
              </a:endParaRPr>
            </a:p>
          </p:txBody>
        </p:sp>
        <p:sp>
          <p:nvSpPr>
            <p:cNvPr id="227" name="Google Shape;265;p29">
              <a:extLst>
                <a:ext uri="{FF2B5EF4-FFF2-40B4-BE49-F238E27FC236}">
                  <a16:creationId xmlns:a16="http://schemas.microsoft.com/office/drawing/2014/main" id="{DE4F3068-5E39-4C06-BC7F-B680786178EB}"/>
                </a:ext>
              </a:extLst>
            </p:cNvPr>
            <p:cNvSpPr/>
            <p:nvPr/>
          </p:nvSpPr>
          <p:spPr>
            <a:xfrm>
              <a:off x="3982251" y="2415672"/>
              <a:ext cx="1473900" cy="242121"/>
            </a:xfrm>
            <a:prstGeom prst="rect">
              <a:avLst/>
            </a:prstGeom>
            <a:solidFill>
              <a:srgbClr val="FFFFFF"/>
            </a:solidFill>
            <a:ln w="25400" cap="flat" cmpd="sng">
              <a:solidFill>
                <a:srgbClr val="FFAB4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83175" tIns="83175" rIns="83175" bIns="8317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altLang="ko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  <a:sym typeface="Arial"/>
                </a:rPr>
                <a:t>MyPageActivity</a:t>
              </a:r>
              <a:endParaRPr kumimoji="0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Arial"/>
              </a:endParaRPr>
            </a:p>
          </p:txBody>
        </p:sp>
        <p:sp>
          <p:nvSpPr>
            <p:cNvPr id="228" name="Google Shape;292;p29">
              <a:extLst>
                <a:ext uri="{FF2B5EF4-FFF2-40B4-BE49-F238E27FC236}">
                  <a16:creationId xmlns:a16="http://schemas.microsoft.com/office/drawing/2014/main" id="{CEC72C99-4C1A-4265-B73F-4600C5937BAC}"/>
                </a:ext>
              </a:extLst>
            </p:cNvPr>
            <p:cNvSpPr/>
            <p:nvPr/>
          </p:nvSpPr>
          <p:spPr>
            <a:xfrm>
              <a:off x="4934764" y="3519977"/>
              <a:ext cx="1473900" cy="242121"/>
            </a:xfrm>
            <a:prstGeom prst="rect">
              <a:avLst/>
            </a:prstGeom>
            <a:solidFill>
              <a:srgbClr val="FFFFFF"/>
            </a:solidFill>
            <a:ln w="25400" cap="flat" cmpd="sng">
              <a:solidFill>
                <a:srgbClr val="E0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83175" tIns="83175" rIns="83175" bIns="8317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altLang="ko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  <a:sym typeface="Arial"/>
                </a:rPr>
                <a:t>ChartFragment</a:t>
              </a:r>
              <a:endParaRPr kumimoji="0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Arial"/>
              </a:endParaRPr>
            </a:p>
          </p:txBody>
        </p:sp>
        <p:sp>
          <p:nvSpPr>
            <p:cNvPr id="229" name="Google Shape;276;p29">
              <a:extLst>
                <a:ext uri="{FF2B5EF4-FFF2-40B4-BE49-F238E27FC236}">
                  <a16:creationId xmlns:a16="http://schemas.microsoft.com/office/drawing/2014/main" id="{8B7D9341-C74E-4D4D-B29B-508222E81B43}"/>
                </a:ext>
              </a:extLst>
            </p:cNvPr>
            <p:cNvSpPr/>
            <p:nvPr/>
          </p:nvSpPr>
          <p:spPr>
            <a:xfrm>
              <a:off x="4934764" y="3144537"/>
              <a:ext cx="1550400" cy="242121"/>
            </a:xfrm>
            <a:prstGeom prst="rect">
              <a:avLst/>
            </a:prstGeom>
            <a:solidFill>
              <a:srgbClr val="FFFFFF"/>
            </a:solidFill>
            <a:ln w="25400" cap="flat" cmpd="sng">
              <a:solidFill>
                <a:srgbClr val="FFAB4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83175" tIns="83175" rIns="83175" bIns="8317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altLang="ko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  <a:sym typeface="Arial"/>
                </a:rPr>
                <a:t>ChangePwActivity</a:t>
              </a:r>
              <a:endParaRPr kumimoji="0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Arial"/>
              </a:endParaRPr>
            </a:p>
          </p:txBody>
        </p:sp>
        <p:sp>
          <p:nvSpPr>
            <p:cNvPr id="230" name="Google Shape;278;p29">
              <a:extLst>
                <a:ext uri="{FF2B5EF4-FFF2-40B4-BE49-F238E27FC236}">
                  <a16:creationId xmlns:a16="http://schemas.microsoft.com/office/drawing/2014/main" id="{2DC55748-A4FA-4D54-BA21-47E4E0B586EF}"/>
                </a:ext>
              </a:extLst>
            </p:cNvPr>
            <p:cNvSpPr/>
            <p:nvPr/>
          </p:nvSpPr>
          <p:spPr>
            <a:xfrm>
              <a:off x="4937695" y="2791110"/>
              <a:ext cx="1550400" cy="220110"/>
            </a:xfrm>
            <a:prstGeom prst="rect">
              <a:avLst/>
            </a:prstGeom>
            <a:solidFill>
              <a:srgbClr val="FFFFFF"/>
            </a:solidFill>
            <a:ln w="25400" cap="flat" cmpd="sng">
              <a:solidFill>
                <a:srgbClr val="FFAB4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83175" tIns="83175" rIns="83175" bIns="8317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altLang="ko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  <a:sym typeface="Arial"/>
                </a:rPr>
                <a:t>WithdrawActivity</a:t>
              </a:r>
              <a:endParaRPr kumimoji="0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Arial"/>
              </a:endParaRPr>
            </a:p>
          </p:txBody>
        </p:sp>
        <p:sp>
          <p:nvSpPr>
            <p:cNvPr id="231" name="Google Shape;330;p30">
              <a:extLst>
                <a:ext uri="{FF2B5EF4-FFF2-40B4-BE49-F238E27FC236}">
                  <a16:creationId xmlns:a16="http://schemas.microsoft.com/office/drawing/2014/main" id="{7CCB1246-BBDF-4BA5-A6B1-847EE561CFBD}"/>
                </a:ext>
              </a:extLst>
            </p:cNvPr>
            <p:cNvSpPr/>
            <p:nvPr/>
          </p:nvSpPr>
          <p:spPr>
            <a:xfrm>
              <a:off x="3982285" y="2045316"/>
              <a:ext cx="1473865" cy="237039"/>
            </a:xfrm>
            <a:prstGeom prst="rect">
              <a:avLst/>
            </a:prstGeom>
            <a:solidFill>
              <a:srgbClr val="FFFFFF"/>
            </a:solidFill>
            <a:ln w="25400" cap="flat" cmpd="sng" algn="ctr">
              <a:solidFill>
                <a:srgbClr val="FFAB40"/>
              </a:solidFill>
              <a:prstDash val="solid"/>
              <a:headEnd type="none" w="sm" len="sm"/>
              <a:tailEnd type="none" w="sm" len="sm"/>
            </a:ln>
            <a:effectLst/>
          </p:spPr>
          <p:txBody>
            <a:bodyPr spcFirstLastPara="1" wrap="square" lIns="83175" tIns="83175" rIns="83175" bIns="8317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lang="en-US" sz="1200" kern="0" dirty="0">
                  <a:solidFill>
                    <a:srgbClr val="000000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  <a:sym typeface="Arial"/>
                </a:rPr>
                <a:t>TutorialActivity</a:t>
              </a:r>
              <a:endParaRPr kumimoji="0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Arial"/>
              </a:endParaRPr>
            </a:p>
          </p:txBody>
        </p:sp>
        <p:cxnSp>
          <p:nvCxnSpPr>
            <p:cNvPr id="232" name="Google Shape;161;p24">
              <a:extLst>
                <a:ext uri="{FF2B5EF4-FFF2-40B4-BE49-F238E27FC236}">
                  <a16:creationId xmlns:a16="http://schemas.microsoft.com/office/drawing/2014/main" id="{426CADC8-1922-445D-8325-8B038CB1F819}"/>
                </a:ext>
              </a:extLst>
            </p:cNvPr>
            <p:cNvCxnSpPr>
              <a:cxnSpLocks/>
              <a:stCxn id="224" idx="2"/>
              <a:endCxn id="223" idx="0"/>
            </p:cNvCxnSpPr>
            <p:nvPr/>
          </p:nvCxnSpPr>
          <p:spPr>
            <a:xfrm>
              <a:off x="3775632" y="577550"/>
              <a:ext cx="0" cy="198797"/>
            </a:xfrm>
            <a:prstGeom prst="straightConnector1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233" name="Google Shape;161;p24">
              <a:extLst>
                <a:ext uri="{FF2B5EF4-FFF2-40B4-BE49-F238E27FC236}">
                  <a16:creationId xmlns:a16="http://schemas.microsoft.com/office/drawing/2014/main" id="{6EFCE326-F113-4886-9BAD-4A8BB4BECFFD}"/>
                </a:ext>
              </a:extLst>
            </p:cNvPr>
            <p:cNvCxnSpPr>
              <a:cxnSpLocks/>
              <a:stCxn id="223" idx="2"/>
              <a:endCxn id="225" idx="0"/>
            </p:cNvCxnSpPr>
            <p:nvPr/>
          </p:nvCxnSpPr>
          <p:spPr>
            <a:xfrm>
              <a:off x="3775632" y="1006103"/>
              <a:ext cx="0" cy="188070"/>
            </a:xfrm>
            <a:prstGeom prst="straightConnector1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234" name="Google Shape;170;p24">
              <a:extLst>
                <a:ext uri="{FF2B5EF4-FFF2-40B4-BE49-F238E27FC236}">
                  <a16:creationId xmlns:a16="http://schemas.microsoft.com/office/drawing/2014/main" id="{58ADAC41-D8C0-4D8F-B0DD-9DDA56B15399}"/>
                </a:ext>
              </a:extLst>
            </p:cNvPr>
            <p:cNvCxnSpPr>
              <a:cxnSpLocks/>
              <a:stCxn id="225" idx="2"/>
              <a:endCxn id="226" idx="1"/>
            </p:cNvCxnSpPr>
            <p:nvPr/>
          </p:nvCxnSpPr>
          <p:spPr>
            <a:xfrm rot="16200000" flipH="1">
              <a:off x="3695472" y="1504088"/>
              <a:ext cx="366938" cy="206619"/>
            </a:xfrm>
            <a:prstGeom prst="bentConnector2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235" name="Google Shape;170;p24">
              <a:extLst>
                <a:ext uri="{FF2B5EF4-FFF2-40B4-BE49-F238E27FC236}">
                  <a16:creationId xmlns:a16="http://schemas.microsoft.com/office/drawing/2014/main" id="{C355AB15-5A1B-4DB8-8E77-08897D884B62}"/>
                </a:ext>
              </a:extLst>
            </p:cNvPr>
            <p:cNvCxnSpPr>
              <a:cxnSpLocks/>
              <a:stCxn id="225" idx="2"/>
              <a:endCxn id="231" idx="1"/>
            </p:cNvCxnSpPr>
            <p:nvPr/>
          </p:nvCxnSpPr>
          <p:spPr>
            <a:xfrm rot="16200000" flipH="1">
              <a:off x="3509005" y="1690555"/>
              <a:ext cx="739907" cy="206653"/>
            </a:xfrm>
            <a:prstGeom prst="bentConnector2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236" name="Google Shape;170;p24">
              <a:extLst>
                <a:ext uri="{FF2B5EF4-FFF2-40B4-BE49-F238E27FC236}">
                  <a16:creationId xmlns:a16="http://schemas.microsoft.com/office/drawing/2014/main" id="{A3A1E800-DA17-4F51-8F29-31CC18A41F8A}"/>
                </a:ext>
              </a:extLst>
            </p:cNvPr>
            <p:cNvCxnSpPr>
              <a:cxnSpLocks/>
              <a:stCxn id="225" idx="2"/>
              <a:endCxn id="227" idx="1"/>
            </p:cNvCxnSpPr>
            <p:nvPr/>
          </p:nvCxnSpPr>
          <p:spPr>
            <a:xfrm rot="16200000" flipH="1">
              <a:off x="3322539" y="1877021"/>
              <a:ext cx="1112804" cy="206619"/>
            </a:xfrm>
            <a:prstGeom prst="bentConnector2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237" name="Google Shape;170;p24">
              <a:extLst>
                <a:ext uri="{FF2B5EF4-FFF2-40B4-BE49-F238E27FC236}">
                  <a16:creationId xmlns:a16="http://schemas.microsoft.com/office/drawing/2014/main" id="{8228B35E-05D9-42A4-818F-B0485731F8B7}"/>
                </a:ext>
              </a:extLst>
            </p:cNvPr>
            <p:cNvCxnSpPr>
              <a:cxnSpLocks/>
              <a:stCxn id="227" idx="2"/>
              <a:endCxn id="230" idx="1"/>
            </p:cNvCxnSpPr>
            <p:nvPr/>
          </p:nvCxnSpPr>
          <p:spPr>
            <a:xfrm rot="16200000" flipH="1">
              <a:off x="4706762" y="2670232"/>
              <a:ext cx="243372" cy="218494"/>
            </a:xfrm>
            <a:prstGeom prst="bentConnector2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238" name="Google Shape;170;p24">
              <a:extLst>
                <a:ext uri="{FF2B5EF4-FFF2-40B4-BE49-F238E27FC236}">
                  <a16:creationId xmlns:a16="http://schemas.microsoft.com/office/drawing/2014/main" id="{6C88354C-C72B-40D1-9894-2A4FF22B007E}"/>
                </a:ext>
              </a:extLst>
            </p:cNvPr>
            <p:cNvCxnSpPr>
              <a:cxnSpLocks/>
              <a:stCxn id="227" idx="2"/>
              <a:endCxn id="229" idx="1"/>
            </p:cNvCxnSpPr>
            <p:nvPr/>
          </p:nvCxnSpPr>
          <p:spPr>
            <a:xfrm rot="16200000" flipH="1">
              <a:off x="4523080" y="2853913"/>
              <a:ext cx="607805" cy="215563"/>
            </a:xfrm>
            <a:prstGeom prst="bentConnector2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239" name="Google Shape;170;p24">
              <a:extLst>
                <a:ext uri="{FF2B5EF4-FFF2-40B4-BE49-F238E27FC236}">
                  <a16:creationId xmlns:a16="http://schemas.microsoft.com/office/drawing/2014/main" id="{7EFFC5A3-AE44-4CAA-965C-696389379959}"/>
                </a:ext>
              </a:extLst>
            </p:cNvPr>
            <p:cNvCxnSpPr>
              <a:cxnSpLocks/>
              <a:stCxn id="227" idx="2"/>
              <a:endCxn id="228" idx="1"/>
            </p:cNvCxnSpPr>
            <p:nvPr/>
          </p:nvCxnSpPr>
          <p:spPr>
            <a:xfrm rot="16200000" flipH="1">
              <a:off x="4335360" y="3041633"/>
              <a:ext cx="983245" cy="215563"/>
            </a:xfrm>
            <a:prstGeom prst="bentConnector2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cxnSp>
        <p:nvCxnSpPr>
          <p:cNvPr id="220" name="Google Shape;170;p24">
            <a:extLst>
              <a:ext uri="{FF2B5EF4-FFF2-40B4-BE49-F238E27FC236}">
                <a16:creationId xmlns:a16="http://schemas.microsoft.com/office/drawing/2014/main" id="{6E398E08-165F-4579-BC7C-5414F63F8069}"/>
              </a:ext>
            </a:extLst>
          </p:cNvPr>
          <p:cNvCxnSpPr>
            <a:cxnSpLocks/>
            <a:stCxn id="242" idx="0"/>
            <a:endCxn id="217" idx="3"/>
          </p:cNvCxnSpPr>
          <p:nvPr/>
        </p:nvCxnSpPr>
        <p:spPr>
          <a:xfrm rot="5400000" flipH="1" flipV="1">
            <a:off x="6685245" y="2035874"/>
            <a:ext cx="211255" cy="360185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21" name="Google Shape;170;p24">
            <a:extLst>
              <a:ext uri="{FF2B5EF4-FFF2-40B4-BE49-F238E27FC236}">
                <a16:creationId xmlns:a16="http://schemas.microsoft.com/office/drawing/2014/main" id="{E942CAA1-485C-4345-9544-D9FDE3001A86}"/>
              </a:ext>
            </a:extLst>
          </p:cNvPr>
          <p:cNvCxnSpPr>
            <a:cxnSpLocks/>
            <a:stCxn id="217" idx="4"/>
            <a:endCxn id="222" idx="3"/>
          </p:cNvCxnSpPr>
          <p:nvPr/>
        </p:nvCxnSpPr>
        <p:spPr>
          <a:xfrm flipH="1">
            <a:off x="7076310" y="1837342"/>
            <a:ext cx="456048" cy="973334"/>
          </a:xfrm>
          <a:prstGeom prst="bentConnector3">
            <a:avLst>
              <a:gd name="adj1" fmla="val -50126"/>
            </a:avLst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22" name="Google Shape;152;p24">
            <a:extLst>
              <a:ext uri="{FF2B5EF4-FFF2-40B4-BE49-F238E27FC236}">
                <a16:creationId xmlns:a16="http://schemas.microsoft.com/office/drawing/2014/main" id="{B67B4F62-0141-4A18-AB79-F11948EC67D2}"/>
              </a:ext>
            </a:extLst>
          </p:cNvPr>
          <p:cNvSpPr txBox="1"/>
          <p:nvPr/>
        </p:nvSpPr>
        <p:spPr>
          <a:xfrm>
            <a:off x="5876071" y="2700555"/>
            <a:ext cx="1200239" cy="220241"/>
          </a:xfrm>
          <a:prstGeom prst="rect">
            <a:avLst/>
          </a:prstGeom>
          <a:solidFill>
            <a:srgbClr val="FFCC8B"/>
          </a:solidFill>
          <a:ln w="1270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3175" tIns="83175" rIns="83175" bIns="8317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Arial"/>
              </a:rPr>
              <a:t>TrainWorker</a:t>
            </a:r>
            <a:endParaRPr kumimoji="0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  <a:sym typeface="Arial"/>
            </a:endParaRPr>
          </a:p>
        </p:txBody>
      </p:sp>
      <p:sp>
        <p:nvSpPr>
          <p:cNvPr id="197" name="Google Shape;327;p30">
            <a:extLst>
              <a:ext uri="{FF2B5EF4-FFF2-40B4-BE49-F238E27FC236}">
                <a16:creationId xmlns:a16="http://schemas.microsoft.com/office/drawing/2014/main" id="{005D8413-427A-48AC-BD3C-5B54E190F273}"/>
              </a:ext>
            </a:extLst>
          </p:cNvPr>
          <p:cNvSpPr/>
          <p:nvPr/>
        </p:nvSpPr>
        <p:spPr>
          <a:xfrm>
            <a:off x="10016588" y="2373858"/>
            <a:ext cx="1204685" cy="630952"/>
          </a:xfrm>
          <a:prstGeom prst="can">
            <a:avLst>
              <a:gd name="adj" fmla="val 25000"/>
            </a:avLst>
          </a:prstGeom>
          <a:solidFill>
            <a:srgbClr val="FFFFFF">
              <a:lumMod val="75000"/>
            </a:srgbClr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8000" tIns="108000" rIns="108000" bIns="4157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Arial"/>
              </a:rPr>
              <a:t>Database</a:t>
            </a:r>
            <a:endParaRPr kumimoji="0" lang="en-US" altLang="ko-KR" sz="11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  <a:sym typeface="Arial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Arial"/>
              </a:rPr>
              <a:t>(MySQL Server)</a:t>
            </a:r>
            <a:endParaRPr kumimoji="0" lang="en-US" altLang="ko-KR" sz="11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  <a:sym typeface="Arial"/>
            </a:endParaRPr>
          </a:p>
        </p:txBody>
      </p:sp>
      <p:sp>
        <p:nvSpPr>
          <p:cNvPr id="198" name="Google Shape;317;p30">
            <a:extLst>
              <a:ext uri="{FF2B5EF4-FFF2-40B4-BE49-F238E27FC236}">
                <a16:creationId xmlns:a16="http://schemas.microsoft.com/office/drawing/2014/main" id="{AC6A9E2C-0E84-41FB-9607-22C816022C19}"/>
              </a:ext>
            </a:extLst>
          </p:cNvPr>
          <p:cNvSpPr/>
          <p:nvPr/>
        </p:nvSpPr>
        <p:spPr>
          <a:xfrm>
            <a:off x="8625213" y="3682779"/>
            <a:ext cx="1159728" cy="42742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3175" tIns="83175" rIns="83175" bIns="8317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Arial"/>
              </a:rPr>
              <a:t>Middle Server</a:t>
            </a:r>
            <a:endParaRPr kumimoji="0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  <a:sym typeface="Arial"/>
            </a:endParaRPr>
          </a:p>
        </p:txBody>
      </p:sp>
      <p:cxnSp>
        <p:nvCxnSpPr>
          <p:cNvPr id="199" name="직선 연결선 198">
            <a:extLst>
              <a:ext uri="{FF2B5EF4-FFF2-40B4-BE49-F238E27FC236}">
                <a16:creationId xmlns:a16="http://schemas.microsoft.com/office/drawing/2014/main" id="{9D2776E8-E033-488F-A924-EE2F79334073}"/>
              </a:ext>
            </a:extLst>
          </p:cNvPr>
          <p:cNvCxnSpPr>
            <a:cxnSpLocks/>
          </p:cNvCxnSpPr>
          <p:nvPr/>
        </p:nvCxnSpPr>
        <p:spPr>
          <a:xfrm>
            <a:off x="8263983" y="1067953"/>
            <a:ext cx="0" cy="4914900"/>
          </a:xfrm>
          <a:prstGeom prst="line">
            <a:avLst/>
          </a:prstGeom>
          <a:noFill/>
          <a:ln w="19050" cap="flat" cmpd="sng" algn="ctr">
            <a:solidFill>
              <a:schemeClr val="bg1">
                <a:lumMod val="50000"/>
              </a:schemeClr>
            </a:solidFill>
            <a:prstDash val="dash"/>
          </a:ln>
          <a:effectLst/>
        </p:spPr>
      </p:cxnSp>
      <p:cxnSp>
        <p:nvCxnSpPr>
          <p:cNvPr id="200" name="Google Shape;161;p24">
            <a:extLst>
              <a:ext uri="{FF2B5EF4-FFF2-40B4-BE49-F238E27FC236}">
                <a16:creationId xmlns:a16="http://schemas.microsoft.com/office/drawing/2014/main" id="{541FAC25-B1FC-4F42-8B3E-29B573EBD4D4}"/>
              </a:ext>
            </a:extLst>
          </p:cNvPr>
          <p:cNvCxnSpPr>
            <a:cxnSpLocks/>
            <a:stCxn id="246" idx="3"/>
            <a:endCxn id="198" idx="1"/>
          </p:cNvCxnSpPr>
          <p:nvPr/>
        </p:nvCxnSpPr>
        <p:spPr>
          <a:xfrm flipV="1">
            <a:off x="7076312" y="3896489"/>
            <a:ext cx="1548901" cy="1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01" name="Google Shape;176;p25">
            <a:extLst>
              <a:ext uri="{FF2B5EF4-FFF2-40B4-BE49-F238E27FC236}">
                <a16:creationId xmlns:a16="http://schemas.microsoft.com/office/drawing/2014/main" id="{654A7549-6954-4BDF-BBA7-D0A4E096BF55}"/>
              </a:ext>
            </a:extLst>
          </p:cNvPr>
          <p:cNvSpPr txBox="1"/>
          <p:nvPr/>
        </p:nvSpPr>
        <p:spPr>
          <a:xfrm>
            <a:off x="4348463" y="5850399"/>
            <a:ext cx="2061109" cy="5448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Arial"/>
              </a:rPr>
              <a:t>Client Side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1400" kern="0" dirty="0">
                <a:solidFill>
                  <a:srgbClr val="00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Arial"/>
              </a:rPr>
              <a:t>(</a:t>
            </a:r>
            <a:r>
              <a:rPr lang="en-US" sz="1400" kern="0" dirty="0" err="1">
                <a:solidFill>
                  <a:srgbClr val="00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Arial"/>
              </a:rPr>
              <a:t>Stressy</a:t>
            </a:r>
            <a:r>
              <a:rPr lang="en-US" sz="1400" kern="0" dirty="0">
                <a:solidFill>
                  <a:srgbClr val="00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Arial"/>
              </a:rPr>
              <a:t> APP)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  <a:sym typeface="Arial"/>
            </a:endParaRPr>
          </a:p>
        </p:txBody>
      </p:sp>
      <p:sp>
        <p:nvSpPr>
          <p:cNvPr id="202" name="Google Shape;176;p25">
            <a:extLst>
              <a:ext uri="{FF2B5EF4-FFF2-40B4-BE49-F238E27FC236}">
                <a16:creationId xmlns:a16="http://schemas.microsoft.com/office/drawing/2014/main" id="{5E66A00F-FD4A-42FC-B613-E065C05DABD2}"/>
              </a:ext>
            </a:extLst>
          </p:cNvPr>
          <p:cNvSpPr txBox="1"/>
          <p:nvPr/>
        </p:nvSpPr>
        <p:spPr>
          <a:xfrm>
            <a:off x="9699167" y="5912084"/>
            <a:ext cx="1479088" cy="3076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Arial"/>
              </a:rPr>
              <a:t>Server-side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  <a:sym typeface="Arial"/>
            </a:endParaRPr>
          </a:p>
        </p:txBody>
      </p:sp>
      <p:grpSp>
        <p:nvGrpSpPr>
          <p:cNvPr id="203" name="그룹 202">
            <a:extLst>
              <a:ext uri="{FF2B5EF4-FFF2-40B4-BE49-F238E27FC236}">
                <a16:creationId xmlns:a16="http://schemas.microsoft.com/office/drawing/2014/main" id="{475456FA-A496-4EAE-80D6-80356150A5D9}"/>
              </a:ext>
            </a:extLst>
          </p:cNvPr>
          <p:cNvGrpSpPr/>
          <p:nvPr/>
        </p:nvGrpSpPr>
        <p:grpSpPr>
          <a:xfrm>
            <a:off x="6741569" y="2996737"/>
            <a:ext cx="1049073" cy="407361"/>
            <a:chOff x="5014007" y="2104775"/>
            <a:chExt cx="1049073" cy="407361"/>
          </a:xfrm>
        </p:grpSpPr>
        <p:sp>
          <p:nvSpPr>
            <p:cNvPr id="215" name="Google Shape;206;p26">
              <a:extLst>
                <a:ext uri="{FF2B5EF4-FFF2-40B4-BE49-F238E27FC236}">
                  <a16:creationId xmlns:a16="http://schemas.microsoft.com/office/drawing/2014/main" id="{41E7DE41-CAC8-40A7-AE4E-7A11F10DB90E}"/>
                </a:ext>
              </a:extLst>
            </p:cNvPr>
            <p:cNvSpPr txBox="1"/>
            <p:nvPr/>
          </p:nvSpPr>
          <p:spPr>
            <a:xfrm>
              <a:off x="5263711" y="2104775"/>
              <a:ext cx="799369" cy="200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3175" tIns="41575" rIns="83175" bIns="41575" anchor="t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altLang="ko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  <a:sym typeface="Arial"/>
                </a:rPr>
                <a:t>Local Model</a:t>
              </a:r>
              <a:endParaRPr kumimoji="0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Arial"/>
              </a:endParaRPr>
            </a:p>
          </p:txBody>
        </p:sp>
        <p:pic>
          <p:nvPicPr>
            <p:cNvPr id="216" name="Google Shape;210;p26">
              <a:extLst>
                <a:ext uri="{FF2B5EF4-FFF2-40B4-BE49-F238E27FC236}">
                  <a16:creationId xmlns:a16="http://schemas.microsoft.com/office/drawing/2014/main" id="{A1078310-0961-4465-B7C6-E10729A0D451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014007" y="2107860"/>
              <a:ext cx="404276" cy="404276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204" name="Google Shape;170;p24">
            <a:extLst>
              <a:ext uri="{FF2B5EF4-FFF2-40B4-BE49-F238E27FC236}">
                <a16:creationId xmlns:a16="http://schemas.microsoft.com/office/drawing/2014/main" id="{AB65BB31-C800-4F5B-8E71-7E3C29D17BB7}"/>
              </a:ext>
            </a:extLst>
          </p:cNvPr>
          <p:cNvCxnSpPr>
            <a:cxnSpLocks/>
            <a:stCxn id="198" idx="0"/>
            <a:endCxn id="241" idx="0"/>
          </p:cNvCxnSpPr>
          <p:nvPr/>
        </p:nvCxnSpPr>
        <p:spPr>
          <a:xfrm rot="16200000" flipV="1">
            <a:off x="6324014" y="801716"/>
            <a:ext cx="2041770" cy="3720356"/>
          </a:xfrm>
          <a:prstGeom prst="bentConnector3">
            <a:avLst>
              <a:gd name="adj1" fmla="val 111196"/>
            </a:avLst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05" name="Google Shape;170;p24">
            <a:extLst>
              <a:ext uri="{FF2B5EF4-FFF2-40B4-BE49-F238E27FC236}">
                <a16:creationId xmlns:a16="http://schemas.microsoft.com/office/drawing/2014/main" id="{C7906C20-9C47-4916-8C20-3ACEAEF819E5}"/>
              </a:ext>
            </a:extLst>
          </p:cNvPr>
          <p:cNvCxnSpPr>
            <a:cxnSpLocks/>
            <a:stCxn id="222" idx="2"/>
            <a:endCxn id="216" idx="1"/>
          </p:cNvCxnSpPr>
          <p:nvPr/>
        </p:nvCxnSpPr>
        <p:spPr>
          <a:xfrm rot="16200000" flipH="1">
            <a:off x="6468298" y="2928689"/>
            <a:ext cx="281164" cy="265378"/>
          </a:xfrm>
          <a:prstGeom prst="bentConnector2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06" name="Google Shape;170;p24">
            <a:extLst>
              <a:ext uri="{FF2B5EF4-FFF2-40B4-BE49-F238E27FC236}">
                <a16:creationId xmlns:a16="http://schemas.microsoft.com/office/drawing/2014/main" id="{9154D42C-9D31-4D32-B150-716E8D7AB02D}"/>
              </a:ext>
            </a:extLst>
          </p:cNvPr>
          <p:cNvCxnSpPr>
            <a:cxnSpLocks/>
            <a:stCxn id="216" idx="2"/>
            <a:endCxn id="246" idx="0"/>
          </p:cNvCxnSpPr>
          <p:nvPr/>
        </p:nvCxnSpPr>
        <p:spPr>
          <a:xfrm rot="5400000">
            <a:off x="6518815" y="3361476"/>
            <a:ext cx="382271" cy="467515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207" name="Google Shape;394;p33">
            <a:extLst>
              <a:ext uri="{FF2B5EF4-FFF2-40B4-BE49-F238E27FC236}">
                <a16:creationId xmlns:a16="http://schemas.microsoft.com/office/drawing/2014/main" id="{6B9B5276-4412-4AC2-B0A5-F9B034C1C6B8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335832" y="4264972"/>
            <a:ext cx="565135" cy="565135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395;p33">
            <a:extLst>
              <a:ext uri="{FF2B5EF4-FFF2-40B4-BE49-F238E27FC236}">
                <a16:creationId xmlns:a16="http://schemas.microsoft.com/office/drawing/2014/main" id="{F37FDEC7-EFC5-455D-A58F-66054A138796}"/>
              </a:ext>
            </a:extLst>
          </p:cNvPr>
          <p:cNvSpPr txBox="1"/>
          <p:nvPr/>
        </p:nvSpPr>
        <p:spPr>
          <a:xfrm>
            <a:off x="10047718" y="4883478"/>
            <a:ext cx="1153800" cy="4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3175" tIns="41575" rIns="83175" bIns="41575" anchor="t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Arial"/>
              </a:rPr>
              <a:t>Global Model Server</a:t>
            </a:r>
            <a:endParaRPr kumimoji="0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  <a:sym typeface="Arial"/>
            </a:endParaRPr>
          </a:p>
        </p:txBody>
      </p:sp>
      <p:cxnSp>
        <p:nvCxnSpPr>
          <p:cNvPr id="209" name="Google Shape;170;p24">
            <a:extLst>
              <a:ext uri="{FF2B5EF4-FFF2-40B4-BE49-F238E27FC236}">
                <a16:creationId xmlns:a16="http://schemas.microsoft.com/office/drawing/2014/main" id="{EEB26370-E140-4F06-A89C-684B005264CB}"/>
              </a:ext>
            </a:extLst>
          </p:cNvPr>
          <p:cNvCxnSpPr>
            <a:cxnSpLocks/>
            <a:stCxn id="198" idx="3"/>
            <a:endCxn id="197" idx="3"/>
          </p:cNvCxnSpPr>
          <p:nvPr/>
        </p:nvCxnSpPr>
        <p:spPr>
          <a:xfrm flipV="1">
            <a:off x="9784941" y="3004810"/>
            <a:ext cx="833990" cy="891679"/>
          </a:xfrm>
          <a:prstGeom prst="bentConnector2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10" name="Google Shape;170;p24">
            <a:extLst>
              <a:ext uri="{FF2B5EF4-FFF2-40B4-BE49-F238E27FC236}">
                <a16:creationId xmlns:a16="http://schemas.microsoft.com/office/drawing/2014/main" id="{124A4756-3209-49F7-A935-BDF93E4904B1}"/>
              </a:ext>
            </a:extLst>
          </p:cNvPr>
          <p:cNvCxnSpPr>
            <a:cxnSpLocks/>
            <a:stCxn id="198" idx="3"/>
            <a:endCxn id="207" idx="0"/>
          </p:cNvCxnSpPr>
          <p:nvPr/>
        </p:nvCxnSpPr>
        <p:spPr>
          <a:xfrm>
            <a:off x="9784941" y="3896489"/>
            <a:ext cx="833459" cy="368483"/>
          </a:xfrm>
          <a:prstGeom prst="bentConnector2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grpSp>
        <p:nvGrpSpPr>
          <p:cNvPr id="211" name="그룹 210">
            <a:extLst>
              <a:ext uri="{FF2B5EF4-FFF2-40B4-BE49-F238E27FC236}">
                <a16:creationId xmlns:a16="http://schemas.microsoft.com/office/drawing/2014/main" id="{36C61D97-444B-4BF6-9249-0A2B277EAA00}"/>
              </a:ext>
            </a:extLst>
          </p:cNvPr>
          <p:cNvGrpSpPr/>
          <p:nvPr/>
        </p:nvGrpSpPr>
        <p:grpSpPr>
          <a:xfrm>
            <a:off x="8587599" y="4419830"/>
            <a:ext cx="1136504" cy="718837"/>
            <a:chOff x="3952770" y="2094459"/>
            <a:chExt cx="929522" cy="587921"/>
          </a:xfrm>
        </p:grpSpPr>
        <p:sp>
          <p:nvSpPr>
            <p:cNvPr id="213" name="Google Shape;206;p26">
              <a:extLst>
                <a:ext uri="{FF2B5EF4-FFF2-40B4-BE49-F238E27FC236}">
                  <a16:creationId xmlns:a16="http://schemas.microsoft.com/office/drawing/2014/main" id="{8C562569-A8D7-487F-B0EB-B9DA5201E854}"/>
                </a:ext>
              </a:extLst>
            </p:cNvPr>
            <p:cNvSpPr txBox="1"/>
            <p:nvPr/>
          </p:nvSpPr>
          <p:spPr>
            <a:xfrm>
              <a:off x="3952770" y="2482160"/>
              <a:ext cx="929522" cy="200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3175" tIns="41575" rIns="83175" bIns="41575" anchor="t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altLang="ko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  <a:sym typeface="Arial"/>
                </a:rPr>
                <a:t>Global</a:t>
              </a:r>
              <a:r>
                <a:rPr kumimoji="0" lang="ko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  <a:sym typeface="Arial"/>
                </a:rPr>
                <a:t> </a:t>
              </a:r>
              <a:r>
                <a:rPr kumimoji="0" lang="en-US" altLang="ko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  <a:sym typeface="Arial"/>
                </a:rPr>
                <a:t>Model</a:t>
              </a:r>
              <a:endParaRPr kumimoji="0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Arial"/>
              </a:endParaRPr>
            </a:p>
          </p:txBody>
        </p:sp>
        <p:pic>
          <p:nvPicPr>
            <p:cNvPr id="214" name="Google Shape;210;p26">
              <a:extLst>
                <a:ext uri="{FF2B5EF4-FFF2-40B4-BE49-F238E27FC236}">
                  <a16:creationId xmlns:a16="http://schemas.microsoft.com/office/drawing/2014/main" id="{DAB5FC82-E1E6-4BAD-A940-2C0AA602D991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207990" y="2094459"/>
              <a:ext cx="404276" cy="404276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212" name="Google Shape;161;p24">
            <a:extLst>
              <a:ext uri="{FF2B5EF4-FFF2-40B4-BE49-F238E27FC236}">
                <a16:creationId xmlns:a16="http://schemas.microsoft.com/office/drawing/2014/main" id="{39424D90-A842-4AA9-9C38-7C5F74F2C315}"/>
              </a:ext>
            </a:extLst>
          </p:cNvPr>
          <p:cNvCxnSpPr>
            <a:cxnSpLocks/>
            <a:endCxn id="214" idx="3"/>
          </p:cNvCxnSpPr>
          <p:nvPr/>
        </p:nvCxnSpPr>
        <p:spPr>
          <a:xfrm flipH="1">
            <a:off x="9393948" y="4666980"/>
            <a:ext cx="881329" cy="0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66" name="직사각형 265">
            <a:extLst>
              <a:ext uri="{FF2B5EF4-FFF2-40B4-BE49-F238E27FC236}">
                <a16:creationId xmlns:a16="http://schemas.microsoft.com/office/drawing/2014/main" id="{1B218041-5DEB-48D3-9EB5-0BAF45B6B366}"/>
              </a:ext>
            </a:extLst>
          </p:cNvPr>
          <p:cNvSpPr/>
          <p:nvPr/>
        </p:nvSpPr>
        <p:spPr>
          <a:xfrm>
            <a:off x="63122" y="1441712"/>
            <a:ext cx="1842171" cy="26237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00050" indent="-400050">
              <a:lnSpc>
                <a:spcPct val="200000"/>
              </a:lnSpc>
              <a:buFont typeface="+mj-lt"/>
              <a:buAutoNum type="romanUcPeriod"/>
            </a:pPr>
            <a:r>
              <a:rPr lang="ko-KR" altLang="en-US" sz="1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프로젝트 개요</a:t>
            </a:r>
            <a:endParaRPr lang="ko-KR" altLang="en-US" sz="1400" dirty="0">
              <a:latin typeface="KoPubWorld돋움체 Medium" panose="00000600000000000000" pitchFamily="2" charset="-127"/>
              <a:ea typeface="KoPubWorld돋움체 Medium" panose="00000600000000000000" pitchFamily="2" charset="-127"/>
            </a:endParaRPr>
          </a:p>
          <a:p>
            <a:pPr marL="400050" indent="-400050">
              <a:lnSpc>
                <a:spcPct val="200000"/>
              </a:lnSpc>
              <a:buFont typeface="+mj-lt"/>
              <a:buAutoNum type="romanUcPeriod"/>
            </a:pP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모듈 별 기능 정의</a:t>
            </a:r>
          </a:p>
          <a:p>
            <a:pPr marL="400050" indent="-400050">
              <a:lnSpc>
                <a:spcPct val="200000"/>
              </a:lnSpc>
              <a:buFont typeface="+mj-lt"/>
              <a:buAutoNum type="romanUcPeriod"/>
            </a:pP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모듈 별 설계</a:t>
            </a:r>
          </a:p>
          <a:p>
            <a:pPr marL="400050" indent="-400050">
              <a:lnSpc>
                <a:spcPct val="200000"/>
              </a:lnSpc>
              <a:buFont typeface="+mj-lt"/>
              <a:buAutoNum type="romanUcPeriod"/>
            </a:pP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진행 경과</a:t>
            </a:r>
          </a:p>
          <a:p>
            <a:pPr marL="400050" indent="-400050">
              <a:lnSpc>
                <a:spcPct val="200000"/>
              </a:lnSpc>
              <a:buFont typeface="+mj-lt"/>
              <a:buAutoNum type="romanUcPeriod"/>
            </a:pP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역할 분담</a:t>
            </a:r>
          </a:p>
          <a:p>
            <a:pPr marL="400050" indent="-400050">
              <a:lnSpc>
                <a:spcPct val="200000"/>
              </a:lnSpc>
              <a:buFont typeface="+mj-lt"/>
              <a:buAutoNum type="romanUcPeriod"/>
            </a:pPr>
            <a:endParaRPr lang="en-US" altLang="ko-KR" sz="1400" dirty="0">
              <a:latin typeface="KoPubWorld돋움체 Medium" panose="00000600000000000000" pitchFamily="2" charset="-127"/>
              <a:ea typeface="KoPubWorld돋움체 Medium" panose="00000600000000000000" pitchFamily="2" charset="-127"/>
            </a:endParaRPr>
          </a:p>
        </p:txBody>
      </p:sp>
      <p:pic>
        <p:nvPicPr>
          <p:cNvPr id="270" name="그림 269" descr="옅은이(가) 표시된 사진&#10;&#10;자동 생성된 설명">
            <a:extLst>
              <a:ext uri="{FF2B5EF4-FFF2-40B4-BE49-F238E27FC236}">
                <a16:creationId xmlns:a16="http://schemas.microsoft.com/office/drawing/2014/main" id="{61575F17-8BC4-4254-9BDD-78008D9B0C5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02" y="6195642"/>
            <a:ext cx="711329" cy="250001"/>
          </a:xfrm>
          <a:prstGeom prst="rect">
            <a:avLst/>
          </a:prstGeom>
        </p:spPr>
      </p:pic>
      <p:sp>
        <p:nvSpPr>
          <p:cNvPr id="272" name="직사각형 271">
            <a:extLst>
              <a:ext uri="{FF2B5EF4-FFF2-40B4-BE49-F238E27FC236}">
                <a16:creationId xmlns:a16="http://schemas.microsoft.com/office/drawing/2014/main" id="{0CE55484-F93B-4474-93CD-81A952E8B8F7}"/>
              </a:ext>
            </a:extLst>
          </p:cNvPr>
          <p:cNvSpPr/>
          <p:nvPr/>
        </p:nvSpPr>
        <p:spPr>
          <a:xfrm>
            <a:off x="10263266" y="0"/>
            <a:ext cx="1928733" cy="3462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졸업프로젝트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2 2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차 중간발표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66053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사각형: 모서리가 접힌 도형 10">
            <a:extLst>
              <a:ext uri="{FF2B5EF4-FFF2-40B4-BE49-F238E27FC236}">
                <a16:creationId xmlns:a16="http://schemas.microsoft.com/office/drawing/2014/main" id="{69B1B208-F500-469C-B3FA-81A535A195D2}"/>
              </a:ext>
            </a:extLst>
          </p:cNvPr>
          <p:cNvSpPr/>
          <p:nvPr/>
        </p:nvSpPr>
        <p:spPr>
          <a:xfrm>
            <a:off x="8792308" y="4803951"/>
            <a:ext cx="2734407" cy="1234823"/>
          </a:xfrm>
          <a:prstGeom prst="foldedCorner">
            <a:avLst/>
          </a:prstGeom>
          <a:solidFill>
            <a:schemeClr val="bg1"/>
          </a:solidFill>
          <a:ln w="19050">
            <a:solidFill>
              <a:srgbClr val="CDCD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모서리가 접힌 도형 9">
            <a:extLst>
              <a:ext uri="{FF2B5EF4-FFF2-40B4-BE49-F238E27FC236}">
                <a16:creationId xmlns:a16="http://schemas.microsoft.com/office/drawing/2014/main" id="{149947B1-35EF-4EBD-AE25-76A9DF4073DB}"/>
              </a:ext>
            </a:extLst>
          </p:cNvPr>
          <p:cNvSpPr/>
          <p:nvPr/>
        </p:nvSpPr>
        <p:spPr>
          <a:xfrm>
            <a:off x="8792308" y="1331058"/>
            <a:ext cx="2734407" cy="3108975"/>
          </a:xfrm>
          <a:prstGeom prst="foldedCorner">
            <a:avLst>
              <a:gd name="adj" fmla="val 8307"/>
            </a:avLst>
          </a:prstGeom>
          <a:solidFill>
            <a:schemeClr val="bg1"/>
          </a:solidFill>
          <a:ln w="19050">
            <a:solidFill>
              <a:srgbClr val="CDCD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평행 사변형 6">
            <a:extLst>
              <a:ext uri="{FF2B5EF4-FFF2-40B4-BE49-F238E27FC236}">
                <a16:creationId xmlns:a16="http://schemas.microsoft.com/office/drawing/2014/main" id="{73A1E573-8951-4AF6-AE43-F9325D098EEA}"/>
              </a:ext>
            </a:extLst>
          </p:cNvPr>
          <p:cNvSpPr/>
          <p:nvPr/>
        </p:nvSpPr>
        <p:spPr>
          <a:xfrm rot="10800000" flipV="1">
            <a:off x="9329997" y="4781256"/>
            <a:ext cx="1579503" cy="82282"/>
          </a:xfrm>
          <a:prstGeom prst="parallelogram">
            <a:avLst>
              <a:gd name="adj" fmla="val 52192"/>
            </a:avLst>
          </a:prstGeom>
          <a:solidFill>
            <a:srgbClr val="79D0D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PubWorld돋움체 Medium" panose="00000600000000000000" pitchFamily="2" charset="-127"/>
              <a:ea typeface="KoPubWorld돋움체 Medium" panose="00000600000000000000" pitchFamily="2" charset="-127"/>
            </a:endParaRPr>
          </a:p>
        </p:txBody>
      </p:sp>
      <p:sp>
        <p:nvSpPr>
          <p:cNvPr id="44" name="평행 사변형 43">
            <a:extLst>
              <a:ext uri="{FF2B5EF4-FFF2-40B4-BE49-F238E27FC236}">
                <a16:creationId xmlns:a16="http://schemas.microsoft.com/office/drawing/2014/main" id="{A4B74E26-61BD-46C4-9FCB-FA8735A37C3B}"/>
              </a:ext>
            </a:extLst>
          </p:cNvPr>
          <p:cNvSpPr/>
          <p:nvPr/>
        </p:nvSpPr>
        <p:spPr>
          <a:xfrm rot="10800000" flipV="1">
            <a:off x="9335362" y="1280637"/>
            <a:ext cx="1753771" cy="100841"/>
          </a:xfrm>
          <a:prstGeom prst="parallelogram">
            <a:avLst>
              <a:gd name="adj" fmla="val 52192"/>
            </a:avLst>
          </a:prstGeom>
          <a:solidFill>
            <a:srgbClr val="8CB3E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PubWorld돋움체 Medium" panose="00000600000000000000" pitchFamily="2" charset="-127"/>
              <a:ea typeface="KoPubWorld돋움체 Medium" panose="00000600000000000000" pitchFamily="2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6632F9B-6F5B-4E08-8E1B-C8E5DBF41748}"/>
              </a:ext>
            </a:extLst>
          </p:cNvPr>
          <p:cNvSpPr/>
          <p:nvPr/>
        </p:nvSpPr>
        <p:spPr>
          <a:xfrm>
            <a:off x="5959" y="-19250"/>
            <a:ext cx="2158472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endParaRPr lang="ko-KR" altLang="en-US" sz="1600" dirty="0">
              <a:solidFill>
                <a:schemeClr val="tx1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9AC3ED8-CC7A-4D20-9713-73420CDE465B}"/>
              </a:ext>
            </a:extLst>
          </p:cNvPr>
          <p:cNvSpPr/>
          <p:nvPr/>
        </p:nvSpPr>
        <p:spPr>
          <a:xfrm>
            <a:off x="2373038" y="248744"/>
            <a:ext cx="335380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KoPubWorld돋움체 Bold" panose="00000800000000000000" pitchFamily="2" charset="-127"/>
                <a:ea typeface="KoPubWorld돋움체 Bold" panose="00000800000000000000" pitchFamily="2" charset="-127"/>
              </a:rPr>
              <a:t>2.1 </a:t>
            </a:r>
            <a:r>
              <a:rPr lang="ko-KR" altLang="en-US" sz="2000" dirty="0">
                <a:latin typeface="KoPubWorld돋움체 Bold" panose="00000800000000000000" pitchFamily="2" charset="-127"/>
                <a:ea typeface="KoPubWorld돋움체 Bold" panose="00000800000000000000" pitchFamily="2" charset="-127"/>
              </a:rPr>
              <a:t>서버</a:t>
            </a:r>
            <a:r>
              <a:rPr lang="en-US" altLang="ko-KR" sz="2000" dirty="0">
                <a:latin typeface="KoPubWorld돋움체 Bold" panose="00000800000000000000" pitchFamily="2" charset="-127"/>
                <a:ea typeface="KoPubWorld돋움체 Bold" panose="00000800000000000000" pitchFamily="2" charset="-127"/>
              </a:rPr>
              <a:t>/</a:t>
            </a:r>
            <a:r>
              <a:rPr lang="ko-KR" altLang="en-US" sz="2000" dirty="0">
                <a:latin typeface="KoPubWorld돋움체 Bold" panose="00000800000000000000" pitchFamily="2" charset="-127"/>
                <a:ea typeface="KoPubWorld돋움체 Bold" panose="00000800000000000000" pitchFamily="2" charset="-127"/>
              </a:rPr>
              <a:t>클라이언트 모듈 정의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5616394-AF5C-4E4A-9765-00A20493B32A}"/>
              </a:ext>
            </a:extLst>
          </p:cNvPr>
          <p:cNvSpPr/>
          <p:nvPr/>
        </p:nvSpPr>
        <p:spPr>
          <a:xfrm>
            <a:off x="0" y="6395294"/>
            <a:ext cx="1786392" cy="388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404257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6</a:t>
            </a:r>
            <a:r>
              <a:rPr lang="ko-KR" altLang="en-US" sz="1400" dirty="0">
                <a:solidFill>
                  <a:srgbClr val="404257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조 천세진 김지효</a:t>
            </a:r>
            <a:endParaRPr lang="en-US" altLang="ko-KR" sz="1400" dirty="0">
              <a:solidFill>
                <a:srgbClr val="404257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130A7D1-7F3F-41A6-897E-6B83EC6F637C}"/>
              </a:ext>
            </a:extLst>
          </p:cNvPr>
          <p:cNvSpPr/>
          <p:nvPr/>
        </p:nvSpPr>
        <p:spPr>
          <a:xfrm>
            <a:off x="1929" y="2274209"/>
            <a:ext cx="1903364" cy="46577"/>
          </a:xfrm>
          <a:prstGeom prst="rect">
            <a:avLst/>
          </a:prstGeom>
          <a:solidFill>
            <a:srgbClr val="FFC61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PubWorld돋움체 Medium" panose="00000600000000000000" pitchFamily="2" charset="-127"/>
              <a:ea typeface="KoPubWorld돋움체 Medium" panose="00000600000000000000" pitchFamily="2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93F6493-E4B8-41C6-8A40-2C82BADE7C45}"/>
              </a:ext>
            </a:extLst>
          </p:cNvPr>
          <p:cNvSpPr/>
          <p:nvPr/>
        </p:nvSpPr>
        <p:spPr>
          <a:xfrm>
            <a:off x="63122" y="1441712"/>
            <a:ext cx="1842171" cy="26237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00050" indent="-400050">
              <a:lnSpc>
                <a:spcPct val="200000"/>
              </a:lnSpc>
              <a:buFont typeface="+mj-lt"/>
              <a:buAutoNum type="romanUcPeriod"/>
            </a:pP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프로젝트 개요</a:t>
            </a:r>
          </a:p>
          <a:p>
            <a:pPr marL="400050" indent="-400050">
              <a:lnSpc>
                <a:spcPct val="200000"/>
              </a:lnSpc>
              <a:buFont typeface="+mj-lt"/>
              <a:buAutoNum type="romanUcPeriod"/>
            </a:pPr>
            <a:r>
              <a:rPr lang="ko-KR" altLang="en-US" sz="1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모듈 별 기능 정의</a:t>
            </a:r>
          </a:p>
          <a:p>
            <a:pPr marL="400050" indent="-400050">
              <a:lnSpc>
                <a:spcPct val="200000"/>
              </a:lnSpc>
              <a:buFont typeface="+mj-lt"/>
              <a:buAutoNum type="romanUcPeriod"/>
            </a:pP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모듈 별 설계</a:t>
            </a:r>
          </a:p>
          <a:p>
            <a:pPr marL="400050" indent="-400050">
              <a:lnSpc>
                <a:spcPct val="200000"/>
              </a:lnSpc>
              <a:buFont typeface="+mj-lt"/>
              <a:buAutoNum type="romanUcPeriod"/>
            </a:pP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진행 경과</a:t>
            </a:r>
          </a:p>
          <a:p>
            <a:pPr marL="400050" indent="-400050">
              <a:lnSpc>
                <a:spcPct val="200000"/>
              </a:lnSpc>
              <a:buFont typeface="+mj-lt"/>
              <a:buAutoNum type="romanUcPeriod"/>
            </a:pP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역할 분담</a:t>
            </a:r>
          </a:p>
          <a:p>
            <a:pPr marL="400050" indent="-400050">
              <a:lnSpc>
                <a:spcPct val="200000"/>
              </a:lnSpc>
              <a:buFont typeface="+mj-lt"/>
              <a:buAutoNum type="romanUcPeriod"/>
            </a:pPr>
            <a:endParaRPr lang="en-US" altLang="ko-KR" sz="1400" dirty="0">
              <a:latin typeface="KoPubWorld돋움체 Medium" panose="00000600000000000000" pitchFamily="2" charset="-127"/>
              <a:ea typeface="KoPubWorld돋움체 Medium" panose="00000600000000000000" pitchFamily="2" charset="-127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7DA43245-75FA-4C87-B5BE-36978EC6EB34}"/>
              </a:ext>
            </a:extLst>
          </p:cNvPr>
          <p:cNvSpPr txBox="1"/>
          <p:nvPr/>
        </p:nvSpPr>
        <p:spPr>
          <a:xfrm>
            <a:off x="8956216" y="4949439"/>
            <a:ext cx="2570499" cy="9438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54000" indent="-228600" rtl="0" fontAlgn="base"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altLang="ko-KR" sz="1400" b="0" i="0" u="none" strike="noStrike" dirty="0">
                <a:solidFill>
                  <a:srgbClr val="000000"/>
                </a:solidFill>
                <a:effectLst/>
                <a:latin typeface="+mn-ea"/>
              </a:rPr>
              <a:t>Middle Server</a:t>
            </a:r>
          </a:p>
          <a:p>
            <a:pPr marL="254000" indent="-228600" rtl="0" fontAlgn="base"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Federated Learning Server</a:t>
            </a:r>
          </a:p>
          <a:p>
            <a:pPr marL="254000" indent="-228600" rtl="0" fontAlgn="base"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Database Server</a:t>
            </a:r>
          </a:p>
        </p:txBody>
      </p:sp>
      <p:sp>
        <p:nvSpPr>
          <p:cNvPr id="296" name="직사각형 295">
            <a:extLst>
              <a:ext uri="{FF2B5EF4-FFF2-40B4-BE49-F238E27FC236}">
                <a16:creationId xmlns:a16="http://schemas.microsoft.com/office/drawing/2014/main" id="{F2BA5F83-406D-4233-81AB-8C97911EA32F}"/>
              </a:ext>
            </a:extLst>
          </p:cNvPr>
          <p:cNvSpPr/>
          <p:nvPr/>
        </p:nvSpPr>
        <p:spPr>
          <a:xfrm>
            <a:off x="4713832" y="5730997"/>
            <a:ext cx="214212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>
                <a:latin typeface="+mn-ea"/>
              </a:rPr>
              <a:t>소프트웨어</a:t>
            </a:r>
            <a:r>
              <a:rPr lang="en-US" altLang="ko-KR" sz="1400" dirty="0">
                <a:latin typeface="+mn-ea"/>
              </a:rPr>
              <a:t> Top-level </a:t>
            </a:r>
            <a:r>
              <a:rPr lang="ko-KR" altLang="en-US" sz="1400" dirty="0">
                <a:latin typeface="+mn-ea"/>
              </a:rPr>
              <a:t>구조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5541DAD-C826-4E5E-AF23-F3EFC5D8E8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8486" y="1552636"/>
            <a:ext cx="5317066" cy="371422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DDD9CD8-411C-4492-B600-B9A92FD49CAB}"/>
              </a:ext>
            </a:extLst>
          </p:cNvPr>
          <p:cNvSpPr txBox="1"/>
          <p:nvPr/>
        </p:nvSpPr>
        <p:spPr>
          <a:xfrm>
            <a:off x="8956216" y="1508727"/>
            <a:ext cx="2445259" cy="28520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54000" indent="-228600" rtl="0" fontAlgn="base"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ko-KR" altLang="en-US" sz="1400" b="0" i="0" u="none" strike="noStrike" dirty="0">
                <a:solidFill>
                  <a:srgbClr val="000000"/>
                </a:solidFill>
                <a:effectLst/>
                <a:latin typeface="+mn-ea"/>
              </a:rPr>
              <a:t>스트레스 수준 예측</a:t>
            </a:r>
            <a:endParaRPr lang="en-US" altLang="ko-KR" sz="1400" b="0" i="0" u="none" strike="noStrike" dirty="0">
              <a:solidFill>
                <a:srgbClr val="000000"/>
              </a:solidFill>
              <a:effectLst/>
              <a:latin typeface="+mn-ea"/>
            </a:endParaRPr>
          </a:p>
          <a:p>
            <a:pPr marL="254000" indent="-228600" fontAlgn="base">
              <a:spcAft>
                <a:spcPts val="800"/>
              </a:spcAft>
              <a:buFont typeface="+mj-lt"/>
              <a:buAutoNum type="arabicPeriod"/>
            </a:pPr>
            <a:r>
              <a:rPr lang="ko-KR" altLang="en-US" sz="1400" b="0" i="0" u="none" strike="noStrike" dirty="0">
                <a:solidFill>
                  <a:srgbClr val="000000"/>
                </a:solidFill>
                <a:effectLst/>
                <a:latin typeface="+mn-ea"/>
              </a:rPr>
              <a:t>로컬 모델</a:t>
            </a:r>
            <a:endParaRPr lang="ko-KR" altLang="en-US" sz="1400" dirty="0">
              <a:latin typeface="+mn-ea"/>
            </a:endParaRPr>
          </a:p>
          <a:p>
            <a:pPr marL="254000" indent="-228600" fontAlgn="base">
              <a:spcAft>
                <a:spcPts val="800"/>
              </a:spcAft>
              <a:buFont typeface="+mj-lt"/>
              <a:buAutoNum type="arabicPeriod"/>
            </a:pPr>
            <a:r>
              <a:rPr lang="ko-KR" altLang="en-US" sz="1400" b="0" i="0" u="none" strike="noStrike" dirty="0">
                <a:solidFill>
                  <a:srgbClr val="000000"/>
                </a:solidFill>
                <a:effectLst/>
                <a:latin typeface="+mn-ea"/>
              </a:rPr>
              <a:t>유저 데이터 수집</a:t>
            </a:r>
            <a:endParaRPr lang="en-US" altLang="ko-KR" sz="1400" b="0" i="0" u="none" strike="noStrike" dirty="0">
              <a:solidFill>
                <a:srgbClr val="000000"/>
              </a:solidFill>
              <a:effectLst/>
              <a:latin typeface="+mn-ea"/>
            </a:endParaRPr>
          </a:p>
          <a:p>
            <a:pPr marL="254000" indent="-228600" fontAlgn="base">
              <a:spcAft>
                <a:spcPts val="800"/>
              </a:spcAft>
              <a:buFont typeface="+mj-lt"/>
              <a:buAutoNum type="arabicPeriod"/>
            </a:pPr>
            <a:r>
              <a:rPr lang="ko-KR" altLang="en-US" sz="1400" b="0" i="0" u="none" strike="noStrike" dirty="0">
                <a:solidFill>
                  <a:srgbClr val="000000"/>
                </a:solidFill>
                <a:effectLst/>
                <a:latin typeface="+mn-ea"/>
              </a:rPr>
              <a:t>마이페이지</a:t>
            </a:r>
            <a:endParaRPr lang="en-US" altLang="ko-KR" sz="1400" b="0" i="0" u="none" strike="noStrike" dirty="0">
              <a:solidFill>
                <a:srgbClr val="000000"/>
              </a:solidFill>
              <a:effectLst/>
              <a:latin typeface="+mn-ea"/>
            </a:endParaRPr>
          </a:p>
          <a:p>
            <a:pPr marL="254000" indent="-228600" fontAlgn="base">
              <a:spcAft>
                <a:spcPts val="800"/>
              </a:spcAft>
              <a:buFont typeface="+mj-lt"/>
              <a:buAutoNum type="arabicPeriod"/>
            </a:pPr>
            <a:r>
              <a:rPr lang="ko-KR" altLang="en-US" sz="1400" b="0" i="0" u="none" strike="noStrike" dirty="0">
                <a:solidFill>
                  <a:srgbClr val="000000"/>
                </a:solidFill>
                <a:effectLst/>
                <a:latin typeface="+mn-ea"/>
              </a:rPr>
              <a:t>회원가입</a:t>
            </a:r>
            <a:r>
              <a:rPr lang="en-US" altLang="ko-KR" sz="1400" b="0" i="0" u="none" strike="noStrike" dirty="0">
                <a:solidFill>
                  <a:srgbClr val="000000"/>
                </a:solidFill>
                <a:effectLst/>
                <a:latin typeface="+mn-ea"/>
              </a:rPr>
              <a:t>/</a:t>
            </a:r>
            <a:r>
              <a:rPr lang="ko-KR" altLang="en-US" sz="1400" b="0" i="0" u="none" strike="noStrike" dirty="0">
                <a:solidFill>
                  <a:srgbClr val="000000"/>
                </a:solidFill>
                <a:effectLst/>
                <a:latin typeface="+mn-ea"/>
              </a:rPr>
              <a:t>로그인</a:t>
            </a:r>
            <a:endParaRPr lang="ko-KR" altLang="en-US" sz="1400" dirty="0">
              <a:latin typeface="+mn-ea"/>
            </a:endParaRPr>
          </a:p>
          <a:p>
            <a:pPr marL="254000" indent="-228600" fontAlgn="base">
              <a:spcAft>
                <a:spcPts val="800"/>
              </a:spcAft>
              <a:buFont typeface="+mj-lt"/>
              <a:buAutoNum type="arabicPeriod"/>
            </a:pPr>
            <a:r>
              <a:rPr lang="en-US" altLang="ko-KR" sz="1400" b="0" i="0" u="none" strike="noStrike" dirty="0">
                <a:solidFill>
                  <a:srgbClr val="000000"/>
                </a:solidFill>
                <a:effectLst/>
                <a:latin typeface="+mn-ea"/>
              </a:rPr>
              <a:t>Push </a:t>
            </a:r>
            <a:r>
              <a:rPr lang="ko-KR" altLang="en-US" sz="1400" b="0" i="0" u="none" strike="noStrike" dirty="0">
                <a:solidFill>
                  <a:srgbClr val="000000"/>
                </a:solidFill>
                <a:effectLst/>
                <a:latin typeface="+mn-ea"/>
              </a:rPr>
              <a:t>알림</a:t>
            </a:r>
            <a:endParaRPr lang="en-US" altLang="ko-KR" sz="1400" b="0" i="0" u="none" strike="noStrike" dirty="0">
              <a:solidFill>
                <a:srgbClr val="000000"/>
              </a:solidFill>
              <a:effectLst/>
              <a:latin typeface="+mn-ea"/>
            </a:endParaRPr>
          </a:p>
          <a:p>
            <a:pPr marL="254000" indent="-228600" fontAlgn="base">
              <a:spcAft>
                <a:spcPts val="800"/>
              </a:spcAft>
              <a:buFont typeface="+mj-lt"/>
              <a:buAutoNum type="arabicPeriod"/>
            </a:pPr>
            <a:r>
              <a:rPr lang="ko-KR" altLang="en-US" sz="1400" dirty="0">
                <a:solidFill>
                  <a:srgbClr val="000000"/>
                </a:solidFill>
                <a:latin typeface="+mn-ea"/>
              </a:rPr>
              <a:t>설정</a:t>
            </a:r>
            <a:endParaRPr lang="ko-KR" altLang="en-US" sz="1400" dirty="0">
              <a:latin typeface="+mn-ea"/>
            </a:endParaRPr>
          </a:p>
          <a:p>
            <a:pPr marL="254000" indent="-228600" fontAlgn="base">
              <a:spcAft>
                <a:spcPts val="800"/>
              </a:spcAft>
              <a:buFont typeface="+mj-lt"/>
              <a:buAutoNum type="arabicPeriod"/>
            </a:pPr>
            <a:r>
              <a:rPr lang="ko-KR" altLang="en-US" sz="1400" b="0" i="0" u="none" strike="noStrike" dirty="0">
                <a:solidFill>
                  <a:srgbClr val="000000"/>
                </a:solidFill>
                <a:effectLst/>
                <a:latin typeface="+mn-ea"/>
              </a:rPr>
              <a:t>권한 요청</a:t>
            </a:r>
            <a:endParaRPr lang="ko-KR" altLang="en-US" sz="1400" dirty="0">
              <a:latin typeface="+mn-ea"/>
            </a:endParaRPr>
          </a:p>
          <a:p>
            <a:pPr marL="254000" indent="-228600" fontAlgn="base">
              <a:spcAft>
                <a:spcPts val="800"/>
              </a:spcAft>
              <a:buFont typeface="+mj-lt"/>
              <a:buAutoNum type="arabicPeriod"/>
            </a:pPr>
            <a:r>
              <a:rPr lang="ko-KR" altLang="en-US" sz="1400" b="0" i="0" u="none" strike="noStrike" dirty="0">
                <a:solidFill>
                  <a:srgbClr val="000000"/>
                </a:solidFill>
                <a:effectLst/>
                <a:latin typeface="+mn-ea"/>
              </a:rPr>
              <a:t>암호화</a:t>
            </a:r>
            <a:r>
              <a:rPr lang="en-US" altLang="ko-KR" sz="1400" b="0" i="0" u="none" strike="noStrike" dirty="0">
                <a:solidFill>
                  <a:srgbClr val="000000"/>
                </a:solidFill>
                <a:effectLst/>
                <a:latin typeface="+mn-ea"/>
              </a:rPr>
              <a:t>/</a:t>
            </a:r>
            <a:r>
              <a:rPr lang="ko-KR" altLang="en-US" sz="1400" b="0" i="0" u="none" strike="noStrike" dirty="0">
                <a:solidFill>
                  <a:srgbClr val="000000"/>
                </a:solidFill>
                <a:effectLst/>
                <a:latin typeface="+mn-ea"/>
              </a:rPr>
              <a:t>복호화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53333BE-E7F7-4423-B65D-FA79BA2D04AB}"/>
              </a:ext>
            </a:extLst>
          </p:cNvPr>
          <p:cNvSpPr/>
          <p:nvPr/>
        </p:nvSpPr>
        <p:spPr>
          <a:xfrm>
            <a:off x="9329997" y="1121708"/>
            <a:ext cx="17591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latin typeface="+mn-ea"/>
              </a:rPr>
              <a:t>Client App Modules</a:t>
            </a:r>
            <a:endParaRPr lang="ko-KR" altLang="en-US" sz="1400" dirty="0">
              <a:latin typeface="+mn-ea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B0B0ECE-26BA-4867-B008-1A60FFB0B86B}"/>
              </a:ext>
            </a:extLst>
          </p:cNvPr>
          <p:cNvSpPr/>
          <p:nvPr/>
        </p:nvSpPr>
        <p:spPr>
          <a:xfrm>
            <a:off x="9394079" y="4622672"/>
            <a:ext cx="14415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latin typeface="+mn-ea"/>
              </a:rPr>
              <a:t>Server Modules</a:t>
            </a:r>
            <a:endParaRPr lang="ko-KR" altLang="en-US" sz="1400" dirty="0">
              <a:latin typeface="+mn-ea"/>
            </a:endParaRPr>
          </a:p>
        </p:txBody>
      </p:sp>
      <p:pic>
        <p:nvPicPr>
          <p:cNvPr id="14" name="그림 13" descr="옅은이(가) 표시된 사진&#10;&#10;자동 생성된 설명">
            <a:extLst>
              <a:ext uri="{FF2B5EF4-FFF2-40B4-BE49-F238E27FC236}">
                <a16:creationId xmlns:a16="http://schemas.microsoft.com/office/drawing/2014/main" id="{3292256B-B412-45E2-9266-B3039A9DDA6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02" y="6195642"/>
            <a:ext cx="711329" cy="250001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27089912-7C2A-4820-A0F2-9992EAAE8125}"/>
              </a:ext>
            </a:extLst>
          </p:cNvPr>
          <p:cNvSpPr/>
          <p:nvPr/>
        </p:nvSpPr>
        <p:spPr>
          <a:xfrm>
            <a:off x="10263266" y="0"/>
            <a:ext cx="1928733" cy="3462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졸업프로젝트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2 2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차 중간발표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01943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C6632F9B-6F5B-4E08-8E1B-C8E5DBF41748}"/>
              </a:ext>
            </a:extLst>
          </p:cNvPr>
          <p:cNvSpPr/>
          <p:nvPr/>
        </p:nvSpPr>
        <p:spPr>
          <a:xfrm>
            <a:off x="5959" y="-19250"/>
            <a:ext cx="2158472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endParaRPr lang="ko-KR" altLang="en-US" sz="1600" dirty="0">
              <a:solidFill>
                <a:schemeClr val="tx1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9AC3ED8-CC7A-4D20-9713-73420CDE465B}"/>
              </a:ext>
            </a:extLst>
          </p:cNvPr>
          <p:cNvSpPr/>
          <p:nvPr/>
        </p:nvSpPr>
        <p:spPr>
          <a:xfrm>
            <a:off x="2287789" y="195990"/>
            <a:ext cx="20088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latin typeface="KoPubWorld돋움체 Bold" panose="00000800000000000000" pitchFamily="2" charset="-127"/>
                <a:ea typeface="KoPubWorld돋움체 Bold" panose="00000800000000000000" pitchFamily="2" charset="-127"/>
              </a:rPr>
              <a:t>3.1 </a:t>
            </a:r>
            <a:r>
              <a:rPr lang="ko-KR" altLang="en-US" sz="1400" dirty="0">
                <a:latin typeface="KoPubWorld돋움체 Bold" panose="00000800000000000000" pitchFamily="2" charset="-127"/>
                <a:ea typeface="KoPubWorld돋움체 Bold" panose="00000800000000000000" pitchFamily="2" charset="-127"/>
              </a:rPr>
              <a:t>클라이언트 모듈 설계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5616394-AF5C-4E4A-9765-00A20493B32A}"/>
              </a:ext>
            </a:extLst>
          </p:cNvPr>
          <p:cNvSpPr/>
          <p:nvPr/>
        </p:nvSpPr>
        <p:spPr>
          <a:xfrm>
            <a:off x="0" y="6395294"/>
            <a:ext cx="1786392" cy="388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404257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6</a:t>
            </a:r>
            <a:r>
              <a:rPr lang="ko-KR" altLang="en-US" sz="1400" dirty="0">
                <a:solidFill>
                  <a:srgbClr val="404257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조 천세진 김지효</a:t>
            </a:r>
            <a:endParaRPr lang="en-US" altLang="ko-KR" sz="1400" dirty="0">
              <a:solidFill>
                <a:srgbClr val="404257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130A7D1-7F3F-41A6-897E-6B83EC6F637C}"/>
              </a:ext>
            </a:extLst>
          </p:cNvPr>
          <p:cNvSpPr/>
          <p:nvPr/>
        </p:nvSpPr>
        <p:spPr>
          <a:xfrm>
            <a:off x="1929" y="2203254"/>
            <a:ext cx="1615856" cy="55750"/>
          </a:xfrm>
          <a:prstGeom prst="rect">
            <a:avLst/>
          </a:prstGeom>
          <a:solidFill>
            <a:srgbClr val="FFC61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PubWorld돋움체 Medium" panose="00000600000000000000" pitchFamily="2" charset="-127"/>
              <a:ea typeface="KoPubWorld돋움체 Medium" panose="00000600000000000000" pitchFamily="2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93F6493-E4B8-41C6-8A40-2C82BADE7C45}"/>
              </a:ext>
            </a:extLst>
          </p:cNvPr>
          <p:cNvSpPr/>
          <p:nvPr/>
        </p:nvSpPr>
        <p:spPr>
          <a:xfrm>
            <a:off x="63122" y="948724"/>
            <a:ext cx="1842171" cy="26237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00050" indent="-400050">
              <a:lnSpc>
                <a:spcPct val="200000"/>
              </a:lnSpc>
              <a:buFont typeface="+mj-lt"/>
              <a:buAutoNum type="romanUcPeriod"/>
            </a:pP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프로젝트 개요</a:t>
            </a:r>
          </a:p>
          <a:p>
            <a:pPr marL="400050" indent="-400050">
              <a:lnSpc>
                <a:spcPct val="200000"/>
              </a:lnSpc>
              <a:buFont typeface="+mj-lt"/>
              <a:buAutoNum type="romanUcPeriod"/>
            </a:pP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모듈 별 기능 정의</a:t>
            </a:r>
          </a:p>
          <a:p>
            <a:pPr marL="400050" indent="-400050">
              <a:lnSpc>
                <a:spcPct val="200000"/>
              </a:lnSpc>
              <a:buFont typeface="+mj-lt"/>
              <a:buAutoNum type="romanUcPeriod"/>
            </a:pPr>
            <a:r>
              <a:rPr lang="ko-KR" altLang="en-US" sz="1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모듈 별 설계</a:t>
            </a:r>
          </a:p>
          <a:p>
            <a:pPr marL="400050" indent="-400050">
              <a:lnSpc>
                <a:spcPct val="200000"/>
              </a:lnSpc>
              <a:buFont typeface="+mj-lt"/>
              <a:buAutoNum type="romanUcPeriod"/>
            </a:pP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진행 경과</a:t>
            </a:r>
          </a:p>
          <a:p>
            <a:pPr marL="400050" indent="-400050">
              <a:lnSpc>
                <a:spcPct val="200000"/>
              </a:lnSpc>
              <a:buFont typeface="+mj-lt"/>
              <a:buAutoNum type="romanUcPeriod"/>
            </a:pP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역할 분담</a:t>
            </a:r>
          </a:p>
          <a:p>
            <a:pPr marL="400050" indent="-400050">
              <a:lnSpc>
                <a:spcPct val="200000"/>
              </a:lnSpc>
              <a:buFont typeface="+mj-lt"/>
              <a:buAutoNum type="romanUcPeriod"/>
            </a:pPr>
            <a:endParaRPr lang="en-US" altLang="ko-KR" sz="1400" dirty="0">
              <a:latin typeface="KoPubWorld돋움체 Medium" panose="00000600000000000000" pitchFamily="2" charset="-127"/>
              <a:ea typeface="KoPubWorld돋움체 Medium" panose="00000600000000000000" pitchFamily="2" charset="-127"/>
            </a:endParaRPr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2EE23B4C-3C21-44FC-A6F7-40895FD6A6B1}"/>
              </a:ext>
            </a:extLst>
          </p:cNvPr>
          <p:cNvSpPr/>
          <p:nvPr/>
        </p:nvSpPr>
        <p:spPr>
          <a:xfrm>
            <a:off x="2429113" y="503861"/>
            <a:ext cx="27783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+mn-ea"/>
              </a:rPr>
              <a:t>3.1.1 </a:t>
            </a:r>
            <a:r>
              <a:rPr lang="ko-KR" altLang="en-US" sz="2000" dirty="0">
                <a:latin typeface="+mn-ea"/>
              </a:rPr>
              <a:t>스트레스 수준 예측</a:t>
            </a:r>
          </a:p>
        </p:txBody>
      </p:sp>
      <p:pic>
        <p:nvPicPr>
          <p:cNvPr id="204" name="그림 203">
            <a:extLst>
              <a:ext uri="{FF2B5EF4-FFF2-40B4-BE49-F238E27FC236}">
                <a16:creationId xmlns:a16="http://schemas.microsoft.com/office/drawing/2014/main" id="{AD3EC9DB-1A00-4A93-BC90-F5F6DEBAC6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5258" y="1905599"/>
            <a:ext cx="2486823" cy="4086419"/>
          </a:xfrm>
          <a:prstGeom prst="rect">
            <a:avLst/>
          </a:prstGeom>
        </p:spPr>
      </p:pic>
      <p:grpSp>
        <p:nvGrpSpPr>
          <p:cNvPr id="213" name="그룹 212">
            <a:extLst>
              <a:ext uri="{FF2B5EF4-FFF2-40B4-BE49-F238E27FC236}">
                <a16:creationId xmlns:a16="http://schemas.microsoft.com/office/drawing/2014/main" id="{46777918-4896-4C5F-8F7D-97F38C5B1962}"/>
              </a:ext>
            </a:extLst>
          </p:cNvPr>
          <p:cNvGrpSpPr/>
          <p:nvPr/>
        </p:nvGrpSpPr>
        <p:grpSpPr>
          <a:xfrm>
            <a:off x="6443730" y="4759602"/>
            <a:ext cx="5424853" cy="1311312"/>
            <a:chOff x="6989885" y="1581357"/>
            <a:chExt cx="5424853" cy="1311312"/>
          </a:xfrm>
        </p:grpSpPr>
        <p:sp>
          <p:nvSpPr>
            <p:cNvPr id="212" name="직사각형 211">
              <a:extLst>
                <a:ext uri="{FF2B5EF4-FFF2-40B4-BE49-F238E27FC236}">
                  <a16:creationId xmlns:a16="http://schemas.microsoft.com/office/drawing/2014/main" id="{8A779536-184D-4851-A93F-992C5CAB8ED3}"/>
                </a:ext>
              </a:extLst>
            </p:cNvPr>
            <p:cNvSpPr/>
            <p:nvPr/>
          </p:nvSpPr>
          <p:spPr>
            <a:xfrm>
              <a:off x="6989885" y="1581357"/>
              <a:ext cx="5424853" cy="1311312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210" name="Google Shape;183;p25">
              <a:extLst>
                <a:ext uri="{FF2B5EF4-FFF2-40B4-BE49-F238E27FC236}">
                  <a16:creationId xmlns:a16="http://schemas.microsoft.com/office/drawing/2014/main" id="{A8814205-7597-4980-AFC8-B3F10676F868}"/>
                </a:ext>
              </a:extLst>
            </p:cNvPr>
            <p:cNvSpPr txBox="1"/>
            <p:nvPr/>
          </p:nvSpPr>
          <p:spPr>
            <a:xfrm>
              <a:off x="6989886" y="1737455"/>
              <a:ext cx="5196156" cy="10430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457200" lvl="0" indent="-30480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AutoNum type="arabicPeriod"/>
              </a:pPr>
              <a:r>
                <a:rPr lang="ko" sz="1200" dirty="0">
                  <a:solidFill>
                    <a:schemeClr val="dk1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StartLocalTraining : FCM Server에서 하루에 한 번 TrainWorker를 실행</a:t>
              </a:r>
              <a:endParaRPr sz="1200" dirty="0">
                <a:solidFill>
                  <a:schemeClr val="dk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  <a:p>
              <a:pPr marL="457200" lvl="0" indent="-30480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AutoNum type="arabicPeriod"/>
              </a:pPr>
              <a:r>
                <a:rPr lang="ko" sz="1200" dirty="0">
                  <a:solidFill>
                    <a:schemeClr val="dk1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predictStress : Local Model을 이용하여 stress를 예측</a:t>
              </a:r>
              <a:endParaRPr sz="1200" dirty="0">
                <a:solidFill>
                  <a:schemeClr val="dk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  <a:p>
              <a:pPr marL="457200" lvl="0" indent="-30480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AutoNum type="arabicPeriod"/>
              </a:pPr>
              <a:r>
                <a:rPr lang="ko" sz="1200" dirty="0">
                  <a:solidFill>
                    <a:schemeClr val="dk1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showStressValue : stress 값을 </a:t>
              </a:r>
              <a:r>
                <a:rPr lang="ko-KR" altLang="en-US" sz="1200" dirty="0">
                  <a:solidFill>
                    <a:schemeClr val="dk1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시각화</a:t>
              </a:r>
              <a:r>
                <a:rPr lang="en-US" altLang="ko-KR" sz="1200" dirty="0">
                  <a:solidFill>
                    <a:schemeClr val="dk1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. </a:t>
              </a:r>
              <a:r>
                <a:rPr lang="ko-KR" altLang="en-US" sz="1200" dirty="0">
                  <a:solidFill>
                    <a:schemeClr val="dk1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데이터 </a:t>
              </a:r>
              <a:r>
                <a:rPr lang="ko-KR" altLang="en-US" sz="1200" dirty="0" err="1">
                  <a:solidFill>
                    <a:schemeClr val="dk1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산출값</a:t>
              </a:r>
              <a:r>
                <a:rPr lang="ko" sz="1200" dirty="0">
                  <a:solidFill>
                    <a:schemeClr val="dk1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의 평균</a:t>
              </a:r>
              <a:r>
                <a:rPr lang="ko-KR" altLang="en-US" sz="1200" dirty="0">
                  <a:solidFill>
                    <a:schemeClr val="dk1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을 구함</a:t>
              </a:r>
              <a:endParaRPr sz="1200" dirty="0">
                <a:solidFill>
                  <a:schemeClr val="dk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</p:txBody>
        </p:sp>
      </p:grpSp>
      <p:pic>
        <p:nvPicPr>
          <p:cNvPr id="214" name="그림 213" descr="옅은이(가) 표시된 사진&#10;&#10;자동 생성된 설명">
            <a:extLst>
              <a:ext uri="{FF2B5EF4-FFF2-40B4-BE49-F238E27FC236}">
                <a16:creationId xmlns:a16="http://schemas.microsoft.com/office/drawing/2014/main" id="{D6C02BAD-49D6-482E-B953-B39BB57AB14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02" y="6195642"/>
            <a:ext cx="711329" cy="250001"/>
          </a:xfrm>
          <a:prstGeom prst="rect">
            <a:avLst/>
          </a:prstGeom>
        </p:spPr>
      </p:pic>
      <p:sp>
        <p:nvSpPr>
          <p:cNvPr id="216" name="직사각형 215">
            <a:extLst>
              <a:ext uri="{FF2B5EF4-FFF2-40B4-BE49-F238E27FC236}">
                <a16:creationId xmlns:a16="http://schemas.microsoft.com/office/drawing/2014/main" id="{7596BE5C-D2D3-44EC-880A-BE70E87A3494}"/>
              </a:ext>
            </a:extLst>
          </p:cNvPr>
          <p:cNvSpPr/>
          <p:nvPr/>
        </p:nvSpPr>
        <p:spPr>
          <a:xfrm>
            <a:off x="10263266" y="0"/>
            <a:ext cx="1928733" cy="3462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졸업프로젝트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2 2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차 중간발표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9753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C6632F9B-6F5B-4E08-8E1B-C8E5DBF41748}"/>
              </a:ext>
            </a:extLst>
          </p:cNvPr>
          <p:cNvSpPr/>
          <p:nvPr/>
        </p:nvSpPr>
        <p:spPr>
          <a:xfrm>
            <a:off x="5959" y="-19250"/>
            <a:ext cx="2158472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endParaRPr lang="ko-KR" altLang="en-US" sz="1600" dirty="0">
              <a:solidFill>
                <a:schemeClr val="tx1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9AC3ED8-CC7A-4D20-9713-73420CDE465B}"/>
              </a:ext>
            </a:extLst>
          </p:cNvPr>
          <p:cNvSpPr/>
          <p:nvPr/>
        </p:nvSpPr>
        <p:spPr>
          <a:xfrm>
            <a:off x="2287789" y="195990"/>
            <a:ext cx="20088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latin typeface="KoPubWorld돋움체 Bold" panose="00000800000000000000" pitchFamily="2" charset="-127"/>
                <a:ea typeface="KoPubWorld돋움체 Bold" panose="00000800000000000000" pitchFamily="2" charset="-127"/>
              </a:rPr>
              <a:t>3.1 </a:t>
            </a:r>
            <a:r>
              <a:rPr lang="ko-KR" altLang="en-US" sz="1400" dirty="0">
                <a:latin typeface="KoPubWorld돋움체 Bold" panose="00000800000000000000" pitchFamily="2" charset="-127"/>
                <a:ea typeface="KoPubWorld돋움체 Bold" panose="00000800000000000000" pitchFamily="2" charset="-127"/>
              </a:rPr>
              <a:t>클라이언트 모듈 설계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5616394-AF5C-4E4A-9765-00A20493B32A}"/>
              </a:ext>
            </a:extLst>
          </p:cNvPr>
          <p:cNvSpPr/>
          <p:nvPr/>
        </p:nvSpPr>
        <p:spPr>
          <a:xfrm>
            <a:off x="0" y="6395294"/>
            <a:ext cx="1786392" cy="388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404257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6</a:t>
            </a:r>
            <a:r>
              <a:rPr lang="ko-KR" altLang="en-US" sz="1400" dirty="0">
                <a:solidFill>
                  <a:srgbClr val="404257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조 천세진 김지효</a:t>
            </a:r>
            <a:endParaRPr lang="en-US" altLang="ko-KR" sz="1400" dirty="0">
              <a:solidFill>
                <a:srgbClr val="404257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130A7D1-7F3F-41A6-897E-6B83EC6F637C}"/>
              </a:ext>
            </a:extLst>
          </p:cNvPr>
          <p:cNvSpPr/>
          <p:nvPr/>
        </p:nvSpPr>
        <p:spPr>
          <a:xfrm>
            <a:off x="1929" y="2203254"/>
            <a:ext cx="1615856" cy="55750"/>
          </a:xfrm>
          <a:prstGeom prst="rect">
            <a:avLst/>
          </a:prstGeom>
          <a:solidFill>
            <a:srgbClr val="FFC61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PubWorld돋움체 Medium" panose="00000600000000000000" pitchFamily="2" charset="-127"/>
              <a:ea typeface="KoPubWorld돋움체 Medium" panose="00000600000000000000" pitchFamily="2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93F6493-E4B8-41C6-8A40-2C82BADE7C45}"/>
              </a:ext>
            </a:extLst>
          </p:cNvPr>
          <p:cNvSpPr/>
          <p:nvPr/>
        </p:nvSpPr>
        <p:spPr>
          <a:xfrm>
            <a:off x="63122" y="948724"/>
            <a:ext cx="1842171" cy="26237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00050" indent="-400050">
              <a:lnSpc>
                <a:spcPct val="200000"/>
              </a:lnSpc>
              <a:buFont typeface="+mj-lt"/>
              <a:buAutoNum type="romanUcPeriod"/>
            </a:pP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프로젝트 개요</a:t>
            </a:r>
          </a:p>
          <a:p>
            <a:pPr marL="400050" indent="-400050">
              <a:lnSpc>
                <a:spcPct val="200000"/>
              </a:lnSpc>
              <a:buFont typeface="+mj-lt"/>
              <a:buAutoNum type="romanUcPeriod"/>
            </a:pP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모듈 별 기능 정의</a:t>
            </a:r>
          </a:p>
          <a:p>
            <a:pPr marL="400050" indent="-400050">
              <a:lnSpc>
                <a:spcPct val="200000"/>
              </a:lnSpc>
              <a:buFont typeface="+mj-lt"/>
              <a:buAutoNum type="romanUcPeriod"/>
            </a:pPr>
            <a:r>
              <a:rPr lang="ko-KR" altLang="en-US" sz="1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모듈 별 설계</a:t>
            </a:r>
          </a:p>
          <a:p>
            <a:pPr marL="400050" indent="-400050">
              <a:lnSpc>
                <a:spcPct val="200000"/>
              </a:lnSpc>
              <a:buFont typeface="+mj-lt"/>
              <a:buAutoNum type="romanUcPeriod"/>
            </a:pP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진행 경과</a:t>
            </a:r>
          </a:p>
          <a:p>
            <a:pPr marL="400050" indent="-400050">
              <a:lnSpc>
                <a:spcPct val="200000"/>
              </a:lnSpc>
              <a:buFont typeface="+mj-lt"/>
              <a:buAutoNum type="romanUcPeriod"/>
            </a:pP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역할 분담</a:t>
            </a:r>
          </a:p>
          <a:p>
            <a:pPr marL="400050" indent="-400050">
              <a:lnSpc>
                <a:spcPct val="200000"/>
              </a:lnSpc>
              <a:buFont typeface="+mj-lt"/>
              <a:buAutoNum type="romanUcPeriod"/>
            </a:pPr>
            <a:endParaRPr lang="en-US" altLang="ko-KR" sz="1400" dirty="0">
              <a:latin typeface="KoPubWorld돋움체 Medium" panose="00000600000000000000" pitchFamily="2" charset="-127"/>
              <a:ea typeface="KoPubWorld돋움체 Medium" panose="00000600000000000000" pitchFamily="2" charset="-127"/>
            </a:endParaRPr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2EE23B4C-3C21-44FC-A6F7-40895FD6A6B1}"/>
              </a:ext>
            </a:extLst>
          </p:cNvPr>
          <p:cNvSpPr/>
          <p:nvPr/>
        </p:nvSpPr>
        <p:spPr>
          <a:xfrm>
            <a:off x="2429113" y="503861"/>
            <a:ext cx="180690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+mn-ea"/>
              </a:rPr>
              <a:t>3.1.2 </a:t>
            </a:r>
            <a:r>
              <a:rPr lang="ko-KR" altLang="en-US" sz="2000" dirty="0">
                <a:latin typeface="+mn-ea"/>
              </a:rPr>
              <a:t>로컬 모델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86BB3B9-B518-4693-A5B4-2DCC39320D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3389" y="1423509"/>
            <a:ext cx="3657060" cy="2392353"/>
          </a:xfrm>
          <a:prstGeom prst="rect">
            <a:avLst/>
          </a:prstGeom>
        </p:spPr>
      </p:pic>
      <p:grpSp>
        <p:nvGrpSpPr>
          <p:cNvPr id="24" name="그룹 23">
            <a:extLst>
              <a:ext uri="{FF2B5EF4-FFF2-40B4-BE49-F238E27FC236}">
                <a16:creationId xmlns:a16="http://schemas.microsoft.com/office/drawing/2014/main" id="{C1A23EBB-857C-4EA1-86CB-DFB0558B8F08}"/>
              </a:ext>
            </a:extLst>
          </p:cNvPr>
          <p:cNvGrpSpPr/>
          <p:nvPr/>
        </p:nvGrpSpPr>
        <p:grpSpPr>
          <a:xfrm>
            <a:off x="4677978" y="4402035"/>
            <a:ext cx="5967968" cy="1993259"/>
            <a:chOff x="4345011" y="4475285"/>
            <a:chExt cx="5967968" cy="1993259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CA5B8FC9-8972-4B61-997C-FCD565969113}"/>
                </a:ext>
              </a:extLst>
            </p:cNvPr>
            <p:cNvSpPr/>
            <p:nvPr/>
          </p:nvSpPr>
          <p:spPr>
            <a:xfrm>
              <a:off x="4345011" y="4475285"/>
              <a:ext cx="5008391" cy="1993259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7" name="Google Shape;208;p26">
              <a:extLst>
                <a:ext uri="{FF2B5EF4-FFF2-40B4-BE49-F238E27FC236}">
                  <a16:creationId xmlns:a16="http://schemas.microsoft.com/office/drawing/2014/main" id="{6A016F9D-9B51-40F0-8826-BB00451E02B7}"/>
                </a:ext>
              </a:extLst>
            </p:cNvPr>
            <p:cNvSpPr txBox="1"/>
            <p:nvPr/>
          </p:nvSpPr>
          <p:spPr>
            <a:xfrm>
              <a:off x="4678162" y="4576540"/>
              <a:ext cx="5634817" cy="1818754"/>
            </a:xfrm>
            <a:prstGeom prst="rect">
              <a:avLst/>
            </a:prstGeom>
            <a:noFill/>
            <a:ln w="2857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numCol="1" spcCol="144000" anchor="t" anchorCtr="0">
              <a:noAutofit/>
            </a:bodyPr>
            <a:lstStyle>
              <a:defPPr>
                <a:defRPr lang="ko-KR"/>
              </a:defPPr>
              <a:lvl1pPr marL="495300" lvl="0" indent="-34290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+mj-lt"/>
                <a:buAutoNum type="arabicPeriod"/>
                <a:defRPr sz="1200">
                  <a:latin typeface="+mn-ea"/>
                  <a:cs typeface="KoPubWorld돋움체 Medium" panose="00000600000000000000" pitchFamily="2" charset="-127"/>
                </a:defRPr>
              </a:lvl1pPr>
              <a:lvl2pPr marL="952500" lvl="1" indent="-342900">
                <a:lnSpc>
                  <a:spcPct val="150000"/>
                </a:lnSpc>
                <a:buClr>
                  <a:schemeClr val="dk1"/>
                </a:buClr>
                <a:buSzPts val="1200"/>
                <a:buFont typeface="+mj-lt"/>
                <a:buAutoNum type="arabicParenR"/>
                <a:defRPr sz="1200">
                  <a:solidFill>
                    <a:schemeClr val="dk1"/>
                  </a:solidFill>
                  <a:latin typeface="+mn-ea"/>
                  <a:cs typeface="KoPubWorld돋움체 Medium" panose="00000600000000000000" pitchFamily="2" charset="-127"/>
                </a:defRPr>
              </a:lvl2pPr>
              <a:lvl3pPr marL="1409700" lvl="2" indent="-342900">
                <a:lnSpc>
                  <a:spcPct val="150000"/>
                </a:lnSpc>
                <a:buClr>
                  <a:schemeClr val="dk1"/>
                </a:buClr>
                <a:buSzPts val="1200"/>
                <a:buFont typeface="+mj-lt"/>
                <a:buAutoNum type="arabicParenR"/>
                <a:defRPr sz="1400">
                  <a:solidFill>
                    <a:schemeClr val="dk1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defRPr>
              </a:lvl3pPr>
            </a:lstStyle>
            <a:p>
              <a:pPr>
                <a:buClrTx/>
              </a:pPr>
              <a:r>
                <a:rPr lang="en-US" altLang="ko" dirty="0">
                  <a:solidFill>
                    <a:schemeClr val="tx1"/>
                  </a:solidFill>
                </a:rPr>
                <a:t>FCM</a:t>
              </a:r>
              <a:r>
                <a:rPr lang="ko-KR" altLang="en-US" dirty="0">
                  <a:solidFill>
                    <a:schemeClr val="tx1"/>
                  </a:solidFill>
                </a:rPr>
                <a:t>으로 </a:t>
              </a:r>
              <a:r>
                <a:rPr lang="en-US" altLang="ko" dirty="0" err="1">
                  <a:solidFill>
                    <a:schemeClr val="tx1"/>
                  </a:solidFill>
                </a:rPr>
                <a:t>TrainWorker</a:t>
              </a:r>
              <a:r>
                <a:rPr lang="en-US" altLang="ko" dirty="0">
                  <a:solidFill>
                    <a:schemeClr val="tx1"/>
                  </a:solidFill>
                </a:rPr>
                <a:t> </a:t>
              </a:r>
              <a:r>
                <a:rPr lang="ko-KR" altLang="en-US" dirty="0">
                  <a:solidFill>
                    <a:schemeClr val="tx1"/>
                  </a:solidFill>
                </a:rPr>
                <a:t>호출</a:t>
              </a:r>
            </a:p>
            <a:p>
              <a:pPr>
                <a:buClrTx/>
              </a:pPr>
              <a:r>
                <a:rPr lang="en-US" altLang="ko" dirty="0" err="1">
                  <a:solidFill>
                    <a:schemeClr val="tx1"/>
                  </a:solidFill>
                </a:rPr>
                <a:t>TrainWorker</a:t>
              </a:r>
              <a:endParaRPr lang="en-US" altLang="ko" dirty="0">
                <a:solidFill>
                  <a:schemeClr val="tx1"/>
                </a:solidFill>
              </a:endParaRPr>
            </a:p>
            <a:p>
              <a:pPr lvl="1">
                <a:buClrTx/>
              </a:pPr>
              <a:r>
                <a:rPr lang="en-US" altLang="ko" dirty="0" err="1">
                  <a:solidFill>
                    <a:schemeClr val="tx1"/>
                  </a:solidFill>
                </a:rPr>
                <a:t>labelingData</a:t>
              </a:r>
              <a:r>
                <a:rPr lang="en-US" altLang="ko" dirty="0">
                  <a:solidFill>
                    <a:schemeClr val="tx1"/>
                  </a:solidFill>
                </a:rPr>
                <a:t> : user Data</a:t>
              </a:r>
              <a:r>
                <a:rPr lang="ko-KR" altLang="en-US" dirty="0">
                  <a:solidFill>
                    <a:schemeClr val="tx1"/>
                  </a:solidFill>
                </a:rPr>
                <a:t>와 </a:t>
              </a:r>
              <a:r>
                <a:rPr lang="en-US" altLang="ko" dirty="0">
                  <a:solidFill>
                    <a:schemeClr val="tx1"/>
                  </a:solidFill>
                </a:rPr>
                <a:t>stress </a:t>
              </a:r>
              <a:r>
                <a:rPr lang="ko-KR" altLang="en-US" dirty="0">
                  <a:solidFill>
                    <a:schemeClr val="tx1"/>
                  </a:solidFill>
                </a:rPr>
                <a:t>라벨 매칭</a:t>
              </a:r>
            </a:p>
            <a:p>
              <a:pPr lvl="2">
                <a:buClrTx/>
                <a:buFont typeface="Arial" panose="020B0604020202020204" pitchFamily="34" charset="0"/>
                <a:buChar char="•"/>
              </a:pPr>
              <a:r>
                <a:rPr lang="en-US" altLang="ko" sz="1200" dirty="0">
                  <a:solidFill>
                    <a:schemeClr val="tx1"/>
                  </a:solidFill>
                  <a:latin typeface="+mn-ea"/>
                  <a:ea typeface="+mn-ea"/>
                </a:rPr>
                <a:t>Input Data - Output Label </a:t>
              </a:r>
              <a:r>
                <a:rPr lang="ko-KR" altLang="en-US" sz="1200" dirty="0">
                  <a:solidFill>
                    <a:schemeClr val="tx1"/>
                  </a:solidFill>
                  <a:latin typeface="+mn-ea"/>
                  <a:ea typeface="+mn-ea"/>
                </a:rPr>
                <a:t>형태</a:t>
              </a:r>
            </a:p>
            <a:p>
              <a:pPr lvl="1">
                <a:buClrTx/>
              </a:pPr>
              <a:r>
                <a:rPr lang="en-US" altLang="ko" dirty="0" err="1">
                  <a:solidFill>
                    <a:schemeClr val="tx1"/>
                  </a:solidFill>
                </a:rPr>
                <a:t>trainLocalModel</a:t>
              </a:r>
              <a:r>
                <a:rPr lang="en-US" altLang="ko" dirty="0">
                  <a:solidFill>
                    <a:schemeClr val="tx1"/>
                  </a:solidFill>
                </a:rPr>
                <a:t> : Local Model</a:t>
              </a:r>
              <a:r>
                <a:rPr lang="ko-KR" altLang="en-US" dirty="0">
                  <a:solidFill>
                    <a:schemeClr val="tx1"/>
                  </a:solidFill>
                </a:rPr>
                <a:t>을 학습시킴</a:t>
              </a:r>
            </a:p>
            <a:p>
              <a:pPr lvl="1">
                <a:buClrTx/>
              </a:pPr>
              <a:r>
                <a:rPr lang="en-US" altLang="ko" dirty="0" err="1">
                  <a:solidFill>
                    <a:schemeClr val="tx1"/>
                  </a:solidFill>
                </a:rPr>
                <a:t>getLocalWeight</a:t>
              </a:r>
              <a:r>
                <a:rPr lang="en-US" altLang="ko" dirty="0">
                  <a:solidFill>
                    <a:schemeClr val="tx1"/>
                  </a:solidFill>
                </a:rPr>
                <a:t> : </a:t>
              </a:r>
              <a:r>
                <a:rPr lang="ko-KR" altLang="en-US" dirty="0">
                  <a:solidFill>
                    <a:schemeClr val="tx1"/>
                  </a:solidFill>
                </a:rPr>
                <a:t>공유할 </a:t>
              </a:r>
              <a:r>
                <a:rPr lang="en-US" altLang="ko" dirty="0">
                  <a:solidFill>
                    <a:schemeClr val="tx1"/>
                  </a:solidFill>
                </a:rPr>
                <a:t>weight </a:t>
              </a:r>
              <a:r>
                <a:rPr lang="ko-KR" altLang="en-US" dirty="0">
                  <a:solidFill>
                    <a:schemeClr val="tx1"/>
                  </a:solidFill>
                </a:rPr>
                <a:t>값을 반환</a:t>
              </a:r>
            </a:p>
          </p:txBody>
        </p:sp>
      </p:grpSp>
      <p:pic>
        <p:nvPicPr>
          <p:cNvPr id="26" name="그림 25" descr="옅은이(가) 표시된 사진&#10;&#10;자동 생성된 설명">
            <a:extLst>
              <a:ext uri="{FF2B5EF4-FFF2-40B4-BE49-F238E27FC236}">
                <a16:creationId xmlns:a16="http://schemas.microsoft.com/office/drawing/2014/main" id="{39A6A10C-0C4B-4E7B-B604-177F7399FE7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02" y="6195642"/>
            <a:ext cx="711329" cy="250001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D3DD47B3-461E-4C4C-8D7A-694EF04CD677}"/>
              </a:ext>
            </a:extLst>
          </p:cNvPr>
          <p:cNvSpPr/>
          <p:nvPr/>
        </p:nvSpPr>
        <p:spPr>
          <a:xfrm>
            <a:off x="10263266" y="0"/>
            <a:ext cx="1928733" cy="3462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졸업프로젝트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2 2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차 중간발표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40607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>
            <a:extLst>
              <a:ext uri="{FF2B5EF4-FFF2-40B4-BE49-F238E27FC236}">
                <a16:creationId xmlns:a16="http://schemas.microsoft.com/office/drawing/2014/main" id="{0363D30E-E259-4829-BF08-086D1DDDF730}"/>
              </a:ext>
            </a:extLst>
          </p:cNvPr>
          <p:cNvSpPr/>
          <p:nvPr/>
        </p:nvSpPr>
        <p:spPr>
          <a:xfrm>
            <a:off x="3630190" y="4829596"/>
            <a:ext cx="7351402" cy="168801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6632F9B-6F5B-4E08-8E1B-C8E5DBF41748}"/>
              </a:ext>
            </a:extLst>
          </p:cNvPr>
          <p:cNvSpPr/>
          <p:nvPr/>
        </p:nvSpPr>
        <p:spPr>
          <a:xfrm>
            <a:off x="5959" y="-19250"/>
            <a:ext cx="2158472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endParaRPr lang="ko-KR" altLang="en-US" sz="1600" dirty="0">
              <a:solidFill>
                <a:schemeClr val="tx1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9AC3ED8-CC7A-4D20-9713-73420CDE465B}"/>
              </a:ext>
            </a:extLst>
          </p:cNvPr>
          <p:cNvSpPr/>
          <p:nvPr/>
        </p:nvSpPr>
        <p:spPr>
          <a:xfrm>
            <a:off x="2287789" y="195990"/>
            <a:ext cx="20088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latin typeface="KoPubWorld돋움체 Bold" panose="00000800000000000000" pitchFamily="2" charset="-127"/>
                <a:ea typeface="KoPubWorld돋움체 Bold" panose="00000800000000000000" pitchFamily="2" charset="-127"/>
              </a:rPr>
              <a:t>3.1 </a:t>
            </a:r>
            <a:r>
              <a:rPr lang="ko-KR" altLang="en-US" sz="1400" dirty="0">
                <a:latin typeface="KoPubWorld돋움체 Bold" panose="00000800000000000000" pitchFamily="2" charset="-127"/>
                <a:ea typeface="KoPubWorld돋움체 Bold" panose="00000800000000000000" pitchFamily="2" charset="-127"/>
              </a:rPr>
              <a:t>클라이언트 모듈 설계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5616394-AF5C-4E4A-9765-00A20493B32A}"/>
              </a:ext>
            </a:extLst>
          </p:cNvPr>
          <p:cNvSpPr/>
          <p:nvPr/>
        </p:nvSpPr>
        <p:spPr>
          <a:xfrm>
            <a:off x="0" y="6395294"/>
            <a:ext cx="1786392" cy="388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404257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6</a:t>
            </a:r>
            <a:r>
              <a:rPr lang="ko-KR" altLang="en-US" sz="1400" dirty="0">
                <a:solidFill>
                  <a:srgbClr val="404257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조 천세진 김지효</a:t>
            </a:r>
            <a:endParaRPr lang="en-US" altLang="ko-KR" sz="1400" dirty="0">
              <a:solidFill>
                <a:srgbClr val="404257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130A7D1-7F3F-41A6-897E-6B83EC6F637C}"/>
              </a:ext>
            </a:extLst>
          </p:cNvPr>
          <p:cNvSpPr/>
          <p:nvPr/>
        </p:nvSpPr>
        <p:spPr>
          <a:xfrm>
            <a:off x="1929" y="2203254"/>
            <a:ext cx="1615856" cy="55750"/>
          </a:xfrm>
          <a:prstGeom prst="rect">
            <a:avLst/>
          </a:prstGeom>
          <a:solidFill>
            <a:srgbClr val="FFC61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PubWorld돋움체 Medium" panose="00000600000000000000" pitchFamily="2" charset="-127"/>
              <a:ea typeface="KoPubWorld돋움체 Medium" panose="00000600000000000000" pitchFamily="2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93F6493-E4B8-41C6-8A40-2C82BADE7C45}"/>
              </a:ext>
            </a:extLst>
          </p:cNvPr>
          <p:cNvSpPr/>
          <p:nvPr/>
        </p:nvSpPr>
        <p:spPr>
          <a:xfrm>
            <a:off x="63122" y="948724"/>
            <a:ext cx="1842171" cy="26237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00050" indent="-400050">
              <a:lnSpc>
                <a:spcPct val="200000"/>
              </a:lnSpc>
              <a:buFont typeface="+mj-lt"/>
              <a:buAutoNum type="romanUcPeriod"/>
            </a:pP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프로젝트 개요</a:t>
            </a:r>
          </a:p>
          <a:p>
            <a:pPr marL="400050" indent="-400050">
              <a:lnSpc>
                <a:spcPct val="200000"/>
              </a:lnSpc>
              <a:buFont typeface="+mj-lt"/>
              <a:buAutoNum type="romanUcPeriod"/>
            </a:pP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모듈 별 기능 정의</a:t>
            </a:r>
          </a:p>
          <a:p>
            <a:pPr marL="400050" indent="-400050">
              <a:lnSpc>
                <a:spcPct val="200000"/>
              </a:lnSpc>
              <a:buFont typeface="+mj-lt"/>
              <a:buAutoNum type="romanUcPeriod"/>
            </a:pPr>
            <a:r>
              <a:rPr lang="ko-KR" altLang="en-US" sz="1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모듈 별 설계</a:t>
            </a:r>
          </a:p>
          <a:p>
            <a:pPr marL="400050" indent="-400050">
              <a:lnSpc>
                <a:spcPct val="200000"/>
              </a:lnSpc>
              <a:buFont typeface="+mj-lt"/>
              <a:buAutoNum type="romanUcPeriod"/>
            </a:pP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진행 경과</a:t>
            </a:r>
          </a:p>
          <a:p>
            <a:pPr marL="400050" indent="-400050">
              <a:lnSpc>
                <a:spcPct val="200000"/>
              </a:lnSpc>
              <a:buFont typeface="+mj-lt"/>
              <a:buAutoNum type="romanUcPeriod"/>
            </a:pP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</a:rPr>
              <a:t>역할 분담</a:t>
            </a:r>
          </a:p>
          <a:p>
            <a:pPr marL="400050" indent="-400050">
              <a:lnSpc>
                <a:spcPct val="200000"/>
              </a:lnSpc>
              <a:buFont typeface="+mj-lt"/>
              <a:buAutoNum type="romanUcPeriod"/>
            </a:pPr>
            <a:endParaRPr lang="en-US" altLang="ko-KR" sz="1400" dirty="0">
              <a:latin typeface="KoPubWorld돋움체 Medium" panose="00000600000000000000" pitchFamily="2" charset="-127"/>
              <a:ea typeface="KoPubWorld돋움체 Medium" panose="00000600000000000000" pitchFamily="2" charset="-127"/>
            </a:endParaRPr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2EE23B4C-3C21-44FC-A6F7-40895FD6A6B1}"/>
              </a:ext>
            </a:extLst>
          </p:cNvPr>
          <p:cNvSpPr/>
          <p:nvPr/>
        </p:nvSpPr>
        <p:spPr>
          <a:xfrm>
            <a:off x="2429113" y="503861"/>
            <a:ext cx="255390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+mn-ea"/>
              </a:rPr>
              <a:t>3.1.3 </a:t>
            </a:r>
            <a:r>
              <a:rPr lang="ko-KR" altLang="en-US" sz="2000" dirty="0">
                <a:latin typeface="+mn-ea"/>
              </a:rPr>
              <a:t>유저 데이터 수집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182E028-52BD-4AFC-A406-A1283A1380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7430" y="1406442"/>
            <a:ext cx="9361830" cy="2920683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6B25A2B1-B8C9-4A70-BF32-CE075808CF4B}"/>
              </a:ext>
            </a:extLst>
          </p:cNvPr>
          <p:cNvSpPr txBox="1"/>
          <p:nvPr/>
        </p:nvSpPr>
        <p:spPr>
          <a:xfrm>
            <a:off x="4287885" y="4832316"/>
            <a:ext cx="6168842" cy="1823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>
              <a:defRPr lang="ko-KR"/>
            </a:defPPr>
            <a:lvl1pPr marL="49530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+mj-lt"/>
              <a:buAutoNum type="arabicPeriod"/>
              <a:defRPr sz="140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  <a:lvl2pPr marL="952500" lvl="1" indent="-342900">
              <a:lnSpc>
                <a:spcPct val="150000"/>
              </a:lnSpc>
              <a:buClr>
                <a:schemeClr val="dk1"/>
              </a:buClr>
              <a:buSzPts val="1200"/>
              <a:buFont typeface="+mj-lt"/>
              <a:buAutoNum type="arabicParenR"/>
              <a:defRPr sz="1400">
                <a:solidFill>
                  <a:schemeClr val="dk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2pPr>
            <a:lvl3pPr marL="1409700" lvl="2" indent="-342900">
              <a:lnSpc>
                <a:spcPct val="150000"/>
              </a:lnSpc>
              <a:buClr>
                <a:schemeClr val="dk1"/>
              </a:buClr>
              <a:buSzPts val="1200"/>
              <a:buFont typeface="+mj-lt"/>
              <a:buAutoNum type="arabicParenR"/>
              <a:defRPr sz="1400">
                <a:solidFill>
                  <a:schemeClr val="dk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3pPr>
          </a:lstStyle>
          <a:p>
            <a:r>
              <a:rPr lang="en-US" altLang="ko-KR" sz="1200" dirty="0"/>
              <a:t>FCM </a:t>
            </a:r>
            <a:r>
              <a:rPr lang="ko-KR" altLang="en-US" sz="1200" dirty="0"/>
              <a:t>서버에서 </a:t>
            </a:r>
            <a:r>
              <a:rPr lang="en-US" altLang="ko-KR" sz="1200" dirty="0"/>
              <a:t>15</a:t>
            </a:r>
            <a:r>
              <a:rPr lang="ko-KR" altLang="en-US" sz="1200" dirty="0"/>
              <a:t>분마다 </a:t>
            </a:r>
            <a:r>
              <a:rPr lang="en-US" altLang="ko-KR" sz="1200" dirty="0"/>
              <a:t>Notification</a:t>
            </a:r>
            <a:r>
              <a:rPr lang="ko-KR" altLang="en-US" sz="1200" dirty="0"/>
              <a:t>을 내려 백그라운드에서 데이터를 수집하도록 함</a:t>
            </a:r>
            <a:endParaRPr lang="en-US" altLang="ko-KR" sz="1200" dirty="0"/>
          </a:p>
          <a:p>
            <a:r>
              <a:rPr lang="en-US" altLang="ko-KR" sz="1200" dirty="0" err="1"/>
              <a:t>doWork</a:t>
            </a:r>
            <a:r>
              <a:rPr lang="en-US" altLang="ko-KR" sz="1200" dirty="0"/>
              <a:t>:</a:t>
            </a:r>
            <a:endParaRPr lang="ko-KR" altLang="en-US" sz="1200" dirty="0"/>
          </a:p>
          <a:p>
            <a:pPr lvl="1"/>
            <a:r>
              <a:rPr lang="ko-KR" altLang="en-US" sz="1200" dirty="0"/>
              <a:t>지난 </a:t>
            </a:r>
            <a:r>
              <a:rPr lang="en-US" altLang="ko-KR" sz="1200" dirty="0"/>
              <a:t>15</a:t>
            </a:r>
            <a:r>
              <a:rPr lang="ko-KR" altLang="en-US" sz="1200" dirty="0"/>
              <a:t>분 간의 </a:t>
            </a:r>
            <a:r>
              <a:rPr lang="en-US" altLang="ko-KR" sz="1200" dirty="0" err="1"/>
              <a:t>AppUsageStats</a:t>
            </a:r>
            <a:r>
              <a:rPr lang="ko-KR" altLang="en-US" sz="1200" dirty="0"/>
              <a:t>를 받아와 </a:t>
            </a:r>
            <a:r>
              <a:rPr lang="en-US" altLang="ko-KR" sz="1200" dirty="0"/>
              <a:t>14</a:t>
            </a:r>
            <a:r>
              <a:rPr lang="ko-KR" altLang="en-US" sz="1200" dirty="0"/>
              <a:t>개의 카테고리로 분류함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ko-KR" altLang="en-US" sz="1200" dirty="0"/>
              <a:t>각 앱의 카테고리와 포그라운드에서의 사용시간을 저장함</a:t>
            </a:r>
          </a:p>
          <a:p>
            <a:r>
              <a:rPr lang="ko-KR" altLang="en-US" sz="1200" dirty="0"/>
              <a:t>표와 같은 형태의 </a:t>
            </a:r>
            <a:r>
              <a:rPr lang="en-US" altLang="ko-KR" sz="1200" dirty="0"/>
              <a:t>1*5*6</a:t>
            </a:r>
            <a:r>
              <a:rPr lang="ko-KR" altLang="en-US" sz="1200" dirty="0"/>
              <a:t>의 </a:t>
            </a:r>
            <a:r>
              <a:rPr lang="en-US" altLang="ko-KR" sz="1200" dirty="0"/>
              <a:t>3</a:t>
            </a:r>
            <a:r>
              <a:rPr lang="ko-KR" altLang="en-US" sz="1200" dirty="0"/>
              <a:t>차원 데이터를 생성해 저장</a:t>
            </a:r>
          </a:p>
        </p:txBody>
      </p:sp>
      <p:pic>
        <p:nvPicPr>
          <p:cNvPr id="41" name="그림 40" descr="옅은이(가) 표시된 사진&#10;&#10;자동 생성된 설명">
            <a:extLst>
              <a:ext uri="{FF2B5EF4-FFF2-40B4-BE49-F238E27FC236}">
                <a16:creationId xmlns:a16="http://schemas.microsoft.com/office/drawing/2014/main" id="{A8D010A5-B270-4272-BA45-02BEF88A9DB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02" y="6195642"/>
            <a:ext cx="711329" cy="250001"/>
          </a:xfrm>
          <a:prstGeom prst="rect">
            <a:avLst/>
          </a:prstGeom>
        </p:spPr>
      </p:pic>
      <p:sp>
        <p:nvSpPr>
          <p:cNvPr id="43" name="직사각형 42">
            <a:extLst>
              <a:ext uri="{FF2B5EF4-FFF2-40B4-BE49-F238E27FC236}">
                <a16:creationId xmlns:a16="http://schemas.microsoft.com/office/drawing/2014/main" id="{7FD37E32-9F17-425C-B5D4-6A0E04F293B7}"/>
              </a:ext>
            </a:extLst>
          </p:cNvPr>
          <p:cNvSpPr/>
          <p:nvPr/>
        </p:nvSpPr>
        <p:spPr>
          <a:xfrm>
            <a:off x="10263266" y="0"/>
            <a:ext cx="1928733" cy="3462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졸업프로젝트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2 2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차 중간발표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83661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0">
      <a:majorFont>
        <a:latin typeface="KoPubWorld돋움체_Pro Bold"/>
        <a:ea typeface="KoPubWorld돋움체_Pro Bold"/>
        <a:cs typeface=""/>
      </a:majorFont>
      <a:minorFont>
        <a:latin typeface="KoPubWorld돋움체_Pro Medium"/>
        <a:ea typeface="KoPubWorld돋움체_Pro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4732</TotalTime>
  <Words>2944</Words>
  <Application>Microsoft Office PowerPoint</Application>
  <PresentationFormat>와이드스크린</PresentationFormat>
  <Paragraphs>490</Paragraphs>
  <Slides>24</Slides>
  <Notes>24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5" baseType="lpstr">
      <vt:lpstr>BernhardFashion BT</vt:lpstr>
      <vt:lpstr>KoPubWorld돋움체 Bold</vt:lpstr>
      <vt:lpstr>KoPubWorld돋움체 Medium</vt:lpstr>
      <vt:lpstr>KoPubWorld돋움체_Pro Bold</vt:lpstr>
      <vt:lpstr>KoPubWorld돋움체_Pro Light</vt:lpstr>
      <vt:lpstr>KoPubWorld돋움체_Pro Medium</vt:lpstr>
      <vt:lpstr>돋움</vt:lpstr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천세진</cp:lastModifiedBy>
  <cp:revision>549</cp:revision>
  <dcterms:created xsi:type="dcterms:W3CDTF">2018-08-02T07:05:36Z</dcterms:created>
  <dcterms:modified xsi:type="dcterms:W3CDTF">2020-09-28T04:42:12Z</dcterms:modified>
</cp:coreProperties>
</file>