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2"/>
  </p:sldMasterIdLst>
  <p:notesMasterIdLst>
    <p:notesMasterId r:id="rId14"/>
  </p:notesMasterIdLst>
  <p:sldIdLst>
    <p:sldId id="620" r:id="rId3"/>
    <p:sldId id="767" r:id="rId4"/>
    <p:sldId id="768" r:id="rId5"/>
    <p:sldId id="769" r:id="rId6"/>
    <p:sldId id="770" r:id="rId7"/>
    <p:sldId id="771" r:id="rId8"/>
    <p:sldId id="772" r:id="rId9"/>
    <p:sldId id="774" r:id="rId10"/>
    <p:sldId id="775" r:id="rId11"/>
    <p:sldId id="773" r:id="rId12"/>
    <p:sldId id="621" r:id="rId13"/>
  </p:sldIdLst>
  <p:sldSz cx="9144000" cy="6858000" type="screen4x3"/>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4"/>
    <p:restoredTop sz="95214" autoAdjust="0"/>
  </p:normalViewPr>
  <p:slideViewPr>
    <p:cSldViewPr snapToGrid="0">
      <p:cViewPr varScale="1">
        <p:scale>
          <a:sx n="99" d="100"/>
          <a:sy n="99" d="100"/>
        </p:scale>
        <p:origin x="7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B0810-11DF-3E41-B2AF-8923E5B0C60C}" type="datetimeFigureOut">
              <a:rPr kumimoji="1" lang="zh-CN" altLang="en-US" smtClean="0"/>
              <a:t>2022/11/5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A948E-FA32-A14F-BC42-49C0863DF724}"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charset="0"/>
                <a:ea typeface="宋体" panose="02010600030101010101" pitchFamily="2" charset="-122"/>
              </a:defRPr>
            </a:lvl1pPr>
            <a:lvl2pPr marL="742950" indent="-285750">
              <a:spcBef>
                <a:spcPct val="30000"/>
              </a:spcBef>
              <a:defRPr sz="1200">
                <a:solidFill>
                  <a:schemeClr val="tx1"/>
                </a:solidFill>
                <a:latin typeface="Calibri" panose="020F0502020204030204" charset="0"/>
                <a:ea typeface="宋体" panose="02010600030101010101" pitchFamily="2" charset="-122"/>
              </a:defRPr>
            </a:lvl2pPr>
            <a:lvl3pPr marL="1143000" indent="-228600">
              <a:spcBef>
                <a:spcPct val="30000"/>
              </a:spcBef>
              <a:defRPr sz="1200">
                <a:solidFill>
                  <a:schemeClr val="tx1"/>
                </a:solidFill>
                <a:latin typeface="Calibri" panose="020F0502020204030204" charset="0"/>
                <a:ea typeface="宋体" panose="02010600030101010101" pitchFamily="2" charset="-122"/>
              </a:defRPr>
            </a:lvl3pPr>
            <a:lvl4pPr marL="1600200" indent="-228600">
              <a:spcBef>
                <a:spcPct val="30000"/>
              </a:spcBef>
              <a:defRPr sz="1200">
                <a:solidFill>
                  <a:schemeClr val="tx1"/>
                </a:solidFill>
                <a:latin typeface="Calibri" panose="020F0502020204030204" charset="0"/>
                <a:ea typeface="宋体" panose="02010600030101010101" pitchFamily="2" charset="-122"/>
              </a:defRPr>
            </a:lvl4pPr>
            <a:lvl5pPr marL="2057400" indent="-228600">
              <a:spcBef>
                <a:spcPct val="30000"/>
              </a:spcBef>
              <a:defRPr sz="1200">
                <a:solidFill>
                  <a:schemeClr val="tx1"/>
                </a:solidFill>
                <a:latin typeface="Calibri" panose="020F05020202040302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charset="0"/>
                <a:ea typeface="宋体" panose="02010600030101010101" pitchFamily="2" charset="-122"/>
              </a:defRPr>
            </a:lvl9pPr>
          </a:lstStyle>
          <a:p>
            <a:pPr>
              <a:spcBef>
                <a:spcPct val="0"/>
              </a:spcBef>
              <a:buFontTx/>
              <a:buNone/>
            </a:pPr>
            <a:fld id="{B0E71820-1C93-47F5-8581-A6858A316E23}" type="slidenum">
              <a:rPr lang="zh-CN" altLang="en-US">
                <a:latin typeface="Arial" panose="020B0604020202020204" pitchFamily="34" charset="0"/>
              </a:rPr>
              <a:t>1</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077642B-F76F-1647-BD4A-D1DCC21E053F}" type="datetimeFigureOut">
              <a:rPr kumimoji="1" lang="zh-CN" altLang="en-US" smtClean="0"/>
              <a:t>2022/11/5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0A2546B-58DA-FD42-A59E-62D13FF879F8}" type="slidenum">
              <a:rPr kumimoji="1" lang="zh-CN" altLang="en-US" smtClean="0"/>
              <a:t>‹#›</a:t>
            </a:fld>
            <a:endParaRPr kumimoji="1"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7642B-F76F-1647-BD4A-D1DCC21E053F}" type="datetimeFigureOut">
              <a:rPr kumimoji="1" lang="zh-CN" altLang="en-US" smtClean="0"/>
              <a:t>2022/11/5</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2546B-58DA-FD42-A59E-62D13FF879F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12"/>
          <p:cNvSpPr>
            <a:spLocks noChangeArrowheads="1"/>
          </p:cNvSpPr>
          <p:nvPr/>
        </p:nvSpPr>
        <p:spPr bwMode="auto">
          <a:xfrm>
            <a:off x="142875" y="1257062"/>
            <a:ext cx="8910638" cy="1928813"/>
          </a:xfrm>
          <a:prstGeom prst="rect">
            <a:avLst/>
          </a:prstGeom>
          <a:solidFill>
            <a:schemeClr val="bg1">
              <a:lumMod val="85000"/>
            </a:schemeClr>
          </a:solidFill>
          <a:ln w="25400" cap="flat" cmpd="sng">
            <a:noFill/>
            <a:miter lim="800000"/>
          </a:ln>
        </p:spPr>
        <p:txBody>
          <a:bodyPr anchor="ctr"/>
          <a:lstStyle/>
          <a:p>
            <a:pPr algn="ctr" eaLnBrk="1" hangingPunct="1">
              <a:buFont typeface="Arial" panose="020B0604020202020204" pitchFamily="34" charset="0"/>
              <a:buNone/>
              <a:defRPr/>
            </a:pPr>
            <a:endParaRPr lang="zh-CN" altLang="zh-CN" sz="1350">
              <a:solidFill>
                <a:srgbClr val="FFFFFF"/>
              </a:solidFill>
              <a:ea typeface="微软雅黑" panose="020B0503020204020204" pitchFamily="34" charset="-122"/>
            </a:endParaRPr>
          </a:p>
        </p:txBody>
      </p:sp>
      <p:sp>
        <p:nvSpPr>
          <p:cNvPr id="3075" name="矩形 9"/>
          <p:cNvSpPr>
            <a:spLocks noChangeArrowheads="1"/>
          </p:cNvSpPr>
          <p:nvPr/>
        </p:nvSpPr>
        <p:spPr bwMode="auto">
          <a:xfrm>
            <a:off x="1607040" y="1549428"/>
            <a:ext cx="6685569" cy="1391285"/>
          </a:xfrm>
          <a:prstGeom prst="rect">
            <a:avLst/>
          </a:prstGeom>
          <a:noFill/>
          <a:ln w="9525" cmpd="sng">
            <a:noFill/>
            <a:miter lim="800000"/>
          </a:ln>
        </p:spPr>
        <p:txBody>
          <a:bodyPr wrap="square" anchor="b" anchorCtr="1">
            <a:spAutoFit/>
          </a:bodyPr>
          <a:lstStyle/>
          <a:p>
            <a:pPr eaLnBrk="1" hangingPunct="1">
              <a:buFont typeface="Arial" panose="020B0604020202020204" pitchFamily="34" charset="0"/>
              <a:buNone/>
              <a:defRPr/>
            </a:pPr>
            <a:endParaRPr lang="en-US" altLang="zh-CN" sz="4050" b="1" dirty="0">
              <a:solidFill>
                <a:schemeClr val="tx2">
                  <a:lumMod val="75000"/>
                </a:schemeClr>
              </a:solidFill>
              <a:highlight>
                <a:srgbClr val="FF0000"/>
              </a:highlight>
              <a:latin typeface="微软雅黑" panose="020B0503020204020204" pitchFamily="34" charset="-122"/>
              <a:ea typeface="微软雅黑" panose="020B0503020204020204" pitchFamily="34" charset="-122"/>
              <a:sym typeface="华文中宋" panose="02010600040101010101" pitchFamily="2" charset="-122"/>
            </a:endParaRPr>
          </a:p>
          <a:p>
            <a:pPr eaLnBrk="1" hangingPunct="1">
              <a:buFont typeface="Arial" panose="020B0604020202020204" pitchFamily="34" charset="0"/>
              <a:buNone/>
              <a:defRPr/>
            </a:pPr>
            <a:r>
              <a:rPr lang="en-US" altLang="zh-CN" sz="44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sym typeface="华文中宋" panose="02010600040101010101" pitchFamily="2" charset="-122"/>
              </a:rPr>
              <a:t>Python</a:t>
            </a:r>
            <a:r>
              <a:rPr lang="zh-CN" altLang="en-US" sz="44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sym typeface="华文中宋" panose="02010600040101010101" pitchFamily="2" charset="-122"/>
              </a:rPr>
              <a:t>画图</a:t>
            </a:r>
          </a:p>
        </p:txBody>
      </p:sp>
      <p:sp>
        <p:nvSpPr>
          <p:cNvPr id="3076" name="Text Box 1032"/>
          <p:cNvSpPr>
            <a:spLocks noChangeArrowheads="1"/>
          </p:cNvSpPr>
          <p:nvPr/>
        </p:nvSpPr>
        <p:spPr bwMode="auto">
          <a:xfrm>
            <a:off x="2844165" y="3699193"/>
            <a:ext cx="3699510" cy="1060450"/>
          </a:xfrm>
          <a:prstGeom prst="rect">
            <a:avLst/>
          </a:prstGeom>
          <a:noFill/>
          <a:ln w="9525" cmpd="sng">
            <a:noFill/>
            <a:miter lim="800000"/>
          </a:ln>
        </p:spPr>
        <p:txBody>
          <a:bodyPr wrap="square" anchor="b" anchorCtr="1">
            <a:spAutoFit/>
          </a:bodyPr>
          <a:lstStyle/>
          <a:p>
            <a:pPr>
              <a:lnSpc>
                <a:spcPct val="150000"/>
              </a:lnSpc>
              <a:buFont typeface="Arial" panose="020B0604020202020204" pitchFamily="34" charset="0"/>
              <a:buNone/>
              <a:defRPr/>
            </a:pPr>
            <a:r>
              <a:rPr lang="zh-CN" altLang="en-US" sz="2100" b="1" dirty="0">
                <a:solidFill>
                  <a:schemeClr val="tx2">
                    <a:lumMod val="75000"/>
                  </a:schemeClr>
                </a:solidFill>
                <a:latin typeface="Times New Roman" panose="02020603050405020304" charset="0"/>
                <a:ea typeface="黑体" panose="02010609060101010101" pitchFamily="49" charset="-122"/>
                <a:cs typeface="Times New Roman" panose="02020603050405020304" charset="0"/>
                <a:sym typeface="华文中宋" panose="02010600040101010101" pitchFamily="2" charset="-122"/>
              </a:rPr>
              <a:t>授课人：方艺</a:t>
            </a:r>
          </a:p>
          <a:p>
            <a:pPr>
              <a:lnSpc>
                <a:spcPct val="150000"/>
              </a:lnSpc>
              <a:buFont typeface="Arial" panose="020B0604020202020204" pitchFamily="34" charset="0"/>
              <a:buNone/>
              <a:defRPr/>
            </a:pPr>
            <a:r>
              <a:rPr lang="en-US" altLang="zh-CN" sz="2100" b="1" dirty="0">
                <a:solidFill>
                  <a:schemeClr val="tx2">
                    <a:lumMod val="75000"/>
                  </a:schemeClr>
                </a:solidFill>
                <a:latin typeface="Times New Roman" panose="02020603050405020304" charset="0"/>
                <a:ea typeface="黑体" panose="02010609060101010101" pitchFamily="49" charset="-122"/>
                <a:cs typeface="Times New Roman" panose="02020603050405020304" charset="0"/>
                <a:sym typeface="华文中宋" panose="02010600040101010101" pitchFamily="2" charset="-122"/>
              </a:rPr>
              <a:t>2022</a:t>
            </a:r>
            <a:r>
              <a:rPr lang="zh-CN" altLang="en-US" sz="2100" b="1" dirty="0">
                <a:solidFill>
                  <a:schemeClr val="tx2">
                    <a:lumMod val="75000"/>
                  </a:schemeClr>
                </a:solidFill>
                <a:latin typeface="Times New Roman" panose="02020603050405020304" charset="0"/>
                <a:ea typeface="黑体" panose="02010609060101010101" pitchFamily="49" charset="-122"/>
                <a:cs typeface="Times New Roman" panose="02020603050405020304" charset="0"/>
                <a:sym typeface="华文中宋" panose="02010600040101010101" pitchFamily="2" charset="-122"/>
              </a:rPr>
              <a:t>年</a:t>
            </a:r>
            <a:r>
              <a:rPr lang="en-US" altLang="zh-CN" sz="2100" b="1" dirty="0">
                <a:solidFill>
                  <a:schemeClr val="tx2">
                    <a:lumMod val="75000"/>
                  </a:schemeClr>
                </a:solidFill>
                <a:latin typeface="Times New Roman" panose="02020603050405020304" charset="0"/>
                <a:ea typeface="黑体" panose="02010609060101010101" pitchFamily="49" charset="-122"/>
                <a:cs typeface="Times New Roman" panose="02020603050405020304" charset="0"/>
                <a:sym typeface="华文中宋" panose="02010600040101010101" pitchFamily="2" charset="-122"/>
              </a:rPr>
              <a:t> 11 </a:t>
            </a:r>
            <a:r>
              <a:rPr lang="zh-CN" altLang="en-US" sz="2100" b="1" dirty="0">
                <a:solidFill>
                  <a:schemeClr val="tx2">
                    <a:lumMod val="75000"/>
                  </a:schemeClr>
                </a:solidFill>
                <a:latin typeface="Times New Roman" panose="02020603050405020304" charset="0"/>
                <a:ea typeface="黑体" panose="02010609060101010101" pitchFamily="49" charset="-122"/>
                <a:cs typeface="Times New Roman" panose="02020603050405020304" charset="0"/>
                <a:sym typeface="华文中宋" panose="02010600040101010101" pitchFamily="2" charset="-122"/>
              </a:rPr>
              <a:t>月</a:t>
            </a:r>
            <a:r>
              <a:rPr lang="en-US" altLang="zh-CN" sz="2100" b="1" dirty="0">
                <a:solidFill>
                  <a:schemeClr val="tx2">
                    <a:lumMod val="75000"/>
                  </a:schemeClr>
                </a:solidFill>
                <a:latin typeface="Times New Roman" panose="02020603050405020304" charset="0"/>
                <a:ea typeface="黑体" panose="02010609060101010101" pitchFamily="49" charset="-122"/>
                <a:cs typeface="Times New Roman" panose="02020603050405020304" charset="0"/>
                <a:sym typeface="华文中宋" panose="02010600040101010101" pitchFamily="2" charset="-122"/>
              </a:rPr>
              <a:t> 5 </a:t>
            </a:r>
            <a:r>
              <a:rPr lang="zh-CN" altLang="en-US" sz="2100" b="1" dirty="0">
                <a:solidFill>
                  <a:schemeClr val="tx2">
                    <a:lumMod val="75000"/>
                  </a:schemeClr>
                </a:solidFill>
                <a:latin typeface="Times New Roman" panose="02020603050405020304" charset="0"/>
                <a:ea typeface="黑体" panose="02010609060101010101" pitchFamily="49" charset="-122"/>
                <a:cs typeface="Times New Roman" panose="02020603050405020304" charset="0"/>
                <a:sym typeface="华文中宋" panose="02010600040101010101" pitchFamily="2" charset="-122"/>
              </a:rPr>
              <a:t>日 </a:t>
            </a:r>
            <a:r>
              <a:rPr lang="zh-CN" altLang="en-US" sz="2100" b="1" dirty="0">
                <a:solidFill>
                  <a:schemeClr val="tx2">
                    <a:lumMod val="75000"/>
                  </a:schemeClr>
                </a:solidFill>
                <a:latin typeface="黑体" panose="02010609060101010101" pitchFamily="49" charset="-122"/>
                <a:ea typeface="黑体" panose="02010609060101010101" pitchFamily="49" charset="-122"/>
                <a:sym typeface="华文中宋" panose="02010600040101010101" pitchFamily="2" charset="-122"/>
              </a:rPr>
              <a:t>     </a:t>
            </a:r>
          </a:p>
        </p:txBody>
      </p:sp>
      <p:pic>
        <p:nvPicPr>
          <p:cNvPr id="17413" name="Picture 6" descr="C:\Users\x201i\Desktop\未标题-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 y="3350181"/>
            <a:ext cx="8910638" cy="3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descr="C:\Users\x201i\Desktop\未标题-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43" y="5012452"/>
            <a:ext cx="8910638" cy="3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11"/>
          <p:cNvSpPr>
            <a:spLocks noChangeArrowheads="1"/>
          </p:cNvSpPr>
          <p:nvPr/>
        </p:nvSpPr>
        <p:spPr bwMode="auto">
          <a:xfrm flipV="1">
            <a:off x="1403985" y="590550"/>
            <a:ext cx="3121025" cy="76200"/>
          </a:xfrm>
          <a:prstGeom prst="rect">
            <a:avLst/>
          </a:prstGeom>
          <a:solidFill>
            <a:srgbClr val="0066CC">
              <a:alpha val="85097"/>
            </a:srgbClr>
          </a:solidFill>
          <a:ln>
            <a:noFill/>
          </a:ln>
          <a:extLst>
            <a:ext uri="{91240B29-F687-4F45-9708-019B960494DF}">
              <a14:hiddenLine xmlns:a14="http://schemas.microsoft.com/office/drawing/2010/main" w="9525">
                <a:solidFill>
                  <a:srgbClr val="000000"/>
                </a:solidFill>
                <a:bevel/>
              </a14:hiddenLine>
            </a:ext>
          </a:extLst>
        </p:spPr>
        <p:txBody>
          <a:bodyPr wrap="none" lIns="67627" tIns="35242" rIns="67627" bIns="35242"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00000"/>
              </a:lnSpc>
              <a:spcBef>
                <a:spcPct val="0"/>
              </a:spcBef>
              <a:buFont typeface="Arial" panose="020B0604020202020204" pitchFamily="34" charset="0"/>
              <a:buNone/>
            </a:pPr>
            <a:endParaRPr lang="zh-CN" altLang="en-US" sz="1350">
              <a:solidFill>
                <a:srgbClr val="0066CC"/>
              </a:solidFill>
              <a:latin typeface="Arial" panose="020B0604020202020204" pitchFamily="34" charset="0"/>
            </a:endParaRPr>
          </a:p>
        </p:txBody>
      </p:sp>
      <p:sp>
        <p:nvSpPr>
          <p:cNvPr id="3081" name="Text Box 12"/>
          <p:cNvSpPr txBox="1">
            <a:spLocks noChangeArrowheads="1"/>
          </p:cNvSpPr>
          <p:nvPr/>
        </p:nvSpPr>
        <p:spPr bwMode="auto">
          <a:xfrm>
            <a:off x="1444625" y="176530"/>
            <a:ext cx="3505200" cy="460375"/>
          </a:xfrm>
          <a:prstGeom prst="rect">
            <a:avLst/>
          </a:prstGeom>
          <a:noFill/>
          <a:ln w="9525" cap="flat" cmpd="sng">
            <a:noFill/>
            <a:bevel/>
          </a:ln>
          <a:effectLst/>
        </p:spPr>
        <p:txBody>
          <a:bodyPr wrap="square">
            <a:spAutoFit/>
          </a:bodyPr>
          <a:lstStyle/>
          <a:p>
            <a:pPr eaLnBrk="1" hangingPunct="1">
              <a:spcBef>
                <a:spcPct val="50000"/>
              </a:spcBef>
              <a:buFont typeface="Arial" panose="020B0604020202020204" pitchFamily="34" charset="0"/>
              <a:buNone/>
              <a:defRPr/>
            </a:pP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中科院大气物理研究所</a:t>
            </a:r>
          </a:p>
        </p:txBody>
      </p:sp>
      <p:pic>
        <p:nvPicPr>
          <p:cNvPr id="17417" name="Picture 2" descr="C:\Users\yushuang\AppData\Roaming\360se6\Application\User Data\temp\W02009062643669409429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4450"/>
            <a:ext cx="1182370" cy="109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descr="RUMLA"/>
          <p:cNvPicPr>
            <a:picLocks noChangeAspect="1"/>
          </p:cNvPicPr>
          <p:nvPr/>
        </p:nvPicPr>
        <p:blipFill>
          <a:blip r:embed="rId5"/>
          <a:stretch>
            <a:fillRect/>
          </a:stretch>
        </p:blipFill>
        <p:spPr>
          <a:xfrm>
            <a:off x="2844165" y="5300980"/>
            <a:ext cx="3877310" cy="1409700"/>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280" y="165735"/>
            <a:ext cx="8654415" cy="6190615"/>
          </a:xfrm>
        </p:spPr>
        <p:txBody>
          <a:bodyPr>
            <a:noAutofit/>
          </a:bodyPr>
          <a:lstStyle/>
          <a:p>
            <a:pPr fontAlgn="auto">
              <a:lnSpc>
                <a:spcPct val="150000"/>
              </a:lnSpc>
              <a:spcBef>
                <a:spcPts val="600"/>
              </a:spcBef>
              <a:buFont typeface="Wingdings" panose="05000000000000000000" charset="0"/>
              <a:buChar char="Ø"/>
            </a:pPr>
            <a:r>
              <a:rPr lang="en-US" altLang="zh-CN">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使用matplotlib绘制折线图</a:t>
            </a:r>
          </a:p>
          <a:p>
            <a:pPr marL="0" indent="0" fontAlgn="auto">
              <a:lnSpc>
                <a:spcPct val="150000"/>
              </a:lnSpc>
              <a:spcBef>
                <a:spcPts val="600"/>
              </a:spcBef>
              <a:buFont typeface="Wingdings" panose="05000000000000000000" charset="0"/>
              <a:buNone/>
            </a:pPr>
            <a:endPar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4" name="灯片编号占位符 3"/>
          <p:cNvSpPr>
            <a:spLocks noGrp="1"/>
          </p:cNvSpPr>
          <p:nvPr>
            <p:ph type="sldNum" sz="quarter" idx="12"/>
          </p:nvPr>
        </p:nvSpPr>
        <p:spPr/>
        <p:txBody>
          <a:bodyPr/>
          <a:lstStyle/>
          <a:p>
            <a:fld id="{C0A2546B-58DA-FD42-A59E-62D13FF879F8}" type="slidenum">
              <a:rPr kumimoji="1" lang="zh-CN" altLang="en-US" smtClean="0"/>
              <a:t>10</a:t>
            </a:fld>
            <a:endParaRPr kumimoji="1" lang="zh-CN" altLang="en-US"/>
          </a:p>
        </p:txBody>
      </p:sp>
      <p:sp>
        <p:nvSpPr>
          <p:cNvPr id="6" name="文本框 5"/>
          <p:cNvSpPr txBox="1"/>
          <p:nvPr/>
        </p:nvSpPr>
        <p:spPr>
          <a:xfrm>
            <a:off x="610235" y="875665"/>
            <a:ext cx="304800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绘图实例：</a:t>
            </a:r>
          </a:p>
        </p:txBody>
      </p:sp>
      <p:pic>
        <p:nvPicPr>
          <p:cNvPr id="9" name="图片 8">
            <a:extLst>
              <a:ext uri="{FF2B5EF4-FFF2-40B4-BE49-F238E27FC236}">
                <a16:creationId xmlns:a16="http://schemas.microsoft.com/office/drawing/2014/main" id="{7D1F71FA-E63D-2B95-6B28-0BBD19B9D1C1}"/>
              </a:ext>
            </a:extLst>
          </p:cNvPr>
          <p:cNvPicPr>
            <a:picLocks noChangeAspect="1"/>
          </p:cNvPicPr>
          <p:nvPr/>
        </p:nvPicPr>
        <p:blipFill>
          <a:blip r:embed="rId2"/>
          <a:stretch>
            <a:fillRect/>
          </a:stretch>
        </p:blipFill>
        <p:spPr>
          <a:xfrm>
            <a:off x="1169539" y="1610315"/>
            <a:ext cx="6804922" cy="46860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835696" y="1052736"/>
            <a:ext cx="4890844" cy="2592288"/>
          </a:xfrm>
        </p:spPr>
        <p:txBody>
          <a:bodyPr>
            <a:normAutofit/>
          </a:bodyPr>
          <a:lstStyle/>
          <a:p>
            <a:pPr algn="ctr"/>
            <a:r>
              <a:rPr lang="zh-CN" altLang="en-US" sz="3600" b="1" dirty="0">
                <a:solidFill>
                  <a:srgbClr val="00B0F0"/>
                </a:solidFill>
              </a:rPr>
              <a:t>不妥之处敬请批评指正</a:t>
            </a:r>
            <a:br>
              <a:rPr lang="en-US" altLang="zh-CN" sz="3600" b="1" dirty="0">
                <a:solidFill>
                  <a:srgbClr val="FF0000"/>
                </a:solidFill>
              </a:rPr>
            </a:br>
            <a:br>
              <a:rPr lang="en-US" altLang="zh-CN" sz="3600" b="1" dirty="0">
                <a:solidFill>
                  <a:srgbClr val="FF0000"/>
                </a:solidFill>
              </a:rPr>
            </a:br>
            <a:r>
              <a:rPr lang="zh-CN" altLang="en-US" sz="3600" b="1" dirty="0">
                <a:solidFill>
                  <a:srgbClr val="00B0F0"/>
                </a:solidFill>
              </a:rPr>
              <a:t>谢谢！</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70" y="3932555"/>
            <a:ext cx="1761490" cy="176149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40" y="3932555"/>
            <a:ext cx="1828165" cy="1828165"/>
          </a:xfrm>
          <a:prstGeom prst="rect">
            <a:avLst/>
          </a:prstGeom>
        </p:spPr>
      </p:pic>
      <p:sp>
        <p:nvSpPr>
          <p:cNvPr id="7" name="文本框 6"/>
          <p:cNvSpPr txBox="1"/>
          <p:nvPr/>
        </p:nvSpPr>
        <p:spPr>
          <a:xfrm>
            <a:off x="899795" y="5784215"/>
            <a:ext cx="1692910" cy="36830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spAutoFit/>
          </a:bodyPr>
          <a:lstStyle/>
          <a:p>
            <a:pPr algn="ctr"/>
            <a:r>
              <a:rPr lang="en-US" altLang="zh-CN">
                <a:solidFill>
                  <a:schemeClr val="tx1"/>
                </a:solidFill>
              </a:rPr>
              <a:t>RUMLA</a:t>
            </a:r>
            <a:r>
              <a:rPr lang="zh-CN" altLang="en-US">
                <a:solidFill>
                  <a:schemeClr val="tx1"/>
                </a:solidFill>
              </a:rPr>
              <a:t>公众号</a:t>
            </a:r>
          </a:p>
        </p:txBody>
      </p:sp>
      <p:sp>
        <p:nvSpPr>
          <p:cNvPr id="9" name="文本框 8"/>
          <p:cNvSpPr txBox="1"/>
          <p:nvPr/>
        </p:nvSpPr>
        <p:spPr>
          <a:xfrm>
            <a:off x="6874510" y="5784215"/>
            <a:ext cx="1523365" cy="36830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spAutoFit/>
          </a:bodyPr>
          <a:lstStyle/>
          <a:p>
            <a:pPr algn="ctr"/>
            <a:r>
              <a:rPr lang="zh-CN" altLang="en-US">
                <a:solidFill>
                  <a:schemeClr val="tx1"/>
                </a:solidFill>
              </a:rPr>
              <a:t>夏江江老师</a:t>
            </a:r>
          </a:p>
        </p:txBody>
      </p:sp>
      <p:sp>
        <p:nvSpPr>
          <p:cNvPr id="10" name="文本框 9"/>
          <p:cNvSpPr txBox="1"/>
          <p:nvPr/>
        </p:nvSpPr>
        <p:spPr>
          <a:xfrm>
            <a:off x="3705860" y="5784215"/>
            <a:ext cx="2055495" cy="36830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chorCtr="0">
            <a:spAutoFit/>
          </a:bodyPr>
          <a:lstStyle/>
          <a:p>
            <a:pPr algn="ctr"/>
            <a:r>
              <a:rPr lang="zh-CN" altLang="en-US" dirty="0">
                <a:solidFill>
                  <a:schemeClr val="tx1"/>
                </a:solidFill>
              </a:rPr>
              <a:t>方艺</a:t>
            </a:r>
          </a:p>
        </p:txBody>
      </p:sp>
      <p:sp>
        <p:nvSpPr>
          <p:cNvPr id="2" name="灯片编号占位符 1"/>
          <p:cNvSpPr>
            <a:spLocks noGrp="1"/>
          </p:cNvSpPr>
          <p:nvPr>
            <p:ph type="sldNum" sz="quarter" idx="12"/>
          </p:nvPr>
        </p:nvSpPr>
        <p:spPr/>
        <p:txBody>
          <a:bodyPr/>
          <a:lstStyle/>
          <a:p>
            <a:fld id="{C0A2546B-58DA-FD42-A59E-62D13FF879F8}" type="slidenum">
              <a:rPr kumimoji="1" lang="zh-CN" altLang="en-US" smtClean="0"/>
              <a:t>11</a:t>
            </a:fld>
            <a:endParaRPr kumimoji="1" lang="zh-CN" altLang="en-US"/>
          </a:p>
        </p:txBody>
      </p:sp>
      <p:pic>
        <p:nvPicPr>
          <p:cNvPr id="5" name="图片 4"/>
          <p:cNvPicPr>
            <a:picLocks noChangeAspect="1"/>
          </p:cNvPicPr>
          <p:nvPr/>
        </p:nvPicPr>
        <p:blipFill>
          <a:blip r:embed="rId4"/>
          <a:stretch>
            <a:fillRect/>
          </a:stretch>
        </p:blipFill>
        <p:spPr>
          <a:xfrm>
            <a:off x="3797300" y="3921760"/>
            <a:ext cx="1872615" cy="18497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38605" y="1789430"/>
            <a:ext cx="6598920" cy="2736215"/>
          </a:xfrm>
        </p:spPr>
        <p:txBody>
          <a:bodyPr>
            <a:noAutofit/>
          </a:bodyPr>
          <a:lstStyle/>
          <a:p>
            <a:pPr fontAlgn="auto">
              <a:lnSpc>
                <a:spcPct val="200000"/>
              </a:lnSpc>
              <a:buFont typeface="Wingdings" panose="05000000000000000000" charset="0"/>
              <a:buChar char="Ø"/>
            </a:pPr>
            <a:r>
              <a:rPr lang="en-US" altLang="zh-CN" sz="320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使用matplotlib绘制柱状图</a:t>
            </a:r>
          </a:p>
          <a:p>
            <a:pPr fontAlgn="auto">
              <a:lnSpc>
                <a:spcPct val="200000"/>
              </a:lnSpc>
              <a:buFont typeface="Wingdings" panose="05000000000000000000" charset="0"/>
              <a:buChar char="Ø"/>
            </a:pPr>
            <a:r>
              <a:rPr lang="en-US" altLang="zh-CN" sz="320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  </a:t>
            </a:r>
            <a:r>
              <a:rPr lang="zh-CN" altLang="en-US" sz="320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使用matplotlib绘制折线图</a:t>
            </a:r>
          </a:p>
        </p:txBody>
      </p:sp>
      <p:sp>
        <p:nvSpPr>
          <p:cNvPr id="4" name="灯片编号占位符 3"/>
          <p:cNvSpPr>
            <a:spLocks noGrp="1"/>
          </p:cNvSpPr>
          <p:nvPr>
            <p:ph type="sldNum" sz="quarter" idx="12"/>
          </p:nvPr>
        </p:nvSpPr>
        <p:spPr/>
        <p:txBody>
          <a:bodyPr/>
          <a:lstStyle/>
          <a:p>
            <a:fld id="{C0A2546B-58DA-FD42-A59E-62D13FF879F8}" type="slidenum">
              <a:rPr kumimoji="1" lang="zh-CN" altLang="en-US" smtClean="0"/>
              <a:t>2</a:t>
            </a:fld>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280" y="165735"/>
            <a:ext cx="8654415" cy="6190615"/>
          </a:xfrm>
        </p:spPr>
        <p:txBody>
          <a:bodyPr>
            <a:noAutofit/>
          </a:bodyPr>
          <a:lstStyle/>
          <a:p>
            <a:pPr fontAlgn="auto">
              <a:lnSpc>
                <a:spcPct val="150000"/>
              </a:lnSpc>
              <a:spcBef>
                <a:spcPts val="600"/>
              </a:spcBef>
              <a:buFont typeface="Wingdings" panose="05000000000000000000" charset="0"/>
              <a:buChar char="Ø"/>
            </a:pPr>
            <a:r>
              <a:rPr lang="en-US" altLang="zh-CN">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使用matplotlib绘制柱状图</a:t>
            </a:r>
          </a:p>
          <a:p>
            <a:pPr marL="0" indent="0" fontAlgn="auto">
              <a:lnSpc>
                <a:spcPct val="150000"/>
              </a:lnSpc>
              <a:spcBef>
                <a:spcPts val="600"/>
              </a:spcBef>
              <a:buFont typeface="Wingdings" panose="05000000000000000000" charset="0"/>
              <a:buNone/>
            </a:pPr>
            <a:r>
              <a:rPr lang="zh-CN" altLang="en-US" sz="2000">
                <a:solidFill>
                  <a:schemeClr val="tx1"/>
                </a:solidFill>
                <a:latin typeface="Times New Roman" panose="02020603050405020304" charset="0"/>
                <a:ea typeface="微软雅黑" panose="020B0503020204020204" pitchFamily="34" charset="-122"/>
                <a:cs typeface="Times New Roman" panose="02020603050405020304" charset="0"/>
              </a:rPr>
              <a:t>pyplot 中的 bar() 方法可以用来绘制柱状图，语法格式如下：</a:t>
            </a:r>
            <a:endParaRPr lang="zh-CN" altLang="en-US" sz="2400">
              <a:solidFill>
                <a:schemeClr val="tx1"/>
              </a:solidFill>
              <a:latin typeface="Times New Roman" panose="02020603050405020304" charset="0"/>
              <a:ea typeface="微软雅黑" panose="020B0503020204020204" pitchFamily="34" charset="-122"/>
              <a:cs typeface="Times New Roman" panose="02020603050405020304" charset="0"/>
            </a:endParaRPr>
          </a:p>
          <a:p>
            <a:pPr marL="0" indent="0" fontAlgn="auto">
              <a:lnSpc>
                <a:spcPct val="150000"/>
              </a:lnSpc>
              <a:spcBef>
                <a:spcPts val="600"/>
              </a:spcBef>
              <a:buFont typeface="Wingdings" panose="05000000000000000000" charset="0"/>
              <a:buNone/>
            </a:pPr>
            <a:r>
              <a:rPr lang="zh-CN" altLang="en-US" sz="2000">
                <a:solidFill>
                  <a:schemeClr val="tx1"/>
                </a:solidFill>
                <a:latin typeface="Times New Roman" panose="02020603050405020304" charset="0"/>
                <a:ea typeface="微软雅黑" panose="020B0503020204020204" pitchFamily="34" charset="-122"/>
                <a:cs typeface="Times New Roman" panose="02020603050405020304" charset="0"/>
              </a:rPr>
              <a:t>bar(x,</a:t>
            </a:r>
            <a:r>
              <a:rPr lang="en-US" altLang="zh-CN" sz="2000">
                <a:solidFill>
                  <a:schemeClr val="tx1"/>
                </a:solidFill>
                <a:latin typeface="Times New Roman" panose="02020603050405020304" charset="0"/>
                <a:ea typeface="微软雅黑" panose="020B0503020204020204" pitchFamily="34" charset="-122"/>
                <a:cs typeface="Times New Roman" panose="02020603050405020304" charset="0"/>
              </a:rPr>
              <a:t> </a:t>
            </a:r>
            <a:r>
              <a:rPr lang="zh-CN" altLang="en-US" sz="2000">
                <a:solidFill>
                  <a:schemeClr val="tx1"/>
                </a:solidFill>
                <a:latin typeface="Times New Roman" panose="02020603050405020304" charset="0"/>
                <a:ea typeface="微软雅黑" panose="020B0503020204020204" pitchFamily="34" charset="-122"/>
                <a:cs typeface="Times New Roman" panose="02020603050405020304" charset="0"/>
              </a:rPr>
              <a:t>height, width, bottom, align='center', data=None, **kwargs)</a:t>
            </a:r>
          </a:p>
          <a:p>
            <a:pPr marL="0" indent="0" fontAlgn="auto">
              <a:lnSpc>
                <a:spcPct val="150000"/>
              </a:lnSpc>
              <a:spcBef>
                <a:spcPts val="600"/>
              </a:spcBef>
              <a:buFont typeface="Wingdings" panose="05000000000000000000" charset="0"/>
              <a:buNone/>
            </a:pPr>
            <a:r>
              <a:rPr lang="zh-CN" altLang="en-US" sz="2000">
                <a:solidFill>
                  <a:schemeClr val="tx1"/>
                </a:solidFill>
                <a:latin typeface="Times New Roman" panose="02020603050405020304" charset="0"/>
                <a:ea typeface="微软雅黑" panose="020B0503020204020204" pitchFamily="34" charset="-122"/>
                <a:cs typeface="Times New Roman" panose="02020603050405020304" charset="0"/>
              </a:rPr>
              <a:t>参数说明：</a:t>
            </a:r>
          </a:p>
          <a:p>
            <a:pPr marL="0" indent="0" fontAlgn="auto">
              <a:lnSpc>
                <a:spcPct val="150000"/>
              </a:lnSpc>
              <a:spcBef>
                <a:spcPts val="600"/>
              </a:spcBef>
              <a:buFont typeface="Wingdings" panose="05000000000000000000" charset="0"/>
              <a:buNone/>
            </a:pPr>
            <a:r>
              <a:rPr lang="zh-CN" altLang="en-US"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x</a:t>
            </a:r>
            <a:r>
              <a:rPr lang="en-US" altLang="zh-CN"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 </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浮点型数组，柱状图的 x 坐标。</a:t>
            </a:r>
          </a:p>
          <a:p>
            <a:pPr marL="0" indent="0" fontAlgn="auto">
              <a:lnSpc>
                <a:spcPct val="150000"/>
              </a:lnSpc>
              <a:spcBef>
                <a:spcPts val="600"/>
              </a:spcBef>
              <a:buFont typeface="Wingdings" panose="05000000000000000000" charset="0"/>
              <a:buNone/>
            </a:pPr>
            <a:r>
              <a:rPr lang="zh-CN" altLang="en-US"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height</a:t>
            </a:r>
            <a:r>
              <a:rPr lang="en-US" altLang="zh-CN"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 </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浮点型数组，柱状图的高度，</a:t>
            </a: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y</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坐标。</a:t>
            </a:r>
          </a:p>
          <a:p>
            <a:pPr marL="0" indent="0" fontAlgn="auto">
              <a:lnSpc>
                <a:spcPct val="150000"/>
              </a:lnSpc>
              <a:spcBef>
                <a:spcPts val="600"/>
              </a:spcBef>
              <a:buFont typeface="Wingdings" panose="05000000000000000000" charset="0"/>
              <a:buNone/>
            </a:pPr>
            <a:r>
              <a:rPr lang="zh-CN" altLang="en-US"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widt</a:t>
            </a:r>
            <a:r>
              <a:rPr lang="en-US" altLang="zh-CN"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h: </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可选参数，浮点型数组，柱状图的宽度，默认值为 0.8。</a:t>
            </a:r>
          </a:p>
          <a:p>
            <a:pPr marL="0" indent="0" fontAlgn="auto">
              <a:lnSpc>
                <a:spcPct val="150000"/>
              </a:lnSpc>
              <a:spcBef>
                <a:spcPts val="600"/>
              </a:spcBef>
              <a:buFont typeface="Wingdings" panose="05000000000000000000" charset="0"/>
              <a:buNone/>
            </a:pPr>
            <a:r>
              <a:rPr lang="zh-CN" altLang="en-US"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botto</a:t>
            </a:r>
            <a:r>
              <a:rPr lang="en-US" altLang="zh-CN"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m: </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可选参数，浮点型数组，底座的 y 坐标，默认 0。</a:t>
            </a:r>
          </a:p>
          <a:p>
            <a:pPr marL="0" indent="0" fontAlgn="auto">
              <a:lnSpc>
                <a:spcPct val="150000"/>
              </a:lnSpc>
              <a:spcBef>
                <a:spcPts val="600"/>
              </a:spcBef>
              <a:buFont typeface="Wingdings" panose="05000000000000000000" charset="0"/>
              <a:buNone/>
            </a:pPr>
            <a:r>
              <a:rPr lang="zh-CN" altLang="en-US"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align</a:t>
            </a:r>
            <a:r>
              <a:rPr lang="en-US" altLang="zh-CN"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 </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柱状图与 x 坐标的对齐方式。字符串，取值范围为{'center', 'edge'}，默认为'center'。</a:t>
            </a:r>
          </a:p>
          <a:p>
            <a:pPr fontAlgn="auto">
              <a:lnSpc>
                <a:spcPct val="150000"/>
              </a:lnSpc>
              <a:spcBef>
                <a:spcPts val="600"/>
              </a:spcBef>
            </a:pP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   </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'center'：x位于柱装图的中心位置。</a:t>
            </a:r>
          </a:p>
          <a:p>
            <a:pPr fontAlgn="auto">
              <a:lnSpc>
                <a:spcPct val="150000"/>
              </a:lnSpc>
              <a:spcBef>
                <a:spcPts val="600"/>
              </a:spcBef>
            </a:pP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   </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'edge'：x位于柱装图的左边缘。想让x位于柱装图右边缘，需要同时设置负width 以及align='edge'。</a:t>
            </a:r>
          </a:p>
          <a:p>
            <a:pPr marL="0" indent="0" fontAlgn="auto">
              <a:lnSpc>
                <a:spcPct val="150000"/>
              </a:lnSpc>
              <a:spcBef>
                <a:spcPts val="600"/>
              </a:spcBef>
              <a:buFont typeface="Wingdings" panose="05000000000000000000" charset="0"/>
              <a:buNone/>
            </a:pPr>
            <a:r>
              <a:rPr lang="zh-CN" altLang="en-US"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**kwargs</a:t>
            </a:r>
            <a:r>
              <a:rPr lang="en-US" altLang="zh-CN"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 </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其他参数。</a:t>
            </a:r>
          </a:p>
        </p:txBody>
      </p:sp>
      <p:sp>
        <p:nvSpPr>
          <p:cNvPr id="4" name="灯片编号占位符 3"/>
          <p:cNvSpPr>
            <a:spLocks noGrp="1"/>
          </p:cNvSpPr>
          <p:nvPr>
            <p:ph type="sldNum" sz="quarter" idx="12"/>
          </p:nvPr>
        </p:nvSpPr>
        <p:spPr/>
        <p:txBody>
          <a:bodyPr/>
          <a:lstStyle/>
          <a:p>
            <a:fld id="{C0A2546B-58DA-FD42-A59E-62D13FF879F8}" type="slidenum">
              <a:rPr kumimoji="1" lang="zh-CN" altLang="en-US" smtClean="0"/>
              <a:t>3</a:t>
            </a:fld>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280" y="165735"/>
            <a:ext cx="8654415" cy="6190615"/>
          </a:xfrm>
        </p:spPr>
        <p:txBody>
          <a:bodyPr>
            <a:noAutofit/>
          </a:bodyPr>
          <a:lstStyle/>
          <a:p>
            <a:pPr fontAlgn="auto">
              <a:lnSpc>
                <a:spcPct val="150000"/>
              </a:lnSpc>
              <a:spcBef>
                <a:spcPts val="600"/>
              </a:spcBef>
              <a:buFont typeface="Wingdings" panose="05000000000000000000" charset="0"/>
              <a:buChar char="Ø"/>
            </a:pPr>
            <a:r>
              <a:rPr lang="en-US" altLang="zh-CN">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使用matplotlib绘制柱状图</a:t>
            </a:r>
          </a:p>
          <a:p>
            <a:pPr marL="0" indent="0" fontAlgn="auto">
              <a:lnSpc>
                <a:spcPct val="150000"/>
              </a:lnSpc>
              <a:spcBef>
                <a:spcPts val="600"/>
              </a:spcBef>
              <a:buFont typeface="Wingdings" panose="05000000000000000000" charset="0"/>
              <a:buNone/>
            </a:pPr>
            <a:r>
              <a:rPr lang="zh-CN" altLang="en-US"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**kwargs</a:t>
            </a:r>
            <a:r>
              <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rPr>
              <a:t>：：其他参数。</a:t>
            </a:r>
          </a:p>
        </p:txBody>
      </p:sp>
      <p:sp>
        <p:nvSpPr>
          <p:cNvPr id="4" name="灯片编号占位符 3"/>
          <p:cNvSpPr>
            <a:spLocks noGrp="1"/>
          </p:cNvSpPr>
          <p:nvPr>
            <p:ph type="sldNum" sz="quarter" idx="12"/>
          </p:nvPr>
        </p:nvSpPr>
        <p:spPr/>
        <p:txBody>
          <a:bodyPr/>
          <a:lstStyle/>
          <a:p>
            <a:fld id="{C0A2546B-58DA-FD42-A59E-62D13FF879F8}" type="slidenum">
              <a:rPr kumimoji="1" lang="zh-CN" altLang="en-US" smtClean="0"/>
              <a:t>4</a:t>
            </a:fld>
            <a:endParaRPr kumimoji="1" lang="zh-CN" altLang="en-US"/>
          </a:p>
        </p:txBody>
      </p:sp>
      <p:graphicFrame>
        <p:nvGraphicFramePr>
          <p:cNvPr id="2" name="表格 1"/>
          <p:cNvGraphicFramePr/>
          <p:nvPr>
            <p:custDataLst>
              <p:tags r:id="rId1"/>
            </p:custDataLst>
          </p:nvPr>
        </p:nvGraphicFramePr>
        <p:xfrm>
          <a:off x="335280" y="1670050"/>
          <a:ext cx="8597900" cy="3888105"/>
        </p:xfrm>
        <a:graphic>
          <a:graphicData uri="http://schemas.openxmlformats.org/drawingml/2006/table">
            <a:tbl>
              <a:tblPr firstRow="1" bandRow="1">
                <a:tableStyleId>{5C22544A-7EE6-4342-B048-85BDC9FD1C3A}</a:tableStyleId>
              </a:tblPr>
              <a:tblGrid>
                <a:gridCol w="1188085">
                  <a:extLst>
                    <a:ext uri="{9D8B030D-6E8A-4147-A177-3AD203B41FA5}">
                      <a16:colId xmlns:a16="http://schemas.microsoft.com/office/drawing/2014/main" val="20000"/>
                    </a:ext>
                  </a:extLst>
                </a:gridCol>
                <a:gridCol w="7409815">
                  <a:extLst>
                    <a:ext uri="{9D8B030D-6E8A-4147-A177-3AD203B41FA5}">
                      <a16:colId xmlns:a16="http://schemas.microsoft.com/office/drawing/2014/main" val="20001"/>
                    </a:ext>
                  </a:extLst>
                </a:gridCol>
              </a:tblGrid>
              <a:tr h="341630">
                <a:tc>
                  <a:txBody>
                    <a:bodyPr/>
                    <a:lstStyle/>
                    <a:p>
                      <a:pPr algn="ctr">
                        <a:buNone/>
                      </a:pPr>
                      <a:r>
                        <a:rPr lang="zh-CN" altLang="en-US" sz="1200">
                          <a:latin typeface="微软雅黑" panose="020B0503020204020204" pitchFamily="34" charset="-122"/>
                          <a:ea typeface="微软雅黑" panose="020B0503020204020204" pitchFamily="34" charset="-122"/>
                        </a:rPr>
                        <a:t>参数名称</a:t>
                      </a:r>
                    </a:p>
                  </a:txBody>
                  <a:tcPr/>
                </a:tc>
                <a:tc>
                  <a:txBody>
                    <a:bodyPr/>
                    <a:lstStyle/>
                    <a:p>
                      <a:pPr algn="ctr">
                        <a:buNone/>
                      </a:pPr>
                      <a:r>
                        <a:rPr lang="zh-CN" altLang="en-US" sz="1200">
                          <a:latin typeface="微软雅黑" panose="020B0503020204020204" pitchFamily="34" charset="-122"/>
                          <a:ea typeface="微软雅黑" panose="020B0503020204020204" pitchFamily="34" charset="-122"/>
                        </a:rPr>
                        <a:t>用法介绍</a:t>
                      </a:r>
                    </a:p>
                  </a:txBody>
                  <a:tcPr/>
                </a:tc>
                <a:extLst>
                  <a:ext uri="{0D108BD9-81ED-4DB2-BD59-A6C34878D82A}">
                    <a16:rowId xmlns:a16="http://schemas.microsoft.com/office/drawing/2014/main" val="10000"/>
                  </a:ext>
                </a:extLst>
              </a:tr>
              <a:tr h="336550">
                <a:tc>
                  <a:txBody>
                    <a:bodyPr/>
                    <a:lstStyle/>
                    <a:p>
                      <a:pPr algn="ctr">
                        <a:buNone/>
                      </a:pPr>
                      <a:r>
                        <a:rPr lang="zh-CN" altLang="en-US" sz="1200">
                          <a:latin typeface="微软雅黑" panose="020B0503020204020204" pitchFamily="34" charset="-122"/>
                          <a:ea typeface="微软雅黑" panose="020B0503020204020204" pitchFamily="34" charset="-122"/>
                        </a:rPr>
                        <a:t>color</a:t>
                      </a:r>
                    </a:p>
                  </a:txBody>
                  <a:tcPr/>
                </a:tc>
                <a:tc>
                  <a:txBody>
                    <a:bodyPr/>
                    <a:lstStyle/>
                    <a:p>
                      <a:pPr>
                        <a:buNone/>
                      </a:pPr>
                      <a:r>
                        <a:rPr lang="zh-CN" altLang="en-US" sz="1200">
                          <a:latin typeface="微软雅黑" panose="020B0503020204020204" pitchFamily="34" charset="-122"/>
                          <a:ea typeface="微软雅黑" panose="020B0503020204020204" pitchFamily="34" charset="-122"/>
                        </a:rPr>
                        <a:t>每根柱子呈现的颜色。可指定一个颜色值，或者指定带有不同颜色的列表</a:t>
                      </a:r>
                    </a:p>
                  </a:txBody>
                  <a:tcPr/>
                </a:tc>
                <a:extLst>
                  <a:ext uri="{0D108BD9-81ED-4DB2-BD59-A6C34878D82A}">
                    <a16:rowId xmlns:a16="http://schemas.microsoft.com/office/drawing/2014/main" val="10001"/>
                  </a:ext>
                </a:extLst>
              </a:tr>
              <a:tr h="340995">
                <a:tc>
                  <a:txBody>
                    <a:bodyPr/>
                    <a:lstStyle/>
                    <a:p>
                      <a:pPr algn="ctr">
                        <a:buNone/>
                      </a:pPr>
                      <a:r>
                        <a:rPr lang="zh-CN" altLang="en-US" sz="1200">
                          <a:latin typeface="微软雅黑" panose="020B0503020204020204" pitchFamily="34" charset="-122"/>
                          <a:ea typeface="微软雅黑" panose="020B0503020204020204" pitchFamily="34" charset="-122"/>
                        </a:rPr>
                        <a:t>edgecolor</a:t>
                      </a:r>
                    </a:p>
                  </a:txBody>
                  <a:tcPr/>
                </a:tc>
                <a:tc>
                  <a:txBody>
                    <a:bodyPr/>
                    <a:lstStyle/>
                    <a:p>
                      <a:pPr>
                        <a:buNone/>
                      </a:pPr>
                      <a:r>
                        <a:rPr lang="zh-CN" altLang="en-US" sz="1200">
                          <a:latin typeface="微软雅黑" panose="020B0503020204020204" pitchFamily="34" charset="-122"/>
                          <a:ea typeface="微软雅黑" panose="020B0503020204020204" pitchFamily="34" charset="-122"/>
                        </a:rPr>
                        <a:t>每根柱子边框的颜色。可指定一个颜色值，或者指定带有不同颜色的列表</a:t>
                      </a:r>
                    </a:p>
                  </a:txBody>
                  <a:tcPr/>
                </a:tc>
                <a:extLst>
                  <a:ext uri="{0D108BD9-81ED-4DB2-BD59-A6C34878D82A}">
                    <a16:rowId xmlns:a16="http://schemas.microsoft.com/office/drawing/2014/main" val="10002"/>
                  </a:ext>
                </a:extLst>
              </a:tr>
              <a:tr h="341630">
                <a:tc>
                  <a:txBody>
                    <a:bodyPr/>
                    <a:lstStyle/>
                    <a:p>
                      <a:pPr algn="ctr">
                        <a:buNone/>
                      </a:pPr>
                      <a:r>
                        <a:rPr lang="zh-CN" altLang="en-US" sz="1200">
                          <a:latin typeface="微软雅黑" panose="020B0503020204020204" pitchFamily="34" charset="-122"/>
                          <a:ea typeface="微软雅黑" panose="020B0503020204020204" pitchFamily="34" charset="-122"/>
                        </a:rPr>
                        <a:t>linewidth</a:t>
                      </a:r>
                    </a:p>
                  </a:txBody>
                  <a:tcPr/>
                </a:tc>
                <a:tc>
                  <a:txBody>
                    <a:bodyPr/>
                    <a:lstStyle/>
                    <a:p>
                      <a:pPr>
                        <a:buNone/>
                      </a:pPr>
                      <a:r>
                        <a:rPr lang="zh-CN" altLang="en-US" sz="1200">
                          <a:latin typeface="微软雅黑" panose="020B0503020204020204" pitchFamily="34" charset="-122"/>
                          <a:ea typeface="微软雅黑" panose="020B0503020204020204" pitchFamily="34" charset="-122"/>
                        </a:rPr>
                        <a:t>每根柱子的边框宽度。如果没有设置该参数，将使用默认宽度，默认是没有边框</a:t>
                      </a:r>
                    </a:p>
                  </a:txBody>
                  <a:tcPr/>
                </a:tc>
                <a:extLst>
                  <a:ext uri="{0D108BD9-81ED-4DB2-BD59-A6C34878D82A}">
                    <a16:rowId xmlns:a16="http://schemas.microsoft.com/office/drawing/2014/main" val="10003"/>
                  </a:ext>
                </a:extLst>
              </a:tr>
              <a:tr h="332740">
                <a:tc>
                  <a:txBody>
                    <a:bodyPr/>
                    <a:lstStyle/>
                    <a:p>
                      <a:pPr algn="ctr">
                        <a:buNone/>
                      </a:pPr>
                      <a:r>
                        <a:rPr lang="zh-CN" altLang="en-US" sz="1200">
                          <a:latin typeface="微软雅黑" panose="020B0503020204020204" pitchFamily="34" charset="-122"/>
                          <a:ea typeface="微软雅黑" panose="020B0503020204020204" pitchFamily="34" charset="-122"/>
                        </a:rPr>
                        <a:t>tick_label</a:t>
                      </a:r>
                    </a:p>
                  </a:txBody>
                  <a:tcPr/>
                </a:tc>
                <a:tc>
                  <a:txBody>
                    <a:bodyPr/>
                    <a:lstStyle/>
                    <a:p>
                      <a:pPr>
                        <a:buNone/>
                      </a:pPr>
                      <a:r>
                        <a:rPr lang="zh-CN" altLang="en-US" sz="1200">
                          <a:latin typeface="微软雅黑" panose="020B0503020204020204" pitchFamily="34" charset="-122"/>
                          <a:ea typeface="微软雅黑" panose="020B0503020204020204" pitchFamily="34" charset="-122"/>
                        </a:rPr>
                        <a:t>每根柱子上显示的标签，默认是没有内容。</a:t>
                      </a:r>
                    </a:p>
                  </a:txBody>
                  <a:tcPr/>
                </a:tc>
                <a:extLst>
                  <a:ext uri="{0D108BD9-81ED-4DB2-BD59-A6C34878D82A}">
                    <a16:rowId xmlns:a16="http://schemas.microsoft.com/office/drawing/2014/main" val="10004"/>
                  </a:ext>
                </a:extLst>
              </a:tr>
              <a:tr h="247015">
                <a:tc>
                  <a:txBody>
                    <a:bodyPr/>
                    <a:lstStyle/>
                    <a:p>
                      <a:pPr algn="ctr">
                        <a:buNone/>
                      </a:pPr>
                      <a:r>
                        <a:rPr lang="zh-CN" altLang="en-US" sz="1200">
                          <a:latin typeface="微软雅黑" panose="020B0503020204020204" pitchFamily="34" charset="-122"/>
                          <a:ea typeface="微软雅黑" panose="020B0503020204020204" pitchFamily="34" charset="-122"/>
                          <a:sym typeface="+mn-ea"/>
                        </a:rPr>
                        <a:t>xerr</a:t>
                      </a:r>
                      <a:endParaRPr lang="zh-CN" altLang="en-US" sz="1200">
                        <a:latin typeface="微软雅黑" panose="020B0503020204020204" pitchFamily="34" charset="-122"/>
                        <a:ea typeface="微软雅黑" panose="020B0503020204020204" pitchFamily="34" charset="-122"/>
                      </a:endParaRPr>
                    </a:p>
                  </a:txBody>
                  <a:tcPr/>
                </a:tc>
                <a:tc>
                  <a:txBody>
                    <a:bodyPr/>
                    <a:lstStyle/>
                    <a:p>
                      <a:pPr>
                        <a:buNone/>
                      </a:pPr>
                      <a:r>
                        <a:rPr lang="zh-CN" altLang="en-US" sz="1200">
                          <a:latin typeface="微软雅黑" panose="020B0503020204020204" pitchFamily="34" charset="-122"/>
                          <a:ea typeface="微软雅黑" panose="020B0503020204020204" pitchFamily="34" charset="-122"/>
                        </a:rPr>
                        <a:t>每根柱子顶部在横轴方向的线段。可以指定一个固定值或者指定一个带有不同长度值的列表</a:t>
                      </a:r>
                    </a:p>
                  </a:txBody>
                  <a:tcPr/>
                </a:tc>
                <a:extLst>
                  <a:ext uri="{0D108BD9-81ED-4DB2-BD59-A6C34878D82A}">
                    <a16:rowId xmlns:a16="http://schemas.microsoft.com/office/drawing/2014/main" val="10005"/>
                  </a:ext>
                </a:extLst>
              </a:tr>
              <a:tr h="247015">
                <a:tc>
                  <a:txBody>
                    <a:bodyPr/>
                    <a:lstStyle/>
                    <a:p>
                      <a:pPr algn="ctr">
                        <a:buNone/>
                      </a:pPr>
                      <a:r>
                        <a:rPr lang="zh-CN" altLang="en-US" sz="1200">
                          <a:latin typeface="微软雅黑" panose="020B0503020204020204" pitchFamily="34" charset="-122"/>
                          <a:ea typeface="微软雅黑" panose="020B0503020204020204" pitchFamily="34" charset="-122"/>
                        </a:rPr>
                        <a:t>yerr</a:t>
                      </a:r>
                    </a:p>
                  </a:txBody>
                  <a:tcPr/>
                </a:tc>
                <a:tc>
                  <a:txBody>
                    <a:bodyPr/>
                    <a:lstStyle/>
                    <a:p>
                      <a:pPr>
                        <a:buNone/>
                      </a:pPr>
                      <a:r>
                        <a:rPr lang="zh-CN" altLang="en-US" sz="1200">
                          <a:latin typeface="微软雅黑" panose="020B0503020204020204" pitchFamily="34" charset="-122"/>
                          <a:ea typeface="微软雅黑" panose="020B0503020204020204" pitchFamily="34" charset="-122"/>
                        </a:rPr>
                        <a:t>每根柱子顶端在纵轴方向的线段。可以指定一个固定值或者指定一个带有不同长度值的列表</a:t>
                      </a:r>
                    </a:p>
                  </a:txBody>
                  <a:tcPr/>
                </a:tc>
                <a:extLst>
                  <a:ext uri="{0D108BD9-81ED-4DB2-BD59-A6C34878D82A}">
                    <a16:rowId xmlns:a16="http://schemas.microsoft.com/office/drawing/2014/main" val="10006"/>
                  </a:ext>
                </a:extLst>
              </a:tr>
              <a:tr h="267970">
                <a:tc>
                  <a:txBody>
                    <a:bodyPr/>
                    <a:lstStyle/>
                    <a:p>
                      <a:pPr algn="ctr">
                        <a:buNone/>
                      </a:pPr>
                      <a:r>
                        <a:rPr lang="zh-CN" altLang="en-US" sz="1200">
                          <a:latin typeface="微软雅黑" panose="020B0503020204020204" pitchFamily="34" charset="-122"/>
                          <a:ea typeface="微软雅黑" panose="020B0503020204020204" pitchFamily="34" charset="-122"/>
                        </a:rPr>
                        <a:t>ecolor</a:t>
                      </a:r>
                    </a:p>
                  </a:txBody>
                  <a:tcPr/>
                </a:tc>
                <a:tc>
                  <a:txBody>
                    <a:bodyPr/>
                    <a:lstStyle/>
                    <a:p>
                      <a:pPr>
                        <a:buNone/>
                      </a:pPr>
                      <a:r>
                        <a:rPr lang="zh-CN" altLang="en-US" sz="1200">
                          <a:latin typeface="微软雅黑" panose="020B0503020204020204" pitchFamily="34" charset="-122"/>
                          <a:ea typeface="微软雅黑" panose="020B0503020204020204" pitchFamily="34" charset="-122"/>
                        </a:rPr>
                        <a:t>设置 xerr 和 yerr 的线段的颜色。同样可以指定一个固定值或者一个列表。</a:t>
                      </a:r>
                    </a:p>
                  </a:txBody>
                  <a:tcPr/>
                </a:tc>
                <a:extLst>
                  <a:ext uri="{0D108BD9-81ED-4DB2-BD59-A6C34878D82A}">
                    <a16:rowId xmlns:a16="http://schemas.microsoft.com/office/drawing/2014/main" val="10007"/>
                  </a:ext>
                </a:extLst>
              </a:tr>
              <a:tr h="457200">
                <a:tc>
                  <a:txBody>
                    <a:bodyPr/>
                    <a:lstStyle/>
                    <a:p>
                      <a:pPr algn="ctr">
                        <a:lnSpc>
                          <a:spcPct val="150000"/>
                        </a:lnSpc>
                        <a:buNone/>
                      </a:pPr>
                      <a:r>
                        <a:rPr lang="zh-CN" altLang="en-US" sz="1200">
                          <a:latin typeface="微软雅黑" panose="020B0503020204020204" pitchFamily="34" charset="-122"/>
                          <a:ea typeface="微软雅黑" panose="020B0503020204020204" pitchFamily="34" charset="-122"/>
                        </a:rPr>
                        <a:t>capsize</a:t>
                      </a:r>
                    </a:p>
                  </a:txBody>
                  <a:tcPr/>
                </a:tc>
                <a:tc>
                  <a:txBody>
                    <a:bodyPr/>
                    <a:lstStyle/>
                    <a:p>
                      <a:pPr>
                        <a:buNone/>
                      </a:pPr>
                      <a:r>
                        <a:rPr lang="zh-CN" altLang="en-US" sz="1200">
                          <a:latin typeface="微软雅黑" panose="020B0503020204020204" pitchFamily="34" charset="-122"/>
                          <a:ea typeface="微软雅黑" panose="020B0503020204020204" pitchFamily="34" charset="-122"/>
                        </a:rPr>
                        <a:t>对xerr或者yerr的补充说明。一般为其设置一个整数，例如 10。如果已经设置了yerr 参数，那么设置 capsize 参数，会在每跟柱子顶部线段上面的首尾部分增加两条垂直原来线段的线段</a:t>
                      </a:r>
                    </a:p>
                  </a:txBody>
                  <a:tcPr/>
                </a:tc>
                <a:extLst>
                  <a:ext uri="{0D108BD9-81ED-4DB2-BD59-A6C34878D82A}">
                    <a16:rowId xmlns:a16="http://schemas.microsoft.com/office/drawing/2014/main" val="10008"/>
                  </a:ext>
                </a:extLst>
              </a:tr>
              <a:tr h="341630">
                <a:tc>
                  <a:txBody>
                    <a:bodyPr/>
                    <a:lstStyle/>
                    <a:p>
                      <a:pPr algn="ctr">
                        <a:lnSpc>
                          <a:spcPct val="150000"/>
                        </a:lnSpc>
                        <a:buNone/>
                      </a:pPr>
                      <a:r>
                        <a:rPr lang="zh-CN" altLang="en-US" sz="1200">
                          <a:latin typeface="微软雅黑" panose="020B0503020204020204" pitchFamily="34" charset="-122"/>
                          <a:ea typeface="微软雅黑" panose="020B0503020204020204" pitchFamily="34" charset="-122"/>
                        </a:rPr>
                        <a:t>error_kw</a:t>
                      </a:r>
                    </a:p>
                  </a:txBody>
                  <a:tcPr/>
                </a:tc>
                <a:tc>
                  <a:txBody>
                    <a:bodyPr/>
                    <a:lstStyle/>
                    <a:p>
                      <a:pPr>
                        <a:buNone/>
                      </a:pPr>
                      <a:r>
                        <a:rPr lang="zh-CN" altLang="en-US" sz="1200">
                          <a:latin typeface="微软雅黑" panose="020B0503020204020204" pitchFamily="34" charset="-122"/>
                          <a:ea typeface="微软雅黑" panose="020B0503020204020204" pitchFamily="34" charset="-122"/>
                        </a:rPr>
                        <a:t>设置 xerr 和 yerr 参数显示线段的参数，是字典类型。如果在该参数中又重新定义了 ecolor 和 capsize，那么显示效果以这个为准</a:t>
                      </a:r>
                    </a:p>
                  </a:txBody>
                  <a:tcPr/>
                </a:tc>
                <a:extLst>
                  <a:ext uri="{0D108BD9-81ED-4DB2-BD59-A6C34878D82A}">
                    <a16:rowId xmlns:a16="http://schemas.microsoft.com/office/drawing/2014/main" val="10009"/>
                  </a:ext>
                </a:extLst>
              </a:tr>
              <a:tr h="341630">
                <a:tc>
                  <a:txBody>
                    <a:bodyPr/>
                    <a:lstStyle/>
                    <a:p>
                      <a:pPr algn="ctr">
                        <a:buNone/>
                      </a:pPr>
                      <a:r>
                        <a:rPr lang="zh-CN" altLang="en-US" sz="1200">
                          <a:latin typeface="微软雅黑" panose="020B0503020204020204" pitchFamily="34" charset="-122"/>
                          <a:ea typeface="微软雅黑" panose="020B0503020204020204" pitchFamily="34" charset="-122"/>
                        </a:rPr>
                        <a:t>orientation</a:t>
                      </a:r>
                    </a:p>
                  </a:txBody>
                  <a:tcPr/>
                </a:tc>
                <a:tc>
                  <a:txBody>
                    <a:bodyPr/>
                    <a:lstStyle/>
                    <a:p>
                      <a:pPr>
                        <a:buNone/>
                      </a:pPr>
                      <a:r>
                        <a:rPr lang="zh-CN" altLang="en-US" sz="1200">
                          <a:latin typeface="微软雅黑" panose="020B0503020204020204" pitchFamily="34" charset="-122"/>
                          <a:ea typeface="微软雅黑" panose="020B0503020204020204" pitchFamily="34" charset="-122"/>
                        </a:rPr>
                        <a:t>设置柱子是显示方式。设置值为 vertical ，那么显示为柱形图。如果设置为 horizontal 条形图。不过 matplotlib 官网不建议直接使用这个来绘制条形图，使用barh来绘制条形图</a:t>
                      </a:r>
                    </a:p>
                  </a:txBody>
                  <a:tcPr/>
                </a:tc>
                <a:extLst>
                  <a:ext uri="{0D108BD9-81ED-4DB2-BD59-A6C34878D82A}">
                    <a16:rowId xmlns:a16="http://schemas.microsoft.com/office/drawing/2014/main" val="10010"/>
                  </a:ext>
                </a:extLst>
              </a:tr>
            </a:tbl>
          </a:graphicData>
        </a:graphic>
      </p:graphicFrame>
      <p:sp>
        <p:nvSpPr>
          <p:cNvPr id="5" name="文本框 4"/>
          <p:cNvSpPr txBox="1"/>
          <p:nvPr/>
        </p:nvSpPr>
        <p:spPr>
          <a:xfrm>
            <a:off x="446405" y="5822315"/>
            <a:ext cx="7613015" cy="422275"/>
          </a:xfrm>
          <a:prstGeom prst="rect">
            <a:avLst/>
          </a:prstGeom>
          <a:noFill/>
        </p:spPr>
        <p:txBody>
          <a:bodyPr wrap="square" rtlCol="0" anchor="t">
            <a:noAutofit/>
          </a:bodyPr>
          <a:lstStyle/>
          <a:p>
            <a:r>
              <a:rPr lang="zh-CN" altLang="en-US" sz="1600">
                <a:latin typeface="Times New Roman" panose="02020603050405020304" charset="0"/>
                <a:ea typeface="微软雅黑" panose="020B0503020204020204" pitchFamily="34" charset="-122"/>
                <a:cs typeface="Times New Roman" panose="02020603050405020304" charset="0"/>
              </a:rPr>
              <a:t>详情参考：</a:t>
            </a:r>
            <a:r>
              <a:rPr lang="zh-CN" altLang="en-US">
                <a:latin typeface="Times New Roman" panose="02020603050405020304" charset="0"/>
                <a:cs typeface="Times New Roman" panose="02020603050405020304" charset="0"/>
              </a:rPr>
              <a:t>https://matplotlib.org/stable/api/_as_gen/matplotlib.pyplot.bar.html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280" y="165735"/>
            <a:ext cx="8654415" cy="6190615"/>
          </a:xfrm>
        </p:spPr>
        <p:txBody>
          <a:bodyPr>
            <a:noAutofit/>
          </a:bodyPr>
          <a:lstStyle/>
          <a:p>
            <a:pPr fontAlgn="auto">
              <a:lnSpc>
                <a:spcPct val="150000"/>
              </a:lnSpc>
              <a:spcBef>
                <a:spcPts val="600"/>
              </a:spcBef>
              <a:buFont typeface="Wingdings" panose="05000000000000000000" charset="0"/>
              <a:buChar char="Ø"/>
            </a:pPr>
            <a:r>
              <a:rPr lang="en-US" altLang="zh-CN">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使用matplotlib绘制柱状图</a:t>
            </a:r>
          </a:p>
          <a:p>
            <a:pPr marL="0" indent="0" fontAlgn="auto">
              <a:lnSpc>
                <a:spcPct val="150000"/>
              </a:lnSpc>
              <a:spcBef>
                <a:spcPts val="600"/>
              </a:spcBef>
              <a:buFont typeface="Wingdings" panose="05000000000000000000" charset="0"/>
              <a:buNone/>
            </a:pPr>
            <a:endPar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4" name="灯片编号占位符 3"/>
          <p:cNvSpPr>
            <a:spLocks noGrp="1"/>
          </p:cNvSpPr>
          <p:nvPr>
            <p:ph type="sldNum" sz="quarter" idx="12"/>
          </p:nvPr>
        </p:nvSpPr>
        <p:spPr/>
        <p:txBody>
          <a:bodyPr/>
          <a:lstStyle/>
          <a:p>
            <a:fld id="{C0A2546B-58DA-FD42-A59E-62D13FF879F8}" type="slidenum">
              <a:rPr kumimoji="1" lang="zh-CN" altLang="en-US" smtClean="0"/>
              <a:t>5</a:t>
            </a:fld>
            <a:endParaRPr kumimoji="1" lang="zh-CN" altLang="en-US"/>
          </a:p>
        </p:txBody>
      </p:sp>
      <p:sp>
        <p:nvSpPr>
          <p:cNvPr id="7" name="文本框 6"/>
          <p:cNvSpPr txBox="1"/>
          <p:nvPr/>
        </p:nvSpPr>
        <p:spPr>
          <a:xfrm>
            <a:off x="454660" y="799465"/>
            <a:ext cx="6247130" cy="5556885"/>
          </a:xfrm>
          <a:prstGeom prst="rect">
            <a:avLst/>
          </a:prstGeom>
          <a:noFill/>
        </p:spPr>
        <p:txBody>
          <a:bodyPr wrap="square" rtlCol="0" anchor="t">
            <a:noAutofit/>
          </a:bodyPr>
          <a:lstStyle/>
          <a:p>
            <a:r>
              <a:rPr lang="zh-CN" altLang="en-US" b="1">
                <a:latin typeface="微软雅黑" panose="020B0503020204020204" pitchFamily="34" charset="-122"/>
                <a:ea typeface="微软雅黑" panose="020B0503020204020204" pitchFamily="34" charset="-122"/>
              </a:rPr>
              <a:t>实例：</a:t>
            </a:r>
          </a:p>
          <a:p>
            <a:r>
              <a:rPr lang="zh-CN" altLang="en-US" sz="1200">
                <a:latin typeface="Times New Roman" panose="02020603050405020304" charset="0"/>
                <a:cs typeface="Times New Roman" panose="02020603050405020304" charset="0"/>
              </a:rPr>
              <a:t>import matplotlib.pyplot as plt</a:t>
            </a:r>
          </a:p>
          <a:p>
            <a:r>
              <a:rPr lang="zh-CN" altLang="en-US" sz="1200">
                <a:latin typeface="Times New Roman" panose="02020603050405020304" charset="0"/>
                <a:cs typeface="Times New Roman" panose="02020603050405020304" charset="0"/>
              </a:rPr>
              <a:t>import numpy as np</a:t>
            </a:r>
          </a:p>
          <a:p>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name=['Wind10M','V10M','DC','V1000hpa','T2M','RH2M','U10M','U1000hpa','T1000hpa','HM10M','PSFC','CLDT','RAINT01h',]</a:t>
            </a:r>
          </a:p>
          <a:p>
            <a:r>
              <a:rPr lang="zh-CN" altLang="en-US" sz="1200">
                <a:latin typeface="Times New Roman" panose="02020603050405020304" charset="0"/>
                <a:cs typeface="Times New Roman" panose="02020603050405020304" charset="0"/>
              </a:rPr>
              <a:t>data = [47.35, 12.73, 9.97, 7.45, 4.2, 4.11, 3.71, 2.17, 2.04, 1.91, 1.61, 1.51, 1.24]</a:t>
            </a:r>
          </a:p>
          <a:p>
            <a:endParaRPr lang="zh-CN" altLang="en-US" sz="1200">
              <a:latin typeface="Times New Roman" panose="02020603050405020304" charset="0"/>
              <a:cs typeface="Times New Roman" panose="02020603050405020304" charset="0"/>
            </a:endParaRPr>
          </a:p>
          <a:p>
            <a:r>
              <a:rPr lang="zh-CN" altLang="en-US" sz="1200">
                <a:latin typeface="Times New Roman" panose="02020603050405020304" charset="0"/>
                <a:cs typeface="Times New Roman" panose="02020603050405020304" charset="0"/>
              </a:rPr>
              <a:t># 创建一个点数为 19 x 8 的画布, 并设置分辨率为 900像素/每英寸</a:t>
            </a:r>
          </a:p>
          <a:p>
            <a:r>
              <a:rPr lang="zh-CN" altLang="en-US" sz="1200">
                <a:latin typeface="Times New Roman" panose="02020603050405020304" charset="0"/>
                <a:cs typeface="Times New Roman" panose="02020603050405020304" charset="0"/>
              </a:rPr>
              <a:t>plt.figure(figsize=(19, 8), dpi=900)</a:t>
            </a:r>
          </a:p>
          <a:p>
            <a:r>
              <a:rPr lang="zh-CN" altLang="en-US" sz="1200">
                <a:latin typeface="Times New Roman" panose="02020603050405020304" charset="0"/>
                <a:cs typeface="Times New Roman" panose="02020603050405020304" charset="0"/>
              </a:rPr>
              <a:t># 柱子总数</a:t>
            </a:r>
          </a:p>
          <a:p>
            <a:r>
              <a:rPr lang="zh-CN" altLang="en-US" sz="1200">
                <a:latin typeface="Times New Roman" panose="02020603050405020304" charset="0"/>
                <a:cs typeface="Times New Roman" panose="02020603050405020304" charset="0"/>
              </a:rPr>
              <a:t>N = 13</a:t>
            </a:r>
          </a:p>
          <a:p>
            <a:r>
              <a:rPr lang="zh-CN" altLang="en-US" sz="1200">
                <a:latin typeface="Times New Roman" panose="02020603050405020304" charset="0"/>
                <a:cs typeface="Times New Roman" panose="02020603050405020304" charset="0"/>
              </a:rPr>
              <a:t># 包含每个柱子下标的序列</a:t>
            </a:r>
          </a:p>
          <a:p>
            <a:r>
              <a:rPr lang="zh-CN" altLang="en-US" sz="1200">
                <a:latin typeface="Times New Roman" panose="02020603050405020304" charset="0"/>
                <a:cs typeface="Times New Roman" panose="02020603050405020304" charset="0"/>
              </a:rPr>
              <a:t>index = np.arange(N)</a:t>
            </a:r>
          </a:p>
          <a:p>
            <a:r>
              <a:rPr lang="zh-CN" altLang="en-US" sz="1200">
                <a:latin typeface="Times New Roman" panose="02020603050405020304" charset="0"/>
                <a:cs typeface="Times New Roman" panose="02020603050405020304" charset="0"/>
              </a:rPr>
              <a:t># 柱子的宽度</a:t>
            </a:r>
          </a:p>
          <a:p>
            <a:r>
              <a:rPr lang="zh-CN" altLang="en-US" sz="1200">
                <a:latin typeface="Times New Roman" panose="02020603050405020304" charset="0"/>
                <a:cs typeface="Times New Roman" panose="02020603050405020304" charset="0"/>
              </a:rPr>
              <a:t>width = 0.8</a:t>
            </a:r>
          </a:p>
          <a:p>
            <a:r>
              <a:rPr lang="zh-CN" altLang="en-US" sz="1200">
                <a:latin typeface="Times New Roman" panose="02020603050405020304" charset="0"/>
                <a:cs typeface="Times New Roman" panose="02020603050405020304" charset="0"/>
              </a:rPr>
              <a:t># 绘制柱状图, 并指定柱子的颜色</a:t>
            </a:r>
          </a:p>
          <a:p>
            <a:r>
              <a:rPr lang="zh-CN" altLang="en-US" sz="1200">
                <a:latin typeface="Times New Roman" panose="02020603050405020304" charset="0"/>
                <a:cs typeface="Times New Roman" panose="02020603050405020304" charset="0"/>
              </a:rPr>
              <a:t>p1 = plt.bar(index, data, width,  color="skyblue")</a:t>
            </a:r>
          </a:p>
          <a:p>
            <a:r>
              <a:rPr lang="zh-CN" altLang="en-US" sz="1200">
                <a:latin typeface="Times New Roman" panose="02020603050405020304" charset="0"/>
                <a:cs typeface="Times New Roman" panose="02020603050405020304" charset="0"/>
              </a:rPr>
              <a:t>plt.bar_label(p1, label_type='edge',fontsize=13)   # label_type=‘edge’表示将数据值标签放在柱子顶端，label_type=‘center’表示将数据值标签放在柱子中间。</a:t>
            </a:r>
          </a:p>
          <a:p>
            <a:r>
              <a:rPr lang="zh-CN" altLang="en-US" sz="1200">
                <a:latin typeface="Times New Roman" panose="02020603050405020304" charset="0"/>
                <a:cs typeface="Times New Roman" panose="02020603050405020304" charset="0"/>
              </a:rPr>
              <a:t># 设置横轴标签</a:t>
            </a:r>
          </a:p>
          <a:p>
            <a:r>
              <a:rPr lang="zh-CN" altLang="en-US" sz="1200">
                <a:latin typeface="Times New Roman" panose="02020603050405020304" charset="0"/>
                <a:cs typeface="Times New Roman" panose="02020603050405020304" charset="0"/>
              </a:rPr>
              <a:t>plt.xlabel('Features', fontsize=16)</a:t>
            </a:r>
          </a:p>
          <a:p>
            <a:r>
              <a:rPr lang="zh-CN" altLang="en-US" sz="1200">
                <a:latin typeface="Times New Roman" panose="02020603050405020304" charset="0"/>
                <a:cs typeface="Times New Roman" panose="02020603050405020304" charset="0"/>
              </a:rPr>
              <a:t># 设置纵轴标签</a:t>
            </a:r>
          </a:p>
          <a:p>
            <a:r>
              <a:rPr lang="zh-CN" altLang="en-US" sz="1200">
                <a:latin typeface="Times New Roman" panose="02020603050405020304" charset="0"/>
                <a:cs typeface="Times New Roman" panose="02020603050405020304" charset="0"/>
              </a:rPr>
              <a:t>plt.ylabel('Importance (%)',fontsize=16)</a:t>
            </a:r>
          </a:p>
          <a:p>
            <a:r>
              <a:rPr lang="zh-CN" altLang="en-US" sz="1200">
                <a:latin typeface="Times New Roman" panose="02020603050405020304" charset="0"/>
                <a:cs typeface="Times New Roman" panose="02020603050405020304" charset="0"/>
              </a:rPr>
              <a:t># 添加横轴的刻度</a:t>
            </a:r>
          </a:p>
          <a:p>
            <a:r>
              <a:rPr lang="zh-CN" altLang="en-US" sz="1200">
                <a:latin typeface="Times New Roman" panose="02020603050405020304" charset="0"/>
                <a:cs typeface="Times New Roman" panose="02020603050405020304" charset="0"/>
              </a:rPr>
              <a:t>plt.xticks(index, name, fontsize=15)</a:t>
            </a:r>
          </a:p>
          <a:p>
            <a:r>
              <a:rPr lang="zh-CN" altLang="en-US" sz="1200">
                <a:latin typeface="Times New Roman" panose="02020603050405020304" charset="0"/>
                <a:cs typeface="Times New Roman" panose="02020603050405020304" charset="0"/>
              </a:rPr>
              <a:t># 添加纵轴的刻度</a:t>
            </a:r>
          </a:p>
          <a:p>
            <a:r>
              <a:rPr lang="zh-CN" altLang="en-US" sz="1200">
                <a:latin typeface="Times New Roman" panose="02020603050405020304" charset="0"/>
                <a:cs typeface="Times New Roman" panose="02020603050405020304" charset="0"/>
              </a:rPr>
              <a:t>plt.yticks(np.arange(0, 50, 10), fontsize=15)</a:t>
            </a:r>
          </a:p>
          <a:p>
            <a:r>
              <a:rPr lang="zh-CN" altLang="en-US" sz="1200">
                <a:latin typeface="Times New Roman" panose="02020603050405020304" charset="0"/>
                <a:cs typeface="Times New Roman" panose="02020603050405020304" charset="0"/>
              </a:rPr>
              <a:t># 添加图例</a:t>
            </a:r>
          </a:p>
          <a:p>
            <a:r>
              <a:rPr lang="zh-CN" altLang="en-US" sz="1200">
                <a:latin typeface="Times New Roman" panose="02020603050405020304" charset="0"/>
                <a:cs typeface="Times New Roman" panose="02020603050405020304" charset="0"/>
              </a:rPr>
              <a:t>font1 = {'family':'Times New Roman','size': 16}</a:t>
            </a:r>
          </a:p>
          <a:p>
            <a:r>
              <a:rPr lang="zh-CN" altLang="en-US" sz="1200">
                <a:latin typeface="Times New Roman" panose="02020603050405020304" charset="0"/>
                <a:cs typeface="Times New Roman" panose="02020603050405020304" charset="0"/>
              </a:rPr>
              <a:t>plt.legend(["Importance"], loc="upper right", prop=font1)   # 设置字体大小</a:t>
            </a:r>
          </a:p>
          <a:p>
            <a:r>
              <a:rPr lang="zh-CN" altLang="en-US" sz="1200">
                <a:latin typeface="Times New Roman" panose="02020603050405020304" charset="0"/>
                <a:cs typeface="Times New Roman" panose="02020603050405020304" charset="0"/>
              </a:rPr>
              <a:t>plt.savefig('柱状图.png', bbox_inches='tight')   # 去除画布留白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280" y="165735"/>
            <a:ext cx="8654415" cy="6190615"/>
          </a:xfrm>
        </p:spPr>
        <p:txBody>
          <a:bodyPr>
            <a:noAutofit/>
          </a:bodyPr>
          <a:lstStyle/>
          <a:p>
            <a:pPr fontAlgn="auto">
              <a:lnSpc>
                <a:spcPct val="150000"/>
              </a:lnSpc>
              <a:spcBef>
                <a:spcPts val="600"/>
              </a:spcBef>
              <a:buFont typeface="Wingdings" panose="05000000000000000000" charset="0"/>
              <a:buChar char="Ø"/>
            </a:pPr>
            <a:r>
              <a:rPr lang="en-US" altLang="zh-CN">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使用matplotlib绘制柱状图</a:t>
            </a:r>
          </a:p>
          <a:p>
            <a:pPr marL="0" indent="0" fontAlgn="auto">
              <a:lnSpc>
                <a:spcPct val="150000"/>
              </a:lnSpc>
              <a:spcBef>
                <a:spcPts val="600"/>
              </a:spcBef>
              <a:buFont typeface="Wingdings" panose="05000000000000000000" charset="0"/>
              <a:buNone/>
            </a:pPr>
            <a:endParaRPr lang="zh-CN" altLang="en-US" sz="16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4" name="灯片编号占位符 3"/>
          <p:cNvSpPr>
            <a:spLocks noGrp="1"/>
          </p:cNvSpPr>
          <p:nvPr>
            <p:ph type="sldNum" sz="quarter" idx="12"/>
          </p:nvPr>
        </p:nvSpPr>
        <p:spPr/>
        <p:txBody>
          <a:bodyPr/>
          <a:lstStyle/>
          <a:p>
            <a:fld id="{C0A2546B-58DA-FD42-A59E-62D13FF879F8}" type="slidenum">
              <a:rPr kumimoji="1" lang="zh-CN" altLang="en-US" smtClean="0"/>
              <a:t>6</a:t>
            </a:fld>
            <a:endParaRPr kumimoji="1" lang="zh-CN" altLang="en-US"/>
          </a:p>
        </p:txBody>
      </p:sp>
      <p:sp>
        <p:nvSpPr>
          <p:cNvPr id="6" name="文本框 5"/>
          <p:cNvSpPr txBox="1"/>
          <p:nvPr/>
        </p:nvSpPr>
        <p:spPr>
          <a:xfrm>
            <a:off x="610235" y="875665"/>
            <a:ext cx="304800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绘图实例：</a:t>
            </a:r>
          </a:p>
        </p:txBody>
      </p:sp>
      <p:pic>
        <p:nvPicPr>
          <p:cNvPr id="17"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95" y="1669415"/>
            <a:ext cx="8462010" cy="3768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7500" y="182880"/>
            <a:ext cx="8654415" cy="4327525"/>
          </a:xfrm>
        </p:spPr>
        <p:txBody>
          <a:bodyPr>
            <a:noAutofit/>
          </a:bodyPr>
          <a:lstStyle/>
          <a:p>
            <a:pPr fontAlgn="auto">
              <a:lnSpc>
                <a:spcPct val="150000"/>
              </a:lnSpc>
              <a:spcBef>
                <a:spcPts val="600"/>
              </a:spcBef>
              <a:buFont typeface="Wingdings" panose="05000000000000000000" charset="0"/>
              <a:buChar char="Ø"/>
            </a:pPr>
            <a:r>
              <a:rPr lang="en-US" altLang="zh-CN"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使用matplotlib绘制折线图</a:t>
            </a:r>
          </a:p>
          <a:p>
            <a:pPr marL="0" indent="0" fontAlgn="auto">
              <a:lnSpc>
                <a:spcPct val="150000"/>
              </a:lnSpc>
              <a:spcBef>
                <a:spcPts val="600"/>
              </a:spcBef>
              <a:buFont typeface="Wingdings" panose="05000000000000000000" charset="0"/>
              <a:buNone/>
            </a:pPr>
            <a:r>
              <a:rPr lang="zh-CN" altLang="en-US" sz="2000" dirty="0">
                <a:solidFill>
                  <a:schemeClr val="tx1"/>
                </a:solidFill>
                <a:latin typeface="Times New Roman" panose="02020603050405020304" charset="0"/>
                <a:ea typeface="微软雅黑" panose="020B0503020204020204" pitchFamily="34" charset="-122"/>
                <a:cs typeface="Times New Roman" panose="02020603050405020304" charset="0"/>
              </a:rPr>
              <a:t>pyplot 中的plot( )方法可以用来绘制折线图，语法格式如下：</a:t>
            </a:r>
            <a:endParaRPr lang="zh-CN" altLang="en-US" sz="2400" dirty="0">
              <a:solidFill>
                <a:schemeClr val="tx1"/>
              </a:solidFill>
              <a:latin typeface="Times New Roman" panose="02020603050405020304" charset="0"/>
              <a:ea typeface="微软雅黑" panose="020B0503020204020204" pitchFamily="34" charset="-122"/>
              <a:cs typeface="Times New Roman" panose="02020603050405020304" charset="0"/>
            </a:endParaRPr>
          </a:p>
          <a:p>
            <a:pPr marL="0" indent="0" fontAlgn="auto">
              <a:lnSpc>
                <a:spcPct val="150000"/>
              </a:lnSpc>
              <a:spcBef>
                <a:spcPts val="600"/>
              </a:spcBef>
              <a:buFont typeface="Wingdings" panose="05000000000000000000" charset="0"/>
              <a:buNone/>
            </a:pPr>
            <a:r>
              <a:rPr lang="en-US" altLang="zh-CN" sz="2000" dirty="0">
                <a:solidFill>
                  <a:schemeClr val="tx1"/>
                </a:solidFill>
                <a:latin typeface="Times New Roman" panose="02020603050405020304" charset="0"/>
                <a:ea typeface="微软雅黑" panose="020B0503020204020204" pitchFamily="34" charset="-122"/>
                <a:cs typeface="Times New Roman" panose="02020603050405020304" charset="0"/>
              </a:rPr>
              <a:t>plot</a:t>
            </a:r>
            <a:r>
              <a:rPr sz="2000" dirty="0">
                <a:solidFill>
                  <a:schemeClr val="tx1"/>
                </a:solidFill>
                <a:latin typeface="Times New Roman" panose="02020603050405020304" charset="0"/>
                <a:ea typeface="微软雅黑" panose="020B0503020204020204" pitchFamily="34" charset="-122"/>
                <a:cs typeface="Times New Roman" panose="02020603050405020304" charset="0"/>
              </a:rPr>
              <a:t>(x</a:t>
            </a:r>
            <a:r>
              <a:rPr lang="en-US" sz="2000" dirty="0">
                <a:solidFill>
                  <a:schemeClr val="tx1"/>
                </a:solidFill>
                <a:latin typeface="Times New Roman" panose="02020603050405020304" charset="0"/>
                <a:ea typeface="微软雅黑" panose="020B0503020204020204" pitchFamily="34" charset="-122"/>
                <a:cs typeface="Times New Roman" panose="02020603050405020304" charset="0"/>
              </a:rPr>
              <a:t>, </a:t>
            </a:r>
            <a:r>
              <a:rPr sz="2000" dirty="0">
                <a:solidFill>
                  <a:schemeClr val="tx1"/>
                </a:solidFill>
                <a:latin typeface="Times New Roman" panose="02020603050405020304" charset="0"/>
                <a:ea typeface="微软雅黑" panose="020B0503020204020204" pitchFamily="34" charset="-122"/>
                <a:cs typeface="Times New Roman" panose="02020603050405020304" charset="0"/>
              </a:rPr>
              <a:t>y</a:t>
            </a:r>
            <a:r>
              <a:rPr lang="en-US" sz="2000" dirty="0">
                <a:solidFill>
                  <a:schemeClr val="tx1"/>
                </a:solidFill>
                <a:latin typeface="Times New Roman" panose="02020603050405020304" charset="0"/>
                <a:ea typeface="微软雅黑" panose="020B0503020204020204" pitchFamily="34" charset="-122"/>
                <a:cs typeface="Times New Roman" panose="02020603050405020304" charset="0"/>
              </a:rPr>
              <a:t>, </a:t>
            </a:r>
            <a:r>
              <a:rPr sz="2000" dirty="0" err="1">
                <a:solidFill>
                  <a:schemeClr val="tx1"/>
                </a:solidFill>
                <a:latin typeface="Times New Roman" panose="02020603050405020304" charset="0"/>
                <a:ea typeface="微软雅黑" panose="020B0503020204020204" pitchFamily="34" charset="-122"/>
                <a:cs typeface="Times New Roman" panose="02020603050405020304" charset="0"/>
              </a:rPr>
              <a:t>format_string</a:t>
            </a:r>
            <a:r>
              <a:rPr sz="2000" dirty="0">
                <a:solidFill>
                  <a:schemeClr val="tx1"/>
                </a:solidFill>
                <a:latin typeface="Times New Roman" panose="02020603050405020304" charset="0"/>
                <a:ea typeface="微软雅黑" panose="020B0503020204020204" pitchFamily="34" charset="-122"/>
                <a:cs typeface="Times New Roman" panose="02020603050405020304" charset="0"/>
              </a:rPr>
              <a:t>)</a:t>
            </a:r>
          </a:p>
          <a:p>
            <a:pPr marL="0" indent="0" fontAlgn="auto">
              <a:lnSpc>
                <a:spcPct val="150000"/>
              </a:lnSpc>
              <a:spcBef>
                <a:spcPts val="600"/>
              </a:spcBef>
              <a:buFont typeface="Wingdings" panose="05000000000000000000" charset="0"/>
              <a:buNone/>
            </a:pPr>
            <a:r>
              <a:rPr lang="zh-CN" altLang="en-US" sz="2000" dirty="0">
                <a:solidFill>
                  <a:schemeClr val="tx1"/>
                </a:solidFill>
                <a:latin typeface="Times New Roman" panose="02020603050405020304" charset="0"/>
                <a:ea typeface="微软雅黑" panose="020B0503020204020204" pitchFamily="34" charset="-122"/>
                <a:cs typeface="Times New Roman" panose="02020603050405020304" charset="0"/>
              </a:rPr>
              <a:t>参数说明：</a:t>
            </a:r>
          </a:p>
          <a:p>
            <a:pPr marL="0" indent="0" fontAlgn="auto">
              <a:lnSpc>
                <a:spcPct val="150000"/>
              </a:lnSpc>
              <a:spcBef>
                <a:spcPts val="600"/>
              </a:spcBef>
              <a:buFont typeface="Wingdings" panose="05000000000000000000" charset="0"/>
              <a:buNone/>
            </a:pPr>
            <a:r>
              <a:rPr lang="zh-CN" altLang="en-US" sz="1600" b="1" dirty="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x</a:t>
            </a:r>
            <a:r>
              <a:rPr lang="en-US" altLang="zh-CN" sz="1600" b="1" dirty="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 </a:t>
            </a:r>
            <a:r>
              <a:rPr lang="en-US" altLang="zh-CN" sz="1600" dirty="0">
                <a:solidFill>
                  <a:schemeClr val="tx1"/>
                </a:solidFill>
                <a:latin typeface="Times New Roman" panose="02020603050405020304" charset="0"/>
                <a:ea typeface="微软雅黑" panose="020B0503020204020204" pitchFamily="34" charset="-122"/>
                <a:cs typeface="Times New Roman" panose="02020603050405020304" charset="0"/>
              </a:rPr>
              <a:t>x</a:t>
            </a:r>
            <a:r>
              <a:rPr lang="zh-CN" altLang="en-US" sz="1600" dirty="0">
                <a:solidFill>
                  <a:schemeClr val="tx1"/>
                </a:solidFill>
                <a:latin typeface="Times New Roman" panose="02020603050405020304" charset="0"/>
                <a:ea typeface="微软雅黑" panose="020B0503020204020204" pitchFamily="34" charset="-122"/>
                <a:cs typeface="Times New Roman" panose="02020603050405020304" charset="0"/>
              </a:rPr>
              <a:t>轴数据（列表或数组，可选）。</a:t>
            </a:r>
          </a:p>
          <a:p>
            <a:pPr marL="0" indent="0" fontAlgn="auto">
              <a:lnSpc>
                <a:spcPct val="150000"/>
              </a:lnSpc>
              <a:spcBef>
                <a:spcPts val="600"/>
              </a:spcBef>
              <a:buFont typeface="Wingdings" panose="05000000000000000000" charset="0"/>
              <a:buNone/>
            </a:pPr>
            <a:r>
              <a:rPr lang="zh-CN" altLang="en-US" sz="1600" b="1" dirty="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sym typeface="+mn-ea"/>
              </a:rPr>
              <a:t>y:</a:t>
            </a:r>
            <a:r>
              <a:rPr lang="en-US" altLang="zh-CN" sz="1600" dirty="0">
                <a:latin typeface="Times New Roman" panose="02020603050405020304" charset="0"/>
                <a:ea typeface="微软雅黑" panose="020B0503020204020204" pitchFamily="34" charset="-122"/>
                <a:cs typeface="Times New Roman" panose="02020603050405020304" charset="0"/>
                <a:sym typeface="+mn-ea"/>
              </a:rPr>
              <a:t> y</a:t>
            </a:r>
            <a:r>
              <a:rPr lang="zh-CN" altLang="en-US" sz="1600" dirty="0">
                <a:latin typeface="Times New Roman" panose="02020603050405020304" charset="0"/>
                <a:ea typeface="微软雅黑" panose="020B0503020204020204" pitchFamily="34" charset="-122"/>
                <a:cs typeface="Times New Roman" panose="02020603050405020304" charset="0"/>
                <a:sym typeface="+mn-ea"/>
              </a:rPr>
              <a:t>轴数据（列表或数组）</a:t>
            </a:r>
            <a:endParaRPr lang="zh-CN" altLang="en-US" sz="1600" b="1" dirty="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sym typeface="+mn-ea"/>
            </a:endParaRPr>
          </a:p>
          <a:p>
            <a:pPr marL="0" algn="l" fontAlgn="auto">
              <a:lnSpc>
                <a:spcPct val="150000"/>
              </a:lnSpc>
              <a:spcBef>
                <a:spcPts val="600"/>
              </a:spcBef>
              <a:buClrTx/>
              <a:buSzTx/>
              <a:buFont typeface="Wingdings" panose="05000000000000000000" charset="0"/>
              <a:buNone/>
            </a:pPr>
            <a:r>
              <a:rPr lang="zh-CN" altLang="en-US" sz="1600" b="1" dirty="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sym typeface="+mn-ea"/>
              </a:rPr>
              <a:t>format_string：</a:t>
            </a:r>
            <a:r>
              <a:rPr lang="zh-CN" altLang="en-US" sz="1600" dirty="0">
                <a:latin typeface="Times New Roman" panose="02020603050405020304" charset="0"/>
                <a:ea typeface="微软雅黑" panose="020B0503020204020204" pitchFamily="34" charset="-122"/>
                <a:cs typeface="Times New Roman" panose="02020603050405020304" charset="0"/>
                <a:sym typeface="+mn-ea"/>
              </a:rPr>
              <a:t>表示控制曲线的格式字符串（</a:t>
            </a:r>
            <a:r>
              <a:rPr lang="en-US" altLang="zh-CN" sz="1600" dirty="0">
                <a:latin typeface="Times New Roman" panose="02020603050405020304" charset="0"/>
                <a:ea typeface="微软雅黑" panose="020B0503020204020204" pitchFamily="34" charset="-122"/>
                <a:cs typeface="Times New Roman" panose="02020603050405020304" charset="0"/>
                <a:sym typeface="+mn-ea"/>
              </a:rPr>
              <a:t>linewidth #</a:t>
            </a:r>
            <a:r>
              <a:rPr lang="zh-CN" altLang="en-US" sz="1600" dirty="0">
                <a:latin typeface="Times New Roman" panose="02020603050405020304" charset="0"/>
                <a:ea typeface="微软雅黑" panose="020B0503020204020204" pitchFamily="34" charset="-122"/>
                <a:cs typeface="Times New Roman" panose="02020603050405020304" charset="0"/>
                <a:sym typeface="+mn-ea"/>
              </a:rPr>
              <a:t>线宽，</a:t>
            </a:r>
            <a:r>
              <a:rPr lang="en-US" altLang="zh-CN" sz="1600" dirty="0" err="1">
                <a:latin typeface="Times New Roman" panose="02020603050405020304" charset="0"/>
                <a:ea typeface="微软雅黑" panose="020B0503020204020204" pitchFamily="34" charset="-122"/>
                <a:cs typeface="Times New Roman" panose="02020603050405020304" charset="0"/>
                <a:sym typeface="+mn-ea"/>
              </a:rPr>
              <a:t>linestyle</a:t>
            </a:r>
            <a:r>
              <a:rPr lang="en-US" altLang="zh-CN" sz="1600" dirty="0">
                <a:latin typeface="Times New Roman" panose="02020603050405020304" charset="0"/>
                <a:ea typeface="微软雅黑" panose="020B0503020204020204" pitchFamily="34" charset="-122"/>
                <a:cs typeface="Times New Roman" panose="02020603050405020304" charset="0"/>
                <a:sym typeface="+mn-ea"/>
              </a:rPr>
              <a:t> #</a:t>
            </a:r>
            <a:r>
              <a:rPr lang="zh-CN" altLang="en-US" sz="1600" dirty="0">
                <a:latin typeface="Times New Roman" panose="02020603050405020304" charset="0"/>
                <a:ea typeface="微软雅黑" panose="020B0503020204020204" pitchFamily="34" charset="-122"/>
                <a:cs typeface="Times New Roman" panose="02020603050405020304" charset="0"/>
                <a:sym typeface="+mn-ea"/>
              </a:rPr>
              <a:t>线型，</a:t>
            </a:r>
            <a:r>
              <a:rPr lang="en-US" altLang="zh-CN" sz="1600" dirty="0">
                <a:latin typeface="Times New Roman" panose="02020603050405020304" charset="0"/>
                <a:ea typeface="微软雅黑" panose="020B0503020204020204" pitchFamily="34" charset="-122"/>
                <a:cs typeface="Times New Roman" panose="02020603050405020304" charset="0"/>
                <a:sym typeface="+mn-ea"/>
              </a:rPr>
              <a:t>marker #</a:t>
            </a:r>
            <a:r>
              <a:rPr lang="zh-CN" altLang="en-US" sz="1600" dirty="0">
                <a:latin typeface="Times New Roman" panose="02020603050405020304" charset="0"/>
                <a:ea typeface="微软雅黑" panose="020B0503020204020204" pitchFamily="34" charset="-122"/>
                <a:cs typeface="Times New Roman" panose="02020603050405020304" charset="0"/>
                <a:sym typeface="+mn-ea"/>
              </a:rPr>
              <a:t>标记，</a:t>
            </a:r>
            <a:r>
              <a:rPr lang="en-US" altLang="zh-CN" sz="1600" dirty="0">
                <a:latin typeface="Times New Roman" panose="02020603050405020304" charset="0"/>
                <a:ea typeface="微软雅黑" panose="020B0503020204020204" pitchFamily="34" charset="-122"/>
                <a:cs typeface="Times New Roman" panose="02020603050405020304" charset="0"/>
                <a:sym typeface="+mn-ea"/>
              </a:rPr>
              <a:t>color #</a:t>
            </a:r>
            <a:r>
              <a:rPr lang="zh-CN" altLang="en-US" sz="1600" dirty="0">
                <a:latin typeface="Times New Roman" panose="02020603050405020304" charset="0"/>
                <a:ea typeface="微软雅黑" panose="020B0503020204020204" pitchFamily="34" charset="-122"/>
                <a:cs typeface="Times New Roman" panose="02020603050405020304" charset="0"/>
                <a:sym typeface="+mn-ea"/>
              </a:rPr>
              <a:t>颜色等），可选</a:t>
            </a:r>
          </a:p>
          <a:p>
            <a:pPr marL="0" indent="0" fontAlgn="auto">
              <a:lnSpc>
                <a:spcPct val="150000"/>
              </a:lnSpc>
              <a:spcBef>
                <a:spcPts val="600"/>
              </a:spcBef>
              <a:buFont typeface="Wingdings" panose="05000000000000000000" charset="0"/>
              <a:buNone/>
            </a:pPr>
            <a:endParaRPr lang="zh-CN" sz="1600" b="1" dirty="0">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sym typeface="+mn-ea"/>
            </a:endParaRPr>
          </a:p>
        </p:txBody>
      </p:sp>
      <p:sp>
        <p:nvSpPr>
          <p:cNvPr id="4" name="灯片编号占位符 3"/>
          <p:cNvSpPr>
            <a:spLocks noGrp="1"/>
          </p:cNvSpPr>
          <p:nvPr>
            <p:ph type="sldNum" sz="quarter" idx="12"/>
          </p:nvPr>
        </p:nvSpPr>
        <p:spPr/>
        <p:txBody>
          <a:bodyPr/>
          <a:lstStyle/>
          <a:p>
            <a:fld id="{C0A2546B-58DA-FD42-A59E-62D13FF879F8}" type="slidenum">
              <a:rPr kumimoji="1" lang="zh-CN" altLang="en-US" smtClean="0"/>
              <a:t>7</a:t>
            </a:fld>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5110" y="236855"/>
            <a:ext cx="8654415" cy="4327525"/>
          </a:xfrm>
        </p:spPr>
        <p:txBody>
          <a:bodyPr>
            <a:noAutofit/>
          </a:bodyPr>
          <a:lstStyle/>
          <a:p>
            <a:pPr fontAlgn="auto">
              <a:lnSpc>
                <a:spcPct val="150000"/>
              </a:lnSpc>
              <a:spcBef>
                <a:spcPts val="600"/>
              </a:spcBef>
              <a:buFont typeface="Wingdings" panose="05000000000000000000" charset="0"/>
              <a:buChar char="Ø"/>
            </a:pPr>
            <a:r>
              <a:rPr lang="en-US" altLang="zh-CN">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使用matplotlib绘制折线图</a:t>
            </a:r>
          </a:p>
          <a:p>
            <a:pPr marL="0" indent="0" fontAlgn="auto">
              <a:lnSpc>
                <a:spcPct val="150000"/>
              </a:lnSpc>
              <a:spcBef>
                <a:spcPts val="600"/>
              </a:spcBef>
              <a:buFont typeface="Wingdings" panose="05000000000000000000" charset="0"/>
              <a:buNone/>
            </a:pPr>
            <a:endParaRPr lang="zh-CN" sz="1600" b="1">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sym typeface="+mn-ea"/>
            </a:endParaRPr>
          </a:p>
        </p:txBody>
      </p:sp>
      <p:sp>
        <p:nvSpPr>
          <p:cNvPr id="4" name="灯片编号占位符 3"/>
          <p:cNvSpPr>
            <a:spLocks noGrp="1"/>
          </p:cNvSpPr>
          <p:nvPr>
            <p:ph type="sldNum" sz="quarter" idx="12"/>
          </p:nvPr>
        </p:nvSpPr>
        <p:spPr/>
        <p:txBody>
          <a:bodyPr/>
          <a:lstStyle/>
          <a:p>
            <a:fld id="{C0A2546B-58DA-FD42-A59E-62D13FF879F8}" type="slidenum">
              <a:rPr kumimoji="1" lang="zh-CN" altLang="en-US" smtClean="0"/>
              <a:t>8</a:t>
            </a:fld>
            <a:endParaRPr kumimoji="1" lang="zh-CN" altLang="en-US"/>
          </a:p>
        </p:txBody>
      </p:sp>
      <p:pic>
        <p:nvPicPr>
          <p:cNvPr id="2" name="图片 1"/>
          <p:cNvPicPr>
            <a:picLocks noChangeAspect="1"/>
          </p:cNvPicPr>
          <p:nvPr/>
        </p:nvPicPr>
        <p:blipFill>
          <a:blip r:embed="rId3"/>
          <a:stretch>
            <a:fillRect/>
          </a:stretch>
        </p:blipFill>
        <p:spPr>
          <a:xfrm>
            <a:off x="245110" y="1073785"/>
            <a:ext cx="4566285" cy="5282565"/>
          </a:xfrm>
          <a:prstGeom prst="rect">
            <a:avLst/>
          </a:prstGeom>
        </p:spPr>
      </p:pic>
      <p:graphicFrame>
        <p:nvGraphicFramePr>
          <p:cNvPr id="7" name="表格 6"/>
          <p:cNvGraphicFramePr/>
          <p:nvPr>
            <p:custDataLst>
              <p:tags r:id="rId1"/>
            </p:custDataLst>
          </p:nvPr>
        </p:nvGraphicFramePr>
        <p:xfrm>
          <a:off x="5063490" y="1270000"/>
          <a:ext cx="3836035" cy="1889760"/>
        </p:xfrm>
        <a:graphic>
          <a:graphicData uri="http://schemas.openxmlformats.org/drawingml/2006/table">
            <a:tbl>
              <a:tblPr firstRow="1" bandRow="1">
                <a:tableStyleId>{5C22544A-7EE6-4342-B048-85BDC9FD1C3A}</a:tableStyleId>
              </a:tblPr>
              <a:tblGrid>
                <a:gridCol w="1269365">
                  <a:extLst>
                    <a:ext uri="{9D8B030D-6E8A-4147-A177-3AD203B41FA5}">
                      <a16:colId xmlns:a16="http://schemas.microsoft.com/office/drawing/2014/main" val="20000"/>
                    </a:ext>
                  </a:extLst>
                </a:gridCol>
                <a:gridCol w="2566670">
                  <a:extLst>
                    <a:ext uri="{9D8B030D-6E8A-4147-A177-3AD203B41FA5}">
                      <a16:colId xmlns:a16="http://schemas.microsoft.com/office/drawing/2014/main" val="20001"/>
                    </a:ext>
                  </a:extLst>
                </a:gridCol>
              </a:tblGrid>
              <a:tr h="381000">
                <a:tc>
                  <a:txBody>
                    <a:bodyPr/>
                    <a:lstStyle/>
                    <a:p>
                      <a:pPr algn="ctr">
                        <a:buNone/>
                      </a:pPr>
                      <a:r>
                        <a:rPr lang="zh-CN" altLang="en-US" sz="1600">
                          <a:latin typeface="Times New Roman" panose="02020603050405020304" charset="0"/>
                          <a:ea typeface="微软雅黑" panose="020B0503020204020204" pitchFamily="34" charset="-122"/>
                          <a:cs typeface="Times New Roman" panose="02020603050405020304" charset="0"/>
                          <a:sym typeface="+mn-ea"/>
                        </a:rPr>
                        <a:t>line style</a:t>
                      </a:r>
                    </a:p>
                  </a:txBody>
                  <a:tcPr/>
                </a:tc>
                <a:tc>
                  <a:txBody>
                    <a:bodyPr/>
                    <a:lstStyle/>
                    <a:p>
                      <a:pPr algn="ctr">
                        <a:buNone/>
                      </a:pPr>
                      <a:r>
                        <a:rPr lang="en-US" altLang="zh-CN" sz="1600"/>
                        <a:t>description</a:t>
                      </a:r>
                    </a:p>
                  </a:txBody>
                  <a:tcPr/>
                </a:tc>
                <a:extLst>
                  <a:ext uri="{0D108BD9-81ED-4DB2-BD59-A6C34878D82A}">
                    <a16:rowId xmlns:a16="http://schemas.microsoft.com/office/drawing/2014/main" val="10000"/>
                  </a:ext>
                </a:extLst>
              </a:tr>
              <a:tr h="365760">
                <a:tc>
                  <a:txBody>
                    <a:bodyPr/>
                    <a:lstStyle/>
                    <a:p>
                      <a:pPr algn="ctr">
                        <a:buNone/>
                      </a:pPr>
                      <a:r>
                        <a:rPr lang="zh-CN" altLang="en-US" sz="1600">
                          <a:latin typeface="Times New Roman" panose="02020603050405020304" charset="0"/>
                          <a:ea typeface="微软雅黑" panose="020B0503020204020204" pitchFamily="34" charset="-122"/>
                          <a:cs typeface="Times New Roman" panose="02020603050405020304" charset="0"/>
                          <a:sym typeface="+mn-ea"/>
                        </a:rPr>
                        <a:t>'-'</a:t>
                      </a:r>
                    </a:p>
                  </a:txBody>
                  <a:tcPr/>
                </a:tc>
                <a:tc>
                  <a:txBody>
                    <a:bodyPr/>
                    <a:lstStyle/>
                    <a:p>
                      <a:pPr algn="ctr">
                        <a:buNone/>
                      </a:pPr>
                      <a:r>
                        <a:rPr lang="zh-CN" altLang="en-US" sz="1600">
                          <a:latin typeface="Times New Roman" panose="02020603050405020304" charset="0"/>
                          <a:ea typeface="微软雅黑" panose="020B0503020204020204" pitchFamily="34" charset="-122"/>
                          <a:cs typeface="Times New Roman" panose="02020603050405020304" charset="0"/>
                          <a:sym typeface="+mn-ea"/>
                        </a:rPr>
                        <a:t>solid line style</a:t>
                      </a:r>
                      <a:endParaRPr lang="zh-CN" altLang="en-US" sz="1600">
                        <a:latin typeface="Times New Roman" panose="02020603050405020304" charset="0"/>
                        <a:ea typeface="微软雅黑" panose="020B0503020204020204" pitchFamily="34" charset="-122"/>
                        <a:cs typeface="Times New Roman" panose="02020603050405020304" charset="0"/>
                      </a:endParaRPr>
                    </a:p>
                  </a:txBody>
                  <a:tcPr/>
                </a:tc>
                <a:extLst>
                  <a:ext uri="{0D108BD9-81ED-4DB2-BD59-A6C34878D82A}">
                    <a16:rowId xmlns:a16="http://schemas.microsoft.com/office/drawing/2014/main" val="10001"/>
                  </a:ext>
                </a:extLst>
              </a:tr>
              <a:tr h="381000">
                <a:tc>
                  <a:txBody>
                    <a:bodyPr/>
                    <a:lstStyle/>
                    <a:p>
                      <a:pPr algn="ctr">
                        <a:buNone/>
                      </a:pPr>
                      <a:r>
                        <a:rPr lang="zh-CN" altLang="en-US" sz="1600">
                          <a:latin typeface="Times New Roman" panose="02020603050405020304" charset="0"/>
                          <a:ea typeface="微软雅黑" panose="020B0503020204020204" pitchFamily="34" charset="-122"/>
                          <a:cs typeface="Times New Roman" panose="02020603050405020304" charset="0"/>
                          <a:sym typeface="+mn-ea"/>
                        </a:rPr>
                        <a:t>'--'</a:t>
                      </a:r>
                    </a:p>
                  </a:txBody>
                  <a:tcPr/>
                </a:tc>
                <a:tc>
                  <a:txBody>
                    <a:bodyPr/>
                    <a:lstStyle/>
                    <a:p>
                      <a:pPr algn="ctr">
                        <a:buNone/>
                      </a:pPr>
                      <a:r>
                        <a:rPr lang="zh-CN" altLang="en-US" sz="1600">
                          <a:latin typeface="Times New Roman" panose="02020603050405020304" charset="0"/>
                          <a:ea typeface="微软雅黑" panose="020B0503020204020204" pitchFamily="34" charset="-122"/>
                          <a:cs typeface="Times New Roman" panose="02020603050405020304" charset="0"/>
                          <a:sym typeface="+mn-ea"/>
                        </a:rPr>
                        <a:t>dashed line style</a:t>
                      </a:r>
                      <a:endParaRPr lang="zh-CN" altLang="en-US" sz="1600">
                        <a:latin typeface="Times New Roman" panose="02020603050405020304" charset="0"/>
                        <a:ea typeface="微软雅黑" panose="020B0503020204020204" pitchFamily="34" charset="-122"/>
                        <a:cs typeface="Times New Roman" panose="02020603050405020304" charset="0"/>
                      </a:endParaRPr>
                    </a:p>
                  </a:txBody>
                  <a:tcPr/>
                </a:tc>
                <a:extLst>
                  <a:ext uri="{0D108BD9-81ED-4DB2-BD59-A6C34878D82A}">
                    <a16:rowId xmlns:a16="http://schemas.microsoft.com/office/drawing/2014/main" val="10002"/>
                  </a:ext>
                </a:extLst>
              </a:tr>
              <a:tr h="381000">
                <a:tc>
                  <a:txBody>
                    <a:bodyPr/>
                    <a:lstStyle/>
                    <a:p>
                      <a:pPr algn="ctr">
                        <a:buNone/>
                      </a:pPr>
                      <a:r>
                        <a:rPr lang="zh-CN" altLang="en-US" sz="1600">
                          <a:latin typeface="Times New Roman" panose="02020603050405020304" charset="0"/>
                          <a:ea typeface="微软雅黑" panose="020B0503020204020204" pitchFamily="34" charset="-122"/>
                          <a:cs typeface="Times New Roman" panose="02020603050405020304" charset="0"/>
                          <a:sym typeface="+mn-ea"/>
                        </a:rPr>
                        <a:t>'-.' </a:t>
                      </a:r>
                    </a:p>
                  </a:txBody>
                  <a:tcPr/>
                </a:tc>
                <a:tc>
                  <a:txBody>
                    <a:bodyPr/>
                    <a:lstStyle/>
                    <a:p>
                      <a:pPr algn="ctr">
                        <a:buNone/>
                      </a:pPr>
                      <a:r>
                        <a:rPr lang="zh-CN" altLang="en-US" sz="1600">
                          <a:latin typeface="Times New Roman" panose="02020603050405020304" charset="0"/>
                          <a:ea typeface="微软雅黑" panose="020B0503020204020204" pitchFamily="34" charset="-122"/>
                          <a:cs typeface="Times New Roman" panose="02020603050405020304" charset="0"/>
                          <a:sym typeface="+mn-ea"/>
                        </a:rPr>
                        <a:t>   dash-dot line style</a:t>
                      </a:r>
                      <a:endParaRPr lang="zh-CN" altLang="en-US" sz="1600">
                        <a:latin typeface="Times New Roman" panose="02020603050405020304" charset="0"/>
                        <a:ea typeface="微软雅黑" panose="020B0503020204020204" pitchFamily="34" charset="-122"/>
                        <a:cs typeface="Times New Roman" panose="02020603050405020304" charset="0"/>
                      </a:endParaRPr>
                    </a:p>
                  </a:txBody>
                  <a:tcPr/>
                </a:tc>
                <a:extLst>
                  <a:ext uri="{0D108BD9-81ED-4DB2-BD59-A6C34878D82A}">
                    <a16:rowId xmlns:a16="http://schemas.microsoft.com/office/drawing/2014/main" val="10003"/>
                  </a:ext>
                </a:extLst>
              </a:tr>
              <a:tr h="381000">
                <a:tc>
                  <a:txBody>
                    <a:bodyPr/>
                    <a:lstStyle/>
                    <a:p>
                      <a:pPr algn="ctr">
                        <a:buNone/>
                      </a:pPr>
                      <a:r>
                        <a:rPr lang="zh-CN" altLang="en-US" sz="1600">
                          <a:latin typeface="Times New Roman" panose="02020603050405020304" charset="0"/>
                          <a:ea typeface="微软雅黑" panose="020B0503020204020204" pitchFamily="34" charset="-122"/>
                          <a:cs typeface="Times New Roman" panose="02020603050405020304" charset="0"/>
                          <a:sym typeface="+mn-ea"/>
                        </a:rPr>
                        <a:t>':' </a:t>
                      </a:r>
                    </a:p>
                  </a:txBody>
                  <a:tcPr/>
                </a:tc>
                <a:tc>
                  <a:txBody>
                    <a:bodyPr/>
                    <a:lstStyle/>
                    <a:p>
                      <a:pPr algn="ctr">
                        <a:buNone/>
                      </a:pPr>
                      <a:r>
                        <a:rPr lang="zh-CN" altLang="en-US" sz="1600">
                          <a:latin typeface="Times New Roman" panose="02020603050405020304" charset="0"/>
                          <a:ea typeface="微软雅黑" panose="020B0503020204020204" pitchFamily="34" charset="-122"/>
                          <a:cs typeface="Times New Roman" panose="02020603050405020304" charset="0"/>
                          <a:sym typeface="+mn-ea"/>
                        </a:rPr>
                        <a:t>dotted line style</a:t>
                      </a:r>
                      <a:endParaRPr lang="zh-CN" altLang="en-US" sz="1600">
                        <a:latin typeface="Times New Roman" panose="02020603050405020304" charset="0"/>
                        <a:ea typeface="微软雅黑" panose="020B0503020204020204" pitchFamily="34" charset="-122"/>
                        <a:cs typeface="Times New Roman" panose="02020603050405020304" charset="0"/>
                      </a:endParaRPr>
                    </a:p>
                  </a:txBody>
                  <a:tcPr/>
                </a:tc>
                <a:extLst>
                  <a:ext uri="{0D108BD9-81ED-4DB2-BD59-A6C34878D82A}">
                    <a16:rowId xmlns:a16="http://schemas.microsoft.com/office/drawing/2014/main" val="10004"/>
                  </a:ext>
                </a:extLst>
              </a:tr>
            </a:tbl>
          </a:graphicData>
        </a:graphic>
      </p:graphicFrame>
      <p:sp>
        <p:nvSpPr>
          <p:cNvPr id="8" name="文本框 7"/>
          <p:cNvSpPr txBox="1"/>
          <p:nvPr/>
        </p:nvSpPr>
        <p:spPr>
          <a:xfrm>
            <a:off x="4939030" y="3975735"/>
            <a:ext cx="3854450" cy="804545"/>
          </a:xfrm>
          <a:prstGeom prst="rect">
            <a:avLst/>
          </a:prstGeom>
          <a:noFill/>
        </p:spPr>
        <p:txBody>
          <a:bodyPr wrap="square" rtlCol="0" anchor="t">
            <a:noAutofit/>
          </a:bodyPr>
          <a:lstStyle/>
          <a:p>
            <a:r>
              <a:rPr lang="zh-CN" altLang="en-US" sz="1600">
                <a:latin typeface="Times New Roman" panose="02020603050405020304" charset="0"/>
                <a:cs typeface="Times New Roman" panose="02020603050405020304" charset="0"/>
              </a:rPr>
              <a:t>详情参考：https://matplotlib.org/stable/gallery/lines_bars_and_markers/linestyles.html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5110" y="236855"/>
            <a:ext cx="8654415" cy="6279515"/>
          </a:xfrm>
        </p:spPr>
        <p:txBody>
          <a:bodyPr>
            <a:noAutofit/>
          </a:bodyPr>
          <a:lstStyle/>
          <a:p>
            <a:pPr fontAlgn="auto">
              <a:lnSpc>
                <a:spcPct val="150000"/>
              </a:lnSpc>
              <a:spcBef>
                <a:spcPts val="600"/>
              </a:spcBef>
              <a:buFont typeface="Wingdings" panose="05000000000000000000" charset="0"/>
              <a:buChar char="Ø"/>
            </a:pPr>
            <a:r>
              <a:rPr lang="en-US" altLang="zh-CN">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accent1">
                    <a:lumMod val="75000"/>
                  </a:schemeClr>
                </a:solidFill>
                <a:latin typeface="Times New Roman" panose="02020603050405020304" charset="0"/>
                <a:ea typeface="微软雅黑" panose="020B0503020204020204" pitchFamily="34" charset="-122"/>
                <a:cs typeface="Times New Roman" panose="02020603050405020304" charset="0"/>
              </a:rPr>
              <a:t>使用matplotlib绘制折线图</a:t>
            </a:r>
          </a:p>
          <a:p>
            <a:pPr marL="0" indent="0" fontAlgn="auto">
              <a:lnSpc>
                <a:spcPct val="100000"/>
              </a:lnSpc>
              <a:spcBef>
                <a:spcPts val="600"/>
              </a:spcBef>
              <a:buFont typeface="Wingdings" panose="05000000000000000000" charset="0"/>
              <a:buNone/>
            </a:pPr>
            <a:r>
              <a:rPr lang="zh-CN" sz="1800" b="1">
                <a:solidFill>
                  <a:schemeClr val="tx1"/>
                </a:solidFill>
                <a:latin typeface="Times New Roman" panose="02020603050405020304" charset="0"/>
                <a:ea typeface="微软雅黑" panose="020B0503020204020204" pitchFamily="34" charset="-122"/>
                <a:cs typeface="Times New Roman" panose="02020603050405020304" charset="0"/>
                <a:sym typeface="+mn-ea"/>
              </a:rPr>
              <a:t>实例：</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import numpy as np</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import matplotlib.pyplot as plt</a:t>
            </a:r>
          </a:p>
          <a:p>
            <a:pPr marL="0" indent="0" fontAlgn="auto">
              <a:lnSpc>
                <a:spcPct val="100000"/>
              </a:lnSpc>
              <a:spcBef>
                <a:spcPts val="600"/>
              </a:spcBef>
              <a:buFont typeface="Wingdings" panose="05000000000000000000" charset="0"/>
              <a:buNone/>
            </a:pPr>
            <a:endPar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time = list(range(1, 13))</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time_RMSE = np.load('time_RMSE_n_hour.npy')</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xgb_RMSE = time_RMSE[:, 1].astype(float)</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MOS_RMSE = time_RMSE[:, 3].astype(float)</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NWP_RMSE = time_RMSE[:, 4].astype(float)</a:t>
            </a:r>
          </a:p>
          <a:p>
            <a:pPr marL="0" indent="0" fontAlgn="auto">
              <a:lnSpc>
                <a:spcPct val="100000"/>
              </a:lnSpc>
              <a:spcBef>
                <a:spcPts val="600"/>
              </a:spcBef>
              <a:buFont typeface="Wingdings" panose="05000000000000000000" charset="0"/>
              <a:buNone/>
            </a:pPr>
            <a:endPar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endParaRP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plt.figure(figsize=(12, 8), dpi=300)  # 设置画布的尺寸</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in1, = plt.plot(time, xgb_RMSE, color="deeppink", linewidth=2, linestyle=':', marker='o', markersize=10)</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in2, = plt.plot(time, MOS_RMSE, color="goldenrod", linewidth=2, linestyle='-', marker='*', markersize=10)</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in3, = plt.plot(time, NWP_RMSE, color="green", linewidth=2, linestyle='--', marker='^', markersize=10)</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plt.xlabel(u'Forecast lead time(h)', fontsize=20)  # 设置x轴，并设定字号大小</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plt.ylabel(u'RMSE', fontsize=20)  # 设置y轴，并设定字号大小</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plt.tick_params(labelsize=18)</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fontdict = {"size":20,'family':'Times New Roman'}</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plt.legend(handles=[in1, in2, in3,], prop=fontdict, labels=['XGBoost', 'MOS', 'NWP'], loc=2)  # 图例展示位置，数字代表第几象限</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plt.savefig('折线图.png', bbox_inches='tight')</a:t>
            </a:r>
          </a:p>
          <a:p>
            <a:pPr marL="0" indent="0" fontAlgn="auto">
              <a:lnSpc>
                <a:spcPct val="100000"/>
              </a:lnSpc>
              <a:spcBef>
                <a:spcPts val="600"/>
              </a:spcBef>
              <a:buFont typeface="Wingdings" panose="05000000000000000000" charset="0"/>
              <a:buNone/>
            </a:pPr>
            <a:r>
              <a:rPr lang="zh-CN" sz="1200">
                <a:solidFill>
                  <a:schemeClr val="tx1"/>
                </a:solidFill>
                <a:latin typeface="Times New Roman" panose="02020603050405020304" charset="0"/>
                <a:ea typeface="微软雅黑" panose="020B0503020204020204" pitchFamily="34" charset="-122"/>
                <a:cs typeface="Times New Roman" panose="02020603050405020304" charset="0"/>
                <a:sym typeface="+mn-ea"/>
              </a:rPr>
              <a:t>plt.show()  # 显示图像</a:t>
            </a:r>
          </a:p>
        </p:txBody>
      </p:sp>
      <p:sp>
        <p:nvSpPr>
          <p:cNvPr id="4" name="灯片编号占位符 3"/>
          <p:cNvSpPr>
            <a:spLocks noGrp="1"/>
          </p:cNvSpPr>
          <p:nvPr>
            <p:ph type="sldNum" sz="quarter" idx="12"/>
          </p:nvPr>
        </p:nvSpPr>
        <p:spPr/>
        <p:txBody>
          <a:bodyPr/>
          <a:lstStyle/>
          <a:p>
            <a:fld id="{C0A2546B-58DA-FD42-A59E-62D13FF879F8}" type="slidenum">
              <a:rPr kumimoji="1" lang="zh-CN" altLang="en-US" smtClean="0"/>
              <a:t>9</a:t>
            </a:fld>
            <a:endParaRPr kumimoji="1"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ddd39be-403c-4afe-a27b-5b4c6f1af34f"/>
  <p:tag name="COMMONDATA" val="eyJoZGlkIjoiNzczZjc0NDlmZDc1ODFkOTFhOGJkZjRiYWYyYTFiZWE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0d6caf7-a97d-40da-8811-e184a4d1f0cd}"/>
  <p:tag name="TABLE_ENDDRAG_ORIGIN_RECT" val="431*163"/>
  <p:tag name="TABLE_ENDDRAG_RECT" val="49*126*431*164"/>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f7117569-0bf4-4dc8-a7eb-c8e933356d07}"/>
  <p:tag name="TABLE_ENDDRAG_ORIGIN_RECT" val="302*150"/>
  <p:tag name="TABLE_ENDDRAG_RECT" val="398*100*302*15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k5NDY1MTc5NjY1IiwKCSJHcm91cElkIiA6ICIxMjQ0MjIzMDEyIiwKCSJJbWFnZSIgOiAiaVZCT1J3MEtHZ29BQUFBTlNVaEVVZ0FBQUhVQUFBQ0dDQVlBQUFEakFzVUxBQUFBQ1hCSVdYTUFBQXNUQUFBTEV3RUFtcHdZQUFBRHFFbEVRVlI0bk8zY3p5dXNld0RIOGMvY3VSa0xDMmsyb3RoWXlFS29leE9ydXpteEVHVnBPYjhRV2ZpeEVtRXoyN0ZTL2dCWlVTUTFOeHVGa3gvRlRWa29OVXFhakVtVGFHanU0dDR6blh1T2MrNE13NWZ2ODM2dEhtYjBmT3Jka3pHUFJnSUFBQUFBQUFBQUFBQUFBQUFBQUFBQUFBQUFBQUFBQUFBQUFBQUFBQUFBdkRHWDZRRXYwZGpZK0tla1AwenYrRlltay9sOGNIRHd1Nm56LzJMcXhBWHk3b0pLa3N2bCtzM2srWDgxZWZKQzJkdmJNejBocTZtcHlmU0VEMytsNGdsRXRSQlJMVVJVQ3hIVlFrUzFFRkV0UkZRTEVkVkNSTFVRVVMxRVZBdFo4WWIrYzhYamNhMnVybXAzZDFlbnA2ZEtKcE55dTkzeWVyMnFyNjlYWjJlbkdob2FUTS9NbXlPanBsSXB6YzdPYW1scFNROFBEOTg5SG92RkZJdkZ0TEt5b3JhMk5vMlBqOHZqOFJoWStqeU9qRG82T3FxZG5aM3MxNVdWbGFxcHFWRnBhYW11cjYrMXY3K3ZtNXNiU2RMYTJwclM2YlRDNGJDcHVYbHpaTlM3dXp0SlVrdExpM3A3ZTFWYlcvdWZ4Ky92N3hXSlJMU3dzQ0JKaWthajJ0emNWR3RyNjV0dmZRNUh2bEFxTGk3VzlQUzBJcEhJZDBFbHllUHhhR1JrUk0zTnpkbnZMUzh2ditYRUYzRmsxS21wS2JXM3QvL3Y4N3E3dTdQSFIwZEhyem1wb0J3WjFldjE1dlM4cXFxcTdIRXltWHl0T1FYbnlLaTUrdks3VjVLS2lvb01Mc2tQVVgvaS9QdzhlMXhkWFcxdVNKNkkraFBSYURSNy9QV0xwdmVPcUQ5d2NYR2hqWTBOU1pMYjdWWkhSNGZoUmJrajZoTXltWXhtWm1iMCtQZ29TZXJxNmxKRlJZWGhWYmtqNmhQbTUrZTF2YjB0U1Nvdkw5ZkF3SURoUmZraDZqZlcxOWMxTnpjbjZaOVh2T0Z3V0NVbEpZWlg1WWVvWDluYTJ0TEV4SVF5bVl4Y0xwY21KeWRWVjFkbmVsYmVpUHF2ZzRNRERROFBLNTFPUzVLR2hvYjA2ZE1udzZ1ZWg2aVNEZzhQTlRnNG1IMnpJUmdNcXFlbngvQ3E1M044MU9Qall3ME1ET2oyOWxhUzVQUDVGQWdFREs5NkdVZmVldnZpNU9SRS9mMzlTcVZTa2lTLzM2OVFLR1I0MWNzNU51cnA2YW42K3ZxeU44TURnWUNDd2FEaFZZWGh5S2huWjJjS2hVTFpPeStoVUVoK3Y5L3dxc0p4WE5SWUxLWlFLS1JFSWlGSjZ1M3RsYy9uTTd5cXNCd1hOUmdNS2g2UFM1TEt5c3AwZFhXVjgvOGZqWTJOdmVhMGduRmMxTXZMeSt4eElwSFE0dUppemovN1VhSTYvazhhR3pudVNuMVBuK1R5V3JoU0xVUlVDeEhWUWtTMUVGRXRSRlFMRWRWQ1JMVVFVUzFFVkFzUjFVSkV0UkJSTFdURlhacjM4TG4xNzhtSHZsSXptY3huMHh0KzRDL1RBd0FBQUFBQUFBQUFBQUFBQUFBQUFBQUFBQUFBQUY3SjM3Nm82YnBMbFgrbkFBQUFBRWxGVGtTdVFtQ0MiLAoJIlRoZW1lIiA6ICIiLAoJIlR5cGUiIDogImZsb3ciLAoJIlZlcnNpb24iIDogIiIKfQo="/>
    </extobj>
  </extobjs>
</s:customData>
</file>

<file path=customXml/itemProps1.xml><?xml version="1.0" encoding="utf-8"?>
<ds:datastoreItem xmlns:ds="http://schemas.openxmlformats.org/officeDocument/2006/customXml" ds:itemID="{F69B7690-D9CF-4538-91C4-3415A337E415}">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43</TotalTime>
  <Words>1479</Words>
  <Application>Microsoft Office PowerPoint</Application>
  <PresentationFormat>全屏显示(4:3)</PresentationFormat>
  <Paragraphs>135</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黑体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不妥之处敬请批评指正  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a38805</dc:creator>
  <cp:lastModifiedBy>方 艺</cp:lastModifiedBy>
  <cp:revision>162</cp:revision>
  <dcterms:created xsi:type="dcterms:W3CDTF">2022-10-06T06:44:00Z</dcterms:created>
  <dcterms:modified xsi:type="dcterms:W3CDTF">2022-11-05T11:32:34Z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0A0B3BDA736841BE9AA2A9A1B71DBC69</vt:lpwstr>
  </property>
  <property fmtid="{D5CDD505-2E9C-101B-9397-08002B2CF9AE}" pid="3" name="KSOProductBuildVer">
    <vt:lpwstr>2052-11.1.0.12598</vt:lpwstr>
  </property>
</Properties>
</file>