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8" r:id="rId1"/>
    <p:sldMasterId id="2147483769" r:id="rId2"/>
    <p:sldMasterId id="2147483770" r:id="rId3"/>
  </p:sldMasterIdLst>
  <p:notesMasterIdLst>
    <p:notesMasterId r:id="rId14"/>
  </p:notesMasterIdLst>
  <p:sldIdLst>
    <p:sldId id="256" r:id="rId4"/>
    <p:sldId id="257" r:id="rId5"/>
    <p:sldId id="283" r:id="rId6"/>
    <p:sldId id="284" r:id="rId7"/>
    <p:sldId id="297" r:id="rId8"/>
    <p:sldId id="296" r:id="rId9"/>
    <p:sldId id="299" r:id="rId10"/>
    <p:sldId id="301" r:id="rId11"/>
    <p:sldId id="289" r:id="rId12"/>
    <p:sldId id="298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01753-670D-4A37-BD9C-7B21E2463797}">
  <a:tblStyle styleId="{D9701753-670D-4A37-BD9C-7B21E246379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1504" autoAdjust="0"/>
  </p:normalViewPr>
  <p:slideViewPr>
    <p:cSldViewPr snapToGrid="0" snapToObjects="1">
      <p:cViewPr varScale="1">
        <p:scale>
          <a:sx n="96" d="100"/>
          <a:sy n="96" d="100"/>
        </p:scale>
        <p:origin x="102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5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05971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 err="1"/>
              <a:t>게임소개입니다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/>
              <a:t>장르는 어드벤처 퍼즐로 스테이지를 클리어하는 게임입니다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/>
              <a:t>유저는 </a:t>
            </a:r>
            <a:r>
              <a:rPr lang="en-US" altLang="ko-KR" dirty="0"/>
              <a:t>3</a:t>
            </a:r>
            <a:r>
              <a:rPr lang="ko-KR" altLang="en-US" dirty="0"/>
              <a:t>인칭 시점이고 캐릭터의 크기는 </a:t>
            </a:r>
            <a:r>
              <a:rPr lang="en-US" altLang="ko-KR" dirty="0"/>
              <a:t>0.3, 1, 0.3m</a:t>
            </a:r>
            <a:r>
              <a:rPr lang="ko-KR" altLang="en-US" dirty="0"/>
              <a:t>로 </a:t>
            </a:r>
            <a:endParaRPr lang="en-US" altLang="ko-KR" dirty="0"/>
          </a:p>
          <a:p>
            <a:pPr>
              <a:spcBef>
                <a:spcPts val="0"/>
              </a:spcBef>
              <a:buNone/>
            </a:pPr>
            <a:r>
              <a:rPr lang="ko-KR" altLang="en-US" dirty="0" err="1"/>
              <a:t>맵크기는</a:t>
            </a:r>
            <a:r>
              <a:rPr lang="ko-KR" altLang="en-US" dirty="0"/>
              <a:t> 각 </a:t>
            </a:r>
            <a:r>
              <a:rPr lang="ko-KR" altLang="en-US" dirty="0" err="1"/>
              <a:t>맵마다</a:t>
            </a:r>
            <a:r>
              <a:rPr lang="ko-KR" altLang="en-US" dirty="0"/>
              <a:t> 다르게 </a:t>
            </a:r>
            <a:r>
              <a:rPr lang="ko-KR" altLang="en-US" dirty="0" err="1"/>
              <a:t>만들생각힙니다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  <a:p>
            <a:pPr>
              <a:spcBef>
                <a:spcPts val="0"/>
              </a:spcBef>
              <a:buNone/>
            </a:pPr>
            <a:r>
              <a:rPr lang="ko-KR" altLang="en-US" dirty="0"/>
              <a:t>게임방법은 게임 </a:t>
            </a:r>
            <a:r>
              <a:rPr lang="ko-KR" altLang="en-US" dirty="0" err="1"/>
              <a:t>실행시</a:t>
            </a:r>
            <a:r>
              <a:rPr lang="ko-KR" altLang="en-US" dirty="0"/>
              <a:t> 대기방을 만들고 방에 </a:t>
            </a:r>
            <a:r>
              <a:rPr lang="en-US" altLang="ko-KR" dirty="0"/>
              <a:t>2</a:t>
            </a:r>
            <a:r>
              <a:rPr lang="ko-KR" altLang="en-US" dirty="0"/>
              <a:t>인 유저가 참여하면 게임을 시작할 수 있게 생각합니다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136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로봇 </a:t>
            </a:r>
            <a:r>
              <a:rPr lang="en-US" altLang="ko-KR" dirty="0"/>
              <a:t>– </a:t>
            </a:r>
            <a:r>
              <a:rPr lang="ko-KR" altLang="en-US" dirty="0" err="1"/>
              <a:t>휴머로이드</a:t>
            </a:r>
            <a:endParaRPr lang="en-US" altLang="ko-KR" dirty="0"/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35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34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6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12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buSzPct val="100000"/>
              <a:defRPr sz="3600"/>
            </a:lvl2pPr>
            <a:lvl3pPr>
              <a:spcBef>
                <a:spcPts val="0"/>
              </a:spcBef>
              <a:buSzPct val="100000"/>
              <a:defRPr sz="3600"/>
            </a:lvl3pPr>
            <a:lvl4pPr>
              <a:spcBef>
                <a:spcPts val="0"/>
              </a:spcBef>
              <a:buSzPct val="100000"/>
              <a:defRPr sz="3600"/>
            </a:lvl4pPr>
            <a:lvl5pPr>
              <a:spcBef>
                <a:spcPts val="0"/>
              </a:spcBef>
              <a:buSzPct val="100000"/>
              <a:defRPr sz="3600"/>
            </a:lvl5pPr>
            <a:lvl6pPr>
              <a:spcBef>
                <a:spcPts val="0"/>
              </a:spcBef>
              <a:buSzPct val="100000"/>
              <a:defRPr sz="3600"/>
            </a:lvl6pPr>
            <a:lvl7pPr>
              <a:spcBef>
                <a:spcPts val="0"/>
              </a:spcBef>
              <a:buSzPct val="100000"/>
              <a:defRPr sz="3600"/>
            </a:lvl7pPr>
            <a:lvl8pPr>
              <a:spcBef>
                <a:spcPts val="0"/>
              </a:spcBef>
              <a:buSzPct val="100000"/>
              <a:defRPr sz="3600"/>
            </a:lvl8pPr>
            <a:lvl9pPr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778">
            <a:extLst>
              <a:ext uri="{FF2B5EF4-FFF2-40B4-BE49-F238E27FC236}">
                <a16:creationId xmlns:a16="http://schemas.microsoft.com/office/drawing/2014/main" id="{5E3F86DB-D92C-45D9-AF90-8556BD53F60A}"/>
              </a:ext>
            </a:extLst>
          </p:cNvPr>
          <p:cNvGrpSpPr/>
          <p:nvPr userDrawn="1"/>
        </p:nvGrpSpPr>
        <p:grpSpPr>
          <a:xfrm>
            <a:off x="1175239" y="3459503"/>
            <a:ext cx="452420" cy="433992"/>
            <a:chOff x="5233525" y="4954450"/>
            <a:chExt cx="538275" cy="516350"/>
          </a:xfrm>
        </p:grpSpPr>
        <p:sp>
          <p:nvSpPr>
            <p:cNvPr id="6" name="Shape 779">
              <a:extLst>
                <a:ext uri="{FF2B5EF4-FFF2-40B4-BE49-F238E27FC236}">
                  <a16:creationId xmlns:a16="http://schemas.microsoft.com/office/drawing/2014/main" id="{9A59A24E-1A3A-495D-BFAC-DF2B5FDCC94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80">
              <a:extLst>
                <a:ext uri="{FF2B5EF4-FFF2-40B4-BE49-F238E27FC236}">
                  <a16:creationId xmlns:a16="http://schemas.microsoft.com/office/drawing/2014/main" id="{C915BAAF-6E7B-439A-B539-2A4E6756213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81">
              <a:extLst>
                <a:ext uri="{FF2B5EF4-FFF2-40B4-BE49-F238E27FC236}">
                  <a16:creationId xmlns:a16="http://schemas.microsoft.com/office/drawing/2014/main" id="{94553519-8D9E-488C-AE52-01CA580B8A4E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82">
              <a:extLst>
                <a:ext uri="{FF2B5EF4-FFF2-40B4-BE49-F238E27FC236}">
                  <a16:creationId xmlns:a16="http://schemas.microsoft.com/office/drawing/2014/main" id="{93D9B7C8-359F-4FE7-9027-665AFCF4C39C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83">
              <a:extLst>
                <a:ext uri="{FF2B5EF4-FFF2-40B4-BE49-F238E27FC236}">
                  <a16:creationId xmlns:a16="http://schemas.microsoft.com/office/drawing/2014/main" id="{D7ABE23A-8EF5-485B-9C5A-D55DE62A6BD1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84">
              <a:extLst>
                <a:ext uri="{FF2B5EF4-FFF2-40B4-BE49-F238E27FC236}">
                  <a16:creationId xmlns:a16="http://schemas.microsoft.com/office/drawing/2014/main" id="{7423E353-F4AA-49EE-B39B-1F58D9D9F1E6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5">
              <a:extLst>
                <a:ext uri="{FF2B5EF4-FFF2-40B4-BE49-F238E27FC236}">
                  <a16:creationId xmlns:a16="http://schemas.microsoft.com/office/drawing/2014/main" id="{C257E019-EBFF-49F1-A841-5417459CC664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6">
              <a:extLst>
                <a:ext uri="{FF2B5EF4-FFF2-40B4-BE49-F238E27FC236}">
                  <a16:creationId xmlns:a16="http://schemas.microsoft.com/office/drawing/2014/main" id="{2AC1A97E-10AE-4EC3-9C1F-DCE94CF6958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7">
              <a:extLst>
                <a:ext uri="{FF2B5EF4-FFF2-40B4-BE49-F238E27FC236}">
                  <a16:creationId xmlns:a16="http://schemas.microsoft.com/office/drawing/2014/main" id="{B8DF594B-B1D8-4034-90F5-F95D79E359E8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8">
              <a:extLst>
                <a:ext uri="{FF2B5EF4-FFF2-40B4-BE49-F238E27FC236}">
                  <a16:creationId xmlns:a16="http://schemas.microsoft.com/office/drawing/2014/main" id="{3E420085-30B0-4FEF-8E06-378021ABFEED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89">
              <a:extLst>
                <a:ext uri="{FF2B5EF4-FFF2-40B4-BE49-F238E27FC236}">
                  <a16:creationId xmlns:a16="http://schemas.microsoft.com/office/drawing/2014/main" id="{CA929A56-24E1-43E6-8504-B27A85116300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8" name="Shape 23">
            <a:extLst>
              <a:ext uri="{FF2B5EF4-FFF2-40B4-BE49-F238E27FC236}">
                <a16:creationId xmlns:a16="http://schemas.microsoft.com/office/drawing/2014/main" id="{18BD86DA-372A-461B-9586-54211CF28A71}"/>
              </a:ext>
            </a:extLst>
          </p:cNvPr>
          <p:cNvCxnSpPr/>
          <p:nvPr userDrawn="1"/>
        </p:nvCxnSpPr>
        <p:spPr>
          <a:xfrm>
            <a:off x="0" y="542789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24">
            <a:extLst>
              <a:ext uri="{FF2B5EF4-FFF2-40B4-BE49-F238E27FC236}">
                <a16:creationId xmlns:a16="http://schemas.microsoft.com/office/drawing/2014/main" id="{C1B1410D-F709-427B-A930-079211C6784E}"/>
              </a:ext>
            </a:extLst>
          </p:cNvPr>
          <p:cNvSpPr/>
          <p:nvPr userDrawn="1"/>
        </p:nvSpPr>
        <p:spPr>
          <a:xfrm>
            <a:off x="817475" y="339830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27">
            <a:extLst>
              <a:ext uri="{FF2B5EF4-FFF2-40B4-BE49-F238E27FC236}">
                <a16:creationId xmlns:a16="http://schemas.microsoft.com/office/drawing/2014/main" id="{637E771C-CD66-40D8-9C65-C3D69CC9799B}"/>
              </a:ext>
            </a:extLst>
          </p:cNvPr>
          <p:cNvCxnSpPr/>
          <p:nvPr userDrawn="1"/>
        </p:nvCxnSpPr>
        <p:spPr>
          <a:xfrm>
            <a:off x="5265650" y="542789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3" name="Shape 778">
            <a:extLst>
              <a:ext uri="{FF2B5EF4-FFF2-40B4-BE49-F238E27FC236}">
                <a16:creationId xmlns:a16="http://schemas.microsoft.com/office/drawing/2014/main" id="{85C09084-C488-457A-BB42-13F77C50776B}"/>
              </a:ext>
            </a:extLst>
          </p:cNvPr>
          <p:cNvGrpSpPr/>
          <p:nvPr userDrawn="1"/>
        </p:nvGrpSpPr>
        <p:grpSpPr>
          <a:xfrm>
            <a:off x="817475" y="339830"/>
            <a:ext cx="405898" cy="394200"/>
            <a:chOff x="5233525" y="4954450"/>
            <a:chExt cx="538275" cy="516350"/>
          </a:xfrm>
        </p:grpSpPr>
        <p:sp>
          <p:nvSpPr>
            <p:cNvPr id="14" name="Shape 779">
              <a:extLst>
                <a:ext uri="{FF2B5EF4-FFF2-40B4-BE49-F238E27FC236}">
                  <a16:creationId xmlns:a16="http://schemas.microsoft.com/office/drawing/2014/main" id="{EF718A64-EB66-4089-93E4-27E9AACB58AA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0">
              <a:extLst>
                <a:ext uri="{FF2B5EF4-FFF2-40B4-BE49-F238E27FC236}">
                  <a16:creationId xmlns:a16="http://schemas.microsoft.com/office/drawing/2014/main" id="{C65A39DB-BD26-4ED1-BA4A-CF7E98645FB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1">
              <a:extLst>
                <a:ext uri="{FF2B5EF4-FFF2-40B4-BE49-F238E27FC236}">
                  <a16:creationId xmlns:a16="http://schemas.microsoft.com/office/drawing/2014/main" id="{9B805393-E42B-4EDA-A90F-E411783DEC2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2">
              <a:extLst>
                <a:ext uri="{FF2B5EF4-FFF2-40B4-BE49-F238E27FC236}">
                  <a16:creationId xmlns:a16="http://schemas.microsoft.com/office/drawing/2014/main" id="{7679BCB1-A1E3-4C3C-88CC-FB0019B1FCE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3">
              <a:extLst>
                <a:ext uri="{FF2B5EF4-FFF2-40B4-BE49-F238E27FC236}">
                  <a16:creationId xmlns:a16="http://schemas.microsoft.com/office/drawing/2014/main" id="{547CD0BE-0F72-4C8C-ABA1-8F69FB229CE7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84">
              <a:extLst>
                <a:ext uri="{FF2B5EF4-FFF2-40B4-BE49-F238E27FC236}">
                  <a16:creationId xmlns:a16="http://schemas.microsoft.com/office/drawing/2014/main" id="{E19D020C-DC41-4F68-88BD-4E1D0B280B3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85">
              <a:extLst>
                <a:ext uri="{FF2B5EF4-FFF2-40B4-BE49-F238E27FC236}">
                  <a16:creationId xmlns:a16="http://schemas.microsoft.com/office/drawing/2014/main" id="{5A9C0110-DAD3-4214-8765-637C2BA21C9C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86">
              <a:extLst>
                <a:ext uri="{FF2B5EF4-FFF2-40B4-BE49-F238E27FC236}">
                  <a16:creationId xmlns:a16="http://schemas.microsoft.com/office/drawing/2014/main" id="{FCC73C12-E2B3-4FFE-853F-E381710C9EDF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87">
              <a:extLst>
                <a:ext uri="{FF2B5EF4-FFF2-40B4-BE49-F238E27FC236}">
                  <a16:creationId xmlns:a16="http://schemas.microsoft.com/office/drawing/2014/main" id="{77E732E2-0619-4F57-86C2-6EBA5FF6CE07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88">
              <a:extLst>
                <a:ext uri="{FF2B5EF4-FFF2-40B4-BE49-F238E27FC236}">
                  <a16:creationId xmlns:a16="http://schemas.microsoft.com/office/drawing/2014/main" id="{9683A898-7B4F-4362-A5EA-37A8843223F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789">
              <a:extLst>
                <a:ext uri="{FF2B5EF4-FFF2-40B4-BE49-F238E27FC236}">
                  <a16:creationId xmlns:a16="http://schemas.microsoft.com/office/drawing/2014/main" id="{B7E17EAD-26E8-442A-A7C8-4A2833B6C8C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996315" y="2004060"/>
            <a:ext cx="4524375" cy="11601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9" name="도형 8"/>
          <p:cNvCxnSpPr/>
          <p:nvPr/>
        </p:nvCxnSpPr>
        <p:spPr>
          <a:xfrm>
            <a:off x="-5715" y="3676650"/>
            <a:ext cx="9162415" cy="635"/>
          </a:xfrm>
          <a:prstGeom prst="straightConnector1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>
            <a:off x="1118235" y="3392805"/>
            <a:ext cx="567690" cy="56769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75385" y="3459480"/>
            <a:ext cx="452755" cy="434340"/>
            <a:chOff x="1175385" y="3459480"/>
            <a:chExt cx="452755" cy="434340"/>
          </a:xfrm>
        </p:grpSpPr>
        <p:sp>
          <p:nvSpPr>
            <p:cNvPr id="6" name="도형 5"/>
            <p:cNvSpPr>
              <a:spLocks/>
            </p:cNvSpPr>
            <p:nvPr/>
          </p:nvSpPr>
          <p:spPr>
            <a:xfrm>
              <a:off x="1515110" y="3459480"/>
              <a:ext cx="75565" cy="7556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1250315" y="3481705"/>
              <a:ext cx="75565" cy="75565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1175385" y="3712210"/>
              <a:ext cx="75565" cy="7556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1360170" y="3819525"/>
              <a:ext cx="75565" cy="74930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1553210" y="3656330"/>
              <a:ext cx="75565" cy="7556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1325245" y="3590925"/>
              <a:ext cx="159385" cy="160020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287780" y="3519170"/>
              <a:ext cx="69215" cy="89535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456055" y="3497580"/>
              <a:ext cx="97155" cy="11303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483360" y="3680460"/>
              <a:ext cx="107315" cy="1460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1397635" y="3749675"/>
              <a:ext cx="4445" cy="10731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1212850" y="3700780"/>
              <a:ext cx="119380" cy="49530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도형 22"/>
          <p:cNvCxnSpPr/>
          <p:nvPr/>
        </p:nvCxnSpPr>
        <p:spPr>
          <a:xfrm>
            <a:off x="0" y="542925"/>
            <a:ext cx="1376680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23"/>
          <p:cNvSpPr>
            <a:spLocks/>
          </p:cNvSpPr>
          <p:nvPr/>
        </p:nvSpPr>
        <p:spPr>
          <a:xfrm>
            <a:off x="817245" y="339725"/>
            <a:ext cx="406400" cy="40640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sp>
        <p:nvSpPr>
          <p:cNvPr id="25" name="텍스트 개체 틀 24"/>
          <p:cNvSpPr txBox="1">
            <a:spLocks noGrp="1"/>
          </p:cNvSpPr>
          <p:nvPr>
            <p:ph type="title"/>
          </p:nvPr>
        </p:nvSpPr>
        <p:spPr>
          <a:xfrm>
            <a:off x="1381125" y="922655"/>
            <a:ext cx="3879215" cy="436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6" name="텍스트 개체 틀 25"/>
          <p:cNvSpPr txBox="1">
            <a:spLocks noGrp="1"/>
          </p:cNvSpPr>
          <p:nvPr>
            <p:ph type="body"/>
          </p:nvPr>
        </p:nvSpPr>
        <p:spPr>
          <a:xfrm>
            <a:off x="1381125" y="1616710"/>
            <a:ext cx="6810375" cy="31127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Font typeface="Quattrocento Sans"/>
              <a:buChar char="◉"/>
            </a:pPr>
            <a:endParaRPr/>
          </a:p>
        </p:txBody>
      </p:sp>
      <p:cxnSp>
        <p:nvCxnSpPr>
          <p:cNvPr id="27" name="도형 26"/>
          <p:cNvCxnSpPr/>
          <p:nvPr/>
        </p:nvCxnSpPr>
        <p:spPr>
          <a:xfrm>
            <a:off x="5265420" y="542925"/>
            <a:ext cx="3879215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17245" y="339725"/>
            <a:ext cx="406400" cy="394970"/>
            <a:chOff x="817245" y="339725"/>
            <a:chExt cx="406400" cy="394970"/>
          </a:xfrm>
        </p:grpSpPr>
        <p:sp>
          <p:nvSpPr>
            <p:cNvPr id="8" name="도형 7"/>
            <p:cNvSpPr>
              <a:spLocks/>
            </p:cNvSpPr>
            <p:nvPr/>
          </p:nvSpPr>
          <p:spPr>
            <a:xfrm>
              <a:off x="1122045" y="339725"/>
              <a:ext cx="67945" cy="6921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885190" y="360045"/>
              <a:ext cx="67945" cy="68580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817245" y="569595"/>
              <a:ext cx="67945" cy="6921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982980" y="666750"/>
              <a:ext cx="67945" cy="67945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1156335" y="518795"/>
              <a:ext cx="67945" cy="6921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951865" y="459105"/>
              <a:ext cx="142875" cy="145415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918210" y="393700"/>
              <a:ext cx="62230" cy="81280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069340" y="374015"/>
              <a:ext cx="87630" cy="10287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094105" y="540385"/>
              <a:ext cx="96520" cy="1333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016634" y="603250"/>
              <a:ext cx="4445" cy="9715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850900" y="559435"/>
              <a:ext cx="107315" cy="45085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1381125" y="1618615"/>
            <a:ext cx="3425825" cy="3231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5012690" y="1618615"/>
            <a:ext cx="3425825" cy="3231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8" name="도형 7"/>
          <p:cNvCxnSpPr/>
          <p:nvPr/>
        </p:nvCxnSpPr>
        <p:spPr>
          <a:xfrm>
            <a:off x="0" y="542925"/>
            <a:ext cx="1376680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817245" y="339725"/>
            <a:ext cx="406400" cy="40640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>
            <a:off x="5265420" y="542925"/>
            <a:ext cx="3879215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17245" y="339725"/>
            <a:ext cx="406400" cy="394970"/>
            <a:chOff x="817245" y="339725"/>
            <a:chExt cx="406400" cy="394970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>
              <a:off x="1122045" y="339725"/>
              <a:ext cx="67945" cy="6921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885190" y="360045"/>
              <a:ext cx="67945" cy="68580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817245" y="569595"/>
              <a:ext cx="67945" cy="6921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982980" y="666750"/>
              <a:ext cx="67945" cy="67945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1156335" y="518795"/>
              <a:ext cx="67945" cy="6921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951865" y="459105"/>
              <a:ext cx="142875" cy="145415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>
              <a:off x="918210" y="393700"/>
              <a:ext cx="62230" cy="81280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1069340" y="374015"/>
              <a:ext cx="87630" cy="10287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>
              <a:off x="1094105" y="540385"/>
              <a:ext cx="96520" cy="1333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>
              <a:off x="1016634" y="603250"/>
              <a:ext cx="4445" cy="9715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>
              <a:off x="850900" y="559435"/>
              <a:ext cx="107315" cy="45085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996315" y="2004060"/>
            <a:ext cx="4524375" cy="11601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9" name="도형 8"/>
          <p:cNvCxnSpPr/>
          <p:nvPr/>
        </p:nvCxnSpPr>
        <p:spPr>
          <a:xfrm>
            <a:off x="-5715" y="3676650"/>
            <a:ext cx="9162415" cy="635"/>
          </a:xfrm>
          <a:prstGeom prst="straightConnector1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>
            <a:off x="1118235" y="3392805"/>
            <a:ext cx="567690" cy="56769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75385" y="3459480"/>
            <a:ext cx="452755" cy="434340"/>
            <a:chOff x="1175385" y="3459480"/>
            <a:chExt cx="452755" cy="434340"/>
          </a:xfrm>
        </p:grpSpPr>
        <p:sp>
          <p:nvSpPr>
            <p:cNvPr id="6" name="도형 5"/>
            <p:cNvSpPr>
              <a:spLocks/>
            </p:cNvSpPr>
            <p:nvPr/>
          </p:nvSpPr>
          <p:spPr>
            <a:xfrm>
              <a:off x="1515110" y="3459480"/>
              <a:ext cx="75565" cy="7556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1250315" y="3481705"/>
              <a:ext cx="75565" cy="75565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1175385" y="3712210"/>
              <a:ext cx="75565" cy="7556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1360170" y="3819525"/>
              <a:ext cx="75565" cy="74930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1553210" y="3656330"/>
              <a:ext cx="75565" cy="7556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1325245" y="3590925"/>
              <a:ext cx="159385" cy="160020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287780" y="3519170"/>
              <a:ext cx="69215" cy="89535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456055" y="3497580"/>
              <a:ext cx="97155" cy="11303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483360" y="3680460"/>
              <a:ext cx="107315" cy="1460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1397635" y="3749675"/>
              <a:ext cx="4445" cy="10731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1212850" y="3700780"/>
              <a:ext cx="119380" cy="49530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도형 22"/>
          <p:cNvCxnSpPr/>
          <p:nvPr/>
        </p:nvCxnSpPr>
        <p:spPr>
          <a:xfrm>
            <a:off x="0" y="542925"/>
            <a:ext cx="1376680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23"/>
          <p:cNvSpPr>
            <a:spLocks/>
          </p:cNvSpPr>
          <p:nvPr/>
        </p:nvSpPr>
        <p:spPr>
          <a:xfrm>
            <a:off x="817245" y="339725"/>
            <a:ext cx="406400" cy="40640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sp>
        <p:nvSpPr>
          <p:cNvPr id="25" name="텍스트 개체 틀 24"/>
          <p:cNvSpPr txBox="1">
            <a:spLocks noGrp="1"/>
          </p:cNvSpPr>
          <p:nvPr>
            <p:ph type="title"/>
          </p:nvPr>
        </p:nvSpPr>
        <p:spPr>
          <a:xfrm>
            <a:off x="1381125" y="922655"/>
            <a:ext cx="3879215" cy="436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6" name="텍스트 개체 틀 25"/>
          <p:cNvSpPr txBox="1">
            <a:spLocks noGrp="1"/>
          </p:cNvSpPr>
          <p:nvPr>
            <p:ph type="body"/>
          </p:nvPr>
        </p:nvSpPr>
        <p:spPr>
          <a:xfrm>
            <a:off x="1381125" y="1616710"/>
            <a:ext cx="6810375" cy="31127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Font typeface="Quattrocento Sans"/>
              <a:buChar char="◉"/>
            </a:pPr>
            <a:endParaRPr/>
          </a:p>
        </p:txBody>
      </p:sp>
      <p:cxnSp>
        <p:nvCxnSpPr>
          <p:cNvPr id="27" name="도형 26"/>
          <p:cNvCxnSpPr/>
          <p:nvPr/>
        </p:nvCxnSpPr>
        <p:spPr>
          <a:xfrm>
            <a:off x="5265420" y="542925"/>
            <a:ext cx="3879215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17245" y="339725"/>
            <a:ext cx="406400" cy="394970"/>
            <a:chOff x="817245" y="339725"/>
            <a:chExt cx="406400" cy="394970"/>
          </a:xfrm>
        </p:grpSpPr>
        <p:sp>
          <p:nvSpPr>
            <p:cNvPr id="8" name="도형 7"/>
            <p:cNvSpPr>
              <a:spLocks/>
            </p:cNvSpPr>
            <p:nvPr/>
          </p:nvSpPr>
          <p:spPr>
            <a:xfrm>
              <a:off x="1122045" y="339725"/>
              <a:ext cx="67945" cy="6921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885190" y="360045"/>
              <a:ext cx="67945" cy="68580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817245" y="569595"/>
              <a:ext cx="67945" cy="6921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982980" y="666750"/>
              <a:ext cx="67945" cy="67945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1156335" y="518795"/>
              <a:ext cx="67945" cy="6921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951865" y="459105"/>
              <a:ext cx="142875" cy="145415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918210" y="393700"/>
              <a:ext cx="62230" cy="81280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069340" y="374015"/>
              <a:ext cx="87630" cy="10287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094105" y="540385"/>
              <a:ext cx="96520" cy="1333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016634" y="603250"/>
              <a:ext cx="4445" cy="9715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850900" y="559435"/>
              <a:ext cx="107315" cy="45085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1381125" y="1618615"/>
            <a:ext cx="3425825" cy="3231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5012690" y="1618615"/>
            <a:ext cx="3425825" cy="3231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8" name="도형 7"/>
          <p:cNvCxnSpPr/>
          <p:nvPr/>
        </p:nvCxnSpPr>
        <p:spPr>
          <a:xfrm>
            <a:off x="0" y="542925"/>
            <a:ext cx="1376680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817245" y="339725"/>
            <a:ext cx="406400" cy="40640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>
            <a:off x="5265420" y="542925"/>
            <a:ext cx="3879215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17245" y="339725"/>
            <a:ext cx="406400" cy="394970"/>
            <a:chOff x="817245" y="339725"/>
            <a:chExt cx="406400" cy="394970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>
              <a:off x="1122045" y="339725"/>
              <a:ext cx="67945" cy="6921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885190" y="360045"/>
              <a:ext cx="67945" cy="68580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817245" y="569595"/>
              <a:ext cx="67945" cy="6921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982980" y="666750"/>
              <a:ext cx="67945" cy="67945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1156335" y="518795"/>
              <a:ext cx="67945" cy="6921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951865" y="459105"/>
              <a:ext cx="142875" cy="145415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>
              <a:off x="918210" y="393700"/>
              <a:ext cx="62230" cy="81280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1069340" y="374015"/>
              <a:ext cx="87630" cy="10287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>
              <a:off x="1094105" y="540385"/>
              <a:ext cx="96520" cy="1333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>
              <a:off x="1016634" y="603250"/>
              <a:ext cx="4445" cy="9715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>
              <a:off x="850900" y="559435"/>
              <a:ext cx="107315" cy="45085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1381125" y="1616710"/>
            <a:ext cx="6810375" cy="31127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Font typeface="Quattrocento Sans"/>
              <a:buChar char="◉"/>
            </a:pPr>
            <a:endParaRPr/>
          </a:p>
        </p:txBody>
      </p:sp>
      <p:sp>
        <p:nvSpPr>
          <p:cNvPr id="6" name="텍스트 개체 틀 5"/>
          <p:cNvSpPr txBox="1">
            <a:spLocks noGrp="1"/>
          </p:cNvSpPr>
          <p:nvPr>
            <p:ph type="title"/>
          </p:nvPr>
        </p:nvSpPr>
        <p:spPr>
          <a:xfrm>
            <a:off x="1381125" y="937260"/>
            <a:ext cx="6810375" cy="436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1381125" y="1616710"/>
            <a:ext cx="6810375" cy="31127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Font typeface="Quattrocento Sans"/>
              <a:buChar char="◉"/>
            </a:pPr>
            <a:endParaRPr/>
          </a:p>
        </p:txBody>
      </p:sp>
      <p:sp>
        <p:nvSpPr>
          <p:cNvPr id="6" name="텍스트 개체 틀 5"/>
          <p:cNvSpPr txBox="1">
            <a:spLocks noGrp="1"/>
          </p:cNvSpPr>
          <p:nvPr>
            <p:ph type="title"/>
          </p:nvPr>
        </p:nvSpPr>
        <p:spPr>
          <a:xfrm>
            <a:off x="1381125" y="937260"/>
            <a:ext cx="6810375" cy="436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097280" y="1991995"/>
            <a:ext cx="4523740" cy="11595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Quattrocento Sans"/>
              </a:rPr>
              <a:t>Room 503</a:t>
            </a:r>
            <a:endParaRPr lang="en" dirty="0">
              <a:latin typeface="Quattrocento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3BC5-2B0C-4A0E-A9B8-E78776B76922}"/>
              </a:ext>
            </a:extLst>
          </p:cNvPr>
          <p:cNvSpPr txBox="1"/>
          <p:nvPr/>
        </p:nvSpPr>
        <p:spPr>
          <a:xfrm>
            <a:off x="5621020" y="3870325"/>
            <a:ext cx="3495675" cy="138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Quattrocento Sans"/>
              </a:rPr>
              <a:t>2012180002 </a:t>
            </a:r>
            <a:r>
              <a:rPr lang="ko-KR" altLang="en-US" sz="2800" dirty="0">
                <a:latin typeface="Quattrocento Sans"/>
              </a:rPr>
              <a:t>양기석</a:t>
            </a:r>
            <a:endParaRPr lang="en-US" altLang="ko-KR" sz="2800" dirty="0">
              <a:latin typeface="Quattrocento Sans"/>
            </a:endParaRPr>
          </a:p>
          <a:p>
            <a:r>
              <a:rPr lang="en-US" altLang="ko-KR" sz="2800" dirty="0">
                <a:latin typeface="Quattrocento Sans"/>
              </a:rPr>
              <a:t>2015182002 </a:t>
            </a:r>
            <a:r>
              <a:rPr lang="ko-KR" altLang="en-US" sz="2800" dirty="0">
                <a:latin typeface="Quattrocento Sans"/>
              </a:rPr>
              <a:t>고동현</a:t>
            </a:r>
            <a:endParaRPr lang="en-US" altLang="ko-KR" sz="2800" dirty="0">
              <a:latin typeface="Quattrocento Sans"/>
            </a:endParaRPr>
          </a:p>
          <a:p>
            <a:endParaRPr lang="ko-KR" altLang="en-US" sz="2800" dirty="0">
              <a:latin typeface="Quattrocento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B2DC-9EC3-4CDE-BC75-6C21A881DFCF}"/>
              </a:ext>
            </a:extLst>
          </p:cNvPr>
          <p:cNvSpPr/>
          <p:nvPr/>
        </p:nvSpPr>
        <p:spPr>
          <a:xfrm>
            <a:off x="224725" y="3971699"/>
            <a:ext cx="2719953" cy="1058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66C6F-9920-4292-9436-EE40591D134D}"/>
              </a:ext>
            </a:extLst>
          </p:cNvPr>
          <p:cNvSpPr txBox="1"/>
          <p:nvPr/>
        </p:nvSpPr>
        <p:spPr>
          <a:xfrm>
            <a:off x="805911" y="3996891"/>
            <a:ext cx="182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Professor. </a:t>
            </a:r>
            <a:r>
              <a:rPr lang="ko-KR" altLang="en-US" dirty="0" err="1"/>
              <a:t>김경철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A17EEB-3165-4348-8096-733E4042F5D0}"/>
              </a:ext>
            </a:extLst>
          </p:cNvPr>
          <p:cNvCxnSpPr/>
          <p:nvPr/>
        </p:nvCxnSpPr>
        <p:spPr>
          <a:xfrm>
            <a:off x="224725" y="4273672"/>
            <a:ext cx="27199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1097280" y="1991995"/>
            <a:ext cx="4524375" cy="1160145"/>
          </a:xfrm>
          <a:prstGeom prst="rect">
            <a:avLst/>
          </a:prstGeom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771650" y="2095500"/>
            <a:ext cx="5982335" cy="770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Arial" charset="0"/>
                <a:ea typeface="Arial" charset="0"/>
              </a:rPr>
              <a:t>감사합니다.</a:t>
            </a:r>
            <a:endParaRPr lang="ko-KR" altLang="en-US" sz="4400" b="0" cap="none" dirty="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0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715" y="4352290"/>
            <a:ext cx="9144000" cy="790575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1381125" y="310515"/>
            <a:ext cx="3879215" cy="436245"/>
          </a:xfrm>
          <a:prstGeom prst="rect">
            <a:avLst/>
          </a:prstGeom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atin typeface="맑은 고딕" charset="0"/>
                <a:ea typeface="맑은 고딕" charset="0"/>
              </a:rPr>
              <a:t>목차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1381125" y="1657350"/>
            <a:ext cx="3227070" cy="22072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778F5-2D75-4953-8F43-38B18AE735B9}"/>
              </a:ext>
            </a:extLst>
          </p:cNvPr>
          <p:cNvSpPr txBox="1"/>
          <p:nvPr/>
        </p:nvSpPr>
        <p:spPr>
          <a:xfrm>
            <a:off x="1557655" y="1213485"/>
            <a:ext cx="4363720" cy="313932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게임소개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개발내용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-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양기석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개발내용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-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고동현</a:t>
            </a:r>
          </a:p>
          <a:p>
            <a:pPr eaLnBrk="0"/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문제점</a:t>
            </a:r>
            <a:endParaRPr lang="en-US" altLang="ko-KR" sz="1800" dirty="0">
              <a:latin typeface="맑은 고딕" charset="0"/>
              <a:ea typeface="맑은 고딕" charset="0"/>
            </a:endParaRPr>
          </a:p>
          <a:p>
            <a:pPr eaLnBrk="0"/>
            <a:endParaRPr lang="en-US" altLang="ko-KR" sz="1800" dirty="0">
              <a:latin typeface="맑은 고딕" charset="0"/>
              <a:ea typeface="맑은 고딕" charset="0"/>
            </a:endParaRPr>
          </a:p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개발일정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 b="0" cap="none" dirty="0">
              <a:latin typeface="Quattrocento Sans" charset="0"/>
              <a:ea typeface="Quattrocento Sans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125" y="294005"/>
            <a:ext cx="3879215" cy="436245"/>
          </a:xfrm>
          <a:prstGeom prst="rect">
            <a:avLst/>
          </a:prstGeom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게임소개</a:t>
            </a:r>
            <a:endParaRPr lang="ko-KR" altLang="en-US" sz="20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6C018-B626-42C4-8080-7F59AF8D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464" y="810397"/>
            <a:ext cx="7936181" cy="3864969"/>
          </a:xfrm>
        </p:spPr>
        <p:txBody>
          <a:bodyPr vert="horz" wrap="square" lIns="91440" tIns="91440" rIns="91440" bIns="91440" numCol="1" anchor="t">
            <a:noAutofit/>
          </a:bodyPr>
          <a:lstStyle/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lang="ko-KR" altLang="en-US" sz="2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작품명</a:t>
            </a: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– Room 503</a:t>
            </a:r>
          </a:p>
          <a:p>
            <a:pPr marL="342900" indent="-342900" defTabSz="457200" eaLnBrk="0">
              <a:buClr>
                <a:srgbClr val="000000"/>
              </a:buClr>
              <a:buFont typeface="Wingdings"/>
              <a:buChar char="l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defTabSz="457200" eaLnBrk="0">
              <a:buClr>
                <a:srgbClr val="000000"/>
              </a:buClr>
              <a:buFont typeface="Wingdings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게임장르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– </a:t>
            </a:r>
            <a:r>
              <a:rPr lang="en-US" altLang="ko-KR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어드벤처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퍼즐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en-US" altLang="ko-KR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lang="en-US" altLang="ko-KR" sz="2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시점</a:t>
            </a: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–  3인칭 시점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캐릭터 크기 – (x,y,z) : (0.3, 1, 0.3) M</a:t>
            </a: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게임방법 </a:t>
            </a: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오브젝트를 활용한 탈출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6247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125" y="294005"/>
            <a:ext cx="3879215" cy="436245"/>
          </a:xfrm>
          <a:prstGeom prst="rect">
            <a:avLst/>
          </a:prstGeom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err="1">
                <a:latin typeface="맑은 고딕" charset="0"/>
                <a:ea typeface="맑은 고딕" charset="0"/>
              </a:rPr>
              <a:t>게임소개</a:t>
            </a:r>
            <a:endParaRPr lang="ko-KR" altLang="en-US" sz="2000" b="1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810" y="1037590"/>
            <a:ext cx="2618105" cy="3444875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/>
          </p:cNvSpPr>
          <p:nvPr/>
        </p:nvSpPr>
        <p:spPr>
          <a:xfrm>
            <a:off x="4072366" y="1590592"/>
            <a:ext cx="4610100" cy="6153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Century Gothic" charset="0"/>
              <a:ea typeface="Century Gothic" charset="0"/>
            </a:endParaRPr>
          </a:p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캐릭터는 게임 스토리에 맞게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로봇을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4072366" y="2418632"/>
            <a:ext cx="4991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맵 곳곳에 숨겨진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충전기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 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배터리를 충전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하여 움직인다.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배터리를 효율적으로 사용해서 탈출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4843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EEBDB11-D5CD-4A33-8D75-40E1776E7BEF}"/>
              </a:ext>
            </a:extLst>
          </p:cNvPr>
          <p:cNvSpPr txBox="1">
            <a:spLocks/>
          </p:cNvSpPr>
          <p:nvPr/>
        </p:nvSpPr>
        <p:spPr>
          <a:xfrm>
            <a:off x="1381125" y="294005"/>
            <a:ext cx="3879215" cy="436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 baseline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ea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개발내용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630D49-6CE2-42F0-BFB3-08668EC1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74442"/>
              </p:ext>
            </p:extLst>
          </p:nvPr>
        </p:nvGraphicFramePr>
        <p:xfrm>
          <a:off x="467139" y="1242340"/>
          <a:ext cx="8130209" cy="3488686"/>
        </p:xfrm>
        <a:graphic>
          <a:graphicData uri="http://schemas.openxmlformats.org/drawingml/2006/table">
            <a:tbl>
              <a:tblPr firstRow="1" bandRow="1">
                <a:tableStyleId>{D9701753-670D-4A37-BD9C-7B21E2463797}</a:tableStyleId>
              </a:tblPr>
              <a:tblGrid>
                <a:gridCol w="2086515">
                  <a:extLst>
                    <a:ext uri="{9D8B030D-6E8A-4147-A177-3AD203B41FA5}">
                      <a16:colId xmlns:a16="http://schemas.microsoft.com/office/drawing/2014/main" val="1269607056"/>
                    </a:ext>
                  </a:extLst>
                </a:gridCol>
                <a:gridCol w="1325912">
                  <a:extLst>
                    <a:ext uri="{9D8B030D-6E8A-4147-A177-3AD203B41FA5}">
                      <a16:colId xmlns:a16="http://schemas.microsoft.com/office/drawing/2014/main" val="1111888365"/>
                    </a:ext>
                  </a:extLst>
                </a:gridCol>
                <a:gridCol w="4717782">
                  <a:extLst>
                    <a:ext uri="{9D8B030D-6E8A-4147-A177-3AD203B41FA5}">
                      <a16:colId xmlns:a16="http://schemas.microsoft.com/office/drawing/2014/main" val="2129660356"/>
                    </a:ext>
                  </a:extLst>
                </a:gridCol>
              </a:tblGrid>
              <a:tr h="192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 </a:t>
                      </a:r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ko-KR" altLang="en-US" sz="2400" b="1" dirty="0"/>
                        <a:t>클라이언트</a:t>
                      </a:r>
                      <a:endParaRPr lang="en-US" altLang="ko-KR" sz="2400" b="1" dirty="0"/>
                    </a:p>
                    <a:p>
                      <a:pPr algn="ctr" latinLnBrk="1"/>
                      <a:endParaRPr lang="ko-KR" altLang="en-US" sz="2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/>
                    </a:p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400" dirty="0"/>
                        <a:t> 양기석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DirectX12 + </a:t>
                      </a:r>
                      <a:r>
                        <a:rPr lang="ko-KR" altLang="en-US" sz="2000" dirty="0"/>
                        <a:t>프레임워크 제작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조명 제작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애니메이션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</a:t>
                      </a:r>
                      <a:r>
                        <a:rPr lang="ko-KR" altLang="en-US" sz="2000" dirty="0" err="1"/>
                        <a:t>노멀맵핑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그림자맵핑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안개효과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블러효과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3584"/>
                  </a:ext>
                </a:extLst>
              </a:tr>
              <a:tr h="1567380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ko-KR" altLang="en-US" sz="2400" b="1" dirty="0"/>
                        <a:t>서버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2400" dirty="0"/>
                        <a:t> 고동현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</a:t>
                      </a:r>
                    </a:p>
                    <a:p>
                      <a:pPr latinLnBrk="1"/>
                      <a:r>
                        <a:rPr lang="en-US" altLang="ko-KR" sz="2000" dirty="0"/>
                        <a:t> Server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- </a:t>
                      </a:r>
                      <a:r>
                        <a:rPr lang="ko-KR" altLang="en-US" sz="2000" dirty="0"/>
                        <a:t>소켓 입출력 모델 </a:t>
                      </a:r>
                      <a:r>
                        <a:rPr lang="en-US" altLang="ko-KR" sz="2000" dirty="0"/>
                        <a:t>IOCP</a:t>
                      </a:r>
                    </a:p>
                    <a:p>
                      <a:pPr latinLnBrk="1"/>
                      <a:r>
                        <a:rPr lang="en-US" altLang="ko-KR" sz="2000" dirty="0"/>
                        <a:t> Client  -  </a:t>
                      </a:r>
                      <a:r>
                        <a:rPr lang="en-US" altLang="ko-KR" sz="2000" dirty="0" err="1"/>
                        <a:t>WSAAsyncSelect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모델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클라이언트 간 동기화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8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1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EEBDB11-D5CD-4A33-8D75-40E1776E7BEF}"/>
              </a:ext>
            </a:extLst>
          </p:cNvPr>
          <p:cNvSpPr txBox="1">
            <a:spLocks/>
          </p:cNvSpPr>
          <p:nvPr/>
        </p:nvSpPr>
        <p:spPr>
          <a:xfrm>
            <a:off x="1381125" y="294005"/>
            <a:ext cx="3879215" cy="436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 baseline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ea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개발내용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7F81B-A729-4FB7-8184-4AF08729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843599"/>
            <a:ext cx="6114636" cy="42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5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EEBDB11-D5CD-4A33-8D75-40E1776E7BEF}"/>
              </a:ext>
            </a:extLst>
          </p:cNvPr>
          <p:cNvSpPr txBox="1">
            <a:spLocks/>
          </p:cNvSpPr>
          <p:nvPr/>
        </p:nvSpPr>
        <p:spPr>
          <a:xfrm>
            <a:off x="1381125" y="294005"/>
            <a:ext cx="3879215" cy="436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 baseline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ea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문제점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28830F0-670E-494A-BB09-90CF1B467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64620"/>
              </p:ext>
            </p:extLst>
          </p:nvPr>
        </p:nvGraphicFramePr>
        <p:xfrm>
          <a:off x="467139" y="1242340"/>
          <a:ext cx="8458200" cy="3270025"/>
        </p:xfrm>
        <a:graphic>
          <a:graphicData uri="http://schemas.openxmlformats.org/drawingml/2006/table">
            <a:tbl>
              <a:tblPr firstRow="1" bandRow="1">
                <a:tableStyleId>{D9701753-670D-4A37-BD9C-7B21E2463797}</a:tableStyleId>
              </a:tblPr>
              <a:tblGrid>
                <a:gridCol w="2170690">
                  <a:extLst>
                    <a:ext uri="{9D8B030D-6E8A-4147-A177-3AD203B41FA5}">
                      <a16:colId xmlns:a16="http://schemas.microsoft.com/office/drawing/2014/main" val="1269607056"/>
                    </a:ext>
                  </a:extLst>
                </a:gridCol>
                <a:gridCol w="1379402">
                  <a:extLst>
                    <a:ext uri="{9D8B030D-6E8A-4147-A177-3AD203B41FA5}">
                      <a16:colId xmlns:a16="http://schemas.microsoft.com/office/drawing/2014/main" val="1111888365"/>
                    </a:ext>
                  </a:extLst>
                </a:gridCol>
                <a:gridCol w="4908108">
                  <a:extLst>
                    <a:ext uri="{9D8B030D-6E8A-4147-A177-3AD203B41FA5}">
                      <a16:colId xmlns:a16="http://schemas.microsoft.com/office/drawing/2014/main" val="2129660356"/>
                    </a:ext>
                  </a:extLst>
                </a:gridCol>
              </a:tblGrid>
              <a:tr h="163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 </a:t>
                      </a:r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ko-KR" altLang="en-US" sz="2400" b="1" dirty="0"/>
                        <a:t>클라이언트</a:t>
                      </a:r>
                      <a:endParaRPr lang="en-US" altLang="ko-KR" sz="2400" b="1" dirty="0"/>
                    </a:p>
                    <a:p>
                      <a:pPr algn="ctr" latinLnBrk="1"/>
                      <a:endParaRPr lang="ko-KR" altLang="en-US" sz="2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/>
                    </a:p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400" dirty="0"/>
                        <a:t> 양기석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</a:t>
                      </a:r>
                    </a:p>
                    <a:p>
                      <a:pPr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게임구현 퀄리티 불만족</a:t>
                      </a:r>
                      <a:endParaRPr lang="en-US" altLang="ko-KR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3584"/>
                  </a:ext>
                </a:extLst>
              </a:tr>
              <a:tr h="1634559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ko-KR" altLang="en-US" sz="2400" b="1" dirty="0"/>
                        <a:t>서버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2400" dirty="0"/>
                        <a:t> 고동현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  </a:t>
                      </a:r>
                    </a:p>
                    <a:p>
                      <a:pPr latinLnBrk="1"/>
                      <a:r>
                        <a:rPr lang="en-US" altLang="ko-KR" sz="20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객체동기화 불안정성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복잡한 서버구조</a:t>
                      </a:r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latinLnBrk="1"/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8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97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EEBDB11-D5CD-4A33-8D75-40E1776E7BEF}"/>
              </a:ext>
            </a:extLst>
          </p:cNvPr>
          <p:cNvSpPr txBox="1">
            <a:spLocks/>
          </p:cNvSpPr>
          <p:nvPr/>
        </p:nvSpPr>
        <p:spPr>
          <a:xfrm>
            <a:off x="1381125" y="294005"/>
            <a:ext cx="3879215" cy="436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 baseline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ea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향후 개발일정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28830F0-670E-494A-BB09-90CF1B467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57870"/>
              </p:ext>
            </p:extLst>
          </p:nvPr>
        </p:nvGraphicFramePr>
        <p:xfrm>
          <a:off x="467139" y="1242340"/>
          <a:ext cx="8458200" cy="3270025"/>
        </p:xfrm>
        <a:graphic>
          <a:graphicData uri="http://schemas.openxmlformats.org/drawingml/2006/table">
            <a:tbl>
              <a:tblPr firstRow="1" bandRow="1">
                <a:tableStyleId>{D9701753-670D-4A37-BD9C-7B21E2463797}</a:tableStyleId>
              </a:tblPr>
              <a:tblGrid>
                <a:gridCol w="2170690">
                  <a:extLst>
                    <a:ext uri="{9D8B030D-6E8A-4147-A177-3AD203B41FA5}">
                      <a16:colId xmlns:a16="http://schemas.microsoft.com/office/drawing/2014/main" val="1269607056"/>
                    </a:ext>
                  </a:extLst>
                </a:gridCol>
                <a:gridCol w="1379402">
                  <a:extLst>
                    <a:ext uri="{9D8B030D-6E8A-4147-A177-3AD203B41FA5}">
                      <a16:colId xmlns:a16="http://schemas.microsoft.com/office/drawing/2014/main" val="1111888365"/>
                    </a:ext>
                  </a:extLst>
                </a:gridCol>
                <a:gridCol w="4908108">
                  <a:extLst>
                    <a:ext uri="{9D8B030D-6E8A-4147-A177-3AD203B41FA5}">
                      <a16:colId xmlns:a16="http://schemas.microsoft.com/office/drawing/2014/main" val="2129660356"/>
                    </a:ext>
                  </a:extLst>
                </a:gridCol>
              </a:tblGrid>
              <a:tr h="163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 </a:t>
                      </a:r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ko-KR" altLang="en-US" sz="2400" b="1" dirty="0"/>
                        <a:t>클라이언트</a:t>
                      </a:r>
                      <a:endParaRPr lang="en-US" altLang="ko-KR" sz="2400" b="1" dirty="0"/>
                    </a:p>
                    <a:p>
                      <a:pPr algn="ctr" latinLnBrk="1"/>
                      <a:endParaRPr lang="ko-KR" altLang="en-US" sz="2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/>
                    </a:p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400" dirty="0"/>
                        <a:t> 양기석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</a:t>
                      </a:r>
                    </a:p>
                    <a:p>
                      <a:pPr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스테이지</a:t>
                      </a:r>
                      <a:r>
                        <a:rPr lang="en-US" altLang="ko-KR" sz="2000" dirty="0"/>
                        <a:t>/UI</a:t>
                      </a:r>
                      <a:r>
                        <a:rPr lang="ko-KR" altLang="en-US" sz="2000" dirty="0"/>
                        <a:t>추가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컨텐츠 추가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3584"/>
                  </a:ext>
                </a:extLst>
              </a:tr>
              <a:tr h="1634559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ko-KR" altLang="en-US" sz="2400" b="1" dirty="0"/>
                        <a:t>서버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2400" dirty="0"/>
                        <a:t> 고동현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  </a:t>
                      </a:r>
                    </a:p>
                    <a:p>
                      <a:pPr latinLnBrk="1"/>
                      <a:r>
                        <a:rPr lang="en-US" altLang="ko-KR" sz="20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충돌 동기화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분할서버 구조 제작</a:t>
                      </a:r>
                      <a:r>
                        <a:rPr lang="en-US" altLang="ko-KR" sz="2000" dirty="0"/>
                        <a:t>, DB</a:t>
                      </a:r>
                      <a:r>
                        <a:rPr lang="ko-KR" altLang="en-US" sz="2000" dirty="0"/>
                        <a:t>연동</a:t>
                      </a:r>
                      <a:endParaRPr lang="en-US" altLang="ko-KR" sz="2000" dirty="0"/>
                    </a:p>
                    <a:p>
                      <a:pPr latinLnBrk="1"/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8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96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125" y="294005"/>
            <a:ext cx="3878580" cy="4356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개발일정</a:t>
            </a:r>
            <a:endParaRPr lang="en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84A0A81-B1A8-4151-BB35-7B5B55C56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50540"/>
              </p:ext>
            </p:extLst>
          </p:nvPr>
        </p:nvGraphicFramePr>
        <p:xfrm>
          <a:off x="314326" y="941741"/>
          <a:ext cx="8515348" cy="408808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097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개발일정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1월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2월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3월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4월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5월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6월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7월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8월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3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프레임워크 제작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모델 애니메이션 </a:t>
                      </a:r>
                      <a:endParaRPr lang="ko-KR" altLang="en-US" sz="1400" kern="1200" cap="none" dirty="0">
                        <a:latin typeface="Quattrocento Sans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임포트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맵 제작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1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쉐이더 효과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게임 콘텐츠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6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UI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9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서버 프레임워크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충돌 체크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서버 동기화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8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kern="1200" cap="none" dirty="0">
                          <a:latin typeface="Quattrocento Sans"/>
                        </a:rPr>
                        <a:t>디버깅 및 테스트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78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chemeClr val="tx1"/>
                          </a:solidFill>
                          <a:latin typeface="Quattrocento Sans"/>
                          <a:ea typeface="맑은 고딕" charset="0"/>
                        </a:rPr>
                        <a:t>레벨 디자인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820523195"/>
                  </a:ext>
                </a:extLst>
              </a:tr>
            </a:tbl>
          </a:graphicData>
        </a:graphic>
      </p:graphicFrame>
      <p:sp>
        <p:nvSpPr>
          <p:cNvPr id="26" name="도형 8">
            <a:extLst>
              <a:ext uri="{FF2B5EF4-FFF2-40B4-BE49-F238E27FC236}">
                <a16:creationId xmlns:a16="http://schemas.microsoft.com/office/drawing/2014/main" id="{050763B8-FDEE-4611-9227-28EFEDF590B5}"/>
              </a:ext>
            </a:extLst>
          </p:cNvPr>
          <p:cNvSpPr>
            <a:spLocks/>
          </p:cNvSpPr>
          <p:nvPr/>
        </p:nvSpPr>
        <p:spPr>
          <a:xfrm>
            <a:off x="2009775" y="1377733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7CFE85FA-793E-4AED-9CFC-1E60FEF90C78}"/>
              </a:ext>
            </a:extLst>
          </p:cNvPr>
          <p:cNvSpPr>
            <a:spLocks/>
          </p:cNvSpPr>
          <p:nvPr/>
        </p:nvSpPr>
        <p:spPr>
          <a:xfrm>
            <a:off x="3724275" y="1770798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987EC776-1541-4885-8BC0-8BABD4BE2382}"/>
              </a:ext>
            </a:extLst>
          </p:cNvPr>
          <p:cNvSpPr>
            <a:spLocks/>
          </p:cNvSpPr>
          <p:nvPr/>
        </p:nvSpPr>
        <p:spPr>
          <a:xfrm>
            <a:off x="4572000" y="2174023"/>
            <a:ext cx="1714500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9" name="도형 8">
            <a:extLst>
              <a:ext uri="{FF2B5EF4-FFF2-40B4-BE49-F238E27FC236}">
                <a16:creationId xmlns:a16="http://schemas.microsoft.com/office/drawing/2014/main" id="{09AECD85-8616-49D1-9F5A-96DEA11C844A}"/>
              </a:ext>
            </a:extLst>
          </p:cNvPr>
          <p:cNvSpPr>
            <a:spLocks/>
          </p:cNvSpPr>
          <p:nvPr/>
        </p:nvSpPr>
        <p:spPr>
          <a:xfrm>
            <a:off x="2009775" y="2548038"/>
            <a:ext cx="33623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0" name="도형 8">
            <a:extLst>
              <a:ext uri="{FF2B5EF4-FFF2-40B4-BE49-F238E27FC236}">
                <a16:creationId xmlns:a16="http://schemas.microsoft.com/office/drawing/2014/main" id="{D7A5D383-305B-4CE0-AF4F-10677032C902}"/>
              </a:ext>
            </a:extLst>
          </p:cNvPr>
          <p:cNvSpPr>
            <a:spLocks/>
          </p:cNvSpPr>
          <p:nvPr/>
        </p:nvSpPr>
        <p:spPr>
          <a:xfrm>
            <a:off x="5372100" y="2896653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1" name="도형 8">
            <a:extLst>
              <a:ext uri="{FF2B5EF4-FFF2-40B4-BE49-F238E27FC236}">
                <a16:creationId xmlns:a16="http://schemas.microsoft.com/office/drawing/2014/main" id="{FA5A9117-E9DA-4BBA-957E-E715440EBE1D}"/>
              </a:ext>
            </a:extLst>
          </p:cNvPr>
          <p:cNvSpPr>
            <a:spLocks/>
          </p:cNvSpPr>
          <p:nvPr/>
        </p:nvSpPr>
        <p:spPr>
          <a:xfrm>
            <a:off x="7191375" y="3264318"/>
            <a:ext cx="1638300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2" name="도형 8">
            <a:extLst>
              <a:ext uri="{FF2B5EF4-FFF2-40B4-BE49-F238E27FC236}">
                <a16:creationId xmlns:a16="http://schemas.microsoft.com/office/drawing/2014/main" id="{A2AB7712-8A3C-4D63-8B69-2A6DFB37B136}"/>
              </a:ext>
            </a:extLst>
          </p:cNvPr>
          <p:cNvSpPr>
            <a:spLocks/>
          </p:cNvSpPr>
          <p:nvPr/>
        </p:nvSpPr>
        <p:spPr>
          <a:xfrm>
            <a:off x="2417197" y="3539273"/>
            <a:ext cx="3012053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3" name="도형 8">
            <a:extLst>
              <a:ext uri="{FF2B5EF4-FFF2-40B4-BE49-F238E27FC236}">
                <a16:creationId xmlns:a16="http://schemas.microsoft.com/office/drawing/2014/main" id="{5C36C00F-B93F-4551-B89B-8B3187F5A28C}"/>
              </a:ext>
            </a:extLst>
          </p:cNvPr>
          <p:cNvSpPr>
            <a:spLocks/>
          </p:cNvSpPr>
          <p:nvPr/>
        </p:nvSpPr>
        <p:spPr>
          <a:xfrm>
            <a:off x="4572000" y="3834548"/>
            <a:ext cx="2562225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4" name="도형 8">
            <a:extLst>
              <a:ext uri="{FF2B5EF4-FFF2-40B4-BE49-F238E27FC236}">
                <a16:creationId xmlns:a16="http://schemas.microsoft.com/office/drawing/2014/main" id="{C43F3B7F-2221-4892-A58A-B0699227B7E4}"/>
              </a:ext>
            </a:extLst>
          </p:cNvPr>
          <p:cNvSpPr>
            <a:spLocks/>
          </p:cNvSpPr>
          <p:nvPr/>
        </p:nvSpPr>
        <p:spPr>
          <a:xfrm>
            <a:off x="5005070" y="4169193"/>
            <a:ext cx="3643630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5" name="도형 8">
            <a:extLst>
              <a:ext uri="{FF2B5EF4-FFF2-40B4-BE49-F238E27FC236}">
                <a16:creationId xmlns:a16="http://schemas.microsoft.com/office/drawing/2014/main" id="{5FE364CE-530A-4A8F-9034-7271EED07188}"/>
              </a:ext>
            </a:extLst>
          </p:cNvPr>
          <p:cNvSpPr>
            <a:spLocks/>
          </p:cNvSpPr>
          <p:nvPr/>
        </p:nvSpPr>
        <p:spPr>
          <a:xfrm>
            <a:off x="7191375" y="4484788"/>
            <a:ext cx="1638300" cy="195580"/>
          </a:xfrm>
          <a:prstGeom prst="roundRect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6" name="도형 3">
            <a:extLst>
              <a:ext uri="{FF2B5EF4-FFF2-40B4-BE49-F238E27FC236}">
                <a16:creationId xmlns:a16="http://schemas.microsoft.com/office/drawing/2014/main" id="{C9B09DA9-F714-46FA-9A7B-2AA5FBB7A3B9}"/>
              </a:ext>
            </a:extLst>
          </p:cNvPr>
          <p:cNvSpPr>
            <a:spLocks/>
          </p:cNvSpPr>
          <p:nvPr/>
        </p:nvSpPr>
        <p:spPr>
          <a:xfrm>
            <a:off x="4923155" y="571918"/>
            <a:ext cx="286385" cy="2863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7" name="텍스트 상자 4">
            <a:extLst>
              <a:ext uri="{FF2B5EF4-FFF2-40B4-BE49-F238E27FC236}">
                <a16:creationId xmlns:a16="http://schemas.microsoft.com/office/drawing/2014/main" id="{8B4020EA-B661-4416-A952-B29C5DEAC9A0}"/>
              </a:ext>
            </a:extLst>
          </p:cNvPr>
          <p:cNvSpPr txBox="1">
            <a:spLocks/>
          </p:cNvSpPr>
          <p:nvPr/>
        </p:nvSpPr>
        <p:spPr>
          <a:xfrm>
            <a:off x="5221605" y="521753"/>
            <a:ext cx="120586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양기석</a:t>
            </a:r>
            <a:endParaRPr lang="ko-KR" altLang="en-US" sz="1600" b="1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48" name="도형 5">
            <a:extLst>
              <a:ext uri="{FF2B5EF4-FFF2-40B4-BE49-F238E27FC236}">
                <a16:creationId xmlns:a16="http://schemas.microsoft.com/office/drawing/2014/main" id="{ACFF93B8-95A9-4055-8F80-D5C9F27F2C70}"/>
              </a:ext>
            </a:extLst>
          </p:cNvPr>
          <p:cNvSpPr>
            <a:spLocks/>
          </p:cNvSpPr>
          <p:nvPr/>
        </p:nvSpPr>
        <p:spPr>
          <a:xfrm>
            <a:off x="7132320" y="569378"/>
            <a:ext cx="286385" cy="28638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9" name="텍스트 상자 6">
            <a:extLst>
              <a:ext uri="{FF2B5EF4-FFF2-40B4-BE49-F238E27FC236}">
                <a16:creationId xmlns:a16="http://schemas.microsoft.com/office/drawing/2014/main" id="{609D2FB3-98F1-4FC5-9397-84611F8EED0E}"/>
              </a:ext>
            </a:extLst>
          </p:cNvPr>
          <p:cNvSpPr txBox="1">
            <a:spLocks/>
          </p:cNvSpPr>
          <p:nvPr/>
        </p:nvSpPr>
        <p:spPr>
          <a:xfrm>
            <a:off x="7442835" y="519213"/>
            <a:ext cx="120586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고동현</a:t>
            </a:r>
            <a:endParaRPr lang="ko-KR" altLang="en-US" sz="1600" b="1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50" name="도형 5">
            <a:extLst>
              <a:ext uri="{FF2B5EF4-FFF2-40B4-BE49-F238E27FC236}">
                <a16:creationId xmlns:a16="http://schemas.microsoft.com/office/drawing/2014/main" id="{1CDD62A5-A017-4E7F-AC4B-59420014EA0D}"/>
              </a:ext>
            </a:extLst>
          </p:cNvPr>
          <p:cNvSpPr>
            <a:spLocks/>
          </p:cNvSpPr>
          <p:nvPr/>
        </p:nvSpPr>
        <p:spPr>
          <a:xfrm>
            <a:off x="3204210" y="542073"/>
            <a:ext cx="286385" cy="286385"/>
          </a:xfrm>
          <a:prstGeom prst="ellipse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6B6412-99BA-416A-871E-35093ED0F8EB}"/>
              </a:ext>
            </a:extLst>
          </p:cNvPr>
          <p:cNvSpPr txBox="1"/>
          <p:nvPr/>
        </p:nvSpPr>
        <p:spPr>
          <a:xfrm>
            <a:off x="3490595" y="519213"/>
            <a:ext cx="120586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  <a:latin typeface="Quattrocento Sans"/>
              </a:rPr>
              <a:t>공통</a:t>
            </a:r>
            <a:endParaRPr lang="ko-KR" altLang="en-US" b="1" dirty="0">
              <a:solidFill>
                <a:schemeClr val="tx1"/>
              </a:solidFill>
              <a:latin typeface="Quattrocento Sans"/>
            </a:endParaRPr>
          </a:p>
        </p:txBody>
      </p:sp>
      <p:sp>
        <p:nvSpPr>
          <p:cNvPr id="20" name="도형 8">
            <a:extLst>
              <a:ext uri="{FF2B5EF4-FFF2-40B4-BE49-F238E27FC236}">
                <a16:creationId xmlns:a16="http://schemas.microsoft.com/office/drawing/2014/main" id="{E093F323-C1E8-4EC7-9062-73F0D1A3B1DD}"/>
              </a:ext>
            </a:extLst>
          </p:cNvPr>
          <p:cNvSpPr>
            <a:spLocks/>
          </p:cNvSpPr>
          <p:nvPr/>
        </p:nvSpPr>
        <p:spPr>
          <a:xfrm>
            <a:off x="2009775" y="4772520"/>
            <a:ext cx="1714500" cy="195580"/>
          </a:xfrm>
          <a:prstGeom prst="roundRect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3F66F7-35B9-4A07-8069-23D33E77A18E}"/>
              </a:ext>
            </a:extLst>
          </p:cNvPr>
          <p:cNvSpPr/>
          <p:nvPr/>
        </p:nvSpPr>
        <p:spPr>
          <a:xfrm>
            <a:off x="1990103" y="1308952"/>
            <a:ext cx="3834434" cy="37323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2099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Pages>20</Pages>
  <Words>265</Words>
  <Characters>0</Characters>
  <Application>Microsoft Office PowerPoint</Application>
  <DocSecurity>0</DocSecurity>
  <PresentationFormat>화면 슬라이드 쇼(16:9)</PresentationFormat>
  <Lines>0</Lines>
  <Paragraphs>120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±¼¸²</vt:lpstr>
      <vt:lpstr>Lora</vt:lpstr>
      <vt:lpstr>Quattrocento Sans</vt:lpstr>
      <vt:lpstr>Arial</vt:lpstr>
      <vt:lpstr>Century Gothic</vt:lpstr>
      <vt:lpstr>Wingdings</vt:lpstr>
      <vt:lpstr>맑은 고딕</vt:lpstr>
      <vt:lpstr>Viola template</vt:lpstr>
      <vt:lpstr>Office theme</vt:lpstr>
      <vt:lpstr>Office theme</vt:lpstr>
      <vt:lpstr>Room 503</vt:lpstr>
      <vt:lpstr>목차</vt:lpstr>
      <vt:lpstr>게임소개</vt:lpstr>
      <vt:lpstr>게임소개</vt:lpstr>
      <vt:lpstr>PowerPoint 프레젠테이션</vt:lpstr>
      <vt:lpstr>PowerPoint 프레젠테이션</vt:lpstr>
      <vt:lpstr>PowerPoint 프레젠테이션</vt:lpstr>
      <vt:lpstr>PowerPoint 프레젠테이션</vt:lpstr>
      <vt:lpstr>개발일정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KKOD</dc:creator>
  <cp:lastModifiedBy>Ko DongHyeon</cp:lastModifiedBy>
  <cp:revision>39</cp:revision>
  <dcterms:modified xsi:type="dcterms:W3CDTF">2018-05-09T02:46:54Z</dcterms:modified>
</cp:coreProperties>
</file>